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1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10" autoAdjust="0"/>
    <p:restoredTop sz="94660"/>
  </p:normalViewPr>
  <p:slideViewPr>
    <p:cSldViewPr snapToGrid="0">
      <p:cViewPr varScale="1">
        <p:scale>
          <a:sx n="83" d="100"/>
          <a:sy n="83" d="100"/>
        </p:scale>
        <p:origin x="125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A01E32-C960-41AD-AE69-D074145AE7E8}" type="datetimeFigureOut">
              <a:rPr lang="zh-TW" altLang="en-US" smtClean="0"/>
              <a:t>2018/3/16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FE3462-F29A-4048-9E06-23356DE5F3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5387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_gates hash -&gt;</a:t>
            </a:r>
            <a:r>
              <a:rPr lang="en-US" altLang="zh-TW" baseline="0" dirty="0" smtClean="0"/>
              <a:t>  id</a:t>
            </a:r>
          </a:p>
          <a:p>
            <a:r>
              <a:rPr lang="en-US" altLang="zh-TW" baseline="0" dirty="0" smtClean="0"/>
              <a:t>_</a:t>
            </a:r>
            <a:r>
              <a:rPr lang="en-US" altLang="zh-TW" baseline="0" dirty="0" err="1" smtClean="0"/>
              <a:t>notUsed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E3462-F29A-4048-9E06-23356DE5F310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6163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1" y="2222623"/>
            <a:ext cx="5917679" cy="2554983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866441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76937" y="1828799"/>
            <a:ext cx="990599" cy="228659"/>
          </a:xfrm>
        </p:spPr>
        <p:txBody>
          <a:bodyPr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D63402AE-434E-4AF7-8435-64E8F53CB4D4}" type="datetimeFigureOut">
              <a:rPr lang="zh-TW" altLang="en-US" smtClean="0"/>
              <a:t>2018/3/16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10" y="3264407"/>
            <a:ext cx="3859795" cy="228659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3C0DC99E-FBB3-4EA4-AE92-D492363A01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8499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9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5" y="4961453"/>
            <a:ext cx="6422002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3" y="5528191"/>
            <a:ext cx="6422003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402AE-434E-4AF7-8435-64E8F53CB4D4}" type="datetimeFigureOut">
              <a:rPr lang="zh-TW" altLang="en-US" smtClean="0"/>
              <a:t>2018/3/16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3C0DC99E-FBB3-4EA4-AE92-D492363A01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1831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8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927101"/>
            <a:ext cx="6422004" cy="1692720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8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402AE-434E-4AF7-8435-64E8F53CB4D4}" type="datetimeFigureOut">
              <a:rPr lang="zh-TW" altLang="en-US" smtClean="0"/>
              <a:t>2018/3/16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Rectangle 11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3C0DC99E-FBB3-4EA4-AE92-D492363A01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17255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2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12" name="TextBox 11"/>
          <p:cNvSpPr txBox="1"/>
          <p:nvPr/>
        </p:nvSpPr>
        <p:spPr bwMode="gray">
          <a:xfrm>
            <a:off x="7033422" y="2898648"/>
            <a:ext cx="6605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8000" dirty="0"/>
              <a:t>”</a:t>
            </a:r>
          </a:p>
        </p:txBody>
      </p:sp>
      <p:sp>
        <p:nvSpPr>
          <p:cNvPr id="11" name="TextBox 10"/>
          <p:cNvSpPr txBox="1"/>
          <p:nvPr/>
        </p:nvSpPr>
        <p:spPr bwMode="gray">
          <a:xfrm>
            <a:off x="651683" y="589767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80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58" y="903421"/>
            <a:ext cx="6160385" cy="2895658"/>
          </a:xfrm>
        </p:spPr>
        <p:txBody>
          <a:bodyPr/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9" y="3809278"/>
            <a:ext cx="5646142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5"/>
            <a:ext cx="6422005" cy="1024065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402AE-434E-4AF7-8435-64E8F53CB4D4}" type="datetimeFigureOut">
              <a:rPr lang="zh-TW" altLang="en-US" smtClean="0"/>
              <a:t>2018/3/16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2" name="Rectangle 21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3C0DC99E-FBB3-4EA4-AE92-D492363A01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30748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2057400"/>
            <a:ext cx="6422004" cy="2095500"/>
          </a:xfrm>
        </p:spPr>
        <p:txBody>
          <a:bodyPr anchor="b"/>
          <a:lstStyle>
            <a:lvl1pPr algn="l">
              <a:defRPr sz="36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402AE-434E-4AF7-8435-64E8F53CB4D4}" type="datetimeFigureOut">
              <a:rPr lang="zh-TW" altLang="en-US" smtClean="0"/>
              <a:t>2018/3/16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Rectangle 11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3C0DC99E-FBB3-4EA4-AE92-D492363A01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32845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922305"/>
            <a:ext cx="6423592" cy="71466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2489200"/>
            <a:ext cx="2313433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5"/>
            <a:ext cx="2313432" cy="2877714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8472" y="2489200"/>
            <a:ext cx="2326750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2" y="3147165"/>
            <a:ext cx="2326749" cy="2869878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63820" y="2489201"/>
            <a:ext cx="2313740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3821" y="3147164"/>
            <a:ext cx="2313740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402AE-434E-4AF7-8435-64E8F53CB4D4}" type="datetimeFigureOut">
              <a:rPr lang="zh-TW" altLang="en-US" smtClean="0"/>
              <a:t>2018/3/16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3C0DC99E-FBB3-4EA4-AE92-D492363A01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59839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927101"/>
            <a:ext cx="6423592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461" y="4180095"/>
            <a:ext cx="229904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2743" y="2486221"/>
            <a:ext cx="2021456" cy="1450321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1"/>
          </p:nvPr>
        </p:nvSpPr>
        <p:spPr>
          <a:xfrm>
            <a:off x="881461" y="4837558"/>
            <a:ext cx="2298410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4318" y="4179596"/>
            <a:ext cx="2317790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3550622" y="2509453"/>
            <a:ext cx="2025182" cy="1427089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04318" y="4837558"/>
            <a:ext cx="2330903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63821" y="4179595"/>
            <a:ext cx="229949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17"/>
          </p:nvPr>
        </p:nvSpPr>
        <p:spPr>
          <a:xfrm>
            <a:off x="6104946" y="2509453"/>
            <a:ext cx="2018839" cy="1427089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63821" y="4837558"/>
            <a:ext cx="229949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402AE-434E-4AF7-8435-64E8F53CB4D4}" type="datetimeFigureOut">
              <a:rPr lang="zh-TW" altLang="en-US" smtClean="0"/>
              <a:t>2018/3/16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3C0DC99E-FBB3-4EA4-AE92-D492363A01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63823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402AE-434E-4AF7-8435-64E8F53CB4D4}" type="datetimeFigureOut">
              <a:rPr lang="zh-TW" altLang="en-US" smtClean="0"/>
              <a:t>2018/3/16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3C0DC99E-FBB3-4EA4-AE92-D492363A01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76749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8"/>
            <p:cNvSpPr/>
            <p:nvPr/>
          </p:nvSpPr>
          <p:spPr bwMode="gray">
            <a:xfrm rot="5400000">
              <a:off x="1299309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414867" y="402165"/>
              <a:ext cx="46105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68970" y="1447799"/>
            <a:ext cx="1077347" cy="4571999"/>
          </a:xfrm>
        </p:spPr>
        <p:txBody>
          <a:bodyPr vert="eaVert" anchor="b" anchorCtr="0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440" y="1447799"/>
            <a:ext cx="4417234" cy="457200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402AE-434E-4AF7-8435-64E8F53CB4D4}" type="datetimeFigureOut">
              <a:rPr lang="zh-TW" altLang="en-US" smtClean="0"/>
              <a:t>2018/3/16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3C0DC99E-FBB3-4EA4-AE92-D492363A01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8149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402AE-434E-4AF7-8435-64E8F53CB4D4}" type="datetimeFigureOut">
              <a:rPr lang="zh-TW" altLang="en-US" smtClean="0"/>
              <a:t>2018/3/16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3C0DC99E-FBB3-4EA4-AE92-D492363A01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0014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9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 bwMode="gray"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2257588"/>
            <a:ext cx="3101765" cy="3020343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7"/>
            <a:ext cx="3054653" cy="302034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402AE-434E-4AF7-8435-64E8F53CB4D4}" type="datetimeFigureOut">
              <a:rPr lang="zh-TW" altLang="en-US" smtClean="0"/>
              <a:t>2018/3/16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5" name="Rectangle 14"/>
          <p:cNvSpPr/>
          <p:nvPr/>
        </p:nvSpPr>
        <p:spPr>
          <a:xfrm>
            <a:off x="7738039" y="7605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3C0DC99E-FBB3-4EA4-AE92-D492363A01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7449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199"/>
            <a:ext cx="3636980" cy="3530604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2489199"/>
            <a:ext cx="3636981" cy="3530601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402AE-434E-4AF7-8435-64E8F53CB4D4}" type="datetimeFigureOut">
              <a:rPr lang="zh-TW" altLang="en-US" smtClean="0"/>
              <a:t>2018/3/16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3C0DC99E-FBB3-4EA4-AE92-D492363A01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9105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94298"/>
            <a:ext cx="3636980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39" y="3253588"/>
            <a:ext cx="3636981" cy="2766213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402AE-434E-4AF7-8435-64E8F53CB4D4}" type="datetimeFigureOut">
              <a:rPr lang="zh-TW" altLang="en-US" smtClean="0"/>
              <a:t>2018/3/16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3C0DC99E-FBB3-4EA4-AE92-D492363A01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7121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402AE-434E-4AF7-8435-64E8F53CB4D4}" type="datetimeFigureOut">
              <a:rPr lang="zh-TW" altLang="en-US" smtClean="0"/>
              <a:t>2018/3/16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3C0DC99E-FBB3-4EA4-AE92-D492363A01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8368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402AE-434E-4AF7-8435-64E8F53CB4D4}" type="datetimeFigureOut">
              <a:rPr lang="zh-TW" altLang="en-US" smtClean="0"/>
              <a:t>2018/3/16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Rectangle 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3C0DC99E-FBB3-4EA4-AE92-D492363A01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1268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8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89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1182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3086845"/>
            <a:ext cx="2712589" cy="2938036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402AE-434E-4AF7-8435-64E8F53CB4D4}" type="datetimeFigureOut">
              <a:rPr lang="zh-TW" altLang="en-US" smtClean="0"/>
              <a:t>2018/3/16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3C0DC99E-FBB3-4EA4-AE92-D492363A01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7567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8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591" y="1340000"/>
            <a:ext cx="3001938" cy="161619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51591" y="3086100"/>
            <a:ext cx="3001938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402AE-434E-4AF7-8435-64E8F53CB4D4}" type="datetimeFigureOut">
              <a:rPr lang="zh-TW" altLang="en-US" smtClean="0"/>
              <a:t>2018/3/16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3C0DC99E-FBB3-4EA4-AE92-D492363A01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1440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25" name="Rectangle 24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8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320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2489200"/>
            <a:ext cx="6343201" cy="353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39638" y="6365499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  <a:latin typeface="+mn-lt"/>
              </a:defRPr>
            </a:lvl1pPr>
          </a:lstStyle>
          <a:p>
            <a:fld id="{D63402AE-434E-4AF7-8435-64E8F53CB4D4}" type="datetimeFigureOut">
              <a:rPr lang="zh-TW" altLang="en-US" smtClean="0"/>
              <a:t>2018/3/16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8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2" name="Rectangle 21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C0DC99E-FBB3-4EA4-AE92-D492363A01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1900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  <p:sldLayoutId id="2147483863" r:id="rId12"/>
    <p:sldLayoutId id="2147483864" r:id="rId13"/>
    <p:sldLayoutId id="2147483865" r:id="rId14"/>
    <p:sldLayoutId id="2147483866" r:id="rId15"/>
    <p:sldLayoutId id="2147483867" r:id="rId16"/>
    <p:sldLayoutId id="214748386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106-1 </a:t>
            </a:r>
            <a:br>
              <a:rPr lang="en-US" altLang="zh-TW" dirty="0" smtClean="0"/>
            </a:br>
            <a:r>
              <a:rPr lang="en-US" altLang="zh-TW" dirty="0" err="1" smtClean="0"/>
              <a:t>DSnP</a:t>
            </a:r>
            <a:r>
              <a:rPr lang="en-US" altLang="zh-TW" dirty="0" smtClean="0"/>
              <a:t> Final Contest 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b="1" dirty="0" smtClean="0"/>
              <a:t>電機二 </a:t>
            </a:r>
            <a:r>
              <a:rPr lang="en-US" altLang="zh-TW" b="1" dirty="0" smtClean="0"/>
              <a:t>B05901064</a:t>
            </a:r>
            <a:r>
              <a:rPr lang="zh-TW" altLang="en-US" b="1" dirty="0" smtClean="0"/>
              <a:t> 林承德</a:t>
            </a:r>
            <a:endParaRPr lang="en-US" altLang="zh-TW" b="1" dirty="0" smtClean="0"/>
          </a:p>
          <a:p>
            <a:r>
              <a:rPr lang="en-US" altLang="zh-TW" b="1" dirty="0" smtClean="0"/>
              <a:t>2018/3/16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411155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Structure in class </a:t>
            </a:r>
            <a:r>
              <a:rPr lang="en-US" altLang="zh-TW" dirty="0" err="1" smtClean="0"/>
              <a:t>CirMgr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66441" y="2489201"/>
            <a:ext cx="7565382" cy="35305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200" dirty="0" err="1" smtClean="0"/>
              <a:t>CirGate</a:t>
            </a:r>
            <a:r>
              <a:rPr lang="en-US" altLang="zh-TW" sz="2200" dirty="0" smtClean="0"/>
              <a:t>** _</a:t>
            </a:r>
            <a:r>
              <a:rPr lang="en-US" altLang="zh-TW" sz="2200" dirty="0" smtClean="0"/>
              <a:t>gates</a:t>
            </a:r>
            <a:r>
              <a:rPr lang="zh-TW" altLang="en-US" sz="2200" dirty="0" smtClean="0"/>
              <a:t>   </a:t>
            </a:r>
            <a:r>
              <a:rPr lang="en-US" altLang="zh-TW" sz="2200" dirty="0" smtClean="0">
                <a:solidFill>
                  <a:schemeClr val="bg1">
                    <a:lumMod val="65000"/>
                  </a:schemeClr>
                </a:solidFill>
              </a:rPr>
              <a:t>//_</a:t>
            </a:r>
            <a:r>
              <a:rPr lang="en-US" altLang="zh-TW" sz="2200" dirty="0">
                <a:solidFill>
                  <a:schemeClr val="bg1">
                    <a:lumMod val="65000"/>
                  </a:schemeClr>
                </a:solidFill>
              </a:rPr>
              <a:t>gates[n] = the gate </a:t>
            </a:r>
            <a:r>
              <a:rPr lang="en-US" altLang="zh-TW" sz="2200" dirty="0" smtClean="0">
                <a:solidFill>
                  <a:schemeClr val="bg1">
                    <a:lumMod val="65000"/>
                  </a:schemeClr>
                </a:solidFill>
              </a:rPr>
              <a:t>whose id </a:t>
            </a:r>
            <a:r>
              <a:rPr lang="en-US" altLang="zh-TW" sz="2200" dirty="0">
                <a:solidFill>
                  <a:schemeClr val="bg1">
                    <a:lumMod val="65000"/>
                  </a:schemeClr>
                </a:solidFill>
              </a:rPr>
              <a:t>=</a:t>
            </a:r>
            <a:r>
              <a:rPr lang="en-US" altLang="zh-TW" sz="2200" dirty="0" smtClean="0">
                <a:solidFill>
                  <a:schemeClr val="bg1">
                    <a:lumMod val="65000"/>
                  </a:schemeClr>
                </a:solidFill>
              </a:rPr>
              <a:t> n</a:t>
            </a:r>
            <a:endParaRPr lang="en-US" altLang="zh-TW" sz="22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2200" dirty="0" smtClean="0"/>
              <a:t>vector&lt;unsigned&gt; _inputs      </a:t>
            </a:r>
            <a:r>
              <a:rPr lang="en-US" altLang="zh-TW" sz="2200" dirty="0" smtClean="0">
                <a:solidFill>
                  <a:schemeClr val="bg1">
                    <a:lumMod val="65000"/>
                  </a:schemeClr>
                </a:solidFill>
              </a:rPr>
              <a:t>//</a:t>
            </a:r>
            <a:r>
              <a:rPr lang="en-US" altLang="zh-TW" sz="2200" dirty="0">
                <a:solidFill>
                  <a:schemeClr val="bg1">
                    <a:lumMod val="65000"/>
                  </a:schemeClr>
                </a:solidFill>
              </a:rPr>
              <a:t>PI</a:t>
            </a:r>
          </a:p>
          <a:p>
            <a:pPr marL="0" indent="0">
              <a:buNone/>
            </a:pPr>
            <a:r>
              <a:rPr lang="en-US" altLang="zh-TW" sz="2200" dirty="0" smtClean="0"/>
              <a:t>vector&lt;unsigned&gt; _outputs   </a:t>
            </a:r>
            <a:r>
              <a:rPr lang="en-US" altLang="zh-TW" sz="2200" dirty="0" smtClean="0">
                <a:solidFill>
                  <a:schemeClr val="bg1">
                    <a:lumMod val="65000"/>
                  </a:schemeClr>
                </a:solidFill>
              </a:rPr>
              <a:t>//</a:t>
            </a:r>
            <a:r>
              <a:rPr lang="en-US" altLang="zh-TW" sz="2200" dirty="0">
                <a:solidFill>
                  <a:schemeClr val="bg1">
                    <a:lumMod val="65000"/>
                  </a:schemeClr>
                </a:solidFill>
              </a:rPr>
              <a:t>PO</a:t>
            </a:r>
          </a:p>
          <a:p>
            <a:pPr marL="0" indent="0">
              <a:buNone/>
            </a:pPr>
            <a:r>
              <a:rPr lang="en-US" altLang="zh-TW" sz="2200" dirty="0" smtClean="0"/>
              <a:t>vector&lt;unsigned&gt; _</a:t>
            </a:r>
            <a:r>
              <a:rPr lang="en-US" altLang="zh-TW" sz="2200" dirty="0" err="1" smtClean="0"/>
              <a:t>dfs</a:t>
            </a:r>
            <a:endParaRPr lang="en-US" altLang="zh-TW" sz="2200" dirty="0" smtClean="0"/>
          </a:p>
          <a:p>
            <a:pPr marL="0" indent="0">
              <a:buNone/>
            </a:pPr>
            <a:r>
              <a:rPr lang="en-US" altLang="zh-TW" sz="2200" dirty="0" smtClean="0"/>
              <a:t>vector&lt;unsigned&gt; _</a:t>
            </a:r>
            <a:r>
              <a:rPr lang="en-US" altLang="zh-TW" sz="2200" dirty="0" err="1" smtClean="0"/>
              <a:t>notUsed</a:t>
            </a:r>
            <a:r>
              <a:rPr lang="en-US" altLang="zh-TW" sz="2200" dirty="0" smtClean="0"/>
              <a:t>  </a:t>
            </a:r>
            <a:r>
              <a:rPr lang="en-US" altLang="zh-TW" sz="2200" dirty="0" smtClean="0">
                <a:solidFill>
                  <a:schemeClr val="bg1">
                    <a:lumMod val="65000"/>
                  </a:schemeClr>
                </a:solidFill>
              </a:rPr>
              <a:t>//for </a:t>
            </a:r>
            <a:r>
              <a:rPr lang="en-US" altLang="zh-TW" sz="2200" dirty="0" err="1" smtClean="0">
                <a:solidFill>
                  <a:schemeClr val="bg1">
                    <a:lumMod val="65000"/>
                  </a:schemeClr>
                </a:solidFill>
              </a:rPr>
              <a:t>cirsweep</a:t>
            </a:r>
            <a:r>
              <a:rPr lang="en-US" altLang="zh-TW" sz="2200" dirty="0" smtClean="0">
                <a:solidFill>
                  <a:schemeClr val="bg1">
                    <a:lumMod val="65000"/>
                  </a:schemeClr>
                </a:solidFill>
              </a:rPr>
              <a:t> and </a:t>
            </a:r>
            <a:r>
              <a:rPr lang="en-US" altLang="zh-TW" sz="2200" dirty="0" err="1" smtClean="0">
                <a:solidFill>
                  <a:schemeClr val="bg1">
                    <a:lumMod val="65000"/>
                  </a:schemeClr>
                </a:solidFill>
              </a:rPr>
              <a:t>cirp</a:t>
            </a:r>
            <a:r>
              <a:rPr lang="en-US" altLang="zh-TW" sz="2200" dirty="0" smtClean="0">
                <a:solidFill>
                  <a:schemeClr val="bg1">
                    <a:lumMod val="65000"/>
                  </a:schemeClr>
                </a:solidFill>
              </a:rPr>
              <a:t> -</a:t>
            </a:r>
            <a:r>
              <a:rPr lang="en-US" altLang="zh-TW" sz="2200" dirty="0" err="1" smtClean="0">
                <a:solidFill>
                  <a:schemeClr val="bg1">
                    <a:lumMod val="65000"/>
                  </a:schemeClr>
                </a:solidFill>
              </a:rPr>
              <a:t>fl</a:t>
            </a:r>
            <a:endParaRPr lang="en-US" altLang="zh-TW" sz="22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2200" dirty="0" smtClean="0"/>
              <a:t>vector&lt;</a:t>
            </a:r>
            <a:r>
              <a:rPr lang="en-US" altLang="zh-TW" sz="2200" dirty="0" err="1" smtClean="0"/>
              <a:t>FecPair</a:t>
            </a:r>
            <a:r>
              <a:rPr lang="en-US" altLang="zh-TW" sz="2200" dirty="0" smtClean="0"/>
              <a:t>* &gt;* _</a:t>
            </a:r>
            <a:r>
              <a:rPr lang="en-US" altLang="zh-TW" sz="2200" dirty="0" err="1" smtClean="0"/>
              <a:t>fec</a:t>
            </a:r>
            <a:endParaRPr lang="zh-TW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83242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Cirsweep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8260" y="3300661"/>
            <a:ext cx="3824654" cy="2062650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Sweeping : AIG(9) removed…</a:t>
            </a:r>
          </a:p>
          <a:p>
            <a:pPr marL="0" indent="0">
              <a:buNone/>
            </a:pPr>
            <a:r>
              <a:rPr lang="en-US" altLang="zh-TW" dirty="0"/>
              <a:t>Sweeping : </a:t>
            </a:r>
            <a:r>
              <a:rPr lang="en-US" altLang="zh-TW" dirty="0" smtClean="0"/>
              <a:t>AIG(10) </a:t>
            </a:r>
            <a:r>
              <a:rPr lang="en-US" altLang="zh-TW" dirty="0"/>
              <a:t>removed…</a:t>
            </a:r>
            <a:endParaRPr lang="zh-TW" altLang="en-US" dirty="0"/>
          </a:p>
          <a:p>
            <a:pPr marL="0" indent="0">
              <a:buNone/>
            </a:pPr>
            <a:r>
              <a:rPr lang="en-US" altLang="zh-TW" dirty="0"/>
              <a:t>Sweeping : </a:t>
            </a:r>
            <a:r>
              <a:rPr lang="en-US" altLang="zh-TW" dirty="0" smtClean="0"/>
              <a:t>AIG(8) </a:t>
            </a:r>
            <a:r>
              <a:rPr lang="en-US" altLang="zh-TW" dirty="0"/>
              <a:t>removed…</a:t>
            </a:r>
            <a:endParaRPr lang="zh-TW" altLang="en-US" dirty="0"/>
          </a:p>
          <a:p>
            <a:pPr marL="0" indent="0">
              <a:buNone/>
            </a:pPr>
            <a:r>
              <a:rPr lang="en-US" altLang="zh-TW" dirty="0"/>
              <a:t>Sweeping : </a:t>
            </a:r>
            <a:r>
              <a:rPr lang="en-US" altLang="zh-TW" dirty="0" smtClean="0"/>
              <a:t>AIG(7) removed…</a:t>
            </a:r>
          </a:p>
          <a:p>
            <a:pPr marL="0" indent="0">
              <a:buNone/>
            </a:pPr>
            <a:r>
              <a:rPr lang="en-US" altLang="zh-TW" dirty="0" smtClean="0"/>
              <a:t>Sweeping </a:t>
            </a:r>
            <a:r>
              <a:rPr lang="en-US" altLang="zh-TW" dirty="0"/>
              <a:t>: </a:t>
            </a:r>
            <a:r>
              <a:rPr lang="en-US" altLang="zh-TW" dirty="0" smtClean="0"/>
              <a:t>AIG(5) </a:t>
            </a:r>
            <a:r>
              <a:rPr lang="en-US" altLang="zh-TW" dirty="0"/>
              <a:t>removed…</a:t>
            </a:r>
            <a:endParaRPr lang="zh-TW" altLang="en-US" dirty="0"/>
          </a:p>
          <a:p>
            <a:pPr marL="0" indent="0">
              <a:buNone/>
            </a:pPr>
            <a:endParaRPr lang="en-US" altLang="zh-TW" dirty="0" smtClean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9" t="6728" r="2741" b="1852"/>
          <a:stretch/>
        </p:blipFill>
        <p:spPr bwMode="auto">
          <a:xfrm>
            <a:off x="3824658" y="3103689"/>
            <a:ext cx="5205046" cy="2435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 cap="sq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文字方塊 6"/>
          <p:cNvSpPr txBox="1"/>
          <p:nvPr/>
        </p:nvSpPr>
        <p:spPr>
          <a:xfrm>
            <a:off x="298939" y="2408111"/>
            <a:ext cx="1863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_</a:t>
            </a:r>
            <a:r>
              <a:rPr lang="en-US" altLang="zh-TW" sz="2400" dirty="0" err="1" smtClean="0"/>
              <a:t>notUsed</a:t>
            </a:r>
            <a:r>
              <a:rPr lang="en-US" altLang="zh-TW" sz="2400" dirty="0" smtClean="0"/>
              <a:t> = </a:t>
            </a:r>
            <a:endParaRPr lang="zh-TW" altLang="en-US" sz="2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2235196" y="2408111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9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5343495" y="240810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5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4608900" y="240811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7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2969791" y="2408111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10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3874305" y="2408111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8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7453992" y="3021937"/>
            <a:ext cx="6030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b="1" dirty="0" smtClean="0">
                <a:solidFill>
                  <a:srgbClr val="FF0000"/>
                </a:solidFill>
              </a:rPr>
              <a:t>X</a:t>
            </a:r>
            <a:endParaRPr lang="zh-TW" altLang="en-US" sz="4000" b="1" dirty="0">
              <a:solidFill>
                <a:srgbClr val="FF0000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5337800" y="2834058"/>
            <a:ext cx="6030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b="1" dirty="0" smtClean="0">
                <a:solidFill>
                  <a:srgbClr val="FF0000"/>
                </a:solidFill>
              </a:rPr>
              <a:t>X</a:t>
            </a:r>
            <a:endParaRPr lang="zh-TW" altLang="en-US" sz="4000" b="1" dirty="0">
              <a:solidFill>
                <a:srgbClr val="FF0000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7453992" y="3934686"/>
            <a:ext cx="6030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b="1" dirty="0" smtClean="0">
                <a:solidFill>
                  <a:srgbClr val="FF0000"/>
                </a:solidFill>
              </a:rPr>
              <a:t>X</a:t>
            </a:r>
            <a:endParaRPr lang="zh-TW" altLang="en-US" sz="4000" b="1" dirty="0">
              <a:solidFill>
                <a:srgbClr val="FF0000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125656" y="2968873"/>
            <a:ext cx="6030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b="1" dirty="0" smtClean="0">
                <a:solidFill>
                  <a:srgbClr val="FF0000"/>
                </a:solidFill>
              </a:rPr>
              <a:t>X</a:t>
            </a:r>
            <a:endParaRPr lang="zh-TW" altLang="en-US" sz="4000" b="1" dirty="0">
              <a:solidFill>
                <a:srgbClr val="FF0000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6125656" y="3934686"/>
            <a:ext cx="6030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b="1" dirty="0" smtClean="0">
                <a:solidFill>
                  <a:srgbClr val="FF0000"/>
                </a:solidFill>
              </a:rPr>
              <a:t>X</a:t>
            </a:r>
            <a:endParaRPr lang="zh-TW" altLang="en-US" sz="4000" b="1" dirty="0">
              <a:solidFill>
                <a:srgbClr val="FF0000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2113440" y="2223442"/>
            <a:ext cx="6030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b="1" dirty="0" smtClean="0">
                <a:solidFill>
                  <a:srgbClr val="FF0000"/>
                </a:solidFill>
              </a:rPr>
              <a:t>X</a:t>
            </a:r>
            <a:endParaRPr lang="zh-TW" altLang="en-US" sz="4000" b="1" dirty="0">
              <a:solidFill>
                <a:srgbClr val="FF0000"/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2927945" y="2253484"/>
            <a:ext cx="6030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b="1" dirty="0" smtClean="0">
                <a:solidFill>
                  <a:srgbClr val="FF0000"/>
                </a:solidFill>
              </a:rPr>
              <a:t>X</a:t>
            </a:r>
            <a:endParaRPr lang="zh-TW" altLang="en-US" sz="4000" b="1" dirty="0">
              <a:solidFill>
                <a:srgbClr val="FF0000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3759818" y="2239564"/>
            <a:ext cx="6030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b="1" dirty="0" smtClean="0">
                <a:solidFill>
                  <a:srgbClr val="FF0000"/>
                </a:solidFill>
              </a:rPr>
              <a:t>X</a:t>
            </a:r>
            <a:endParaRPr lang="zh-TW" altLang="en-US" sz="4000" b="1" dirty="0">
              <a:solidFill>
                <a:srgbClr val="FF0000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4484392" y="2253484"/>
            <a:ext cx="6030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b="1" dirty="0" smtClean="0">
                <a:solidFill>
                  <a:srgbClr val="FF0000"/>
                </a:solidFill>
              </a:rPr>
              <a:t>X</a:t>
            </a:r>
            <a:endParaRPr lang="zh-TW" altLang="en-US" sz="4000" b="1" dirty="0">
              <a:solidFill>
                <a:srgbClr val="FF0000"/>
              </a:solidFill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5236896" y="2231816"/>
            <a:ext cx="6030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b="1" dirty="0" smtClean="0">
                <a:solidFill>
                  <a:srgbClr val="FF0000"/>
                </a:solidFill>
              </a:rPr>
              <a:t>X</a:t>
            </a:r>
            <a:endParaRPr lang="zh-TW" altLang="en-US" sz="4000" b="1" dirty="0">
              <a:solidFill>
                <a:srgbClr val="FF0000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4916624" y="3414632"/>
            <a:ext cx="6030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b="1" dirty="0" smtClean="0">
                <a:solidFill>
                  <a:srgbClr val="FF0000"/>
                </a:solidFill>
              </a:rPr>
              <a:t>X</a:t>
            </a:r>
            <a:endParaRPr lang="zh-TW" altLang="en-US" sz="4000" b="1" dirty="0">
              <a:solidFill>
                <a:srgbClr val="FF0000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1547493" y="5773685"/>
            <a:ext cx="54809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/>
              <a:t>Best : O(1)   Worst : O(n)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864829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/>
      <p:bldP spid="14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Cirfraig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66440" y="2489201"/>
            <a:ext cx="7257651" cy="3530599"/>
          </a:xfrm>
        </p:spPr>
        <p:txBody>
          <a:bodyPr>
            <a:noAutofit/>
          </a:bodyPr>
          <a:lstStyle/>
          <a:p>
            <a:r>
              <a:rPr lang="en-US" altLang="zh-TW" sz="2000" dirty="0"/>
              <a:t>I</a:t>
            </a:r>
            <a:r>
              <a:rPr lang="en-US" altLang="zh-TW" sz="2000" dirty="0" smtClean="0"/>
              <a:t>terate every gates depending on DFS list precedence</a:t>
            </a:r>
          </a:p>
          <a:p>
            <a:r>
              <a:rPr lang="en-US" altLang="zh-TW" sz="2000" dirty="0"/>
              <a:t>I</a:t>
            </a:r>
            <a:r>
              <a:rPr lang="en-US" altLang="zh-TW" sz="2000" dirty="0" smtClean="0"/>
              <a:t>f a gate’s </a:t>
            </a:r>
            <a:r>
              <a:rPr lang="en-US" altLang="zh-TW" sz="2000" dirty="0" err="1" smtClean="0"/>
              <a:t>Fecpair</a:t>
            </a:r>
            <a:r>
              <a:rPr lang="en-US" altLang="zh-TW" sz="2000" dirty="0" smtClean="0"/>
              <a:t> contain another gate which has higher precedence in DFS list, use SAT to prove or disprove the two gates.</a:t>
            </a:r>
          </a:p>
          <a:p>
            <a:pPr lvl="1"/>
            <a:r>
              <a:rPr lang="en-US" altLang="zh-TW" sz="1800" dirty="0" smtClean="0"/>
              <a:t>If it is UNSAT, merge one of the gate to another.</a:t>
            </a:r>
          </a:p>
          <a:p>
            <a:pPr lvl="1"/>
            <a:r>
              <a:rPr lang="en-US" altLang="zh-TW" sz="1800" dirty="0" smtClean="0"/>
              <a:t>If it is SAT, use the key to simulate and generate new </a:t>
            </a:r>
            <a:r>
              <a:rPr lang="en-US" altLang="zh-TW" sz="1800" dirty="0" err="1" smtClean="0"/>
              <a:t>Fecpair</a:t>
            </a:r>
            <a:r>
              <a:rPr lang="en-US" altLang="zh-TW" sz="1800" dirty="0" smtClean="0"/>
              <a:t>.</a:t>
            </a:r>
          </a:p>
          <a:p>
            <a:endParaRPr lang="en-US" altLang="zh-TW" sz="2000" dirty="0"/>
          </a:p>
          <a:p>
            <a:r>
              <a:rPr lang="en-US" altLang="zh-TW" sz="2000" dirty="0" smtClean="0"/>
              <a:t>Drawbacks : simulate frequently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25208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Cirfraig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66440" y="3877408"/>
            <a:ext cx="7750023" cy="2910254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Strategy 2’s assumption :</a:t>
            </a:r>
          </a:p>
          <a:p>
            <a:pPr marL="745236" lvl="1" indent="-342900">
              <a:buFont typeface="+mj-lt"/>
              <a:buAutoNum type="arabicPeriod"/>
            </a:pPr>
            <a:r>
              <a:rPr lang="en-US" altLang="zh-TW" dirty="0" smtClean="0"/>
              <a:t>The time SAT Engine costs is </a:t>
            </a:r>
            <a:r>
              <a:rPr lang="en-US" altLang="zh-TW" dirty="0" smtClean="0"/>
              <a:t>roughly </a:t>
            </a:r>
            <a:r>
              <a:rPr lang="en-US" altLang="zh-TW" dirty="0" smtClean="0"/>
              <a:t>depends on # of </a:t>
            </a:r>
            <a:r>
              <a:rPr lang="en-US" altLang="zh-TW" dirty="0" err="1" smtClean="0"/>
              <a:t>Pis</a:t>
            </a:r>
            <a:r>
              <a:rPr lang="en-US" altLang="zh-TW" dirty="0" smtClean="0"/>
              <a:t>.</a:t>
            </a:r>
          </a:p>
          <a:p>
            <a:pPr marL="745236" lvl="1" indent="-342900">
              <a:buFont typeface="+mj-lt"/>
              <a:buAutoNum type="arabicPeriod"/>
            </a:pPr>
            <a:r>
              <a:rPr lang="en-US" altLang="zh-TW" dirty="0" smtClean="0"/>
              <a:t>A gate’s </a:t>
            </a:r>
            <a:r>
              <a:rPr lang="en-US" altLang="zh-TW" dirty="0" err="1" smtClean="0"/>
              <a:t>fanin</a:t>
            </a:r>
            <a:r>
              <a:rPr lang="en-US" altLang="zh-TW" dirty="0" smtClean="0"/>
              <a:t> group roughly </a:t>
            </a:r>
            <a:r>
              <a:rPr lang="en-US" altLang="zh-TW" dirty="0" smtClean="0"/>
              <a:t>equals </a:t>
            </a:r>
            <a:r>
              <a:rPr lang="en-US" altLang="zh-TW" dirty="0" smtClean="0"/>
              <a:t>the gates which have higher precedence in _</a:t>
            </a:r>
            <a:r>
              <a:rPr lang="en-US" altLang="zh-TW" dirty="0" err="1" smtClean="0"/>
              <a:t>dfs</a:t>
            </a:r>
            <a:r>
              <a:rPr lang="en-US" altLang="zh-TW" dirty="0" smtClean="0"/>
              <a:t>.</a:t>
            </a:r>
          </a:p>
          <a:p>
            <a:pPr marL="745236" lvl="1" indent="-342900">
              <a:buFont typeface="+mj-lt"/>
              <a:buAutoNum type="arabicPeriod"/>
            </a:pPr>
            <a:r>
              <a:rPr lang="en-US" altLang="zh-TW" dirty="0" smtClean="0"/>
              <a:t>Merging a gate which has a larger </a:t>
            </a:r>
            <a:r>
              <a:rPr lang="en-US" altLang="zh-TW" dirty="0" err="1" smtClean="0"/>
              <a:t>fanin</a:t>
            </a:r>
            <a:r>
              <a:rPr lang="en-US" altLang="zh-TW" dirty="0" smtClean="0"/>
              <a:t> group is more efficient.</a:t>
            </a:r>
          </a:p>
          <a:p>
            <a:pPr marL="345186" indent="-285750"/>
            <a:r>
              <a:rPr lang="en-US" altLang="zh-TW" dirty="0" smtClean="0"/>
              <a:t>result : </a:t>
            </a:r>
          </a:p>
          <a:p>
            <a:pPr marL="402336" lvl="1" indent="0">
              <a:buNone/>
            </a:pPr>
            <a:r>
              <a:rPr lang="en-US" altLang="zh-TW" dirty="0" smtClean="0"/>
              <a:t>strategy 2 gets stuck and almost stop when the circuit has around 15k AIGs while strategy 1 doesn’t. </a:t>
            </a:r>
          </a:p>
          <a:p>
            <a:pPr marL="745236" lvl="1" indent="-342900">
              <a:buFont typeface="+mj-lt"/>
              <a:buAutoNum type="arabicPeriod"/>
            </a:pPr>
            <a:endParaRPr lang="en-US" altLang="zh-TW" sz="1400" dirty="0" smtClean="0"/>
          </a:p>
          <a:p>
            <a:pPr marL="745236" lvl="1" indent="-342900">
              <a:buFont typeface="+mj-lt"/>
              <a:buAutoNum type="arabicPeriod"/>
            </a:pPr>
            <a:endParaRPr lang="zh-TW" altLang="en-US" sz="14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677008" y="2394473"/>
            <a:ext cx="1099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_</a:t>
            </a:r>
            <a:r>
              <a:rPr lang="en-US" altLang="zh-TW" sz="2400" dirty="0" err="1" smtClean="0"/>
              <a:t>dfs</a:t>
            </a:r>
            <a:r>
              <a:rPr lang="en-US" altLang="zh-TW" sz="2400" dirty="0" smtClean="0"/>
              <a:t> = </a:t>
            </a:r>
            <a:endParaRPr lang="zh-TW" altLang="en-US" sz="2400" dirty="0"/>
          </a:p>
        </p:txBody>
      </p:sp>
      <p:sp>
        <p:nvSpPr>
          <p:cNvPr id="6" name="圓角矩形 5"/>
          <p:cNvSpPr/>
          <p:nvPr/>
        </p:nvSpPr>
        <p:spPr>
          <a:xfrm>
            <a:off x="1820008" y="2394468"/>
            <a:ext cx="439614" cy="461665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2435470" y="2394472"/>
            <a:ext cx="439614" cy="46166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圓角矩形 7"/>
          <p:cNvSpPr/>
          <p:nvPr/>
        </p:nvSpPr>
        <p:spPr>
          <a:xfrm>
            <a:off x="3055329" y="2394471"/>
            <a:ext cx="439614" cy="461665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圓角矩形 8"/>
          <p:cNvSpPr/>
          <p:nvPr/>
        </p:nvSpPr>
        <p:spPr>
          <a:xfrm>
            <a:off x="3675186" y="2394470"/>
            <a:ext cx="439614" cy="46166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圓角矩形 9"/>
          <p:cNvSpPr/>
          <p:nvPr/>
        </p:nvSpPr>
        <p:spPr>
          <a:xfrm>
            <a:off x="4295043" y="2394469"/>
            <a:ext cx="439614" cy="46166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圓角矩形 10"/>
          <p:cNvSpPr/>
          <p:nvPr/>
        </p:nvSpPr>
        <p:spPr>
          <a:xfrm>
            <a:off x="4914900" y="2394468"/>
            <a:ext cx="439614" cy="46166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圓角矩形 11"/>
          <p:cNvSpPr/>
          <p:nvPr/>
        </p:nvSpPr>
        <p:spPr>
          <a:xfrm>
            <a:off x="5539153" y="2394468"/>
            <a:ext cx="439614" cy="461665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圓角矩形 12"/>
          <p:cNvSpPr/>
          <p:nvPr/>
        </p:nvSpPr>
        <p:spPr>
          <a:xfrm>
            <a:off x="6163406" y="2394467"/>
            <a:ext cx="439614" cy="46166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圓角矩形 13"/>
          <p:cNvSpPr/>
          <p:nvPr/>
        </p:nvSpPr>
        <p:spPr>
          <a:xfrm>
            <a:off x="6778868" y="2394467"/>
            <a:ext cx="439614" cy="46166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圓角矩形 14"/>
          <p:cNvSpPr/>
          <p:nvPr/>
        </p:nvSpPr>
        <p:spPr>
          <a:xfrm>
            <a:off x="7389935" y="2394466"/>
            <a:ext cx="439614" cy="46166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167051" y="1827337"/>
            <a:ext cx="1336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strategy1</a:t>
            </a:r>
            <a:r>
              <a:rPr lang="en-US" altLang="zh-TW" sz="2400" dirty="0" smtClean="0"/>
              <a:t> </a:t>
            </a:r>
            <a:endParaRPr lang="zh-TW" altLang="en-US" sz="24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167051" y="2970400"/>
            <a:ext cx="1336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strategy2</a:t>
            </a:r>
            <a:r>
              <a:rPr lang="en-US" altLang="zh-TW" sz="2400" dirty="0" smtClean="0"/>
              <a:t> </a:t>
            </a:r>
            <a:endParaRPr lang="zh-TW" altLang="en-US" sz="2400" dirty="0"/>
          </a:p>
        </p:txBody>
      </p:sp>
      <p:sp>
        <p:nvSpPr>
          <p:cNvPr id="18" name="向右箭號 17"/>
          <p:cNvSpPr/>
          <p:nvPr/>
        </p:nvSpPr>
        <p:spPr>
          <a:xfrm>
            <a:off x="1776046" y="1863968"/>
            <a:ext cx="6752491" cy="439616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7992203" y="2458969"/>
            <a:ext cx="624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… </a:t>
            </a:r>
            <a:endParaRPr lang="zh-TW" altLang="en-US" sz="2400" dirty="0"/>
          </a:p>
        </p:txBody>
      </p:sp>
      <p:sp>
        <p:nvSpPr>
          <p:cNvPr id="20" name="向右箭號 19"/>
          <p:cNvSpPr/>
          <p:nvPr/>
        </p:nvSpPr>
        <p:spPr>
          <a:xfrm rot="10800000">
            <a:off x="1778418" y="3025925"/>
            <a:ext cx="1096666" cy="439616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向右箭號 20"/>
          <p:cNvSpPr/>
          <p:nvPr/>
        </p:nvSpPr>
        <p:spPr>
          <a:xfrm rot="10800000">
            <a:off x="3055328" y="3037782"/>
            <a:ext cx="2299185" cy="439616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向右箭號 21"/>
          <p:cNvSpPr/>
          <p:nvPr/>
        </p:nvSpPr>
        <p:spPr>
          <a:xfrm rot="10800000">
            <a:off x="5534756" y="3058432"/>
            <a:ext cx="2993781" cy="439616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2126337" y="3481695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1st</a:t>
            </a:r>
            <a:endParaRPr lang="zh-TW" altLang="en-US" b="1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4002872" y="3465542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2nd</a:t>
            </a:r>
            <a:endParaRPr lang="zh-TW" altLang="en-US" b="1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6696348" y="3451028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3rd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820595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/>
      <p:bldP spid="24" grpId="0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Thanks for Listening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4965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離子會議室">
  <a:themeElements>
    <a:clrScheme name="離子會議室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離子會議室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離子會議室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tint val="100000"/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1238</TotalTime>
  <Words>268</Words>
  <Application>Microsoft Office PowerPoint</Application>
  <PresentationFormat>如螢幕大小 (4:3)</PresentationFormat>
  <Paragraphs>59</Paragraphs>
  <Slides>6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2" baseType="lpstr">
      <vt:lpstr>新細明體</vt:lpstr>
      <vt:lpstr>Arial</vt:lpstr>
      <vt:lpstr>Calibri</vt:lpstr>
      <vt:lpstr>Century Gothic</vt:lpstr>
      <vt:lpstr>Wingdings 3</vt:lpstr>
      <vt:lpstr>離子會議室</vt:lpstr>
      <vt:lpstr>106-1  DSnP Final Contest </vt:lpstr>
      <vt:lpstr>Structure in class CirMgr</vt:lpstr>
      <vt:lpstr>Cirsweep</vt:lpstr>
      <vt:lpstr>Cirfraig</vt:lpstr>
      <vt:lpstr>Cirfraig</vt:lpstr>
      <vt:lpstr>Thanks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DSnP</dc:title>
  <dc:creator>林承德</dc:creator>
  <cp:lastModifiedBy>林承德</cp:lastModifiedBy>
  <cp:revision>37</cp:revision>
  <dcterms:created xsi:type="dcterms:W3CDTF">2018-03-15T09:04:57Z</dcterms:created>
  <dcterms:modified xsi:type="dcterms:W3CDTF">2018-03-16T09:20:39Z</dcterms:modified>
</cp:coreProperties>
</file>