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Muli"/>
      <p:regular r:id="rId21"/>
      <p:bold r:id="rId22"/>
      <p:italic r:id="rId23"/>
      <p:boldItalic r:id="rId24"/>
    </p:embeddedFont>
    <p:embeddedFont>
      <p:font typeface="Nixie One"/>
      <p:regular r:id="rId25"/>
    </p:embeddedFont>
    <p:embeddedFont>
      <p:font typeface="Helvetica Neue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uli-bold.fntdata"/><Relationship Id="rId21" Type="http://schemas.openxmlformats.org/officeDocument/2006/relationships/font" Target="fonts/Muli-regular.fntdata"/><Relationship Id="rId24" Type="http://schemas.openxmlformats.org/officeDocument/2006/relationships/font" Target="fonts/Muli-boldItalic.fntdata"/><Relationship Id="rId23" Type="http://schemas.openxmlformats.org/officeDocument/2006/relationships/font" Target="fonts/Muli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-regular.fntdata"/><Relationship Id="rId25" Type="http://schemas.openxmlformats.org/officeDocument/2006/relationships/font" Target="fonts/NixieOne-regular.fntdata"/><Relationship Id="rId28" Type="http://schemas.openxmlformats.org/officeDocument/2006/relationships/font" Target="fonts/HelveticaNeue-italic.fntdata"/><Relationship Id="rId27" Type="http://schemas.openxmlformats.org/officeDocument/2006/relationships/font" Target="fonts/HelveticaNeue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5c7e6534fe_5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5c7e6534fe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c7e6534fe_4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5c7e6534fe_4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c7e6534fe_4_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c7e6534fe_4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5c7e6534fe_5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5c7e6534fe_5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5c7e6534fe_5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5c7e6534fe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c7e6534fe_4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5c7e6534fe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c7e6534fe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c7e6534f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c7e6534fe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c7e6534f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c7e6534fe_0_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5c7e6534f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c7e6534fe_4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c7e6534fe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5c7e6534fe_5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5c7e6534fe_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5c7e6534fe_4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5c7e6534fe_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3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92" name="Google Shape;92;p4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34" name="Google Shape;134;p5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4" name="Google Shape;174;p6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6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" name="Google Shape;176;p6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6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6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6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15" name="Google Shape;215;p7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6" name="Google Shape;216;p7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7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8" name="Google Shape;218;p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45" name="Google Shape;245;p8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8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8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8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285" name="Google Shape;285;p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0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0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0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0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0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0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0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Relationship Id="rId4" Type="http://schemas.openxmlformats.org/officeDocument/2006/relationships/image" Target="../media/image2.jpg"/><Relationship Id="rId5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9.jpg"/><Relationship Id="rId9" Type="http://schemas.openxmlformats.org/officeDocument/2006/relationships/image" Target="../media/image8.png"/><Relationship Id="rId5" Type="http://schemas.openxmlformats.org/officeDocument/2006/relationships/image" Target="../media/image12.jpg"/><Relationship Id="rId6" Type="http://schemas.openxmlformats.org/officeDocument/2006/relationships/image" Target="../media/image4.jpg"/><Relationship Id="rId7" Type="http://schemas.openxmlformats.org/officeDocument/2006/relationships/image" Target="../media/image13.jpg"/><Relationship Id="rId8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Tank Battle</a:t>
            </a:r>
            <a:endParaRPr b="1" sz="6000"/>
          </a:p>
        </p:txBody>
      </p:sp>
      <p:sp>
        <p:nvSpPr>
          <p:cNvPr id="338" name="Google Shape;338;p11"/>
          <p:cNvSpPr txBox="1"/>
          <p:nvPr/>
        </p:nvSpPr>
        <p:spPr>
          <a:xfrm>
            <a:off x="7205400" y="3844625"/>
            <a:ext cx="165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B05901016     王珽</a:t>
            </a:r>
            <a:endParaRPr b="1" sz="11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B05901064 林承德</a:t>
            </a:r>
            <a:endParaRPr b="1" sz="11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B05901185 戴慕潔</a:t>
            </a:r>
            <a:endParaRPr b="1" sz="11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8" name="Google Shape;428;p20"/>
          <p:cNvSpPr txBox="1"/>
          <p:nvPr>
            <p:ph type="title"/>
          </p:nvPr>
        </p:nvSpPr>
        <p:spPr>
          <a:xfrm>
            <a:off x="1732700" y="11425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</a:t>
            </a:r>
            <a:endParaRPr/>
          </a:p>
        </p:txBody>
      </p:sp>
      <p:sp>
        <p:nvSpPr>
          <p:cNvPr id="429" name="Google Shape;429;p20"/>
          <p:cNvSpPr txBox="1"/>
          <p:nvPr/>
        </p:nvSpPr>
        <p:spPr>
          <a:xfrm>
            <a:off x="1694975" y="1878525"/>
            <a:ext cx="6663300" cy="28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800"/>
              <a:buFont typeface="Muli"/>
              <a:buChar char="●"/>
            </a:pPr>
            <a:r>
              <a:rPr lang="en" sz="180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K-means Clustering</a:t>
            </a:r>
            <a:endParaRPr sz="18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800"/>
              <a:buFont typeface="Muli"/>
              <a:buChar char="○"/>
            </a:pPr>
            <a:r>
              <a:rPr lang="en" sz="180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k-means clustering aims to partition n observations into k clusters</a:t>
            </a:r>
            <a:endParaRPr sz="18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800"/>
              <a:buFont typeface="Muli"/>
              <a:buChar char="○"/>
            </a:pPr>
            <a:r>
              <a:rPr lang="en" sz="180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We use k = 8 or 16 in this case</a:t>
            </a:r>
            <a:endParaRPr sz="18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800"/>
              <a:buFont typeface="Muli"/>
              <a:buChar char="○"/>
            </a:pPr>
            <a:r>
              <a:rPr lang="en" sz="180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Reduce bits per pixel from 24 to 3 or 4.</a:t>
            </a:r>
            <a:endParaRPr sz="18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5" name="Google Shape;435;p21"/>
          <p:cNvSpPr txBox="1"/>
          <p:nvPr>
            <p:ph type="title"/>
          </p:nvPr>
        </p:nvSpPr>
        <p:spPr>
          <a:xfrm>
            <a:off x="1732700" y="11425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</a:t>
            </a:r>
            <a:endParaRPr/>
          </a:p>
        </p:txBody>
      </p:sp>
      <p:pic>
        <p:nvPicPr>
          <p:cNvPr id="436" name="Google Shape;4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35250"/>
            <a:ext cx="2838700" cy="212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2650" y="2835250"/>
            <a:ext cx="2838700" cy="212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2907" y="2835250"/>
            <a:ext cx="2838693" cy="212902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21"/>
          <p:cNvSpPr txBox="1"/>
          <p:nvPr/>
        </p:nvSpPr>
        <p:spPr>
          <a:xfrm>
            <a:off x="744500" y="2173200"/>
            <a:ext cx="1654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Origin Image</a:t>
            </a:r>
            <a:endParaRPr sz="1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0" name="Google Shape;440;p21"/>
          <p:cNvSpPr txBox="1"/>
          <p:nvPr/>
        </p:nvSpPr>
        <p:spPr>
          <a:xfrm>
            <a:off x="3152700" y="2099250"/>
            <a:ext cx="2838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Resize to 320x240</a:t>
            </a:r>
            <a:endParaRPr sz="1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K-means with k=16</a:t>
            </a:r>
            <a:endParaRPr sz="1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1" name="Google Shape;441;p21"/>
          <p:cNvSpPr txBox="1"/>
          <p:nvPr/>
        </p:nvSpPr>
        <p:spPr>
          <a:xfrm>
            <a:off x="6152950" y="1988875"/>
            <a:ext cx="2838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Change color</a:t>
            </a:r>
            <a:endParaRPr sz="1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(implement on FPGA)</a:t>
            </a:r>
            <a:endParaRPr sz="1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2"/>
          <p:cNvSpPr txBox="1"/>
          <p:nvPr>
            <p:ph type="title"/>
          </p:nvPr>
        </p:nvSpPr>
        <p:spPr>
          <a:xfrm>
            <a:off x="1732700" y="11425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</a:t>
            </a:r>
            <a:endParaRPr/>
          </a:p>
        </p:txBody>
      </p:sp>
      <p:pic>
        <p:nvPicPr>
          <p:cNvPr id="447" name="Google Shape;4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00" y="2787525"/>
            <a:ext cx="1270001" cy="127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1675" y="1787800"/>
            <a:ext cx="1270000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6977" y="3671525"/>
            <a:ext cx="1403101" cy="1403101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22"/>
          <p:cNvSpPr/>
          <p:nvPr/>
        </p:nvSpPr>
        <p:spPr>
          <a:xfrm rot="-1263022">
            <a:off x="1577115" y="2510708"/>
            <a:ext cx="1440748" cy="29829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1" name="Google Shape;45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66174" y="1787800"/>
            <a:ext cx="1270000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22"/>
          <p:cNvPicPr preferRelativeResize="0"/>
          <p:nvPr/>
        </p:nvPicPr>
        <p:blipFill rotWithShape="1">
          <a:blip r:embed="rId7">
            <a:alphaModFix/>
          </a:blip>
          <a:srcRect b="0" l="0" r="-2669" t="0"/>
          <a:stretch/>
        </p:blipFill>
        <p:spPr>
          <a:xfrm>
            <a:off x="5966175" y="3671525"/>
            <a:ext cx="1440600" cy="140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22"/>
          <p:cNvSpPr/>
          <p:nvPr/>
        </p:nvSpPr>
        <p:spPr>
          <a:xfrm rot="1753705">
            <a:off x="1544760" y="4327343"/>
            <a:ext cx="1440734" cy="29843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4" name="Google Shape;454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24911" y="2329056"/>
            <a:ext cx="745163" cy="728756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22"/>
          <p:cNvSpPr txBox="1"/>
          <p:nvPr/>
        </p:nvSpPr>
        <p:spPr>
          <a:xfrm>
            <a:off x="1353950" y="3125250"/>
            <a:ext cx="19929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Remove watermark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Coloring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Crop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6" name="Google Shape;456;p22"/>
          <p:cNvSpPr/>
          <p:nvPr/>
        </p:nvSpPr>
        <p:spPr>
          <a:xfrm rot="-812">
            <a:off x="4578176" y="4223817"/>
            <a:ext cx="1269900" cy="29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2"/>
          <p:cNvSpPr/>
          <p:nvPr/>
        </p:nvSpPr>
        <p:spPr>
          <a:xfrm rot="-812">
            <a:off x="4543976" y="2422492"/>
            <a:ext cx="1269900" cy="29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8" name="Google Shape;458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77975" y="1985625"/>
            <a:ext cx="801900" cy="8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22"/>
          <p:cNvSpPr txBox="1"/>
          <p:nvPr/>
        </p:nvSpPr>
        <p:spPr>
          <a:xfrm>
            <a:off x="4422775" y="3139025"/>
            <a:ext cx="15807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Resize 50x50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K-means, k=8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5" name="Google Shape;465;p23"/>
          <p:cNvSpPr txBox="1"/>
          <p:nvPr>
            <p:ph type="title"/>
          </p:nvPr>
        </p:nvSpPr>
        <p:spPr>
          <a:xfrm>
            <a:off x="1732700" y="11425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States</a:t>
            </a:r>
            <a:endParaRPr/>
          </a:p>
        </p:txBody>
      </p:sp>
      <p:sp>
        <p:nvSpPr>
          <p:cNvPr id="466" name="Google Shape;466;p23"/>
          <p:cNvSpPr/>
          <p:nvPr/>
        </p:nvSpPr>
        <p:spPr>
          <a:xfrm>
            <a:off x="1640700" y="1902125"/>
            <a:ext cx="1795500" cy="5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START</a:t>
            </a:r>
            <a:endParaRPr b="1"/>
          </a:p>
        </p:txBody>
      </p:sp>
      <p:sp>
        <p:nvSpPr>
          <p:cNvPr id="467" name="Google Shape;467;p23"/>
          <p:cNvSpPr/>
          <p:nvPr/>
        </p:nvSpPr>
        <p:spPr>
          <a:xfrm>
            <a:off x="278575" y="2947375"/>
            <a:ext cx="1795500" cy="5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END</a:t>
            </a:r>
            <a:endParaRPr b="1"/>
          </a:p>
        </p:txBody>
      </p:sp>
      <p:sp>
        <p:nvSpPr>
          <p:cNvPr id="468" name="Google Shape;468;p23"/>
          <p:cNvSpPr/>
          <p:nvPr/>
        </p:nvSpPr>
        <p:spPr>
          <a:xfrm>
            <a:off x="3002700" y="2947375"/>
            <a:ext cx="1795500" cy="5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GAME</a:t>
            </a:r>
            <a:endParaRPr b="1"/>
          </a:p>
        </p:txBody>
      </p:sp>
      <p:cxnSp>
        <p:nvCxnSpPr>
          <p:cNvPr id="469" name="Google Shape;469;p23"/>
          <p:cNvCxnSpPr>
            <a:stCxn id="468" idx="4"/>
            <a:endCxn id="467" idx="4"/>
          </p:cNvCxnSpPr>
          <p:nvPr/>
        </p:nvCxnSpPr>
        <p:spPr>
          <a:xfrm rot="5400000">
            <a:off x="2538150" y="2109775"/>
            <a:ext cx="600" cy="2724000"/>
          </a:xfrm>
          <a:prstGeom prst="curvedConnector3">
            <a:avLst>
              <a:gd fmla="val 39687500" name="adj1"/>
            </a:avLst>
          </a:prstGeom>
          <a:noFill/>
          <a:ln cap="flat" cmpd="sng" w="28575">
            <a:solidFill>
              <a:srgbClr val="C6DAE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70" name="Google Shape;470;p23"/>
          <p:cNvCxnSpPr>
            <a:stCxn id="466" idx="6"/>
            <a:endCxn id="468" idx="0"/>
          </p:cNvCxnSpPr>
          <p:nvPr/>
        </p:nvCxnSpPr>
        <p:spPr>
          <a:xfrm>
            <a:off x="3436200" y="2164175"/>
            <a:ext cx="464400" cy="783300"/>
          </a:xfrm>
          <a:prstGeom prst="curvedConnector2">
            <a:avLst/>
          </a:prstGeom>
          <a:noFill/>
          <a:ln cap="flat" cmpd="sng" w="28575">
            <a:solidFill>
              <a:srgbClr val="C6DAE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71" name="Google Shape;471;p23"/>
          <p:cNvCxnSpPr>
            <a:stCxn id="467" idx="0"/>
            <a:endCxn id="468" idx="1"/>
          </p:cNvCxnSpPr>
          <p:nvPr/>
        </p:nvCxnSpPr>
        <p:spPr>
          <a:xfrm flipH="1" rot="-5400000">
            <a:off x="2182525" y="1941175"/>
            <a:ext cx="76800" cy="2089200"/>
          </a:xfrm>
          <a:prstGeom prst="curvedConnector3">
            <a:avLst>
              <a:gd fmla="val -205762" name="adj1"/>
            </a:avLst>
          </a:prstGeom>
          <a:noFill/>
          <a:ln cap="flat" cmpd="sng" w="28575">
            <a:solidFill>
              <a:srgbClr val="C6DAEC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72" name="Google Shape;472;p23"/>
          <p:cNvSpPr txBox="1"/>
          <p:nvPr/>
        </p:nvSpPr>
        <p:spPr>
          <a:xfrm>
            <a:off x="3784825" y="2222375"/>
            <a:ext cx="17469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Press </a:t>
            </a:r>
            <a:r>
              <a:rPr b="1"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left</a:t>
            </a: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 together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3" name="Google Shape;473;p23"/>
          <p:cNvSpPr txBox="1"/>
          <p:nvPr/>
        </p:nvSpPr>
        <p:spPr>
          <a:xfrm>
            <a:off x="1347475" y="2487000"/>
            <a:ext cx="17469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Press </a:t>
            </a:r>
            <a:r>
              <a:rPr b="1"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left</a:t>
            </a: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 together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4" name="Google Shape;474;p23"/>
          <p:cNvSpPr txBox="1"/>
          <p:nvPr/>
        </p:nvSpPr>
        <p:spPr>
          <a:xfrm>
            <a:off x="1542300" y="3709600"/>
            <a:ext cx="19923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One of the tank is hit by shell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5" name="Google Shape;475;p23"/>
          <p:cNvSpPr txBox="1"/>
          <p:nvPr/>
        </p:nvSpPr>
        <p:spPr>
          <a:xfrm>
            <a:off x="4730275" y="3301450"/>
            <a:ext cx="28278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Implement the collision cases: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Shell hits the wall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Tank hits the wall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E1C6"/>
              </a:buClr>
              <a:buSzPts val="1400"/>
              <a:buFont typeface="Muli"/>
              <a:buChar char="●"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Shell hits the  other tank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Tank hits the other tank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1" name="Google Shape;481;p24"/>
          <p:cNvSpPr txBox="1"/>
          <p:nvPr>
            <p:ph type="title"/>
          </p:nvPr>
        </p:nvSpPr>
        <p:spPr>
          <a:xfrm>
            <a:off x="1732700" y="11425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Tank &amp; Shell</a:t>
            </a:r>
            <a:endParaRPr/>
          </a:p>
        </p:txBody>
      </p:sp>
      <p:sp>
        <p:nvSpPr>
          <p:cNvPr id="482" name="Google Shape;482;p24"/>
          <p:cNvSpPr txBox="1"/>
          <p:nvPr/>
        </p:nvSpPr>
        <p:spPr>
          <a:xfrm>
            <a:off x="1694975" y="1878525"/>
            <a:ext cx="5532600" cy="28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800"/>
              <a:buFont typeface="Muli"/>
              <a:buChar char="●"/>
            </a:pPr>
            <a:r>
              <a:rPr lang="en" sz="180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Position</a:t>
            </a:r>
            <a:endParaRPr sz="18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9DAF8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400"/>
              <a:buFont typeface="Muli"/>
              <a:buChar char="○"/>
            </a:pPr>
            <a:r>
              <a:rPr lang="en">
                <a:solidFill>
                  <a:srgbClr val="C9DAF8"/>
                </a:solidFill>
                <a:latin typeface="Muli"/>
                <a:ea typeface="Muli"/>
                <a:cs typeface="Muli"/>
                <a:sym typeface="Muli"/>
              </a:rPr>
              <a:t>X-position</a:t>
            </a:r>
            <a:endParaRPr>
              <a:solidFill>
                <a:srgbClr val="C9DAF8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9DAF8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400"/>
              <a:buFont typeface="Muli"/>
              <a:buChar char="○"/>
            </a:pPr>
            <a:r>
              <a:rPr lang="en">
                <a:solidFill>
                  <a:srgbClr val="C9DAF8"/>
                </a:solidFill>
                <a:latin typeface="Muli"/>
                <a:ea typeface="Muli"/>
                <a:cs typeface="Muli"/>
                <a:sym typeface="Muli"/>
              </a:rPr>
              <a:t>Y-position</a:t>
            </a:r>
            <a:endParaRPr>
              <a:solidFill>
                <a:srgbClr val="C9DAF8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9DAF8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800"/>
              <a:buFont typeface="Muli"/>
              <a:buChar char="●"/>
            </a:pPr>
            <a:r>
              <a:rPr lang="en" sz="180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Speed</a:t>
            </a:r>
            <a:endParaRPr sz="18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9DAF8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400"/>
              <a:buFont typeface="Muli"/>
              <a:buChar char="○"/>
            </a:pPr>
            <a:r>
              <a:rPr lang="en">
                <a:solidFill>
                  <a:srgbClr val="C9DAF8"/>
                </a:solidFill>
                <a:latin typeface="Muli"/>
                <a:ea typeface="Muli"/>
                <a:cs typeface="Muli"/>
                <a:sym typeface="Muli"/>
              </a:rPr>
              <a:t>Tank: Change position once every four frames</a:t>
            </a:r>
            <a:endParaRPr>
              <a:solidFill>
                <a:srgbClr val="C9DAF8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9DAF8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400"/>
              <a:buFont typeface="Muli"/>
              <a:buChar char="○"/>
            </a:pPr>
            <a:r>
              <a:rPr lang="en">
                <a:solidFill>
                  <a:srgbClr val="C9DAF8"/>
                </a:solidFill>
                <a:latin typeface="Muli"/>
                <a:ea typeface="Muli"/>
                <a:cs typeface="Muli"/>
                <a:sym typeface="Muli"/>
              </a:rPr>
              <a:t>Shell: Change position once every 400000 cycles</a:t>
            </a:r>
            <a:endParaRPr>
              <a:solidFill>
                <a:srgbClr val="C9DAF8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5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488" name="Google Shape;488;p25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6"/>
          <p:cNvSpPr/>
          <p:nvPr/>
        </p:nvSpPr>
        <p:spPr>
          <a:xfrm rot="-5400000">
            <a:off x="1053600" y="533300"/>
            <a:ext cx="1855800" cy="21429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4" name="Google Shape;494;p26"/>
          <p:cNvSpPr txBox="1"/>
          <p:nvPr>
            <p:ph idx="4294967295" type="ctrTitle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495" name="Google Shape;495;p2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2"/>
          <p:cNvSpPr txBox="1"/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Outline</a:t>
            </a:r>
            <a:endParaRPr b="1"/>
          </a:p>
        </p:txBody>
      </p:sp>
      <p:sp>
        <p:nvSpPr>
          <p:cNvPr id="344" name="Google Shape;344;p12"/>
          <p:cNvSpPr txBox="1"/>
          <p:nvPr/>
        </p:nvSpPr>
        <p:spPr>
          <a:xfrm>
            <a:off x="1732700" y="1744525"/>
            <a:ext cx="3191400" cy="27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5" name="Google Shape;345;p1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6" name="Google Shape;346;p12"/>
          <p:cNvSpPr txBox="1"/>
          <p:nvPr>
            <p:ph idx="1" type="body"/>
          </p:nvPr>
        </p:nvSpPr>
        <p:spPr>
          <a:xfrm>
            <a:off x="1732700" y="1694500"/>
            <a:ext cx="49443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◇"/>
            </a:pPr>
            <a:r>
              <a:rPr lang="en" sz="1800"/>
              <a:t>Game Rules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◇"/>
            </a:pPr>
            <a:r>
              <a:rPr lang="en" sz="1800"/>
              <a:t>Game Structure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￭"/>
            </a:pPr>
            <a:r>
              <a:rPr lang="en" sz="1800"/>
              <a:t>Display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￭"/>
            </a:pPr>
            <a:r>
              <a:rPr lang="en" sz="1800"/>
              <a:t>Game State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￭"/>
            </a:pPr>
            <a:r>
              <a:rPr lang="en" sz="1800"/>
              <a:t>Tank &amp; Shell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◇"/>
            </a:pPr>
            <a:r>
              <a:rPr lang="en" sz="1800"/>
              <a:t>Demo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Rules</a:t>
            </a:r>
            <a:endParaRPr/>
          </a:p>
        </p:txBody>
      </p:sp>
      <p:sp>
        <p:nvSpPr>
          <p:cNvPr id="352" name="Google Shape;352;p13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4"/>
          <p:cNvSpPr/>
          <p:nvPr/>
        </p:nvSpPr>
        <p:spPr>
          <a:xfrm>
            <a:off x="3477413" y="367825"/>
            <a:ext cx="4927316" cy="3835972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4"/>
          <p:cNvSpPr/>
          <p:nvPr/>
        </p:nvSpPr>
        <p:spPr>
          <a:xfrm>
            <a:off x="3683564" y="5626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59" name="Google Shape;359;p14"/>
          <p:cNvSpPr txBox="1"/>
          <p:nvPr>
            <p:ph idx="4294967295" type="body"/>
          </p:nvPr>
        </p:nvSpPr>
        <p:spPr>
          <a:xfrm>
            <a:off x="457200" y="2238625"/>
            <a:ext cx="3162300" cy="5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9BBD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Press </a:t>
            </a:r>
            <a:r>
              <a:rPr b="1" lang="en" sz="1800">
                <a:solidFill>
                  <a:srgbClr val="3393E2"/>
                </a:solidFill>
              </a:rPr>
              <a:t>left</a:t>
            </a:r>
            <a:r>
              <a:rPr lang="en" sz="1800"/>
              <a:t> together to start</a:t>
            </a:r>
            <a:endParaRPr sz="1800"/>
          </a:p>
        </p:txBody>
      </p:sp>
      <p:grpSp>
        <p:nvGrpSpPr>
          <p:cNvPr id="360" name="Google Shape;360;p14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361" name="Google Shape;361;p14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4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Google Shape;363;p1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4" name="Google Shape;3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5937" y="597925"/>
            <a:ext cx="3750275" cy="2812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14"/>
          <p:cNvSpPr txBox="1"/>
          <p:nvPr>
            <p:ph idx="4294967295" type="title"/>
          </p:nvPr>
        </p:nvSpPr>
        <p:spPr>
          <a:xfrm>
            <a:off x="562250" y="168162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5"/>
          <p:cNvSpPr txBox="1"/>
          <p:nvPr>
            <p:ph type="title"/>
          </p:nvPr>
        </p:nvSpPr>
        <p:spPr>
          <a:xfrm>
            <a:off x="1732700" y="11425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Joystick</a:t>
            </a:r>
            <a:endParaRPr/>
          </a:p>
        </p:txBody>
      </p:sp>
      <p:sp>
        <p:nvSpPr>
          <p:cNvPr id="371" name="Google Shape;371;p1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2" name="Google Shape;372;p15"/>
          <p:cNvPicPr preferRelativeResize="0"/>
          <p:nvPr/>
        </p:nvPicPr>
        <p:blipFill rotWithShape="1">
          <a:blip r:embed="rId3">
            <a:alphaModFix/>
          </a:blip>
          <a:srcRect b="37736" l="16690" r="25575" t="37736"/>
          <a:stretch/>
        </p:blipFill>
        <p:spPr>
          <a:xfrm>
            <a:off x="2343250" y="1846139"/>
            <a:ext cx="3382975" cy="2497086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15"/>
          <p:cNvSpPr/>
          <p:nvPr/>
        </p:nvSpPr>
        <p:spPr>
          <a:xfrm>
            <a:off x="6997100" y="867814"/>
            <a:ext cx="495000" cy="48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↑</a:t>
            </a:r>
            <a:endParaRPr b="1" sz="1800"/>
          </a:p>
        </p:txBody>
      </p:sp>
      <p:sp>
        <p:nvSpPr>
          <p:cNvPr id="374" name="Google Shape;374;p15"/>
          <p:cNvSpPr/>
          <p:nvPr/>
        </p:nvSpPr>
        <p:spPr>
          <a:xfrm>
            <a:off x="6502100" y="1352900"/>
            <a:ext cx="495000" cy="49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←</a:t>
            </a:r>
            <a:endParaRPr b="1" sz="1800"/>
          </a:p>
        </p:txBody>
      </p:sp>
      <p:sp>
        <p:nvSpPr>
          <p:cNvPr id="375" name="Google Shape;375;p15"/>
          <p:cNvSpPr/>
          <p:nvPr/>
        </p:nvSpPr>
        <p:spPr>
          <a:xfrm>
            <a:off x="7492100" y="1352900"/>
            <a:ext cx="495000" cy="49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→</a:t>
            </a:r>
            <a:endParaRPr b="1" sz="1800"/>
          </a:p>
        </p:txBody>
      </p:sp>
      <p:sp>
        <p:nvSpPr>
          <p:cNvPr id="376" name="Google Shape;376;p15"/>
          <p:cNvSpPr/>
          <p:nvPr/>
        </p:nvSpPr>
        <p:spPr>
          <a:xfrm>
            <a:off x="6997100" y="1847888"/>
            <a:ext cx="495000" cy="49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↓</a:t>
            </a:r>
            <a:endParaRPr b="1" sz="1800"/>
          </a:p>
        </p:txBody>
      </p:sp>
      <p:sp>
        <p:nvSpPr>
          <p:cNvPr id="377" name="Google Shape;377;p15"/>
          <p:cNvSpPr txBox="1"/>
          <p:nvPr/>
        </p:nvSpPr>
        <p:spPr>
          <a:xfrm>
            <a:off x="989850" y="2869725"/>
            <a:ext cx="6357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fire</a:t>
            </a:r>
            <a:endParaRPr sz="1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378" name="Google Shape;378;p15"/>
          <p:cNvCxnSpPr/>
          <p:nvPr/>
        </p:nvCxnSpPr>
        <p:spPr>
          <a:xfrm flipH="1" rot="10800000">
            <a:off x="1504225" y="2523325"/>
            <a:ext cx="1329600" cy="42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C6DAEC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79" name="Google Shape;379;p15"/>
          <p:cNvCxnSpPr/>
          <p:nvPr/>
        </p:nvCxnSpPr>
        <p:spPr>
          <a:xfrm flipH="1">
            <a:off x="5453925" y="2154450"/>
            <a:ext cx="1378200" cy="107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C6DAEC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80" name="Google Shape;380;p15"/>
          <p:cNvSpPr txBox="1"/>
          <p:nvPr/>
        </p:nvSpPr>
        <p:spPr>
          <a:xfrm>
            <a:off x="6502100" y="2342900"/>
            <a:ext cx="21573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Moving direction</a:t>
            </a:r>
            <a:endParaRPr sz="1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6" name="Google Shape;386;p16"/>
          <p:cNvPicPr preferRelativeResize="0"/>
          <p:nvPr/>
        </p:nvPicPr>
        <p:blipFill rotWithShape="1">
          <a:blip r:embed="rId3">
            <a:alphaModFix/>
          </a:blip>
          <a:srcRect b="5007" l="5307" r="1242" t="1042"/>
          <a:stretch/>
        </p:blipFill>
        <p:spPr>
          <a:xfrm>
            <a:off x="2018600" y="912225"/>
            <a:ext cx="4852351" cy="36586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7" name="Google Shape;387;p16"/>
          <p:cNvCxnSpPr/>
          <p:nvPr/>
        </p:nvCxnSpPr>
        <p:spPr>
          <a:xfrm rot="-5400000">
            <a:off x="4493300" y="456175"/>
            <a:ext cx="562800" cy="504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C6DAE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8" name="Google Shape;388;p16"/>
          <p:cNvSpPr txBox="1"/>
          <p:nvPr/>
        </p:nvSpPr>
        <p:spPr>
          <a:xfrm>
            <a:off x="5114375" y="211500"/>
            <a:ext cx="7473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time</a:t>
            </a:r>
            <a:endParaRPr b="1" sz="1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389" name="Google Shape;389;p16"/>
          <p:cNvCxnSpPr/>
          <p:nvPr/>
        </p:nvCxnSpPr>
        <p:spPr>
          <a:xfrm rot="-5400000">
            <a:off x="6337250" y="378525"/>
            <a:ext cx="562800" cy="504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C6DAE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0" name="Google Shape;390;p16"/>
          <p:cNvSpPr txBox="1"/>
          <p:nvPr/>
        </p:nvSpPr>
        <p:spPr>
          <a:xfrm>
            <a:off x="6919700" y="211500"/>
            <a:ext cx="21423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How many lives do you left?</a:t>
            </a:r>
            <a:endParaRPr b="1" sz="1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1" name="Google Shape;391;p16"/>
          <p:cNvSpPr txBox="1"/>
          <p:nvPr/>
        </p:nvSpPr>
        <p:spPr>
          <a:xfrm>
            <a:off x="6829025" y="863700"/>
            <a:ext cx="14355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6DAEC"/>
                </a:solidFill>
                <a:highlight>
                  <a:srgbClr val="4A86E8"/>
                </a:highlight>
                <a:latin typeface="Muli"/>
                <a:ea typeface="Muli"/>
                <a:cs typeface="Muli"/>
                <a:sym typeface="Muli"/>
              </a:rPr>
              <a:t>Player 2</a:t>
            </a:r>
            <a:endParaRPr b="1" sz="1800">
              <a:solidFill>
                <a:srgbClr val="C6DAEC"/>
              </a:solidFill>
              <a:highlight>
                <a:srgbClr val="4A86E8"/>
              </a:highlight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2" name="Google Shape;392;p16"/>
          <p:cNvSpPr txBox="1"/>
          <p:nvPr/>
        </p:nvSpPr>
        <p:spPr>
          <a:xfrm>
            <a:off x="2018600" y="543775"/>
            <a:ext cx="14355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6DAEC"/>
                </a:solidFill>
                <a:highlight>
                  <a:srgbClr val="4A86E8"/>
                </a:highlight>
                <a:latin typeface="Muli"/>
                <a:ea typeface="Muli"/>
                <a:cs typeface="Muli"/>
                <a:sym typeface="Muli"/>
              </a:rPr>
              <a:t>Player 1</a:t>
            </a:r>
            <a:endParaRPr b="1" sz="1800">
              <a:solidFill>
                <a:srgbClr val="C6DAEC"/>
              </a:solidFill>
              <a:highlight>
                <a:srgbClr val="4A86E8"/>
              </a:highlight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3" name="Google Shape;393;p16"/>
          <p:cNvSpPr txBox="1"/>
          <p:nvPr/>
        </p:nvSpPr>
        <p:spPr>
          <a:xfrm>
            <a:off x="101000" y="3014675"/>
            <a:ext cx="19176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The wall can be hit through if you hit more than 3 times</a:t>
            </a:r>
            <a:endParaRPr b="1" sz="1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394" name="Google Shape;394;p16"/>
          <p:cNvCxnSpPr/>
          <p:nvPr/>
        </p:nvCxnSpPr>
        <p:spPr>
          <a:xfrm flipH="1">
            <a:off x="1370850" y="2726775"/>
            <a:ext cx="558600" cy="365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C6DAE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5" name="Google Shape;395;p16"/>
          <p:cNvSpPr txBox="1"/>
          <p:nvPr/>
        </p:nvSpPr>
        <p:spPr>
          <a:xfrm>
            <a:off x="6972575" y="2074575"/>
            <a:ext cx="17034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Random map</a:t>
            </a:r>
            <a:endParaRPr b="1" sz="1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(8 in total)</a:t>
            </a:r>
            <a:endParaRPr b="1" sz="1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7"/>
          <p:cNvSpPr/>
          <p:nvPr/>
        </p:nvSpPr>
        <p:spPr>
          <a:xfrm>
            <a:off x="3477413" y="367825"/>
            <a:ext cx="4927316" cy="3835972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7"/>
          <p:cNvSpPr/>
          <p:nvPr/>
        </p:nvSpPr>
        <p:spPr>
          <a:xfrm>
            <a:off x="3683564" y="5626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2" name="Google Shape;402;p17"/>
          <p:cNvSpPr txBox="1"/>
          <p:nvPr>
            <p:ph idx="4294967295" type="body"/>
          </p:nvPr>
        </p:nvSpPr>
        <p:spPr>
          <a:xfrm>
            <a:off x="457200" y="2423000"/>
            <a:ext cx="3162300" cy="5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9BBD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Press </a:t>
            </a:r>
            <a:r>
              <a:rPr b="1" lang="en" sz="1800">
                <a:solidFill>
                  <a:srgbClr val="3393E2"/>
                </a:solidFill>
              </a:rPr>
              <a:t>left</a:t>
            </a:r>
            <a:r>
              <a:rPr lang="en" sz="1800"/>
              <a:t> together to start the next game</a:t>
            </a:r>
            <a:endParaRPr sz="1800"/>
          </a:p>
        </p:txBody>
      </p:sp>
      <p:grpSp>
        <p:nvGrpSpPr>
          <p:cNvPr id="403" name="Google Shape;403;p17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404" name="Google Shape;404;p17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1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7" name="Google Shape;407;p17"/>
          <p:cNvSpPr txBox="1"/>
          <p:nvPr>
            <p:ph idx="4294967295" type="title"/>
          </p:nvPr>
        </p:nvSpPr>
        <p:spPr>
          <a:xfrm>
            <a:off x="562250" y="168162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pic>
        <p:nvPicPr>
          <p:cNvPr id="408" name="Google Shape;4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1375" y="586975"/>
            <a:ext cx="3779425" cy="283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1363" y="586975"/>
            <a:ext cx="3779425" cy="2834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8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Structures</a:t>
            </a:r>
            <a:endParaRPr/>
          </a:p>
        </p:txBody>
      </p:sp>
      <p:sp>
        <p:nvSpPr>
          <p:cNvPr id="415" name="Google Shape;415;p18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Google Shape;421;p19"/>
          <p:cNvSpPr txBox="1"/>
          <p:nvPr>
            <p:ph type="title"/>
          </p:nvPr>
        </p:nvSpPr>
        <p:spPr>
          <a:xfrm>
            <a:off x="1732700" y="11425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</a:t>
            </a:r>
            <a:endParaRPr/>
          </a:p>
        </p:txBody>
      </p:sp>
      <p:sp>
        <p:nvSpPr>
          <p:cNvPr id="422" name="Google Shape;422;p19"/>
          <p:cNvSpPr txBox="1"/>
          <p:nvPr/>
        </p:nvSpPr>
        <p:spPr>
          <a:xfrm>
            <a:off x="1694975" y="1878525"/>
            <a:ext cx="5984700" cy="28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800"/>
              <a:buFont typeface="Muli"/>
              <a:buChar char="●"/>
            </a:pPr>
            <a:r>
              <a:rPr lang="en" sz="180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VGA : 640 x 480 resolution with frequency 60Hz</a:t>
            </a:r>
            <a:endParaRPr sz="18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800"/>
              <a:buFont typeface="Muli"/>
              <a:buChar char="○"/>
            </a:pPr>
            <a:r>
              <a:rPr lang="en" sz="180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The resolution of Image is 320 x 240</a:t>
            </a:r>
            <a:endParaRPr sz="18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800"/>
              <a:buFont typeface="Muli"/>
              <a:buChar char="●"/>
            </a:pPr>
            <a:r>
              <a:rPr lang="en" sz="180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We divided the screen to 64 x 48 grids</a:t>
            </a:r>
            <a:endParaRPr sz="18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800"/>
              <a:buFont typeface="Muli"/>
              <a:buChar char="○"/>
            </a:pPr>
            <a:r>
              <a:rPr lang="en" sz="180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Top 4 rows : Status bar</a:t>
            </a:r>
            <a:endParaRPr sz="18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800"/>
              <a:buFont typeface="Muli"/>
              <a:buChar char="○"/>
            </a:pPr>
            <a:r>
              <a:rPr lang="en" sz="180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Tank : 5 x 5 grids</a:t>
            </a:r>
            <a:endParaRPr sz="18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800"/>
              <a:buFont typeface="Muli"/>
              <a:buChar char="○"/>
            </a:pPr>
            <a:r>
              <a:rPr lang="en" sz="180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Shell : 1 x 1 grid</a:t>
            </a:r>
            <a:endParaRPr sz="18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800"/>
              <a:buFont typeface="Muli"/>
              <a:buChar char="○"/>
            </a:pPr>
            <a:r>
              <a:rPr lang="en" sz="180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Wall : 1 x 1 grid </a:t>
            </a:r>
            <a:endParaRPr sz="18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