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3" r:id="rId3"/>
    <p:sldId id="257" r:id="rId4"/>
    <p:sldId id="258" r:id="rId5"/>
    <p:sldId id="265" r:id="rId6"/>
    <p:sldId id="288" r:id="rId7"/>
    <p:sldId id="289" r:id="rId8"/>
    <p:sldId id="292" r:id="rId9"/>
    <p:sldId id="290" r:id="rId10"/>
    <p:sldId id="291" r:id="rId11"/>
    <p:sldId id="293" r:id="rId12"/>
    <p:sldId id="296" r:id="rId13"/>
    <p:sldId id="297" r:id="rId14"/>
    <p:sldId id="298" r:id="rId15"/>
    <p:sldId id="294" r:id="rId16"/>
    <p:sldId id="295" r:id="rId17"/>
    <p:sldId id="299" r:id="rId18"/>
    <p:sldId id="28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B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314" autoAdjust="0"/>
  </p:normalViewPr>
  <p:slideViewPr>
    <p:cSldViewPr snapToGrid="0" showGuides="1">
      <p:cViewPr varScale="1">
        <p:scale>
          <a:sx n="86" d="100"/>
          <a:sy n="86" d="100"/>
        </p:scale>
        <p:origin x="710" y="67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C39A6-4C52-4804-8B80-6EF4D3149A34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1DB7E-4CB5-4ABA-993C-C818B2A9F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1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41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410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3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19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92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328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620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154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6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1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5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6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56ED8-F5AE-4215-8751-09A26454D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0EF970-383C-47EB-A722-0AB50035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DC53A-04D0-409A-A48A-F399EF44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9E415-AD55-455E-B08D-B959C2C8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E7A2E-FAA7-4CEF-8FDA-B099322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1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EDA5D-E87C-45E9-A591-DCC5E2E3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40030-74E2-4991-9351-FD4CD3EA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FBF3D-D648-4B51-8360-CD60097C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55EE1-93A7-4C79-9427-E2583B6D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58086-CC88-48AD-9987-1038BD10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9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E3BAD0-F1BE-42B4-902A-940360AF2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BE125-F524-4476-A3F5-6F05D5EF3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82589-FFF5-4FA4-92D6-31C8DBAD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6BACD-41E8-4D21-A7A0-5E85C761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C078D-DD9D-492D-B92D-8A05769C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2021/2/27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9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2021/2/27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1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0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275B7-F0E7-4242-9806-6A00C6F4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DFB79-758A-424D-97CD-DB138BD0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A526F-8555-4940-A09E-606D5619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02BF02-FF78-491B-A2DA-C9C34A870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2F7632-49A8-49A3-BC66-9CE997A866AB}"/>
              </a:ext>
            </a:extLst>
          </p:cNvPr>
          <p:cNvSpPr/>
          <p:nvPr userDrawn="1"/>
        </p:nvSpPr>
        <p:spPr>
          <a:xfrm>
            <a:off x="11173216" y="315251"/>
            <a:ext cx="789139" cy="34031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6D5A24-E2ED-4187-AA56-9A6B898816EF}"/>
              </a:ext>
            </a:extLst>
          </p:cNvPr>
          <p:cNvSpPr/>
          <p:nvPr userDrawn="1"/>
        </p:nvSpPr>
        <p:spPr>
          <a:xfrm>
            <a:off x="11093727" y="285352"/>
            <a:ext cx="948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36850-11B6-41F7-B650-85F4C2FF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51AAB-B4B3-4EFA-A3AF-CC0FDABD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B5659-99B8-46BE-AC97-3E11A2BB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8AA70A-63EE-49D9-B322-16CE2C07F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87BE08F-E31D-4936-BC0D-90B799AB71A8}"/>
              </a:ext>
            </a:extLst>
          </p:cNvPr>
          <p:cNvGrpSpPr/>
          <p:nvPr userDrawn="1"/>
        </p:nvGrpSpPr>
        <p:grpSpPr>
          <a:xfrm>
            <a:off x="258713" y="272826"/>
            <a:ext cx="948117" cy="370212"/>
            <a:chOff x="258713" y="272826"/>
            <a:chExt cx="948117" cy="37021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D492E72-DDB3-4C21-8B24-0558174FB408}"/>
                </a:ext>
              </a:extLst>
            </p:cNvPr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AAA358-6EF6-44F3-A777-EAD63C281FBC}"/>
                </a:ext>
              </a:extLst>
            </p:cNvPr>
            <p:cNvSpPr/>
            <p:nvPr userDrawn="1"/>
          </p:nvSpPr>
          <p:spPr>
            <a:xfrm>
              <a:off x="258713" y="272826"/>
              <a:ext cx="948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07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EB202-7120-4B09-9EDC-E3993B9B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28BD7-C56F-4D1C-923B-050B44684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C71DD-F4DB-4449-A604-851A3E773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AC464-64AC-4068-B68C-7D2C32CB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8BCA8-C336-404B-AB5D-F3646498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2ABE3-24F0-4661-858F-9DF50E54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089C-8199-4E53-8A74-82020999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BF4A7-DD88-4FC0-AC13-ED735D22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54972-DC94-4397-AF9D-8CDAB7877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F1B2D-FBCE-4D50-8899-D3228918A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24ACE7-9765-479B-BCEA-04391CD4B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21AFA-FEE6-4E71-BC0A-5F081749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2770F6-9DB7-4778-AB5C-3655C6F5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A30BF4-94D5-4896-B36D-D492279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091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1AA21-62DC-4127-BFB1-F21D6DA2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B48898-C528-4A40-AF9F-743D590A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9970F-0F8F-4950-9FE9-26632A4B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52B64B-F6D8-4A34-BF70-9A3ADC04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9ED0EF-3F67-4DA8-B7A8-8E38C7DD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E9D803-D9DD-49A3-99B3-07FE5E40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ED66F-3F82-416F-A64D-C5632DD0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6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E4B5F-8CBB-48D5-AA47-D74259A1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6878E-8B4E-41E3-AC63-D6BD8CB8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9EFA6-4CCF-4547-BC93-B5EF291E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CD090-B723-401C-905D-E4F5ADD1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CBCA7-8FA7-4987-BC5D-A363E403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2B44B-0251-463B-ACDD-D5639AE6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0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44774-192D-41DA-9BB5-211B3129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0051B3-5741-4EA5-91B7-72A769326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D617A7-72EC-4708-9043-4617F2F9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63336-588B-47A1-A6ED-C76310D2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E3175-5FDA-492E-B6AA-ED6686C3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2966B-BDAC-4466-9217-B024D3CB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9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1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1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1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03E8949-4CE6-4DEE-9CD1-15B3546F9D07}"/>
              </a:ext>
            </a:extLst>
          </p:cNvPr>
          <p:cNvSpPr/>
          <p:nvPr/>
        </p:nvSpPr>
        <p:spPr>
          <a:xfrm>
            <a:off x="4586216" y="1919216"/>
            <a:ext cx="3019567" cy="301956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06827B8-524D-40F8-8AED-203C63DC02B6}"/>
              </a:ext>
            </a:extLst>
          </p:cNvPr>
          <p:cNvSpPr/>
          <p:nvPr/>
        </p:nvSpPr>
        <p:spPr>
          <a:xfrm>
            <a:off x="4372988" y="1705988"/>
            <a:ext cx="3446022" cy="3446022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46F689-028A-4106-8268-8EDA3C0B9F38}"/>
              </a:ext>
            </a:extLst>
          </p:cNvPr>
          <p:cNvSpPr/>
          <p:nvPr/>
        </p:nvSpPr>
        <p:spPr>
          <a:xfrm>
            <a:off x="4372988" y="1705988"/>
            <a:ext cx="3446022" cy="3446022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CFD318-650E-433D-9B39-1B30D7572E15}"/>
              </a:ext>
            </a:extLst>
          </p:cNvPr>
          <p:cNvSpPr/>
          <p:nvPr/>
        </p:nvSpPr>
        <p:spPr>
          <a:xfrm>
            <a:off x="3960510" y="1293510"/>
            <a:ext cx="4270979" cy="4270979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359701-2B09-4040-98E1-8037F92301C2}"/>
              </a:ext>
            </a:extLst>
          </p:cNvPr>
          <p:cNvSpPr/>
          <p:nvPr/>
        </p:nvSpPr>
        <p:spPr>
          <a:xfrm>
            <a:off x="4685200" y="2309943"/>
            <a:ext cx="2821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0BB3C1"/>
                </a:solidFill>
                <a:cs typeface="+mn-ea"/>
                <a:sym typeface="+mn-lt"/>
              </a:rPr>
              <a:t>2021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06E048F-B3E0-4234-9478-A9E18B2F1B05}"/>
              </a:ext>
            </a:extLst>
          </p:cNvPr>
          <p:cNvGrpSpPr/>
          <p:nvPr/>
        </p:nvGrpSpPr>
        <p:grpSpPr>
          <a:xfrm>
            <a:off x="4979165" y="2174155"/>
            <a:ext cx="2233669" cy="2509689"/>
            <a:chOff x="1997035" y="2290189"/>
            <a:chExt cx="1640246" cy="184293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779742D-1588-4D3C-B377-EB366A2389B0}"/>
                </a:ext>
              </a:extLst>
            </p:cNvPr>
            <p:cNvSpPr/>
            <p:nvPr/>
          </p:nvSpPr>
          <p:spPr>
            <a:xfrm>
              <a:off x="1997035" y="3945759"/>
              <a:ext cx="187365" cy="187365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DAEF2C9-8B13-4EBF-8C5C-6C75F0704785}"/>
                </a:ext>
              </a:extLst>
            </p:cNvPr>
            <p:cNvSpPr/>
            <p:nvPr/>
          </p:nvSpPr>
          <p:spPr>
            <a:xfrm>
              <a:off x="3484683" y="2290189"/>
              <a:ext cx="152598" cy="152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7A0E30-E3A6-4EC5-905A-0B56786C3DF9}"/>
                </a:ext>
              </a:extLst>
            </p:cNvPr>
            <p:cNvCxnSpPr>
              <a:stCxn id="10" idx="3"/>
              <a:endCxn id="9" idx="7"/>
            </p:cNvCxnSpPr>
            <p:nvPr/>
          </p:nvCxnSpPr>
          <p:spPr>
            <a:xfrm flipH="1">
              <a:off x="2156961" y="2420440"/>
              <a:ext cx="1350069" cy="1552758"/>
            </a:xfrm>
            <a:prstGeom prst="line">
              <a:avLst/>
            </a:prstGeom>
            <a:ln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5A7179A-A375-47AF-85A4-2BA8E266839C}"/>
              </a:ext>
            </a:extLst>
          </p:cNvPr>
          <p:cNvSpPr/>
          <p:nvPr/>
        </p:nvSpPr>
        <p:spPr>
          <a:xfrm>
            <a:off x="4330700" y="3157167"/>
            <a:ext cx="3365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i="1" dirty="0">
                <a:solidFill>
                  <a:schemeClr val="bg1">
                    <a:lumMod val="50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场景报告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6CAF8-10EB-4688-A131-7D5A78115B78}"/>
              </a:ext>
            </a:extLst>
          </p:cNvPr>
          <p:cNvSpPr/>
          <p:nvPr/>
        </p:nvSpPr>
        <p:spPr>
          <a:xfrm>
            <a:off x="4731748" y="3934723"/>
            <a:ext cx="2874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汇报人：王涛</a:t>
            </a:r>
          </a:p>
        </p:txBody>
      </p:sp>
    </p:spTree>
    <p:extLst>
      <p:ext uri="{BB962C8B-B14F-4D97-AF65-F5344CB8AC3E}">
        <p14:creationId xmlns:p14="http://schemas.microsoft.com/office/powerpoint/2010/main" val="1440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-21600000">
                                      <p:cBhvr>
                                        <p:cTn id="5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7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8"/>
          <p:cNvSpPr txBox="1">
            <a:spLocks noChangeArrowheads="1"/>
          </p:cNvSpPr>
          <p:nvPr/>
        </p:nvSpPr>
        <p:spPr bwMode="auto">
          <a:xfrm>
            <a:off x="192618" y="339417"/>
            <a:ext cx="188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信道模型</a:t>
            </a:r>
          </a:p>
        </p:txBody>
      </p:sp>
      <p:sp>
        <p:nvSpPr>
          <p:cNvPr id="28" name="文本框 48">
            <a:extLst>
              <a:ext uri="{FF2B5EF4-FFF2-40B4-BE49-F238E27FC236}">
                <a16:creationId xmlns:a16="http://schemas.microsoft.com/office/drawing/2014/main" id="{9C634ADC-5B19-4808-BDCC-3DD408E9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754" y="884574"/>
            <a:ext cx="2396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空空信道模型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B8B9971-2CEC-41A6-9E04-DBF2AC69F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783493"/>
              </p:ext>
            </p:extLst>
          </p:nvPr>
        </p:nvGraphicFramePr>
        <p:xfrm>
          <a:off x="2373133" y="1999170"/>
          <a:ext cx="140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1409400" imgH="291960" progId="Equation.DSMT4">
                  <p:embed/>
                </p:oleObj>
              </mc:Choice>
              <mc:Fallback>
                <p:oleObj name="Equation" r:id="rId4" imgW="1409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3133" y="1999170"/>
                        <a:ext cx="1409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923DA75-1E19-490A-97EC-1621054CA7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709228"/>
              </p:ext>
            </p:extLst>
          </p:nvPr>
        </p:nvGraphicFramePr>
        <p:xfrm>
          <a:off x="2373133" y="2865438"/>
          <a:ext cx="144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6" imgW="1447560" imgH="291960" progId="Equation.DSMT4">
                  <p:embed/>
                </p:oleObj>
              </mc:Choice>
              <mc:Fallback>
                <p:oleObj name="Equation" r:id="rId6" imgW="1447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3133" y="2865438"/>
                        <a:ext cx="144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5FB583E-DFC6-4ADC-A4AF-C8AC90DFEA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8821" y="1506017"/>
            <a:ext cx="2009775" cy="333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973ABF4-B937-4CB8-93E5-1C9185228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8245" y="2451048"/>
            <a:ext cx="19907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89" y="2790745"/>
            <a:ext cx="16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限制条件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8283" y="2544524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solidFill>
                  <a:srgbClr val="2E4052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solidFill>
                <a:srgbClr val="2E40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1254" y="2790745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2773" y="1136342"/>
            <a:ext cx="206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https://www.ypppt.com/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3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8"/>
          <p:cNvSpPr txBox="1">
            <a:spLocks noChangeArrowheads="1"/>
          </p:cNvSpPr>
          <p:nvPr/>
        </p:nvSpPr>
        <p:spPr bwMode="auto">
          <a:xfrm>
            <a:off x="743033" y="454827"/>
            <a:ext cx="188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限制条件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48">
                <a:extLst>
                  <a:ext uri="{FF2B5EF4-FFF2-40B4-BE49-F238E27FC236}">
                    <a16:creationId xmlns:a16="http://schemas.microsoft.com/office/drawing/2014/main" id="{9C634ADC-5B19-4808-BDCC-3DD408E9A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4514" y="1067411"/>
                <a:ext cx="5992014" cy="4546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en-US" sz="1800" b="1" dirty="0"/>
                  <a:t>UAV</a:t>
                </a:r>
                <a:r>
                  <a:rPr lang="zh-CN" altLang="en-US" sz="1800" b="1" dirty="0"/>
                  <a:t>运动学限制</a:t>
                </a:r>
                <a:endParaRPr lang="en-US" altLang="zh-CN" sz="1800" b="1" dirty="0"/>
              </a:p>
              <a:p>
                <a:endParaRPr lang="zh-CN" altLang="en-US" sz="1800" b="1" dirty="0"/>
              </a:p>
              <a:p>
                <a:pPr marL="342900" indent="-342900">
                  <a:buAutoNum type="arabicPeriod"/>
                </a:pPr>
                <a:r>
                  <a:rPr lang="zh-CN" altLang="en-US" sz="1800" dirty="0"/>
                  <a:t>最大速度限制</a:t>
                </a:r>
                <a:endParaRPr lang="en-US" altLang="zh-CN" sz="1800" dirty="0"/>
              </a:p>
              <a:p>
                <a:pPr marL="342900" indent="-342900">
                  <a:buAutoNum type="arabicPeriod"/>
                </a:pPr>
                <a:endParaRPr lang="zh-CN" alt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]−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+1]||&lt;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∈1,…,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2. </a:t>
                </a:r>
                <a:r>
                  <a:rPr lang="zh-CN" altLang="en-US" sz="1800" dirty="0"/>
                  <a:t>碰撞避免限制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]−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]||≥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/>
              </a:p>
              <a:p>
                <a:endParaRPr lang="en-US" altLang="zh-CN" sz="1800" dirty="0"/>
              </a:p>
              <a:p>
                <a:endParaRPr lang="en-US" sz="1800" dirty="0"/>
              </a:p>
              <a:p>
                <a:r>
                  <a:rPr lang="en-US" altLang="zh-CN" sz="1800" dirty="0"/>
                  <a:t>3. </a:t>
                </a:r>
                <a:r>
                  <a:rPr lang="zh-CN" altLang="en-US" sz="1800" dirty="0"/>
                  <a:t>最终要回到起点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],∀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altLang="zh-CN" sz="1800" dirty="0"/>
              </a:p>
              <a:p>
                <a:endParaRPr lang="zh-CN" altLang="en-US" sz="1800" dirty="0"/>
              </a:p>
            </p:txBody>
          </p:sp>
        </mc:Choice>
        <mc:Fallback xmlns="">
          <p:sp>
            <p:nvSpPr>
              <p:cNvPr id="28" name="文本框 48">
                <a:extLst>
                  <a:ext uri="{FF2B5EF4-FFF2-40B4-BE49-F238E27FC236}">
                    <a16:creationId xmlns:a16="http://schemas.microsoft.com/office/drawing/2014/main" id="{9C634ADC-5B19-4808-BDCC-3DD408E9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4514" y="1067411"/>
                <a:ext cx="5992014" cy="4546629"/>
              </a:xfrm>
              <a:prstGeom prst="rect">
                <a:avLst/>
              </a:prstGeom>
              <a:blipFill>
                <a:blip r:embed="rId3"/>
                <a:stretch>
                  <a:fillRect l="-1119" t="-6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8"/>
          <p:cNvSpPr txBox="1">
            <a:spLocks noChangeArrowheads="1"/>
          </p:cNvSpPr>
          <p:nvPr/>
        </p:nvSpPr>
        <p:spPr bwMode="auto">
          <a:xfrm>
            <a:off x="743033" y="454827"/>
            <a:ext cx="188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限制条件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48">
                <a:extLst>
                  <a:ext uri="{FF2B5EF4-FFF2-40B4-BE49-F238E27FC236}">
                    <a16:creationId xmlns:a16="http://schemas.microsoft.com/office/drawing/2014/main" id="{9C634ADC-5B19-4808-BDCC-3DD408E9A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307" y="1081608"/>
                <a:ext cx="8180251" cy="3572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9pPr>
              </a:lstStyle>
              <a:p>
                <a:r>
                  <a:rPr lang="en-US" altLang="zh-CN" sz="1800" b="1" dirty="0"/>
                  <a:t>UAV</a:t>
                </a:r>
                <a:r>
                  <a:rPr lang="zh-CN" altLang="en-US" sz="1800" b="1" dirty="0"/>
                  <a:t>空中组网限制</a:t>
                </a:r>
              </a:p>
              <a:p>
                <a:endParaRPr lang="en-US" altLang="zh-CN" sz="1800" dirty="0"/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至少有一个</a:t>
                </a:r>
                <a:r>
                  <a:rPr lang="en-US" altLang="zh-CN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UAV</a:t>
                </a:r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到</a:t>
                </a:r>
                <a:r>
                  <a:rPr lang="en-US" altLang="zh-CN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BS</a:t>
                </a:r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的距离在</a:t>
                </a:r>
                <a:r>
                  <a:rPr lang="en-US" altLang="zh-CN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BS</a:t>
                </a:r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的通信范围</a:t>
                </a:r>
                <a:r>
                  <a:rPr lang="en-US" altLang="zh-CN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)</a:t>
                </a:r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以内</a:t>
                </a:r>
                <a:endParaRPr lang="en-US" altLang="zh-CN" sz="1800" dirty="0">
                  <a:solidFill>
                    <a:srgbClr val="3F3F3F"/>
                  </a:solidFill>
                  <a:latin typeface="Source Sans Pro" panose="020B050303040302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dirty="0">
                  <a:solidFill>
                    <a:srgbClr val="3F3F3F"/>
                  </a:solidFill>
                  <a:latin typeface="Source Sans Pro" panose="020B050303040302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∃</m:t>
                      </m:r>
                      <m:r>
                        <a:rPr lang="en-US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ℳ</m:t>
                      </m:r>
                      <m:r>
                        <a:rPr lang="en-US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,||</m:t>
                      </m:r>
                      <m:sSub>
                        <m:sSubPr>
                          <m:ctrlPr>
                            <a:rPr lang="en-US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]||≤</m:t>
                      </m:r>
                      <m:sSub>
                        <m:sSubPr>
                          <m:ctrlPr>
                            <a:rPr lang="en-US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UAV</a:t>
                </a:r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组成的空中网络应该是个连通网络，任意两个</a:t>
                </a:r>
                <a:r>
                  <a:rPr lang="en-US" altLang="zh-CN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UAV 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和 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，应该存在从</a:t>
                </a:r>
                <a:r>
                  <a:rPr lang="en-US" altLang="zh-CN" sz="1800" dirty="0" err="1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i</a:t>
                </a:r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到</a:t>
                </a:r>
                <a:r>
                  <a:rPr lang="en-US" altLang="zh-CN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j</a:t>
                </a:r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和从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>
                    <a:solidFill>
                      <a:srgbClr val="3F3F3F"/>
                    </a:solidFill>
                    <a:latin typeface="Source Sans Pro" panose="020B0503030403020204" pitchFamily="34" charset="0"/>
                  </a:rPr>
                  <a:t>的两条路</a:t>
                </a:r>
                <a:endParaRPr lang="en-US" altLang="zh-CN" dirty="0"/>
              </a:p>
              <a:p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600" dirty="0"/>
              </a:p>
              <a:p>
                <a:br>
                  <a:rPr lang="en-US" altLang="zh-CN" dirty="0"/>
                </a:br>
                <a:endParaRPr lang="zh-CN" altLang="en-US" sz="1800" dirty="0"/>
              </a:p>
            </p:txBody>
          </p:sp>
        </mc:Choice>
        <mc:Fallback xmlns="">
          <p:sp>
            <p:nvSpPr>
              <p:cNvPr id="28" name="文本框 48">
                <a:extLst>
                  <a:ext uri="{FF2B5EF4-FFF2-40B4-BE49-F238E27FC236}">
                    <a16:creationId xmlns:a16="http://schemas.microsoft.com/office/drawing/2014/main" id="{9C634ADC-5B19-4808-BDCC-3DD408E9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307" y="1081608"/>
                <a:ext cx="8180251" cy="3572196"/>
              </a:xfrm>
              <a:prstGeom prst="rect">
                <a:avLst/>
              </a:prstGeom>
              <a:blipFill>
                <a:blip r:embed="rId3"/>
                <a:stretch>
                  <a:fillRect l="-671" t="-8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706A872-65CF-41E3-BA6D-0B2FAB789903}"/>
                  </a:ext>
                </a:extLst>
              </p:cNvPr>
              <p:cNvSpPr/>
              <p:nvPr/>
            </p:nvSpPr>
            <p:spPr>
              <a:xfrm>
                <a:off x="1576307" y="4451697"/>
                <a:ext cx="8384439" cy="2261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UAV</a:t>
                </a:r>
                <a:r>
                  <a:rPr lang="zh-CN" altLang="en-US" b="1" dirty="0"/>
                  <a:t>空中组网限制</a:t>
                </a:r>
                <a:endParaRPr lang="en-US" altLang="zh-CN" b="1" dirty="0"/>
              </a:p>
              <a:p>
                <a:endParaRPr lang="en-US" altLang="zh-CN" b="1" dirty="0">
                  <a:solidFill>
                    <a:srgbClr val="3F3F3F"/>
                  </a:solidFill>
                  <a:latin typeface="Source Sans Pro" panose="020B0503030403020204" pitchFamily="34" charset="0"/>
                </a:endParaRPr>
              </a:p>
              <a:p>
                <a:r>
                  <a:rPr lang="zh-CN" altLang="en-US" dirty="0"/>
                  <a:t>每个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至多被一个</a:t>
                </a:r>
                <a:r>
                  <a:rPr lang="en-US" altLang="zh-CN" dirty="0"/>
                  <a:t>UAV</a:t>
                </a:r>
                <a:r>
                  <a:rPr lang="zh-CN" altLang="en-US" dirty="0"/>
                  <a:t>服务</a:t>
                </a:r>
                <a:endParaRPr lang="en-US" altLang="zh-CN" dirty="0">
                  <a:solidFill>
                    <a:srgbClr val="3F3F3F"/>
                  </a:solidFill>
                  <a:latin typeface="Source Sans Pro" panose="020B0503030403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endParaRPr lang="en-US" altLang="zh-CN" dirty="0">
                  <a:solidFill>
                    <a:srgbClr val="3F3F3F"/>
                  </a:solidFill>
                  <a:latin typeface="Source Sans Pro" panose="020B0503030403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706A872-65CF-41E3-BA6D-0B2FAB78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07" y="4451697"/>
                <a:ext cx="8384439" cy="2261709"/>
              </a:xfrm>
              <a:prstGeom prst="rect">
                <a:avLst/>
              </a:prstGeom>
              <a:blipFill>
                <a:blip r:embed="rId4"/>
                <a:stretch>
                  <a:fillRect l="-65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51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89" y="2790745"/>
            <a:ext cx="16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优化目标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88283" y="2544524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solidFill>
                  <a:srgbClr val="2E4052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05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solidFill>
                <a:srgbClr val="2E40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1254" y="2790745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2773" y="1136342"/>
            <a:ext cx="206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https://www.ypppt.com/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9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8"/>
          <p:cNvSpPr txBox="1">
            <a:spLocks noChangeArrowheads="1"/>
          </p:cNvSpPr>
          <p:nvPr/>
        </p:nvSpPr>
        <p:spPr bwMode="auto">
          <a:xfrm>
            <a:off x="192618" y="339417"/>
            <a:ext cx="188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优化目标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48">
                <a:extLst>
                  <a:ext uri="{FF2B5EF4-FFF2-40B4-BE49-F238E27FC236}">
                    <a16:creationId xmlns:a16="http://schemas.microsoft.com/office/drawing/2014/main" id="{9C634ADC-5B19-4808-BDCC-3DD408E9A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593" y="1067412"/>
                <a:ext cx="59920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Lao UI" panose="020B0502040204020203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user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/>
                        <a:cs typeface="+mn-ea"/>
                        <a:sym typeface="+mn-lt"/>
                      </a:rPr>
                      <m:t>𝑘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成功接收到的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packet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数量</a:t>
                </a:r>
              </a:p>
            </p:txBody>
          </p:sp>
        </mc:Choice>
        <mc:Fallback xmlns="">
          <p:sp>
            <p:nvSpPr>
              <p:cNvPr id="28" name="文本框 48">
                <a:extLst>
                  <a:ext uri="{FF2B5EF4-FFF2-40B4-BE49-F238E27FC236}">
                    <a16:creationId xmlns:a16="http://schemas.microsoft.com/office/drawing/2014/main" id="{9C634ADC-5B19-4808-BDCC-3DD408E9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3593" y="1067412"/>
                <a:ext cx="5992014" cy="400110"/>
              </a:xfrm>
              <a:prstGeom prst="rect">
                <a:avLst/>
              </a:prstGeom>
              <a:blipFill>
                <a:blip r:embed="rId3"/>
                <a:stretch>
                  <a:fillRect l="-101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922031-551F-4473-B972-A409723E949D}"/>
                  </a:ext>
                </a:extLst>
              </p:cNvPr>
              <p:cNvSpPr txBox="1"/>
              <p:nvPr/>
            </p:nvSpPr>
            <p:spPr>
              <a:xfrm>
                <a:off x="1293593" y="2341680"/>
                <a:ext cx="59920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cs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cs"/>
                  </a:rPr>
                  <a:t>成功接收了文件，则认为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cs"/>
                  </a:rPr>
                  <a:t>user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cs"/>
                  </a:rPr>
                  <a:t> 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cs"/>
                  </a:rPr>
                  <a:t>能够成功恢复出文件，目标函数为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922031-551F-4473-B972-A409723E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93" y="2341680"/>
                <a:ext cx="5992014" cy="1200329"/>
              </a:xfrm>
              <a:prstGeom prst="rect">
                <a:avLst/>
              </a:prstGeom>
              <a:blipFill>
                <a:blip r:embed="rId4"/>
                <a:stretch>
                  <a:fillRect l="-814" t="-2538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8EA490C-5B15-4433-8DCA-CF2C1008163A}"/>
                  </a:ext>
                </a:extLst>
              </p:cNvPr>
              <p:cNvSpPr/>
              <p:nvPr/>
            </p:nvSpPr>
            <p:spPr>
              <a:xfrm>
                <a:off x="2445944" y="1437125"/>
                <a:ext cx="1653914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8EA490C-5B15-4433-8DCA-CF2C10081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44" y="1437125"/>
                <a:ext cx="1653914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59800B8-EA35-4A40-A2AA-350A85E80E9F}"/>
                  </a:ext>
                </a:extLst>
              </p:cNvPr>
              <p:cNvSpPr/>
              <p:nvPr/>
            </p:nvSpPr>
            <p:spPr>
              <a:xfrm>
                <a:off x="2445944" y="2993399"/>
                <a:ext cx="1665969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59800B8-EA35-4A40-A2AA-350A85E80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44" y="2993399"/>
                <a:ext cx="1665969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4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8"/>
          <p:cNvSpPr txBox="1">
            <a:spLocks noChangeArrowheads="1"/>
          </p:cNvSpPr>
          <p:nvPr/>
        </p:nvSpPr>
        <p:spPr bwMode="auto">
          <a:xfrm>
            <a:off x="192618" y="339417"/>
            <a:ext cx="2426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主要参考文献</a:t>
            </a:r>
          </a:p>
        </p:txBody>
      </p:sp>
      <p:sp>
        <p:nvSpPr>
          <p:cNvPr id="28" name="文本框 48">
            <a:extLst>
              <a:ext uri="{FF2B5EF4-FFF2-40B4-BE49-F238E27FC236}">
                <a16:creationId xmlns:a16="http://schemas.microsoft.com/office/drawing/2014/main" id="{9C634ADC-5B19-4808-BDCC-3DD408E9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593" y="1067412"/>
            <a:ext cx="949277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Q. Wu, Y. Zeng and R. Zhang, "Joint Trajectory and Communication Design for Multi-UAV Enabled Wireless Networks," in IEEE Transactions on Wireless Communications, vol. 17, no. 3, pp. 2109-2121, March 2018, </a:t>
            </a:r>
            <a:r>
              <a:rPr lang="en-US" dirty="0" err="1"/>
              <a:t>doi</a:t>
            </a:r>
            <a:r>
              <a:rPr lang="en-US" dirty="0"/>
              <a:t>: 10.1109/TWC.2017.2789293.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Q. Wu, Y. Zeng and R. Zhang, "Joint Trajectory and Communication Design for Multi-UAV Enabled Wireless Networks," in IEEE Transactions on Wireless Communications, vol. 17, no. 3, pp. 2109-2121, March 2018, </a:t>
            </a:r>
            <a:r>
              <a:rPr lang="en-US" dirty="0" err="1"/>
              <a:t>doi</a:t>
            </a:r>
            <a:r>
              <a:rPr lang="en-US" dirty="0"/>
              <a:t>: 10.1109/TWC.2017.2789293.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Zeng Y , Xu X , Zhang R . Trajectory Design for Completion Time Minimization in UAV-Enabled Multicasting[J]. IEEE Transactions on Wireless Communications, 2018.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03E8949-4CE6-4DEE-9CD1-15B3546F9D07}"/>
              </a:ext>
            </a:extLst>
          </p:cNvPr>
          <p:cNvSpPr/>
          <p:nvPr/>
        </p:nvSpPr>
        <p:spPr>
          <a:xfrm>
            <a:off x="4586216" y="1919216"/>
            <a:ext cx="3019567" cy="301956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06827B8-524D-40F8-8AED-203C63DC02B6}"/>
              </a:ext>
            </a:extLst>
          </p:cNvPr>
          <p:cNvSpPr/>
          <p:nvPr/>
        </p:nvSpPr>
        <p:spPr>
          <a:xfrm>
            <a:off x="4372988" y="1705988"/>
            <a:ext cx="3446022" cy="3446022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46F689-028A-4106-8268-8EDA3C0B9F38}"/>
              </a:ext>
            </a:extLst>
          </p:cNvPr>
          <p:cNvSpPr/>
          <p:nvPr/>
        </p:nvSpPr>
        <p:spPr>
          <a:xfrm>
            <a:off x="4372988" y="1705988"/>
            <a:ext cx="3446022" cy="3446022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CFD318-650E-433D-9B39-1B30D7572E15}"/>
              </a:ext>
            </a:extLst>
          </p:cNvPr>
          <p:cNvSpPr/>
          <p:nvPr/>
        </p:nvSpPr>
        <p:spPr>
          <a:xfrm>
            <a:off x="3960510" y="1293510"/>
            <a:ext cx="4270979" cy="4270979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359701-2B09-4040-98E1-8037F92301C2}"/>
              </a:ext>
            </a:extLst>
          </p:cNvPr>
          <p:cNvSpPr/>
          <p:nvPr/>
        </p:nvSpPr>
        <p:spPr>
          <a:xfrm>
            <a:off x="4685200" y="2309943"/>
            <a:ext cx="2821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0BB3C1"/>
                </a:solidFill>
                <a:cs typeface="+mn-ea"/>
                <a:sym typeface="+mn-lt"/>
              </a:rPr>
              <a:t>2021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06E048F-B3E0-4234-9478-A9E18B2F1B05}"/>
              </a:ext>
            </a:extLst>
          </p:cNvPr>
          <p:cNvGrpSpPr/>
          <p:nvPr/>
        </p:nvGrpSpPr>
        <p:grpSpPr>
          <a:xfrm>
            <a:off x="4979165" y="2174155"/>
            <a:ext cx="2233669" cy="2509689"/>
            <a:chOff x="1997035" y="2290189"/>
            <a:chExt cx="1640246" cy="184293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779742D-1588-4D3C-B377-EB366A2389B0}"/>
                </a:ext>
              </a:extLst>
            </p:cNvPr>
            <p:cNvSpPr/>
            <p:nvPr/>
          </p:nvSpPr>
          <p:spPr>
            <a:xfrm>
              <a:off x="1997035" y="3945759"/>
              <a:ext cx="187365" cy="187365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DAEF2C9-8B13-4EBF-8C5C-6C75F0704785}"/>
                </a:ext>
              </a:extLst>
            </p:cNvPr>
            <p:cNvSpPr/>
            <p:nvPr/>
          </p:nvSpPr>
          <p:spPr>
            <a:xfrm>
              <a:off x="3484683" y="2290189"/>
              <a:ext cx="152598" cy="152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7A0E30-E3A6-4EC5-905A-0B56786C3DF9}"/>
                </a:ext>
              </a:extLst>
            </p:cNvPr>
            <p:cNvCxnSpPr>
              <a:stCxn id="10" idx="3"/>
              <a:endCxn id="9" idx="7"/>
            </p:cNvCxnSpPr>
            <p:nvPr/>
          </p:nvCxnSpPr>
          <p:spPr>
            <a:xfrm flipH="1">
              <a:off x="2156961" y="2420440"/>
              <a:ext cx="1350069" cy="1552758"/>
            </a:xfrm>
            <a:prstGeom prst="line">
              <a:avLst/>
            </a:prstGeom>
            <a:ln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5A7179A-A375-47AF-85A4-2BA8E266839C}"/>
              </a:ext>
            </a:extLst>
          </p:cNvPr>
          <p:cNvSpPr/>
          <p:nvPr/>
        </p:nvSpPr>
        <p:spPr>
          <a:xfrm>
            <a:off x="4586216" y="3157167"/>
            <a:ext cx="3008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6CAF8-10EB-4688-A131-7D5A78115B78}"/>
              </a:ext>
            </a:extLst>
          </p:cNvPr>
          <p:cNvSpPr/>
          <p:nvPr/>
        </p:nvSpPr>
        <p:spPr>
          <a:xfrm>
            <a:off x="4731748" y="3934723"/>
            <a:ext cx="2874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汇报人：王涛</a:t>
            </a:r>
          </a:p>
        </p:txBody>
      </p:sp>
    </p:spTree>
    <p:extLst>
      <p:ext uri="{BB962C8B-B14F-4D97-AF65-F5344CB8AC3E}">
        <p14:creationId xmlns:p14="http://schemas.microsoft.com/office/powerpoint/2010/main" val="2842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-21600000">
                                      <p:cBhvr>
                                        <p:cTn id="5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7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72888EF-8E01-4B41-BEE1-AAF9EA41C554}"/>
              </a:ext>
            </a:extLst>
          </p:cNvPr>
          <p:cNvSpPr/>
          <p:nvPr/>
        </p:nvSpPr>
        <p:spPr>
          <a:xfrm>
            <a:off x="2526665" y="2320324"/>
            <a:ext cx="2217353" cy="221735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2084680-F970-4679-B1A2-4CDA7994D121}"/>
              </a:ext>
            </a:extLst>
          </p:cNvPr>
          <p:cNvSpPr/>
          <p:nvPr/>
        </p:nvSpPr>
        <p:spPr>
          <a:xfrm>
            <a:off x="2370086" y="2163745"/>
            <a:ext cx="2530511" cy="2530511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55756B-D88B-47A6-9F9F-82FA23BA9238}"/>
              </a:ext>
            </a:extLst>
          </p:cNvPr>
          <p:cNvSpPr/>
          <p:nvPr/>
        </p:nvSpPr>
        <p:spPr>
          <a:xfrm>
            <a:off x="2370086" y="2163745"/>
            <a:ext cx="2530511" cy="2530511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0324EF-2737-4610-ACF8-A5C82B6BDD55}"/>
              </a:ext>
            </a:extLst>
          </p:cNvPr>
          <p:cNvSpPr/>
          <p:nvPr/>
        </p:nvSpPr>
        <p:spPr>
          <a:xfrm>
            <a:off x="2067191" y="1860850"/>
            <a:ext cx="3136300" cy="3136300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79A823-7F83-4E2F-A078-C187BB64E66E}"/>
              </a:ext>
            </a:extLst>
          </p:cNvPr>
          <p:cNvSpPr/>
          <p:nvPr/>
        </p:nvSpPr>
        <p:spPr>
          <a:xfrm>
            <a:off x="2599351" y="2765277"/>
            <a:ext cx="2071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rgbClr val="2E4052"/>
                </a:solidFill>
                <a:cs typeface="+mn-ea"/>
                <a:sym typeface="+mn-lt"/>
              </a:rPr>
              <a:t>目录</a:t>
            </a:r>
            <a:endParaRPr lang="en-US" altLang="zh-CN" sz="4800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7C5CFA-1B12-4AC7-8867-91E7F272A7E3}"/>
              </a:ext>
            </a:extLst>
          </p:cNvPr>
          <p:cNvSpPr txBox="1"/>
          <p:nvPr/>
        </p:nvSpPr>
        <p:spPr>
          <a:xfrm>
            <a:off x="7456558" y="1337018"/>
            <a:ext cx="12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>
                <a:cs typeface="+mn-ea"/>
                <a:sym typeface="+mn-lt"/>
              </a:rPr>
              <a:t>构成要素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5F97C1-40DD-406F-81A2-84D63860B238}"/>
              </a:ext>
            </a:extLst>
          </p:cNvPr>
          <p:cNvSpPr txBox="1"/>
          <p:nvPr/>
        </p:nvSpPr>
        <p:spPr>
          <a:xfrm>
            <a:off x="6264915" y="1254845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i="1" dirty="0">
                <a:solidFill>
                  <a:srgbClr val="2E4052"/>
                </a:solidFill>
                <a:cs typeface="+mn-ea"/>
                <a:sym typeface="+mn-lt"/>
              </a:rPr>
              <a:t>01</a:t>
            </a:r>
            <a:endParaRPr lang="zh-CN" altLang="en-US" sz="4000" i="1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2ADD41-6EF0-4924-A620-C9C2CABA8554}"/>
              </a:ext>
            </a:extLst>
          </p:cNvPr>
          <p:cNvSpPr txBox="1"/>
          <p:nvPr/>
        </p:nvSpPr>
        <p:spPr>
          <a:xfrm>
            <a:off x="7456558" y="2364165"/>
            <a:ext cx="16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任务概述</a:t>
            </a:r>
            <a:endParaRPr lang="zh-CN" altLang="zh-CN"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E18C23-2C86-4355-B96B-8C5C225CF0BC}"/>
              </a:ext>
            </a:extLst>
          </p:cNvPr>
          <p:cNvSpPr txBox="1"/>
          <p:nvPr/>
        </p:nvSpPr>
        <p:spPr>
          <a:xfrm>
            <a:off x="6264915" y="2281992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i="1" dirty="0">
                <a:solidFill>
                  <a:srgbClr val="2E4052"/>
                </a:solidFill>
                <a:cs typeface="+mn-ea"/>
                <a:sym typeface="+mn-lt"/>
              </a:rPr>
              <a:t>02</a:t>
            </a:r>
            <a:endParaRPr lang="zh-CN" altLang="en-US" sz="4000" i="1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D16F14-8B03-4FA5-94AB-EA5410EC0B94}"/>
              </a:ext>
            </a:extLst>
          </p:cNvPr>
          <p:cNvSpPr txBox="1"/>
          <p:nvPr/>
        </p:nvSpPr>
        <p:spPr>
          <a:xfrm>
            <a:off x="7456558" y="3391312"/>
            <a:ext cx="16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信道模型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4D0237-FF64-4A1F-94DF-0D3A9B11ED40}"/>
              </a:ext>
            </a:extLst>
          </p:cNvPr>
          <p:cNvSpPr txBox="1"/>
          <p:nvPr/>
        </p:nvSpPr>
        <p:spPr>
          <a:xfrm>
            <a:off x="6264915" y="3309139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i="1" dirty="0">
                <a:solidFill>
                  <a:srgbClr val="2E4052"/>
                </a:solidFill>
                <a:cs typeface="+mn-ea"/>
                <a:sym typeface="+mn-lt"/>
              </a:rPr>
              <a:t>03</a:t>
            </a:r>
            <a:endParaRPr lang="zh-CN" altLang="en-US" sz="4000" i="1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A54B16-56D1-41C2-89C4-5BC2A9ABF461}"/>
              </a:ext>
            </a:extLst>
          </p:cNvPr>
          <p:cNvSpPr txBox="1"/>
          <p:nvPr/>
        </p:nvSpPr>
        <p:spPr>
          <a:xfrm>
            <a:off x="7456558" y="4418459"/>
            <a:ext cx="16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限制条件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90E58C-0AC4-41B7-9EEC-D8CFD8CC8FD0}"/>
              </a:ext>
            </a:extLst>
          </p:cNvPr>
          <p:cNvSpPr txBox="1"/>
          <p:nvPr/>
        </p:nvSpPr>
        <p:spPr>
          <a:xfrm>
            <a:off x="6264915" y="4336286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i="1" dirty="0">
                <a:solidFill>
                  <a:srgbClr val="2E4052"/>
                </a:solidFill>
                <a:cs typeface="+mn-ea"/>
                <a:sym typeface="+mn-lt"/>
              </a:rPr>
              <a:t>04</a:t>
            </a:r>
            <a:endParaRPr lang="zh-CN" altLang="en-US" sz="4000" i="1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087826A-5BA4-4E47-9E13-768F20F4E115}"/>
              </a:ext>
            </a:extLst>
          </p:cNvPr>
          <p:cNvSpPr/>
          <p:nvPr/>
        </p:nvSpPr>
        <p:spPr>
          <a:xfrm>
            <a:off x="6228319" y="1193762"/>
            <a:ext cx="830403" cy="830403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686402-B579-4298-AF72-A01156501FFE}"/>
              </a:ext>
            </a:extLst>
          </p:cNvPr>
          <p:cNvSpPr/>
          <p:nvPr/>
        </p:nvSpPr>
        <p:spPr>
          <a:xfrm>
            <a:off x="6228319" y="2223449"/>
            <a:ext cx="830403" cy="830403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EEAE485-E18D-49AE-96F8-B0FB70F10A40}"/>
              </a:ext>
            </a:extLst>
          </p:cNvPr>
          <p:cNvSpPr/>
          <p:nvPr/>
        </p:nvSpPr>
        <p:spPr>
          <a:xfrm>
            <a:off x="6228319" y="3253136"/>
            <a:ext cx="830403" cy="830403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9CE8F1F-7CD8-4658-87F7-093DC5547BDC}"/>
              </a:ext>
            </a:extLst>
          </p:cNvPr>
          <p:cNvSpPr/>
          <p:nvPr/>
        </p:nvSpPr>
        <p:spPr>
          <a:xfrm>
            <a:off x="6228319" y="4282823"/>
            <a:ext cx="830403" cy="830403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55BE12-76F7-453D-80B0-7E6033A4D9C2}"/>
              </a:ext>
            </a:extLst>
          </p:cNvPr>
          <p:cNvGrpSpPr/>
          <p:nvPr/>
        </p:nvGrpSpPr>
        <p:grpSpPr>
          <a:xfrm>
            <a:off x="2779459" y="2484430"/>
            <a:ext cx="1640246" cy="1842935"/>
            <a:chOff x="1997035" y="2290189"/>
            <a:chExt cx="1640246" cy="184293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C78C50A-DD1B-4D7A-9CFB-67D84A89EFA5}"/>
                </a:ext>
              </a:extLst>
            </p:cNvPr>
            <p:cNvSpPr/>
            <p:nvPr/>
          </p:nvSpPr>
          <p:spPr>
            <a:xfrm>
              <a:off x="1997035" y="3945759"/>
              <a:ext cx="187365" cy="187365"/>
            </a:xfrm>
            <a:prstGeom prst="ellipse">
              <a:avLst/>
            </a:prstGeom>
            <a:solidFill>
              <a:srgbClr val="0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45605BF-435C-43CF-913E-54EAFD4FAB0A}"/>
                </a:ext>
              </a:extLst>
            </p:cNvPr>
            <p:cNvSpPr/>
            <p:nvPr/>
          </p:nvSpPr>
          <p:spPr>
            <a:xfrm>
              <a:off x="3484683" y="2290189"/>
              <a:ext cx="152598" cy="1525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8C19E1B-FEA7-4355-9FC5-D7C1E1D28ED4}"/>
                </a:ext>
              </a:extLst>
            </p:cNvPr>
            <p:cNvCxnSpPr>
              <a:stCxn id="29" idx="3"/>
              <a:endCxn id="28" idx="7"/>
            </p:cNvCxnSpPr>
            <p:nvPr/>
          </p:nvCxnSpPr>
          <p:spPr>
            <a:xfrm flipH="1">
              <a:off x="2156961" y="2420440"/>
              <a:ext cx="1350069" cy="1552758"/>
            </a:xfrm>
            <a:prstGeom prst="line">
              <a:avLst/>
            </a:prstGeom>
            <a:ln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131640E-1E90-4E1B-9879-E7ED03EC979B}"/>
              </a:ext>
            </a:extLst>
          </p:cNvPr>
          <p:cNvSpPr txBox="1"/>
          <p:nvPr/>
        </p:nvSpPr>
        <p:spPr>
          <a:xfrm>
            <a:off x="7456558" y="5445607"/>
            <a:ext cx="16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优化目标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206328A-45CD-45B6-BDE1-78D4C9BF9CA5}"/>
              </a:ext>
            </a:extLst>
          </p:cNvPr>
          <p:cNvSpPr txBox="1"/>
          <p:nvPr/>
        </p:nvSpPr>
        <p:spPr>
          <a:xfrm>
            <a:off x="6264915" y="5363434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i="1" dirty="0">
                <a:solidFill>
                  <a:srgbClr val="2E4052"/>
                </a:solidFill>
                <a:cs typeface="+mn-ea"/>
                <a:sym typeface="+mn-lt"/>
              </a:rPr>
              <a:t>05</a:t>
            </a:r>
            <a:endParaRPr lang="zh-CN" altLang="en-US" sz="4000" i="1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7985874-68F2-449B-ACD5-6D51688F8295}"/>
              </a:ext>
            </a:extLst>
          </p:cNvPr>
          <p:cNvSpPr/>
          <p:nvPr/>
        </p:nvSpPr>
        <p:spPr>
          <a:xfrm>
            <a:off x="6228319" y="5312511"/>
            <a:ext cx="830403" cy="830403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B79A56-1563-4165-9015-D1C796CD21D4}"/>
              </a:ext>
            </a:extLst>
          </p:cNvPr>
          <p:cNvSpPr/>
          <p:nvPr/>
        </p:nvSpPr>
        <p:spPr>
          <a:xfrm>
            <a:off x="2896195" y="3526887"/>
            <a:ext cx="1478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2E4052"/>
                </a:solidFill>
                <a:cs typeface="+mn-ea"/>
                <a:sym typeface="+mn-lt"/>
              </a:rPr>
              <a:t>C</a:t>
            </a:r>
            <a:r>
              <a:rPr lang="en-US" altLang="zh-CN" dirty="0">
                <a:solidFill>
                  <a:srgbClr val="2E4052"/>
                </a:solidFill>
                <a:cs typeface="+mn-ea"/>
                <a:sym typeface="+mn-lt"/>
              </a:rPr>
              <a:t>ONT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6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Rot by="-21600000">
                                      <p:cBhvr>
                                        <p:cTn id="4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1" nodeType="withEffect">
                                  <p:stCondLst>
                                    <p:cond delay="6250"/>
                                  </p:stCondLst>
                                  <p:childTnLst>
                                    <p:animScale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6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3" presetClass="entr" presetSubtype="16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Scale>
                                      <p:cBhvr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/>
      <p:bldP spid="11" grpId="0"/>
      <p:bldP spid="13" grpId="0"/>
      <p:bldP spid="14" grpId="0"/>
      <p:bldP spid="16" grpId="0"/>
      <p:bldP spid="17" grpId="0"/>
      <p:bldP spid="19" grpId="0"/>
      <p:bldP spid="20" grpId="0"/>
      <p:bldP spid="22" grpId="0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31" grpId="0"/>
      <p:bldP spid="33" grpId="0"/>
      <p:bldP spid="34" grpId="0" animBg="1"/>
      <p:bldP spid="34" grpId="1" animBg="1"/>
      <p:bldP spid="34" grpId="2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89" y="2790745"/>
            <a:ext cx="16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构成要素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88283" y="2544524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i="1" dirty="0">
                <a:solidFill>
                  <a:srgbClr val="2E4052"/>
                </a:solidFill>
                <a:cs typeface="+mn-ea"/>
                <a:sym typeface="+mn-lt"/>
              </a:rPr>
              <a:t>01</a:t>
            </a:r>
            <a:endParaRPr lang="zh-CN" altLang="en-US" sz="6000" i="1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1254" y="2790745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2773" y="1136342"/>
            <a:ext cx="206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48580" y="2015749"/>
                <a:ext cx="7986840" cy="2221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基站 位置</a:t>
                </a:r>
                <a:r>
                  <a:rPr lang="en-US" dirty="0"/>
                  <a:t>(0, 0)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2. UAV </a:t>
                </a:r>
                <a:r>
                  <a:rPr lang="zh-CN" altLang="en-US" dirty="0"/>
                  <a:t>数量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zh-CN" altLang="en-US" dirty="0"/>
                  <a:t>个，</a:t>
                </a:r>
                <a:r>
                  <a:rPr lang="en-US" dirty="0"/>
                  <a:t> UAV</a:t>
                </a:r>
                <a:r>
                  <a:rPr lang="zh-CN" altLang="en-US" dirty="0"/>
                  <a:t>集合记为</a:t>
                </a:r>
                <a:r>
                  <a:rPr lang="en-US" dirty="0"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</a:rPr>
                  <a:t>ℳ</a:t>
                </a:r>
                <a:r>
                  <a:rPr lang="zh-CN" altLang="en-US" dirty="0"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</a:rPr>
                  <a:t>，</a:t>
                </a:r>
                <a:r>
                  <a:rPr lang="zh-CN" altLang="en-US" dirty="0"/>
                  <a:t>轨迹向量 </a:t>
                </a:r>
                <a:r>
                  <a:rPr lang="en-US" b="1" dirty="0" err="1"/>
                  <a:t>q</a:t>
                </a:r>
                <a:r>
                  <a:rPr lang="en-US" i="1" baseline="-25000" dirty="0" err="1"/>
                  <a:t>m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], </a:t>
                </a:r>
                <a:r>
                  <a:rPr lang="en-US" i="1" dirty="0"/>
                  <a:t>n</a:t>
                </a:r>
                <a:r>
                  <a:rPr lang="en-US" dirty="0"/>
                  <a:t> = 1…</a:t>
                </a:r>
                <a:r>
                  <a:rPr lang="en-US" i="1" dirty="0"/>
                  <a:t>N</a:t>
                </a:r>
                <a:r>
                  <a:rPr lang="en-US" dirty="0"/>
                  <a:t> , </a:t>
                </a:r>
                <a:r>
                  <a:rPr lang="zh-CN" altLang="en-US" dirty="0"/>
                  <a:t>其中 </a:t>
                </a:r>
                <a:r>
                  <a:rPr lang="en-US" b="1" dirty="0" err="1"/>
                  <a:t>q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 </a:t>
                </a:r>
                <a:r>
                  <a:rPr lang="zh-CN" altLang="en-US" dirty="0"/>
                  <a:t>表示在 </a:t>
                </a:r>
                <a:r>
                  <a:rPr lang="en-US" dirty="0"/>
                  <a:t>time slot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zh-CN" altLang="en-US" dirty="0"/>
                  <a:t>时</a:t>
                </a:r>
                <a:r>
                  <a:rPr lang="en-US" dirty="0"/>
                  <a:t>UAV</a:t>
                </a:r>
                <a:r>
                  <a:rPr lang="zh-CN" altLang="en-US" dirty="0"/>
                  <a:t>的位置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3. user </a:t>
                </a:r>
                <a:r>
                  <a:rPr lang="zh-CN" altLang="en-US" dirty="0"/>
                  <a:t>数量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user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的位置 </a:t>
                </a:r>
                <a:r>
                  <a:rPr lang="en-US" b="1" dirty="0" err="1"/>
                  <a:t>w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 = [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, 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]</a:t>
                </a:r>
                <a:r>
                  <a:rPr lang="zh-CN" altLang="en-US" dirty="0"/>
                  <a:t>，</a:t>
                </a:r>
                <a:r>
                  <a:rPr lang="en-US" dirty="0"/>
                  <a:t>user</a:t>
                </a:r>
                <a:r>
                  <a:rPr lang="zh-CN" altLang="en-US" dirty="0"/>
                  <a:t>集合记为 </a:t>
                </a:r>
                <a:r>
                  <a:rPr lang="en-US" dirty="0"/>
                  <a:t>𝒦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80" y="2015749"/>
                <a:ext cx="7986840" cy="2221762"/>
              </a:xfrm>
              <a:prstGeom prst="rect">
                <a:avLst/>
              </a:prstGeom>
              <a:blipFill>
                <a:blip r:embed="rId11"/>
                <a:stretch>
                  <a:fillRect l="-61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48"/>
          <p:cNvSpPr txBox="1">
            <a:spLocks noChangeArrowheads="1"/>
          </p:cNvSpPr>
          <p:nvPr/>
        </p:nvSpPr>
        <p:spPr bwMode="auto">
          <a:xfrm>
            <a:off x="192618" y="339417"/>
            <a:ext cx="188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构成要素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6798F9C-9A0A-4668-B429-FA37D6230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316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2" imgW="914400" imgH="198720" progId="Equation.DSMT4">
                  <p:embed/>
                </p:oleObj>
              </mc:Choice>
              <mc:Fallback>
                <p:oleObj name="Equation" r:id="rId1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9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89" y="2790745"/>
            <a:ext cx="16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任务概述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88283" y="2544524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i="1" dirty="0">
                <a:solidFill>
                  <a:srgbClr val="2E4052"/>
                </a:solidFill>
                <a:cs typeface="+mn-ea"/>
                <a:sym typeface="+mn-lt"/>
              </a:rPr>
              <a:t>02</a:t>
            </a:r>
            <a:endParaRPr lang="zh-CN" altLang="en-US" sz="6000" i="1" dirty="0">
              <a:solidFill>
                <a:srgbClr val="2E4052"/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1254" y="2790745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2773" y="1136342"/>
            <a:ext cx="206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8"/>
          <p:cNvSpPr txBox="1">
            <a:spLocks noChangeArrowheads="1"/>
          </p:cNvSpPr>
          <p:nvPr/>
        </p:nvSpPr>
        <p:spPr bwMode="auto">
          <a:xfrm>
            <a:off x="192618" y="339417"/>
            <a:ext cx="188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任务概述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6798F9C-9A0A-4668-B429-FA37D6230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6798F9C-9A0A-4668-B429-FA37D6230D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70DF1873-AFC5-45E3-9E24-5699BCF59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7" y="1745161"/>
            <a:ext cx="4686300" cy="36957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84B839C-B863-44F5-8824-B63E6ECEE383}"/>
              </a:ext>
            </a:extLst>
          </p:cNvPr>
          <p:cNvSpPr/>
          <p:nvPr/>
        </p:nvSpPr>
        <p:spPr>
          <a:xfrm>
            <a:off x="5644056" y="1391691"/>
            <a:ext cx="6096000" cy="38867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spcAft>
                <a:spcPts val="900"/>
              </a:spcAft>
            </a:pPr>
            <a:r>
              <a:rPr lang="zh-CN" altLang="en-US" dirty="0"/>
              <a:t>一共有</a:t>
            </a:r>
            <a:r>
              <a:rPr lang="en-US" dirty="0"/>
              <a:t>N</a:t>
            </a:r>
            <a:r>
              <a:rPr lang="zh-CN" altLang="en-US" dirty="0"/>
              <a:t>个</a:t>
            </a:r>
            <a:r>
              <a:rPr lang="en-US" dirty="0"/>
              <a:t>time slot</a:t>
            </a:r>
            <a:r>
              <a:rPr lang="zh-CN" altLang="en-US" dirty="0"/>
              <a:t>，</a:t>
            </a:r>
            <a:r>
              <a:rPr lang="en-US" dirty="0"/>
              <a:t>UAV </a:t>
            </a:r>
            <a:r>
              <a:rPr lang="zh-CN" altLang="en-US" dirty="0"/>
              <a:t>要把某个文件传递给地面用户，</a:t>
            </a:r>
            <a:r>
              <a:rPr lang="en-US" dirty="0"/>
              <a:t>UAV </a:t>
            </a:r>
            <a:r>
              <a:rPr lang="zh-CN" altLang="en-US" dirty="0"/>
              <a:t>从</a:t>
            </a:r>
            <a:r>
              <a:rPr lang="en-US" dirty="0"/>
              <a:t>BS</a:t>
            </a:r>
            <a:r>
              <a:rPr lang="zh-CN" altLang="en-US" dirty="0"/>
              <a:t>出发，又回到</a:t>
            </a:r>
            <a:r>
              <a:rPr lang="en-US" dirty="0"/>
              <a:t>BS</a:t>
            </a:r>
            <a:r>
              <a:rPr lang="zh-CN" altLang="en-US" dirty="0"/>
              <a:t>，中间要向用户发送信息</a:t>
            </a:r>
            <a:r>
              <a:rPr lang="en-US" dirty="0"/>
              <a:t>(downlink)</a:t>
            </a:r>
            <a:r>
              <a:rPr lang="zh-CN" altLang="en-US" dirty="0"/>
              <a:t>。每个</a:t>
            </a:r>
            <a:r>
              <a:rPr lang="en-US" dirty="0"/>
              <a:t>time slot UAV</a:t>
            </a:r>
            <a:r>
              <a:rPr lang="zh-CN" altLang="en-US" dirty="0"/>
              <a:t>发送一个</a:t>
            </a:r>
            <a:r>
              <a:rPr lang="en-US" dirty="0"/>
              <a:t>packet</a:t>
            </a:r>
            <a:r>
              <a:rPr lang="zh-CN" altLang="en-US" dirty="0"/>
              <a:t>，</a:t>
            </a:r>
            <a:r>
              <a:rPr lang="en-US" dirty="0"/>
              <a:t>user</a:t>
            </a:r>
            <a:r>
              <a:rPr lang="zh-CN" altLang="en-US" dirty="0"/>
              <a:t>在</a:t>
            </a:r>
            <a:r>
              <a:rPr lang="en-US" dirty="0"/>
              <a:t>N</a:t>
            </a:r>
            <a:r>
              <a:rPr lang="zh-CN" altLang="en-US" dirty="0"/>
              <a:t>个</a:t>
            </a:r>
            <a:r>
              <a:rPr lang="en-US" dirty="0"/>
              <a:t>time slot</a:t>
            </a:r>
            <a:r>
              <a:rPr lang="zh-CN" altLang="en-US" dirty="0"/>
              <a:t>内成功接收到</a:t>
            </a:r>
            <a:r>
              <a:rPr lang="en-US" i="1" dirty="0" err="1">
                <a:latin typeface="Helvetica" panose="020B0604020202020204" pitchFamily="34" charset="0"/>
                <a:ea typeface="等线" panose="02010600030101010101" pitchFamily="2" charset="-122"/>
              </a:rPr>
              <a:t>N</a:t>
            </a:r>
            <a:r>
              <a:rPr lang="en-US" i="1" baseline="-25000" dirty="0" err="1">
                <a:latin typeface="Helvetica" panose="020B0604020202020204" pitchFamily="34" charset="0"/>
                <a:ea typeface="等线" panose="02010600030101010101" pitchFamily="2" charset="-122"/>
              </a:rPr>
              <a:t>f</a:t>
            </a:r>
            <a:r>
              <a:rPr lang="zh-CN" altLang="en-US" dirty="0"/>
              <a:t>个</a:t>
            </a:r>
            <a:r>
              <a:rPr lang="en-US" dirty="0"/>
              <a:t>packet</a:t>
            </a:r>
            <a:r>
              <a:rPr lang="zh-CN" altLang="en-US" dirty="0"/>
              <a:t>就认为能够恢复出文件，可认为接收成功，同时还要保证空中</a:t>
            </a:r>
            <a:r>
              <a:rPr lang="en-US" dirty="0"/>
              <a:t>UAV</a:t>
            </a:r>
            <a:r>
              <a:rPr lang="zh-CN" altLang="en-US" dirty="0"/>
              <a:t>始终保持连接，也要保证每个时刻至少</a:t>
            </a:r>
            <a:r>
              <a:rPr lang="en-US" dirty="0"/>
              <a:t>1</a:t>
            </a:r>
            <a:r>
              <a:rPr lang="zh-CN" altLang="en-US" dirty="0"/>
              <a:t>个</a:t>
            </a:r>
            <a:r>
              <a:rPr lang="en-US" dirty="0"/>
              <a:t>UAV</a:t>
            </a:r>
            <a:r>
              <a:rPr lang="zh-CN" altLang="en-US" dirty="0"/>
              <a:t>和</a:t>
            </a:r>
            <a:r>
              <a:rPr lang="en-US" dirty="0"/>
              <a:t>BS</a:t>
            </a:r>
            <a:r>
              <a:rPr lang="zh-CN" altLang="en-US" dirty="0"/>
              <a:t>保持连接，保证</a:t>
            </a:r>
            <a:r>
              <a:rPr lang="en-US" dirty="0"/>
              <a:t>BS</a:t>
            </a:r>
            <a:r>
              <a:rPr lang="zh-CN" altLang="en-US" dirty="0"/>
              <a:t>对所有</a:t>
            </a:r>
            <a:r>
              <a:rPr lang="en-US" dirty="0"/>
              <a:t>UAV</a:t>
            </a:r>
            <a:r>
              <a:rPr lang="zh-CN" altLang="en-US" dirty="0"/>
              <a:t>保持实时控制。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18E972-377A-4338-BFC2-9265A56FBCFC}"/>
              </a:ext>
            </a:extLst>
          </p:cNvPr>
          <p:cNvSpPr/>
          <p:nvPr/>
        </p:nvSpPr>
        <p:spPr>
          <a:xfrm>
            <a:off x="5644056" y="54408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优化目标</a:t>
            </a:r>
            <a:r>
              <a:rPr lang="en-US" altLang="zh-CN" dirty="0"/>
              <a:t>: </a:t>
            </a:r>
            <a:r>
              <a:rPr lang="zh-CN" altLang="en-US" dirty="0"/>
              <a:t>接收文件成功 </a:t>
            </a:r>
            <a:r>
              <a:rPr lang="en-US" altLang="zh-CN" dirty="0"/>
              <a:t>(</a:t>
            </a:r>
            <a:r>
              <a:rPr lang="en-US" dirty="0"/>
              <a:t>number of users that have received the file successfully)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B607F4-685E-4F97-86D8-0F43D80E3700}"/>
              </a:ext>
            </a:extLst>
          </p:cNvPr>
          <p:cNvSpPr txBox="1"/>
          <p:nvPr/>
        </p:nvSpPr>
        <p:spPr>
          <a:xfrm>
            <a:off x="4267058" y="903790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UAV</a:t>
            </a:r>
            <a:r>
              <a:rPr lang="zh-CN" altLang="en-US" dirty="0"/>
              <a:t>轨迹</a:t>
            </a:r>
            <a:endParaRPr 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78DF826-DFE5-4D8F-A1AB-CCC8A297C32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643021" y="1273122"/>
            <a:ext cx="182908" cy="57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CD7134-1C61-455F-8E6C-C3C720D2DCE4}"/>
              </a:ext>
            </a:extLst>
          </p:cNvPr>
          <p:cNvSpPr/>
          <p:nvPr/>
        </p:nvSpPr>
        <p:spPr>
          <a:xfrm>
            <a:off x="1909665" y="1519855"/>
            <a:ext cx="8242041" cy="349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在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个时刻的最大位移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+mj-ea"/>
                <a:ea typeface="+mj-ea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max</a:t>
            </a:r>
            <a:endParaRPr lang="en-US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和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的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association matrix, </a:t>
            </a:r>
            <a:r>
              <a:rPr lang="en-US" b="1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+mj-ea"/>
                <a:ea typeface="+mj-ea"/>
                <a:cs typeface="Times New Roman" panose="02020603050405020304" pitchFamily="18" charset="0"/>
              </a:rPr>
              <a:t> × </a:t>
            </a:r>
            <a:r>
              <a:rPr lang="en-US" i="1" baseline="-25000" dirty="0"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+mj-ea"/>
                <a:ea typeface="+mj-ea"/>
                <a:cs typeface="Times New Roman" panose="02020603050405020304" pitchFamily="18" charset="0"/>
              </a:rPr>
              <a:t> × </a:t>
            </a:r>
            <a:r>
              <a:rPr lang="en-US" i="1" baseline="-25000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，其中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+mj-ea"/>
                <a:ea typeface="+mj-ea"/>
                <a:cs typeface="Times New Roman" panose="02020603050405020304" pitchFamily="18" charset="0"/>
              </a:rPr>
              <a:t>, </a:t>
            </a:r>
            <a:r>
              <a:rPr lang="en-US" i="1" baseline="-25000" dirty="0"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]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表示在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time slot 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，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 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和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user 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是否连接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(1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表示连接，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表示没有连接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。</a:t>
            </a:r>
            <a:endParaRPr lang="en-US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的通信功率，</a:t>
            </a:r>
            <a:r>
              <a:rPr lang="en-US" b="1" dirty="0">
                <a:latin typeface="+mj-ea"/>
                <a:ea typeface="+mj-ea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+mj-ea"/>
                <a:ea typeface="+mj-ea"/>
                <a:cs typeface="Times New Roman" panose="02020603050405020304" pitchFamily="18" charset="0"/>
              </a:rPr>
              <a:t>1 × </a:t>
            </a:r>
            <a:r>
              <a:rPr lang="en-US" i="1" baseline="-25000" dirty="0"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]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其中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]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表示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UAV 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在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time slot 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的通信功率，发射机的最大功率是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P</a:t>
            </a:r>
            <a:endParaRPr lang="en-US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和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之间是否连接，矩阵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C</a:t>
            </a:r>
            <a:r>
              <a:rPr lang="en-US" i="1" baseline="-25000" dirty="0"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+mj-ea"/>
                <a:ea typeface="+mj-ea"/>
                <a:cs typeface="Times New Roman" panose="02020603050405020304" pitchFamily="18" charset="0"/>
              </a:rPr>
              <a:t> × </a:t>
            </a:r>
            <a:r>
              <a:rPr lang="en-US" i="1" baseline="-25000" dirty="0"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，其中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+mj-ea"/>
                <a:ea typeface="+mj-ea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ij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]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表示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 </a:t>
            </a:r>
            <a:r>
              <a:rPr lang="en-US" i="1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和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在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time slot </a:t>
            </a:r>
            <a:r>
              <a:rPr lang="en-US" i="1" dirty="0"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是否在对方通信范围内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(1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表示连接，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表示没有连接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lang="en-US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频段划分：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对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通信是同频段，存在干扰。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和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BS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相连，每个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采用不同的频段。彼此之间不存在干扰。有一部分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在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BS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的通信覆盖范围内，可以直接和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BS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相连，但是另外一部分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UAV</a:t>
            </a:r>
            <a:r>
              <a:rPr lang="zh-CN" altLang="en-US" dirty="0">
                <a:latin typeface="+mj-ea"/>
                <a:ea typeface="+mj-ea"/>
                <a:cs typeface="Helvetica" panose="020B0604020202020204" pitchFamily="34" charset="0"/>
              </a:rPr>
              <a:t>则必须通过中继来完成</a:t>
            </a:r>
            <a:r>
              <a:rPr lang="en-US" dirty="0"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en-US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48">
            <a:extLst>
              <a:ext uri="{FF2B5EF4-FFF2-40B4-BE49-F238E27FC236}">
                <a16:creationId xmlns:a16="http://schemas.microsoft.com/office/drawing/2014/main" id="{A574CDF6-DEDC-45A0-9F2A-9C88FB18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18" y="339417"/>
            <a:ext cx="188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细节</a:t>
            </a:r>
          </a:p>
        </p:txBody>
      </p:sp>
    </p:spTree>
    <p:extLst>
      <p:ext uri="{BB962C8B-B14F-4D97-AF65-F5344CB8AC3E}">
        <p14:creationId xmlns:p14="http://schemas.microsoft.com/office/powerpoint/2010/main" val="246686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89" y="2790745"/>
            <a:ext cx="16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信道模型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8283" y="2544524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 dirty="0">
                <a:ln>
                  <a:noFill/>
                </a:ln>
                <a:solidFill>
                  <a:srgbClr val="2E4052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6000" b="0" i="1" u="none" strike="noStrike" kern="1200" cap="none" spc="0" normalizeH="0" baseline="0" noProof="0" dirty="0">
              <a:ln>
                <a:noFill/>
              </a:ln>
              <a:solidFill>
                <a:srgbClr val="2E40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238BAF-BFFA-4D36-81D9-06631EE2610C}"/>
              </a:ext>
            </a:extLst>
          </p:cNvPr>
          <p:cNvSpPr/>
          <p:nvPr/>
        </p:nvSpPr>
        <p:spPr>
          <a:xfrm>
            <a:off x="3388950" y="2345512"/>
            <a:ext cx="1413688" cy="1413688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1254" y="2790745"/>
            <a:ext cx="45719" cy="769442"/>
          </a:xfrm>
          <a:prstGeom prst="rect">
            <a:avLst/>
          </a:prstGeom>
          <a:solidFill>
            <a:srgbClr val="0BB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2773" y="1136342"/>
            <a:ext cx="206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https://www.ypppt.com/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8"/>
          <p:cNvSpPr txBox="1">
            <a:spLocks noChangeArrowheads="1"/>
          </p:cNvSpPr>
          <p:nvPr/>
        </p:nvSpPr>
        <p:spPr bwMode="auto">
          <a:xfrm>
            <a:off x="192618" y="339417"/>
            <a:ext cx="1888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信道模型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43A2D2-177E-4E4B-8123-B4233BC7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90" y="2973463"/>
            <a:ext cx="914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8C4F9F-A130-4AC9-90A1-CF8D5B4B379C}"/>
              </a:ext>
            </a:extLst>
          </p:cNvPr>
          <p:cNvSpPr txBox="1"/>
          <p:nvPr/>
        </p:nvSpPr>
        <p:spPr>
          <a:xfrm>
            <a:off x="1793289" y="172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8CE2737-DAEB-4E94-A1AB-2396C84D7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80889"/>
              </p:ext>
            </p:extLst>
          </p:nvPr>
        </p:nvGraphicFramePr>
        <p:xfrm>
          <a:off x="3365084" y="1434712"/>
          <a:ext cx="3390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3390935" imgH="548499" progId="Equation.DSMT4">
                  <p:embed/>
                </p:oleObj>
              </mc:Choice>
              <mc:Fallback>
                <p:oleObj name="Equation" r:id="rId5" imgW="3390935" imgH="54849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5084" y="1434712"/>
                        <a:ext cx="339090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CBE5B40-C37E-4328-B8DF-0C0EF6FE5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47509"/>
              </p:ext>
            </p:extLst>
          </p:nvPr>
        </p:nvGraphicFramePr>
        <p:xfrm>
          <a:off x="3923190" y="3461635"/>
          <a:ext cx="269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2692080" imgH="888840" progId="Equation.DSMT4">
                  <p:embed/>
                </p:oleObj>
              </mc:Choice>
              <mc:Fallback>
                <p:oleObj name="Equation" r:id="rId7" imgW="2692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3190" y="3461635"/>
                        <a:ext cx="2692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27B6E2F-2FDA-4AF7-B842-B8A8D4D63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065574"/>
              </p:ext>
            </p:extLst>
          </p:nvPr>
        </p:nvGraphicFramePr>
        <p:xfrm>
          <a:off x="3330066" y="5266079"/>
          <a:ext cx="3454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9" imgW="3454200" imgH="279360" progId="Equation.DSMT4">
                  <p:embed/>
                </p:oleObj>
              </mc:Choice>
              <mc:Fallback>
                <p:oleObj name="Equation" r:id="rId9" imgW="3454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0066" y="5266079"/>
                        <a:ext cx="3454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74E6E201-2B82-4258-8819-78B1A449E3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7288" y="2019411"/>
            <a:ext cx="5972175" cy="3619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D69E6BD-5349-4F43-9627-B1000FC36D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3289" y="2381361"/>
            <a:ext cx="8763000" cy="6286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6EE0F87-E974-4571-B60A-46E62493A9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6740" y="3074004"/>
            <a:ext cx="4133850" cy="28575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BD90248-E27E-4166-AA84-52DF0E1FE6CF}"/>
              </a:ext>
            </a:extLst>
          </p:cNvPr>
          <p:cNvSpPr txBox="1"/>
          <p:nvPr/>
        </p:nvSpPr>
        <p:spPr>
          <a:xfrm>
            <a:off x="1793289" y="4776947"/>
            <a:ext cx="4783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空中信道模型服从</a:t>
            </a:r>
            <a:r>
              <a:rPr lang="en-US" sz="1600" dirty="0"/>
              <a:t>free space propagation model</a:t>
            </a:r>
          </a:p>
        </p:txBody>
      </p:sp>
      <p:sp>
        <p:nvSpPr>
          <p:cNvPr id="28" name="文本框 48">
            <a:extLst>
              <a:ext uri="{FF2B5EF4-FFF2-40B4-BE49-F238E27FC236}">
                <a16:creationId xmlns:a16="http://schemas.microsoft.com/office/drawing/2014/main" id="{9C634ADC-5B19-4808-BDCC-3DD408E9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754" y="884574"/>
            <a:ext cx="2396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信道模型</a:t>
            </a:r>
          </a:p>
        </p:txBody>
      </p:sp>
      <p:sp>
        <p:nvSpPr>
          <p:cNvPr id="29" name="文本框 48">
            <a:extLst>
              <a:ext uri="{FF2B5EF4-FFF2-40B4-BE49-F238E27FC236}">
                <a16:creationId xmlns:a16="http://schemas.microsoft.com/office/drawing/2014/main" id="{9FC1E952-A491-4E59-A991-835FF1EF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766" y="4332899"/>
            <a:ext cx="2396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prstClr val="black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信道模型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AAC6143-A8F2-41DA-92CA-5FADCE9653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67288" y="5736452"/>
            <a:ext cx="7772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5oex5pw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588</Words>
  <Application>Microsoft Office PowerPoint</Application>
  <PresentationFormat>宽屏</PresentationFormat>
  <Paragraphs>101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等线</vt:lpstr>
      <vt:lpstr>方正正黑简体</vt:lpstr>
      <vt:lpstr>宋体</vt:lpstr>
      <vt:lpstr>微软雅黑</vt:lpstr>
      <vt:lpstr>Arial</vt:lpstr>
      <vt:lpstr>Calibri</vt:lpstr>
      <vt:lpstr>Cambria Math</vt:lpstr>
      <vt:lpstr>Helvetica</vt:lpstr>
      <vt:lpstr>Lao UI</vt:lpstr>
      <vt:lpstr>Segoe UI</vt:lpstr>
      <vt:lpstr>Source Sans Pro</vt:lpstr>
      <vt:lpstr>Times New Roman</vt:lpstr>
      <vt:lpstr>第一PPT，www.1ppt.com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https://www.ypppt.com/</dc:subject>
  <dc:creator>优品PPT</dc:creator>
  <cp:keywords>https:/www.ypppt.com</cp:keywords>
  <dc:description>https://www.ypppt.com/</dc:description>
  <cp:lastModifiedBy>tao</cp:lastModifiedBy>
  <cp:revision>43</cp:revision>
  <dcterms:created xsi:type="dcterms:W3CDTF">2017-09-12T13:47:59Z</dcterms:created>
  <dcterms:modified xsi:type="dcterms:W3CDTF">2021-02-27T01:55:25Z</dcterms:modified>
</cp:coreProperties>
</file>