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obotoSlab-bold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jango-contrib-comments" TargetMode="External"/><Relationship Id="rId4" Type="http://schemas.openxmlformats.org/officeDocument/2006/relationships/hyperlink" Target="https://github.com/jcassee/django-analytical" TargetMode="External"/><Relationship Id="rId5" Type="http://schemas.openxmlformats.org/officeDocument/2006/relationships/hyperlink" Target="https://github.com/python-social-auth/social-app-djang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len.github.io/py-frameworks-bench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7.0.0.1:8000/admin/auth/group/ad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</a:t>
            </a:r>
            <a:r>
              <a:rPr lang="zh-CN"/>
              <a:t>jango 现代开发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入门与实践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插件化编程 : 		</a:t>
            </a:r>
            <a:r>
              <a:rPr lang="zh-CN" sz="1800">
                <a:solidFill>
                  <a:srgbClr val="EAD1DC"/>
                </a:solidFill>
              </a:rPr>
              <a:t>最快速的开发就是不用开发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56650" y="1759850"/>
            <a:ext cx="79236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756650" y="1343225"/>
            <a:ext cx="68184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需求 :	  	将用户提交的地址展示成实际地图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实现 : </a:t>
            </a:r>
          </a:p>
          <a:p>
            <a:pPr indent="-304800" lvl="0" marL="457200" rtl="0">
              <a:spcBef>
                <a:spcPts val="0"/>
              </a:spcBef>
              <a:buClr>
                <a:srgbClr val="F3F3F3"/>
              </a:buClr>
              <a:buSzPct val="100000"/>
              <a:buChar char="-"/>
            </a:pPr>
            <a:r>
              <a:rPr lang="zh-CN" sz="1200">
                <a:solidFill>
                  <a:srgbClr val="F3F3F3"/>
                </a:solidFill>
              </a:rPr>
              <a:t>settings.py :  添加插件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3F3F3"/>
                </a:solidFill>
              </a:rPr>
              <a:t>	</a:t>
            </a: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INSTALLED_APPS = [  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zh-CN" sz="1000">
                <a:solidFill>
                  <a:srgbClr val="808080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# ...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808080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zh-CN" sz="1000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'django_google_maps'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0C343D"/>
              </a:highlight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zh-CN" sz="1200">
                <a:solidFill>
                  <a:srgbClr val="FFFFFF"/>
                </a:solidFill>
                <a:highlight>
                  <a:srgbClr val="0C343D"/>
                </a:highlight>
              </a:rPr>
              <a:t>modes.py :  定义 scheme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zh-CN" sz="1000">
                <a:solidFill>
                  <a:srgbClr val="B0C65F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Rental</a:t>
            </a: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(models.Model):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 address = map_fields.AddressField(</a:t>
            </a:r>
            <a:r>
              <a:rPr lang="zh-CN" sz="1000">
                <a:solidFill>
                  <a:srgbClr val="AA492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max_length</a:t>
            </a: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zh-CN" sz="1000">
                <a:solidFill>
                  <a:srgbClr val="6897BB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200</a:t>
            </a: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0C343D"/>
              </a:highlight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zh-CN" sz="1200">
                <a:solidFill>
                  <a:srgbClr val="FFFFFF"/>
                </a:solidFill>
                <a:highlight>
                  <a:srgbClr val="0C343D"/>
                </a:highlight>
              </a:rPr>
              <a:t>admin.py :  在 django admin 里注入 google map widget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zh-CN" sz="1000">
                <a:solidFill>
                  <a:srgbClr val="B0C65F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RentalAdmin</a:t>
            </a: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(admin.ModelAdmin):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 formfield_overrides = 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map_fields.AddressField: {</a:t>
            </a:r>
            <a:r>
              <a:rPr lang="zh-CN" sz="1000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'widget'</a:t>
            </a: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:map_widgets.GoogleMapsAddressWidget}</a:t>
            </a:r>
            <a:r>
              <a:rPr lang="zh-CN" sz="1000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000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zh-CN" sz="10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0C343D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0C343D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C343D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9975"/>
            <a:ext cx="8839200" cy="381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丰富与和谐的社区生态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 u="sng">
                <a:solidFill>
                  <a:schemeClr val="hlink"/>
                </a:solidFill>
                <a:hlinkClick r:id="rId3"/>
              </a:rPr>
              <a:t>Django Comments</a:t>
            </a:r>
            <a:r>
              <a:rPr lang="zh-CN">
                <a:solidFill>
                  <a:srgbClr val="EAD1DC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 u="sng">
                <a:solidFill>
                  <a:schemeClr val="hlink"/>
                </a:solidFill>
                <a:hlinkClick r:id="rId4"/>
              </a:rPr>
              <a:t>Django Analytics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 u="sng">
                <a:solidFill>
                  <a:schemeClr val="hlink"/>
                </a:solidFill>
                <a:hlinkClick r:id="rId5"/>
              </a:rPr>
              <a:t>Django Social Auth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。。。。。。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常见疑惑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Django 学习起来没有 Flask 来的轻松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Django 太</a:t>
            </a:r>
            <a:r>
              <a:rPr lang="zh-CN">
                <a:solidFill>
                  <a:srgbClr val="EAD1DC"/>
                </a:solidFill>
              </a:rPr>
              <a:t>庞杂 , 内嵌了太多我不需要的功能 , 会不会运行起来变慢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Django 不符合 Unix 的哲学 --- </a:t>
            </a:r>
            <a:r>
              <a:rPr b="1" i="1" lang="zh-CN">
                <a:solidFill>
                  <a:srgbClr val="EAD1DC"/>
                </a:solidFill>
                <a:latin typeface="Impact"/>
                <a:ea typeface="Impact"/>
                <a:cs typeface="Impact"/>
                <a:sym typeface="Impact"/>
              </a:rPr>
              <a:t>程序应该只关注一个目标，并尽可能做好</a:t>
            </a:r>
            <a:r>
              <a:rPr b="1" lang="zh-CN">
                <a:solidFill>
                  <a:srgbClr val="EAD1DC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zh-CN">
                <a:solidFill>
                  <a:srgbClr val="EAD1DC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zh-CN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-228600" lvl="0" marL="45720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什么样的场景适合使用 Django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</a:t>
            </a:r>
            <a:r>
              <a:rPr lang="zh-CN"/>
              <a:t>jango 项目结构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87" y="1330225"/>
            <a:ext cx="5945823" cy="34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Todo List Demo </a:t>
            </a:r>
            <a:r>
              <a:rPr lang="zh-CN">
                <a:solidFill>
                  <a:srgbClr val="FF9900"/>
                </a:solidFill>
              </a:rPr>
              <a:t>V1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143350" y="298405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2000">
                <a:solidFill>
                  <a:srgbClr val="D5A6BD"/>
                </a:solidFill>
              </a:rPr>
              <a:t>Template Render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</a:t>
            </a:r>
            <a:r>
              <a:rPr lang="zh-CN"/>
              <a:t>jango </a:t>
            </a:r>
            <a:r>
              <a:rPr lang="zh-CN"/>
              <a:t>ORM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5" y="2955599"/>
            <a:ext cx="7491824" cy="1669299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60" name="Shape 160"/>
          <p:cNvSpPr txBox="1"/>
          <p:nvPr/>
        </p:nvSpPr>
        <p:spPr>
          <a:xfrm>
            <a:off x="471225" y="1725825"/>
            <a:ext cx="8268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600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zh-CN" sz="1600">
                <a:solidFill>
                  <a:srgbClr val="B0C65F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TodoItem</a:t>
            </a:r>
            <a:r>
              <a:rPr lang="zh-CN" sz="16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(models.Model):</a:t>
            </a:r>
          </a:p>
          <a:p>
            <a:pPr lvl="0">
              <a:spcBef>
                <a:spcPts val="0"/>
              </a:spcBef>
              <a:buNone/>
            </a:pPr>
            <a:r>
              <a:rPr lang="zh-CN" sz="16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content = models.TextField()</a:t>
            </a:r>
          </a:p>
          <a:p>
            <a:pPr lvl="0">
              <a:spcBef>
                <a:spcPts val="0"/>
              </a:spcBef>
              <a:buNone/>
            </a:pPr>
            <a:r>
              <a:rPr lang="zh-CN" sz="16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done = models.BooleanField(</a:t>
            </a:r>
            <a:r>
              <a:rPr lang="zh-CN" sz="1600">
                <a:solidFill>
                  <a:srgbClr val="AA492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zh-CN" sz="16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zh-CN" sz="1600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zh-CN" sz="1600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CC7832"/>
              </a:solidFill>
              <a:highlight>
                <a:srgbClr val="0C343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Django ORM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01600" y="1691825"/>
            <a:ext cx="7694100" cy="2567400"/>
          </a:xfrm>
          <a:prstGeom prst="rect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数据库操作自动化 + 版本控制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00"/>
              </a:buClr>
              <a:buChar char="-"/>
            </a:pPr>
            <a:r>
              <a:rPr lang="zh-CN">
                <a:solidFill>
                  <a:srgbClr val="FFFF00"/>
                </a:solidFill>
              </a:rPr>
              <a:t>python manage.py makemigrations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Django Model  		migrations files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00"/>
              </a:buClr>
              <a:buChar char="-"/>
            </a:pPr>
            <a:r>
              <a:rPr lang="zh-CN">
                <a:solidFill>
                  <a:srgbClr val="FFFF00"/>
                </a:solidFill>
              </a:rPr>
              <a:t>python manage.py migrate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	migrations files  		</a:t>
            </a:r>
            <a:r>
              <a:rPr lang="zh-CN">
                <a:solidFill>
                  <a:schemeClr val="dk1"/>
                </a:solidFill>
              </a:rPr>
              <a:t>Database Schema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7" name="Shape 167"/>
          <p:cNvCxnSpPr/>
          <p:nvPr/>
        </p:nvCxnSpPr>
        <p:spPr>
          <a:xfrm>
            <a:off x="2278450" y="2720525"/>
            <a:ext cx="501600" cy="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>
            <a:off x="2278450" y="3570075"/>
            <a:ext cx="501600" cy="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555600"/>
            <a:ext cx="81903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View   |   Django Template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25" y="1548087"/>
            <a:ext cx="5367725" cy="14859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225" y="3211350"/>
            <a:ext cx="6785600" cy="10649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6" name="Shape 176"/>
          <p:cNvSpPr txBox="1"/>
          <p:nvPr/>
        </p:nvSpPr>
        <p:spPr>
          <a:xfrm>
            <a:off x="509450" y="2027525"/>
            <a:ext cx="8928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09450" y="3480287"/>
            <a:ext cx="1191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Template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4998975" y="1122225"/>
            <a:ext cx="816300" cy="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</a:t>
            </a:r>
            <a:r>
              <a:rPr lang="zh-CN"/>
              <a:t>jango Template Render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accent6"/>
                </a:solidFill>
              </a:rPr>
              <a:t>优势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开发迅速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服务端渲染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支持模板级别的缓存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accent6"/>
                </a:solidFill>
              </a:rPr>
              <a:t>缺点</a:t>
            </a:r>
          </a:p>
          <a:p>
            <a:pPr indent="-228600" lvl="0" marL="457200" rtl="0">
              <a:spcBef>
                <a:spcPts val="0"/>
              </a:spcBef>
              <a:buClr>
                <a:srgbClr val="D5A6BD"/>
              </a:buClr>
              <a:buAutoNum type="arabicPeriod"/>
            </a:pPr>
            <a:r>
              <a:rPr lang="zh-CN">
                <a:solidFill>
                  <a:srgbClr val="D5A6BD"/>
                </a:solidFill>
              </a:rPr>
              <a:t>性能较差</a:t>
            </a:r>
          </a:p>
          <a:p>
            <a:pPr indent="-228600" lvl="0" marL="457200">
              <a:spcBef>
                <a:spcPts val="0"/>
              </a:spcBef>
              <a:buClr>
                <a:srgbClr val="D5A6BD"/>
              </a:buClr>
              <a:buAutoNum type="arabicPeriod"/>
            </a:pPr>
            <a:r>
              <a:rPr lang="zh-CN">
                <a:solidFill>
                  <a:srgbClr val="D5A6BD"/>
                </a:solidFill>
              </a:rPr>
              <a:t>随着项目规模的增长，前端不易维护，数据层比较零散。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</a:t>
            </a:r>
            <a:r>
              <a:rPr lang="zh-CN"/>
              <a:t>ython Web 框架选择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zh-CN"/>
              <a:t>Github S</a:t>
            </a:r>
            <a:r>
              <a:rPr lang="zh-CN"/>
              <a:t>tar 数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CN"/>
              <a:t>Flask                		29159 </a:t>
            </a:r>
            <a:r>
              <a:rPr lang="zh-CN">
                <a:solidFill>
                  <a:srgbClr val="FFFFFF"/>
                </a:solidFill>
              </a:rPr>
              <a:t>⭐️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CN"/>
              <a:t>Django 			27677 </a:t>
            </a:r>
            <a:r>
              <a:rPr lang="zh-CN">
                <a:solidFill>
                  <a:srgbClr val="FFFFFF"/>
                </a:solidFill>
              </a:rPr>
              <a:t>⭐️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CN"/>
              <a:t>Tornado 			14120 ⭐️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zh-CN"/>
              <a:t>Twisted			2105 ⭐️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zh-CN">
                <a:solidFill>
                  <a:srgbClr val="FFFFFF"/>
                </a:solidFill>
              </a:rPr>
              <a:t>Benchmark :  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http://klen.github.io/py-frameworks-bench/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zh-CN">
                <a:solidFill>
                  <a:srgbClr val="FFFFFF"/>
                </a:solidFill>
              </a:rPr>
              <a:t>自身需求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37" y="323074"/>
            <a:ext cx="8061924" cy="44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37" y="152400"/>
            <a:ext cx="80673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Todo List Demo </a:t>
            </a:r>
            <a:r>
              <a:rPr lang="zh-CN">
                <a:solidFill>
                  <a:srgbClr val="FF9900"/>
                </a:solidFill>
              </a:rPr>
              <a:t>V2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143350" y="298405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2000">
                <a:solidFill>
                  <a:srgbClr val="D5A6BD"/>
                </a:solidFill>
              </a:rPr>
              <a:t>RESTful API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W</a:t>
            </a:r>
            <a:r>
              <a:rPr lang="zh-CN"/>
              <a:t>hat do we want 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一个 TodoItem 表存储每一行 Todo 项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一个 TodoList 表存储 List 名 和创建信息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一个 关联表 将一个 TodoList 与从属于它的 TodoItem 关联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建立对 TodoItem 的 增删改查 API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REST</a:t>
            </a:r>
            <a:r>
              <a:rPr lang="zh-CN"/>
              <a:t>ful in Django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accent6"/>
                </a:solidFill>
              </a:rPr>
              <a:t>优势: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约定优于配置 ，减少简单业务逻辑的书写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开发者友好，原生自带调试 API 工具</a:t>
            </a:r>
          </a:p>
          <a:p>
            <a:pPr indent="-228600" lvl="0" marL="457200" rtl="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支持 Template Render 与 RESTful 并存</a:t>
            </a:r>
          </a:p>
          <a:p>
            <a:pPr indent="-228600" lvl="0" marL="457200">
              <a:spcBef>
                <a:spcPts val="0"/>
              </a:spcBef>
              <a:buClr>
                <a:srgbClr val="EAD1DC"/>
              </a:buClr>
              <a:buAutoNum type="arabicPeriod"/>
            </a:pPr>
            <a:r>
              <a:rPr lang="zh-CN">
                <a:solidFill>
                  <a:srgbClr val="EAD1DC"/>
                </a:solidFill>
              </a:rPr>
              <a:t>同时也支持 RPC style 的 API 书写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</a:t>
            </a:r>
            <a:r>
              <a:rPr lang="zh-CN"/>
              <a:t>jango Deploy Best Practices	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47525"/>
            <a:ext cx="3873787" cy="369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Django  </a:t>
            </a:r>
            <a:r>
              <a:rPr lang="zh-CN">
                <a:solidFill>
                  <a:srgbClr val="980000"/>
                </a:solidFill>
                <a:latin typeface="Impact"/>
                <a:ea typeface="Impact"/>
                <a:cs typeface="Impact"/>
                <a:sym typeface="Impact"/>
              </a:rPr>
              <a:t>V</a:t>
            </a:r>
            <a:r>
              <a:rPr lang="zh-CN">
                <a:solidFill>
                  <a:srgbClr val="CCCCCC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zh-CN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zh-CN"/>
              <a:t> Flask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algn="ctr">
              <a:spcBef>
                <a:spcPts val="0"/>
              </a:spcBef>
              <a:buNone/>
            </a:pPr>
            <a:r>
              <a:rPr lang="zh-CN" sz="3600">
                <a:solidFill>
                  <a:srgbClr val="D9D9D9"/>
                </a:solidFill>
              </a:rPr>
              <a:t>海盗用 Flask , 海军用 Django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临时性需求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zh-CN" sz="3600">
                <a:solidFill>
                  <a:srgbClr val="D9D9D9"/>
                </a:solidFill>
              </a:rPr>
              <a:t>实现一个客户满意度调查表单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需要完成的工作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一个 html 页面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一个 表单提交接口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一个数据库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时间要求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30分钟内完成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Flask 代码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57500" y="1566324"/>
            <a:ext cx="7153200" cy="2939400"/>
          </a:xfrm>
          <a:prstGeom prst="rect">
            <a:avLst/>
          </a:prstGeom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BBB52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@app.route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zh-CN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zh-CN">
                <a:solidFill>
                  <a:srgbClr val="AA492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methods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=[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'POST'</a:t>
            </a:r>
            <a:r>
              <a:rPr lang="zh-CN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'GET'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])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zh-CN">
                <a:solidFill>
                  <a:srgbClr val="FFC66D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submit_form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():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msg = </a:t>
            </a:r>
            <a:r>
              <a:rPr lang="zh-CN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None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if 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request.method == 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'POST'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zh-CN">
                <a:solidFill>
                  <a:srgbClr val="808080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username 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= request.form[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'username'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zh-CN">
                <a:solidFill>
                  <a:srgbClr val="808080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address 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= request.form[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'address'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zh-CN">
                <a:solidFill>
                  <a:srgbClr val="808080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# ......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808080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msg = 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'提交成功'</a:t>
            </a:r>
          </a:p>
          <a:p>
            <a:pPr indent="863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zh-CN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render_template(</a:t>
            </a:r>
            <a:r>
              <a:rPr lang="zh-CN">
                <a:solidFill>
                  <a:srgbClr val="6A8759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'form.html'</a:t>
            </a:r>
            <a:r>
              <a:rPr lang="zh-CN">
                <a:solidFill>
                  <a:srgbClr val="CC7832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zh-CN">
                <a:solidFill>
                  <a:srgbClr val="AA492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msg</a:t>
            </a:r>
            <a:r>
              <a:rPr lang="zh-CN">
                <a:solidFill>
                  <a:srgbClr val="A9B7C6"/>
                </a:solidFill>
                <a:highlight>
                  <a:srgbClr val="0C343D"/>
                </a:highlight>
                <a:latin typeface="Verdana"/>
                <a:ea typeface="Verdana"/>
                <a:cs typeface="Verdana"/>
                <a:sym typeface="Verdana"/>
              </a:rPr>
              <a:t>=msg)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需求追加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统计结果展示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展示页按某些字段正序/倒序排列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员工权限管理，禁止某些员工查看某些数据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…...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343D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/>
              <a:t>需求追加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统计结果展示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展示页按某些字段正序/倒序排列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CN" sz="2400"/>
              <a:t>员工权限管理，禁止某些员工查看某些数据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079700" y="1513300"/>
            <a:ext cx="7030800" cy="138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146650" y="80660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django.contrib.auth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4559250" y="1190225"/>
            <a:ext cx="6300" cy="705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2123550" y="3997525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django.contrib.</a:t>
            </a:r>
            <a:r>
              <a:rPr lang="zh-C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admin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>
            <a:off x="4582500" y="3383675"/>
            <a:ext cx="8400" cy="654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