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 id="2147483651" r:id="rId3"/>
  </p:sldMasterIdLst>
  <p:notesMasterIdLst>
    <p:notesMasterId r:id="rId5"/>
  </p:notesMasterIdLst>
  <p:sldIdLst>
    <p:sldId id="257" r:id="rId4"/>
  </p:sldIdLst>
  <p:sldSz cx="43891200" cy="32918400"/>
  <p:notesSz cx="9382125" cy="14603413"/>
  <p:defaultTextStyle>
    <a:defPPr>
      <a:defRPr lang="en-US"/>
    </a:defPPr>
    <a:lvl1pPr algn="l" rtl="0" fontAlgn="base">
      <a:spcBef>
        <a:spcPct val="0"/>
      </a:spcBef>
      <a:spcAft>
        <a:spcPct val="0"/>
      </a:spcAft>
      <a:defRPr sz="2900" kern="1200">
        <a:solidFill>
          <a:schemeClr val="tx1"/>
        </a:solidFill>
        <a:latin typeface="Arial Narrow" charset="0"/>
        <a:ea typeface="+mn-ea"/>
        <a:cs typeface="+mn-cs"/>
      </a:defRPr>
    </a:lvl1pPr>
    <a:lvl2pPr marL="457200" algn="l" rtl="0" fontAlgn="base">
      <a:spcBef>
        <a:spcPct val="0"/>
      </a:spcBef>
      <a:spcAft>
        <a:spcPct val="0"/>
      </a:spcAft>
      <a:defRPr sz="2900" kern="1200">
        <a:solidFill>
          <a:schemeClr val="tx1"/>
        </a:solidFill>
        <a:latin typeface="Arial Narrow" charset="0"/>
        <a:ea typeface="+mn-ea"/>
        <a:cs typeface="+mn-cs"/>
      </a:defRPr>
    </a:lvl2pPr>
    <a:lvl3pPr marL="914400" algn="l" rtl="0" fontAlgn="base">
      <a:spcBef>
        <a:spcPct val="0"/>
      </a:spcBef>
      <a:spcAft>
        <a:spcPct val="0"/>
      </a:spcAft>
      <a:defRPr sz="2900" kern="1200">
        <a:solidFill>
          <a:schemeClr val="tx1"/>
        </a:solidFill>
        <a:latin typeface="Arial Narrow" charset="0"/>
        <a:ea typeface="+mn-ea"/>
        <a:cs typeface="+mn-cs"/>
      </a:defRPr>
    </a:lvl3pPr>
    <a:lvl4pPr marL="1371600" algn="l" rtl="0" fontAlgn="base">
      <a:spcBef>
        <a:spcPct val="0"/>
      </a:spcBef>
      <a:spcAft>
        <a:spcPct val="0"/>
      </a:spcAft>
      <a:defRPr sz="2900" kern="1200">
        <a:solidFill>
          <a:schemeClr val="tx1"/>
        </a:solidFill>
        <a:latin typeface="Arial Narrow" charset="0"/>
        <a:ea typeface="+mn-ea"/>
        <a:cs typeface="+mn-cs"/>
      </a:defRPr>
    </a:lvl4pPr>
    <a:lvl5pPr marL="1828800" algn="l" rtl="0" fontAlgn="base">
      <a:spcBef>
        <a:spcPct val="0"/>
      </a:spcBef>
      <a:spcAft>
        <a:spcPct val="0"/>
      </a:spcAft>
      <a:defRPr sz="2900" kern="1200">
        <a:solidFill>
          <a:schemeClr val="tx1"/>
        </a:solidFill>
        <a:latin typeface="Arial Narrow" charset="0"/>
        <a:ea typeface="+mn-ea"/>
        <a:cs typeface="+mn-cs"/>
      </a:defRPr>
    </a:lvl5pPr>
    <a:lvl6pPr marL="2286000" algn="l" defTabSz="457200" rtl="0" eaLnBrk="1" latinLnBrk="0" hangingPunct="1">
      <a:defRPr sz="2900" kern="1200">
        <a:solidFill>
          <a:schemeClr val="tx1"/>
        </a:solidFill>
        <a:latin typeface="Arial Narrow" charset="0"/>
        <a:ea typeface="+mn-ea"/>
        <a:cs typeface="+mn-cs"/>
      </a:defRPr>
    </a:lvl6pPr>
    <a:lvl7pPr marL="2743200" algn="l" defTabSz="457200" rtl="0" eaLnBrk="1" latinLnBrk="0" hangingPunct="1">
      <a:defRPr sz="2900" kern="1200">
        <a:solidFill>
          <a:schemeClr val="tx1"/>
        </a:solidFill>
        <a:latin typeface="Arial Narrow" charset="0"/>
        <a:ea typeface="+mn-ea"/>
        <a:cs typeface="+mn-cs"/>
      </a:defRPr>
    </a:lvl7pPr>
    <a:lvl8pPr marL="3200400" algn="l" defTabSz="457200" rtl="0" eaLnBrk="1" latinLnBrk="0" hangingPunct="1">
      <a:defRPr sz="2900" kern="1200">
        <a:solidFill>
          <a:schemeClr val="tx1"/>
        </a:solidFill>
        <a:latin typeface="Arial Narrow" charset="0"/>
        <a:ea typeface="+mn-ea"/>
        <a:cs typeface="+mn-cs"/>
      </a:defRPr>
    </a:lvl8pPr>
    <a:lvl9pPr marL="3657600" algn="l" defTabSz="457200" rtl="0" eaLnBrk="1" latinLnBrk="0" hangingPunct="1">
      <a:defRPr sz="2900" kern="1200">
        <a:solidFill>
          <a:schemeClr val="tx1"/>
        </a:solidFill>
        <a:latin typeface="Arial Narrow" charset="0"/>
        <a:ea typeface="+mn-ea"/>
        <a:cs typeface="+mn-cs"/>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8">
          <p15:clr>
            <a:srgbClr val="A4A3A4"/>
          </p15:clr>
        </p15:guide>
        <p15:guide id="6" pos="13526">
          <p15:clr>
            <a:srgbClr val="A4A3A4"/>
          </p15:clr>
        </p15:guide>
        <p15:guide id="7" pos="14030">
          <p15:clr>
            <a:srgbClr val="A4A3A4"/>
          </p15:clr>
        </p15:guide>
        <p15:guide id="8" pos="20318">
          <p15:clr>
            <a:srgbClr val="A4A3A4"/>
          </p15:clr>
        </p15:guide>
        <p15:guide id="9" pos="20837">
          <p15:clr>
            <a:srgbClr val="A4A3A4"/>
          </p15:clr>
        </p15:guide>
        <p15:guide id="10" pos="271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8F8F8"/>
    <a:srgbClr val="3399FF"/>
    <a:srgbClr val="0066FF"/>
    <a:srgbClr val="FF9900"/>
    <a:srgbClr val="CC0000"/>
    <a:srgbClr val="9933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590" autoAdjust="0"/>
    <p:restoredTop sz="94660"/>
  </p:normalViewPr>
  <p:slideViewPr>
    <p:cSldViewPr snapToGrid="0" snapToObjects="1">
      <p:cViewPr>
        <p:scale>
          <a:sx n="25" d="100"/>
          <a:sy n="25" d="100"/>
        </p:scale>
        <p:origin x="2040" y="-156"/>
      </p:cViewPr>
      <p:guideLst>
        <p:guide orient="horz" pos="3552"/>
        <p:guide orient="horz" pos="20285"/>
        <p:guide pos="437"/>
        <p:guide pos="6725"/>
        <p:guide pos="7238"/>
        <p:guide pos="13526"/>
        <p:guide pos="14030"/>
        <p:guide pos="20318"/>
        <p:guide pos="20837"/>
        <p:guide pos="271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4067175" cy="730250"/>
          </a:xfrm>
          <a:prstGeom prst="rect">
            <a:avLst/>
          </a:prstGeom>
          <a:noFill/>
          <a:ln w="9525">
            <a:noFill/>
            <a:miter lim="800000"/>
            <a:headEnd/>
            <a:tailEnd/>
          </a:ln>
          <a:effectLst/>
        </p:spPr>
        <p:txBody>
          <a:bodyPr vert="horz" wrap="square" lIns="137042" tIns="68521" rIns="137042" bIns="68521" numCol="1" anchor="t" anchorCtr="0" compatLnSpc="1">
            <a:prstTxWarp prst="textNoShape">
              <a:avLst/>
            </a:prstTxWarp>
          </a:bodyPr>
          <a:lstStyle>
            <a:lvl1pPr defTabSz="1368425">
              <a:defRPr sz="1800">
                <a:latin typeface="Arial" charset="0"/>
              </a:defRPr>
            </a:lvl1pPr>
          </a:lstStyle>
          <a:p>
            <a:endParaRPr lang="en-US"/>
          </a:p>
        </p:txBody>
      </p:sp>
      <p:sp>
        <p:nvSpPr>
          <p:cNvPr id="150531" name="Rectangle 3"/>
          <p:cNvSpPr>
            <a:spLocks noGrp="1" noChangeArrowheads="1"/>
          </p:cNvSpPr>
          <p:nvPr>
            <p:ph type="dt" idx="1"/>
          </p:nvPr>
        </p:nvSpPr>
        <p:spPr bwMode="auto">
          <a:xfrm>
            <a:off x="5314950" y="0"/>
            <a:ext cx="4065588" cy="730250"/>
          </a:xfrm>
          <a:prstGeom prst="rect">
            <a:avLst/>
          </a:prstGeom>
          <a:noFill/>
          <a:ln w="9525">
            <a:noFill/>
            <a:miter lim="800000"/>
            <a:headEnd/>
            <a:tailEnd/>
          </a:ln>
          <a:effectLst/>
        </p:spPr>
        <p:txBody>
          <a:bodyPr vert="horz" wrap="square" lIns="137042" tIns="68521" rIns="137042" bIns="68521" numCol="1" anchor="t" anchorCtr="0" compatLnSpc="1">
            <a:prstTxWarp prst="textNoShape">
              <a:avLst/>
            </a:prstTxWarp>
          </a:bodyPr>
          <a:lstStyle>
            <a:lvl1pPr algn="r" defTabSz="1368425">
              <a:defRPr sz="1800">
                <a:latin typeface="Arial" charset="0"/>
              </a:defRPr>
            </a:lvl1pPr>
          </a:lstStyle>
          <a:p>
            <a:endParaRPr lang="en-US"/>
          </a:p>
        </p:txBody>
      </p:sp>
      <p:sp>
        <p:nvSpPr>
          <p:cNvPr id="150532" name="Rectangle 4"/>
          <p:cNvSpPr>
            <a:spLocks noGrp="1" noRot="1" noChangeAspect="1" noChangeArrowheads="1" noTextEdit="1"/>
          </p:cNvSpPr>
          <p:nvPr>
            <p:ph type="sldImg" idx="2"/>
          </p:nvPr>
        </p:nvSpPr>
        <p:spPr bwMode="auto">
          <a:xfrm>
            <a:off x="1039813" y="1095375"/>
            <a:ext cx="7302500" cy="5476875"/>
          </a:xfrm>
          <a:prstGeom prst="rect">
            <a:avLst/>
          </a:prstGeom>
          <a:noFill/>
          <a:ln w="9525">
            <a:solidFill>
              <a:srgbClr val="000000"/>
            </a:solidFill>
            <a:miter lim="800000"/>
            <a:headEnd/>
            <a:tailEnd/>
          </a:ln>
          <a:effectLst/>
        </p:spPr>
      </p:sp>
      <p:sp>
        <p:nvSpPr>
          <p:cNvPr id="150533" name="Rectangle 5"/>
          <p:cNvSpPr>
            <a:spLocks noGrp="1" noChangeArrowheads="1"/>
          </p:cNvSpPr>
          <p:nvPr>
            <p:ph type="body" sz="quarter" idx="3"/>
          </p:nvPr>
        </p:nvSpPr>
        <p:spPr bwMode="auto">
          <a:xfrm>
            <a:off x="938213" y="6937375"/>
            <a:ext cx="7505700" cy="6570663"/>
          </a:xfrm>
          <a:prstGeom prst="rect">
            <a:avLst/>
          </a:prstGeom>
          <a:noFill/>
          <a:ln w="9525">
            <a:noFill/>
            <a:miter lim="800000"/>
            <a:headEnd/>
            <a:tailEnd/>
          </a:ln>
          <a:effectLst/>
        </p:spPr>
        <p:txBody>
          <a:bodyPr vert="horz" wrap="square" lIns="137042" tIns="68521" rIns="137042" bIns="6852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0534" name="Rectangle 6"/>
          <p:cNvSpPr>
            <a:spLocks noGrp="1" noChangeArrowheads="1"/>
          </p:cNvSpPr>
          <p:nvPr>
            <p:ph type="ftr" sz="quarter" idx="4"/>
          </p:nvPr>
        </p:nvSpPr>
        <p:spPr bwMode="auto">
          <a:xfrm>
            <a:off x="0" y="13871575"/>
            <a:ext cx="4067175" cy="728663"/>
          </a:xfrm>
          <a:prstGeom prst="rect">
            <a:avLst/>
          </a:prstGeom>
          <a:noFill/>
          <a:ln w="9525">
            <a:noFill/>
            <a:miter lim="800000"/>
            <a:headEnd/>
            <a:tailEnd/>
          </a:ln>
          <a:effectLst/>
        </p:spPr>
        <p:txBody>
          <a:bodyPr vert="horz" wrap="square" lIns="137042" tIns="68521" rIns="137042" bIns="68521" numCol="1" anchor="b" anchorCtr="0" compatLnSpc="1">
            <a:prstTxWarp prst="textNoShape">
              <a:avLst/>
            </a:prstTxWarp>
          </a:bodyPr>
          <a:lstStyle>
            <a:lvl1pPr defTabSz="1368425">
              <a:defRPr sz="1800">
                <a:latin typeface="Arial" charset="0"/>
              </a:defRPr>
            </a:lvl1pPr>
          </a:lstStyle>
          <a:p>
            <a:endParaRPr lang="en-US"/>
          </a:p>
        </p:txBody>
      </p:sp>
      <p:sp>
        <p:nvSpPr>
          <p:cNvPr id="150535" name="Rectangle 7"/>
          <p:cNvSpPr>
            <a:spLocks noGrp="1" noChangeArrowheads="1"/>
          </p:cNvSpPr>
          <p:nvPr>
            <p:ph type="sldNum" sz="quarter" idx="5"/>
          </p:nvPr>
        </p:nvSpPr>
        <p:spPr bwMode="auto">
          <a:xfrm>
            <a:off x="5314950" y="13871575"/>
            <a:ext cx="4065588" cy="728663"/>
          </a:xfrm>
          <a:prstGeom prst="rect">
            <a:avLst/>
          </a:prstGeom>
          <a:noFill/>
          <a:ln w="9525">
            <a:noFill/>
            <a:miter lim="800000"/>
            <a:headEnd/>
            <a:tailEnd/>
          </a:ln>
          <a:effectLst/>
        </p:spPr>
        <p:txBody>
          <a:bodyPr vert="horz" wrap="square" lIns="137042" tIns="68521" rIns="137042" bIns="68521" numCol="1" anchor="b" anchorCtr="0" compatLnSpc="1">
            <a:prstTxWarp prst="textNoShape">
              <a:avLst/>
            </a:prstTxWarp>
          </a:bodyPr>
          <a:lstStyle>
            <a:lvl1pPr algn="r" defTabSz="1368425">
              <a:defRPr sz="1800">
                <a:latin typeface="Arial" charset="0"/>
              </a:defRPr>
            </a:lvl1pPr>
          </a:lstStyle>
          <a:p>
            <a:fld id="{4B56EDE2-F449-1144-8337-DE8F74BCE558}" type="slidenum">
              <a:rPr lang="en-US"/>
              <a:pPr/>
              <a:t>‹#›</a:t>
            </a:fld>
            <a:endParaRPr lang="en-US"/>
          </a:p>
        </p:txBody>
      </p:sp>
    </p:spTree>
    <p:extLst>
      <p:ext uri="{BB962C8B-B14F-4D97-AF65-F5344CB8AC3E}">
        <p14:creationId xmlns:p14="http://schemas.microsoft.com/office/powerpoint/2010/main" val="41436946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935368-8FFE-3F40-8D9C-F0A1ACAD5AEE}" type="slidenum">
              <a:rPr lang="en-US"/>
              <a:pPr/>
              <a:t>1</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8850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21018500"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864638" y="5638800"/>
            <a:ext cx="2102008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0"/>
            <a:ext cx="43891200" cy="4800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6049" name="Rectangle 33"/>
          <p:cNvSpPr>
            <a:spLocks noChangeArrowheads="1"/>
          </p:cNvSpPr>
          <p:nvPr userDrawn="1"/>
        </p:nvSpPr>
        <p:spPr bwMode="auto">
          <a:xfrm>
            <a:off x="693738" y="5638800"/>
            <a:ext cx="9974262" cy="2656363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025" name="Rectangle 9"/>
          <p:cNvSpPr>
            <a:spLocks noChangeArrowheads="1"/>
          </p:cNvSpPr>
          <p:nvPr userDrawn="1"/>
        </p:nvSpPr>
        <p:spPr bwMode="auto">
          <a:xfrm>
            <a:off x="0" y="4800600"/>
            <a:ext cx="43891200" cy="130175"/>
          </a:xfrm>
          <a:prstGeom prst="rect">
            <a:avLst/>
          </a:prstGeom>
          <a:solidFill>
            <a:srgbClr val="660000"/>
          </a:solidFill>
          <a:ln w="9525">
            <a:noFill/>
            <a:miter lim="800000"/>
            <a:headEnd/>
            <a:tailEnd/>
          </a:ln>
          <a:effectLst/>
        </p:spPr>
        <p:txBody>
          <a:bodyPr wrap="none" anchor="ctr">
            <a:prstTxWarp prst="textNoShape">
              <a:avLst/>
            </a:prstTxWarp>
          </a:bodyPr>
          <a:lstStyle/>
          <a:p>
            <a:endParaRPr lang="en-US"/>
          </a:p>
        </p:txBody>
      </p:sp>
      <p:sp>
        <p:nvSpPr>
          <p:cNvPr id="86030" name="Text Box 14"/>
          <p:cNvSpPr txBox="1">
            <a:spLocks noChangeArrowheads="1"/>
          </p:cNvSpPr>
          <p:nvPr userDrawn="1"/>
        </p:nvSpPr>
        <p:spPr bwMode="auto">
          <a:xfrm>
            <a:off x="609600" y="32445325"/>
            <a:ext cx="2514600" cy="315913"/>
          </a:xfrm>
          <a:prstGeom prst="rect">
            <a:avLst/>
          </a:prstGeom>
          <a:noFill/>
          <a:ln w="9525">
            <a:noFill/>
            <a:miter lim="800000"/>
            <a:headEnd/>
            <a:tailEnd/>
          </a:ln>
          <a:effectLst/>
        </p:spPr>
        <p:txBody>
          <a:bodyPr lIns="91267" tIns="45624" rIns="91267" bIns="45624">
            <a:prstTxWarp prst="textNoShape">
              <a:avLst/>
            </a:prstTxWarp>
            <a:spAutoFit/>
          </a:bodyPr>
          <a:lstStyle/>
          <a:p>
            <a:pPr eaLnBrk="0" hangingPunct="0">
              <a:lnSpc>
                <a:spcPct val="65000"/>
              </a:lnSpc>
              <a:spcBef>
                <a:spcPct val="50000"/>
              </a:spcBef>
            </a:pPr>
            <a:r>
              <a:rPr lang="en-US" sz="500" b="1">
                <a:solidFill>
                  <a:schemeClr val="bg2"/>
                </a:solidFill>
                <a:latin typeface="Arial" charset="0"/>
              </a:rPr>
              <a:t>TEMPLATE DESIGN © 2008</a:t>
            </a:r>
          </a:p>
          <a:p>
            <a:pPr eaLnBrk="0" hangingPunct="0">
              <a:lnSpc>
                <a:spcPct val="65000"/>
              </a:lnSpc>
              <a:spcBef>
                <a:spcPct val="50000"/>
              </a:spcBef>
            </a:pPr>
            <a:r>
              <a:rPr lang="en-US" sz="1000" b="1">
                <a:solidFill>
                  <a:schemeClr val="bg2"/>
                </a:solidFill>
                <a:latin typeface="Arial" charset="0"/>
              </a:rPr>
              <a:t>www.PosterPresentations.com</a:t>
            </a:r>
          </a:p>
        </p:txBody>
      </p:sp>
      <p:sp>
        <p:nvSpPr>
          <p:cNvPr id="86031" name="Rectangle 15"/>
          <p:cNvSpPr>
            <a:spLocks noGrp="1" noChangeArrowheads="1"/>
          </p:cNvSpPr>
          <p:nvPr>
            <p:ph type="title"/>
          </p:nvPr>
        </p:nvSpPr>
        <p:spPr bwMode="auto">
          <a:xfrm>
            <a:off x="960438" y="1273175"/>
            <a:ext cx="41924287" cy="2201863"/>
          </a:xfrm>
          <a:prstGeom prst="rect">
            <a:avLst/>
          </a:prstGeom>
          <a:noFill/>
          <a:ln w="9525">
            <a:noFill/>
            <a:miter lim="800000"/>
            <a:headEnd/>
            <a:tailEnd/>
          </a:ln>
          <a:effec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86032" name="Rectangle 16"/>
          <p:cNvSpPr>
            <a:spLocks noGrp="1" noChangeArrowheads="1"/>
          </p:cNvSpPr>
          <p:nvPr>
            <p:ph type="body" idx="1"/>
          </p:nvPr>
        </p:nvSpPr>
        <p:spPr bwMode="auto">
          <a:xfrm>
            <a:off x="693738" y="5638800"/>
            <a:ext cx="9974262" cy="26563638"/>
          </a:xfrm>
          <a:prstGeom prst="rect">
            <a:avLst/>
          </a:prstGeom>
          <a:noFill/>
          <a:ln w="9525">
            <a:noFill/>
            <a:miter lim="800000"/>
            <a:headEnd/>
            <a:tailEnd/>
          </a:ln>
          <a:effectLst/>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6041" name="Rectangle 25"/>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p:spPr>
        <p:txBody>
          <a:bodyPr wrap="none" anchor="ctr">
            <a:prstTxWarp prst="textNoShape">
              <a:avLst/>
            </a:prstTxWarp>
          </a:bodyPr>
          <a:lstStyle/>
          <a:p>
            <a:endParaRPr lang="en-US"/>
          </a:p>
        </p:txBody>
      </p:sp>
      <p:sp>
        <p:nvSpPr>
          <p:cNvPr id="86048" name="Rectangle 32"/>
          <p:cNvSpPr>
            <a:spLocks noChangeArrowheads="1"/>
          </p:cNvSpPr>
          <p:nvPr userDrawn="1"/>
        </p:nvSpPr>
        <p:spPr bwMode="auto">
          <a:xfrm>
            <a:off x="11490325" y="5638800"/>
            <a:ext cx="9982200" cy="2656363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050" name="Rectangle 34"/>
          <p:cNvSpPr>
            <a:spLocks noChangeArrowheads="1"/>
          </p:cNvSpPr>
          <p:nvPr userDrawn="1"/>
        </p:nvSpPr>
        <p:spPr bwMode="auto">
          <a:xfrm>
            <a:off x="22272625" y="5638800"/>
            <a:ext cx="9982200" cy="2656363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051" name="Rectangle 35"/>
          <p:cNvSpPr>
            <a:spLocks noChangeArrowheads="1"/>
          </p:cNvSpPr>
          <p:nvPr userDrawn="1"/>
        </p:nvSpPr>
        <p:spPr bwMode="auto">
          <a:xfrm>
            <a:off x="33078738" y="5638800"/>
            <a:ext cx="9982200" cy="2656363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200" algn="ctr" rtl="0" fontAlgn="base">
        <a:spcBef>
          <a:spcPct val="0"/>
        </a:spcBef>
        <a:spcAft>
          <a:spcPct val="0"/>
        </a:spcAft>
        <a:defRPr sz="8600">
          <a:solidFill>
            <a:schemeClr val="tx2"/>
          </a:solidFill>
          <a:latin typeface="Arial Black" charset="0"/>
        </a:defRPr>
      </a:lvl6pPr>
      <a:lvl7pPr marL="914400" algn="ctr" rtl="0" fontAlgn="base">
        <a:spcBef>
          <a:spcPct val="0"/>
        </a:spcBef>
        <a:spcAft>
          <a:spcPct val="0"/>
        </a:spcAft>
        <a:defRPr sz="8600">
          <a:solidFill>
            <a:schemeClr val="tx2"/>
          </a:solidFill>
          <a:latin typeface="Arial Black" charset="0"/>
        </a:defRPr>
      </a:lvl7pPr>
      <a:lvl8pPr marL="1371600" algn="ctr" rtl="0" fontAlgn="base">
        <a:spcBef>
          <a:spcPct val="0"/>
        </a:spcBef>
        <a:spcAft>
          <a:spcPct val="0"/>
        </a:spcAft>
        <a:defRPr sz="8600">
          <a:solidFill>
            <a:schemeClr val="tx2"/>
          </a:solidFill>
          <a:latin typeface="Arial Black" charset="0"/>
        </a:defRPr>
      </a:lvl8pPr>
      <a:lvl9pPr marL="1828800" algn="ctr" rtl="0" fontAlgn="base">
        <a:spcBef>
          <a:spcPct val="0"/>
        </a:spcBef>
        <a:spcAft>
          <a:spcPct val="0"/>
        </a:spcAft>
        <a:defRPr sz="8600">
          <a:solidFill>
            <a:schemeClr val="tx2"/>
          </a:solidFill>
          <a:latin typeface="Arial Black"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ＭＳ Ｐゴシック" charset="-128"/>
        </a:defRPr>
      </a:lvl2pPr>
      <a:lvl3pPr marL="1143000" indent="-228600" algn="l" rtl="0" fontAlgn="base">
        <a:spcBef>
          <a:spcPct val="20000"/>
        </a:spcBef>
        <a:spcAft>
          <a:spcPct val="0"/>
        </a:spcAft>
        <a:buChar char="•"/>
        <a:defRPr sz="2400">
          <a:solidFill>
            <a:schemeClr val="tx1"/>
          </a:solidFill>
          <a:latin typeface="+mn-lt"/>
          <a:ea typeface="ＭＳ Ｐゴシック" charset="-128"/>
        </a:defRPr>
      </a:lvl3pPr>
      <a:lvl4pPr marL="1600200" indent="-228600" algn="l" rtl="0" fontAlgn="base">
        <a:spcBef>
          <a:spcPct val="20000"/>
        </a:spcBef>
        <a:spcAft>
          <a:spcPct val="0"/>
        </a:spcAft>
        <a:buChar char="–"/>
        <a:defRPr sz="1900">
          <a:solidFill>
            <a:schemeClr val="tx1"/>
          </a:solidFill>
          <a:latin typeface="+mn-lt"/>
          <a:ea typeface="ＭＳ Ｐゴシック" charset="-128"/>
        </a:defRPr>
      </a:lvl4pPr>
      <a:lvl5pPr marL="2057400" indent="-228600" algn="l" rtl="0" fontAlgn="base">
        <a:spcBef>
          <a:spcPct val="20000"/>
        </a:spcBef>
        <a:spcAft>
          <a:spcPct val="0"/>
        </a:spcAft>
        <a:buChar char="»"/>
        <a:defRPr sz="1900">
          <a:solidFill>
            <a:schemeClr val="tx1"/>
          </a:solidFill>
          <a:latin typeface="+mn-lt"/>
          <a:ea typeface="ＭＳ Ｐゴシック" charset="-128"/>
        </a:defRPr>
      </a:lvl5pPr>
      <a:lvl6pPr marL="2514600" indent="-228600" algn="l" rtl="0" fontAlgn="base">
        <a:spcBef>
          <a:spcPct val="20000"/>
        </a:spcBef>
        <a:spcAft>
          <a:spcPct val="0"/>
        </a:spcAft>
        <a:buChar char="»"/>
        <a:defRPr sz="1900">
          <a:solidFill>
            <a:schemeClr val="tx1"/>
          </a:solidFill>
          <a:latin typeface="+mn-lt"/>
          <a:ea typeface="ＭＳ Ｐゴシック" charset="-128"/>
        </a:defRPr>
      </a:lvl6pPr>
      <a:lvl7pPr marL="2971800" indent="-228600" algn="l" rtl="0" fontAlgn="base">
        <a:spcBef>
          <a:spcPct val="20000"/>
        </a:spcBef>
        <a:spcAft>
          <a:spcPct val="0"/>
        </a:spcAft>
        <a:buChar char="»"/>
        <a:defRPr sz="1900">
          <a:solidFill>
            <a:schemeClr val="tx1"/>
          </a:solidFill>
          <a:latin typeface="+mn-lt"/>
          <a:ea typeface="ＭＳ Ｐゴシック" charset="-128"/>
        </a:defRPr>
      </a:lvl7pPr>
      <a:lvl8pPr marL="3429000" indent="-228600" algn="l" rtl="0" fontAlgn="base">
        <a:spcBef>
          <a:spcPct val="20000"/>
        </a:spcBef>
        <a:spcAft>
          <a:spcPct val="0"/>
        </a:spcAft>
        <a:buChar char="»"/>
        <a:defRPr sz="1900">
          <a:solidFill>
            <a:schemeClr val="tx1"/>
          </a:solidFill>
          <a:latin typeface="+mn-lt"/>
          <a:ea typeface="ＭＳ Ｐゴシック" charset="-128"/>
        </a:defRPr>
      </a:lvl8pPr>
      <a:lvl9pPr marL="3886200" indent="-228600"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0227" name="Rectangle 3"/>
          <p:cNvSpPr>
            <a:spLocks noChangeArrowheads="1"/>
          </p:cNvSpPr>
          <p:nvPr userDrawn="1"/>
        </p:nvSpPr>
        <p:spPr bwMode="auto">
          <a:xfrm>
            <a:off x="693738" y="5638800"/>
            <a:ext cx="9974262" cy="2656363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0228" name="Rectangle 4"/>
          <p:cNvSpPr>
            <a:spLocks noChangeArrowheads="1"/>
          </p:cNvSpPr>
          <p:nvPr userDrawn="1"/>
        </p:nvSpPr>
        <p:spPr bwMode="auto">
          <a:xfrm>
            <a:off x="0" y="4800600"/>
            <a:ext cx="43891200" cy="130175"/>
          </a:xfrm>
          <a:prstGeom prst="rect">
            <a:avLst/>
          </a:prstGeom>
          <a:solidFill>
            <a:srgbClr val="660000"/>
          </a:solidFill>
          <a:ln w="9525">
            <a:noFill/>
            <a:miter lim="800000"/>
            <a:headEnd/>
            <a:tailEnd/>
          </a:ln>
          <a:effectLst/>
        </p:spPr>
        <p:txBody>
          <a:bodyPr wrap="none" anchor="ctr">
            <a:prstTxWarp prst="textNoShape">
              <a:avLst/>
            </a:prstTxWarp>
          </a:bodyPr>
          <a:lstStyle/>
          <a:p>
            <a:endParaRPr lang="en-US"/>
          </a:p>
        </p:txBody>
      </p:sp>
      <p:sp>
        <p:nvSpPr>
          <p:cNvPr id="180229" name="Text Box 5"/>
          <p:cNvSpPr txBox="1">
            <a:spLocks noChangeArrowheads="1"/>
          </p:cNvSpPr>
          <p:nvPr userDrawn="1"/>
        </p:nvSpPr>
        <p:spPr bwMode="auto">
          <a:xfrm>
            <a:off x="609600" y="32445325"/>
            <a:ext cx="2514600" cy="315913"/>
          </a:xfrm>
          <a:prstGeom prst="rect">
            <a:avLst/>
          </a:prstGeom>
          <a:noFill/>
          <a:ln w="9525">
            <a:noFill/>
            <a:miter lim="800000"/>
            <a:headEnd/>
            <a:tailEnd/>
          </a:ln>
          <a:effectLst/>
        </p:spPr>
        <p:txBody>
          <a:bodyPr lIns="91267" tIns="45624" rIns="91267" bIns="45624">
            <a:prstTxWarp prst="textNoShape">
              <a:avLst/>
            </a:prstTxWarp>
            <a:spAutoFit/>
          </a:bodyPr>
          <a:lstStyle/>
          <a:p>
            <a:pPr eaLnBrk="0" hangingPunct="0">
              <a:lnSpc>
                <a:spcPct val="65000"/>
              </a:lnSpc>
              <a:spcBef>
                <a:spcPct val="50000"/>
              </a:spcBef>
            </a:pPr>
            <a:r>
              <a:rPr lang="en-US" sz="500" b="1">
                <a:solidFill>
                  <a:schemeClr val="bg2"/>
                </a:solidFill>
                <a:latin typeface="Arial" charset="0"/>
              </a:rPr>
              <a:t>POSTER TEMPLATE BY:</a:t>
            </a:r>
          </a:p>
          <a:p>
            <a:pPr eaLnBrk="0" hangingPunct="0">
              <a:lnSpc>
                <a:spcPct val="65000"/>
              </a:lnSpc>
              <a:spcBef>
                <a:spcPct val="50000"/>
              </a:spcBef>
            </a:pPr>
            <a:r>
              <a:rPr lang="en-US" sz="1000" b="1">
                <a:solidFill>
                  <a:schemeClr val="bg2"/>
                </a:solidFill>
                <a:latin typeface="Arial" charset="0"/>
              </a:rPr>
              <a:t>www.PosterPresentations.com</a:t>
            </a:r>
          </a:p>
        </p:txBody>
      </p:sp>
      <p:sp>
        <p:nvSpPr>
          <p:cNvPr id="180230" name="Rectangle 6"/>
          <p:cNvSpPr>
            <a:spLocks noGrp="1" noChangeArrowheads="1"/>
          </p:cNvSpPr>
          <p:nvPr>
            <p:ph type="title"/>
          </p:nvPr>
        </p:nvSpPr>
        <p:spPr bwMode="auto">
          <a:xfrm>
            <a:off x="960438" y="1273175"/>
            <a:ext cx="41924287" cy="2201863"/>
          </a:xfrm>
          <a:prstGeom prst="rect">
            <a:avLst/>
          </a:prstGeom>
          <a:noFill/>
          <a:ln w="9525">
            <a:noFill/>
            <a:miter lim="800000"/>
            <a:headEnd/>
            <a:tailEnd/>
          </a:ln>
          <a:effec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180231" name="Rectangle 7"/>
          <p:cNvSpPr>
            <a:spLocks noGrp="1" noChangeArrowheads="1"/>
          </p:cNvSpPr>
          <p:nvPr>
            <p:ph type="body" idx="1"/>
          </p:nvPr>
        </p:nvSpPr>
        <p:spPr bwMode="auto">
          <a:xfrm>
            <a:off x="693738" y="5638800"/>
            <a:ext cx="9974262" cy="26563638"/>
          </a:xfrm>
          <a:prstGeom prst="rect">
            <a:avLst/>
          </a:prstGeom>
          <a:noFill/>
          <a:ln w="9525">
            <a:noFill/>
            <a:miter lim="800000"/>
            <a:headEnd/>
            <a:tailEnd/>
          </a:ln>
          <a:effectLst/>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0232"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p:spPr>
        <p:txBody>
          <a:bodyPr wrap="none" anchor="ctr">
            <a:prstTxWarp prst="textNoShape">
              <a:avLst/>
            </a:prstTxWarp>
          </a:bodyPr>
          <a:lstStyle/>
          <a:p>
            <a:endParaRPr lang="en-US"/>
          </a:p>
        </p:txBody>
      </p:sp>
      <p:sp>
        <p:nvSpPr>
          <p:cNvPr id="180233" name="Rectangle 9"/>
          <p:cNvSpPr>
            <a:spLocks noChangeArrowheads="1"/>
          </p:cNvSpPr>
          <p:nvPr userDrawn="1"/>
        </p:nvSpPr>
        <p:spPr bwMode="auto">
          <a:xfrm>
            <a:off x="11490325" y="5638800"/>
            <a:ext cx="20764500" cy="2656363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0235" name="Rectangle 11"/>
          <p:cNvSpPr>
            <a:spLocks noChangeArrowheads="1"/>
          </p:cNvSpPr>
          <p:nvPr userDrawn="1"/>
        </p:nvSpPr>
        <p:spPr bwMode="auto">
          <a:xfrm>
            <a:off x="33078738" y="5638800"/>
            <a:ext cx="9982200" cy="2656363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200" algn="ctr" rtl="0" fontAlgn="base">
        <a:spcBef>
          <a:spcPct val="0"/>
        </a:spcBef>
        <a:spcAft>
          <a:spcPct val="0"/>
        </a:spcAft>
        <a:defRPr sz="8600">
          <a:solidFill>
            <a:schemeClr val="tx2"/>
          </a:solidFill>
          <a:latin typeface="Arial Black" charset="0"/>
        </a:defRPr>
      </a:lvl6pPr>
      <a:lvl7pPr marL="914400" algn="ctr" rtl="0" fontAlgn="base">
        <a:spcBef>
          <a:spcPct val="0"/>
        </a:spcBef>
        <a:spcAft>
          <a:spcPct val="0"/>
        </a:spcAft>
        <a:defRPr sz="8600">
          <a:solidFill>
            <a:schemeClr val="tx2"/>
          </a:solidFill>
          <a:latin typeface="Arial Black" charset="0"/>
        </a:defRPr>
      </a:lvl7pPr>
      <a:lvl8pPr marL="1371600" algn="ctr" rtl="0" fontAlgn="base">
        <a:spcBef>
          <a:spcPct val="0"/>
        </a:spcBef>
        <a:spcAft>
          <a:spcPct val="0"/>
        </a:spcAft>
        <a:defRPr sz="8600">
          <a:solidFill>
            <a:schemeClr val="tx2"/>
          </a:solidFill>
          <a:latin typeface="Arial Black" charset="0"/>
        </a:defRPr>
      </a:lvl8pPr>
      <a:lvl9pPr marL="1828800" algn="ctr" rtl="0" fontAlgn="base">
        <a:spcBef>
          <a:spcPct val="0"/>
        </a:spcBef>
        <a:spcAft>
          <a:spcPct val="0"/>
        </a:spcAft>
        <a:defRPr sz="8600">
          <a:solidFill>
            <a:schemeClr val="tx2"/>
          </a:solidFill>
          <a:latin typeface="Arial Black"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ＭＳ Ｐゴシック" charset="-128"/>
        </a:defRPr>
      </a:lvl2pPr>
      <a:lvl3pPr marL="1143000" indent="-228600" algn="l" rtl="0" fontAlgn="base">
        <a:spcBef>
          <a:spcPct val="20000"/>
        </a:spcBef>
        <a:spcAft>
          <a:spcPct val="0"/>
        </a:spcAft>
        <a:buChar char="•"/>
        <a:defRPr sz="2400">
          <a:solidFill>
            <a:schemeClr val="tx1"/>
          </a:solidFill>
          <a:latin typeface="+mn-lt"/>
          <a:ea typeface="ＭＳ Ｐゴシック" charset="-128"/>
        </a:defRPr>
      </a:lvl3pPr>
      <a:lvl4pPr marL="1600200" indent="-228600" algn="l" rtl="0" fontAlgn="base">
        <a:spcBef>
          <a:spcPct val="20000"/>
        </a:spcBef>
        <a:spcAft>
          <a:spcPct val="0"/>
        </a:spcAft>
        <a:buChar char="–"/>
        <a:defRPr sz="1900">
          <a:solidFill>
            <a:schemeClr val="tx1"/>
          </a:solidFill>
          <a:latin typeface="+mn-lt"/>
          <a:ea typeface="ＭＳ Ｐゴシック" charset="-128"/>
        </a:defRPr>
      </a:lvl4pPr>
      <a:lvl5pPr marL="2057400" indent="-228600" algn="l" rtl="0" fontAlgn="base">
        <a:spcBef>
          <a:spcPct val="20000"/>
        </a:spcBef>
        <a:spcAft>
          <a:spcPct val="0"/>
        </a:spcAft>
        <a:buChar char="»"/>
        <a:defRPr sz="1900">
          <a:solidFill>
            <a:schemeClr val="tx1"/>
          </a:solidFill>
          <a:latin typeface="+mn-lt"/>
          <a:ea typeface="ＭＳ Ｐゴシック" charset="-128"/>
        </a:defRPr>
      </a:lvl5pPr>
      <a:lvl6pPr marL="2514600" indent="-228600" algn="l" rtl="0" fontAlgn="base">
        <a:spcBef>
          <a:spcPct val="20000"/>
        </a:spcBef>
        <a:spcAft>
          <a:spcPct val="0"/>
        </a:spcAft>
        <a:buChar char="»"/>
        <a:defRPr sz="1900">
          <a:solidFill>
            <a:schemeClr val="tx1"/>
          </a:solidFill>
          <a:latin typeface="+mn-lt"/>
          <a:ea typeface="ＭＳ Ｐゴシック" charset="-128"/>
        </a:defRPr>
      </a:lvl6pPr>
      <a:lvl7pPr marL="2971800" indent="-228600" algn="l" rtl="0" fontAlgn="base">
        <a:spcBef>
          <a:spcPct val="20000"/>
        </a:spcBef>
        <a:spcAft>
          <a:spcPct val="0"/>
        </a:spcAft>
        <a:buChar char="»"/>
        <a:defRPr sz="1900">
          <a:solidFill>
            <a:schemeClr val="tx1"/>
          </a:solidFill>
          <a:latin typeface="+mn-lt"/>
          <a:ea typeface="ＭＳ Ｐゴシック" charset="-128"/>
        </a:defRPr>
      </a:lvl7pPr>
      <a:lvl8pPr marL="3429000" indent="-228600" algn="l" rtl="0" fontAlgn="base">
        <a:spcBef>
          <a:spcPct val="20000"/>
        </a:spcBef>
        <a:spcAft>
          <a:spcPct val="0"/>
        </a:spcAft>
        <a:buChar char="»"/>
        <a:defRPr sz="1900">
          <a:solidFill>
            <a:schemeClr val="tx1"/>
          </a:solidFill>
          <a:latin typeface="+mn-lt"/>
          <a:ea typeface="ＭＳ Ｐゴシック" charset="-128"/>
        </a:defRPr>
      </a:lvl8pPr>
      <a:lvl9pPr marL="3886200" indent="-228600"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1251" name="Rectangle 3"/>
          <p:cNvSpPr>
            <a:spLocks noChangeArrowheads="1"/>
          </p:cNvSpPr>
          <p:nvPr userDrawn="1"/>
        </p:nvSpPr>
        <p:spPr bwMode="auto">
          <a:xfrm>
            <a:off x="693738" y="5638800"/>
            <a:ext cx="42367200" cy="2656363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1252" name="Rectangle 4"/>
          <p:cNvSpPr>
            <a:spLocks noChangeArrowheads="1"/>
          </p:cNvSpPr>
          <p:nvPr userDrawn="1"/>
        </p:nvSpPr>
        <p:spPr bwMode="auto">
          <a:xfrm>
            <a:off x="0" y="4800600"/>
            <a:ext cx="43891200" cy="130175"/>
          </a:xfrm>
          <a:prstGeom prst="rect">
            <a:avLst/>
          </a:prstGeom>
          <a:solidFill>
            <a:srgbClr val="660000"/>
          </a:solidFill>
          <a:ln w="9525">
            <a:noFill/>
            <a:miter lim="800000"/>
            <a:headEnd/>
            <a:tailEnd/>
          </a:ln>
          <a:effectLst/>
        </p:spPr>
        <p:txBody>
          <a:bodyPr wrap="none" anchor="ctr">
            <a:prstTxWarp prst="textNoShape">
              <a:avLst/>
            </a:prstTxWarp>
          </a:bodyPr>
          <a:lstStyle/>
          <a:p>
            <a:endParaRPr lang="en-US"/>
          </a:p>
        </p:txBody>
      </p:sp>
      <p:sp>
        <p:nvSpPr>
          <p:cNvPr id="181253" name="Text Box 5"/>
          <p:cNvSpPr txBox="1">
            <a:spLocks noChangeArrowheads="1"/>
          </p:cNvSpPr>
          <p:nvPr userDrawn="1"/>
        </p:nvSpPr>
        <p:spPr bwMode="auto">
          <a:xfrm>
            <a:off x="609600" y="32445325"/>
            <a:ext cx="2514600" cy="315913"/>
          </a:xfrm>
          <a:prstGeom prst="rect">
            <a:avLst/>
          </a:prstGeom>
          <a:noFill/>
          <a:ln w="9525">
            <a:noFill/>
            <a:miter lim="800000"/>
            <a:headEnd/>
            <a:tailEnd/>
          </a:ln>
          <a:effectLst/>
        </p:spPr>
        <p:txBody>
          <a:bodyPr lIns="91267" tIns="45624" rIns="91267" bIns="45624">
            <a:prstTxWarp prst="textNoShape">
              <a:avLst/>
            </a:prstTxWarp>
            <a:spAutoFit/>
          </a:bodyPr>
          <a:lstStyle/>
          <a:p>
            <a:pPr eaLnBrk="0" hangingPunct="0">
              <a:lnSpc>
                <a:spcPct val="65000"/>
              </a:lnSpc>
              <a:spcBef>
                <a:spcPct val="50000"/>
              </a:spcBef>
            </a:pPr>
            <a:r>
              <a:rPr lang="en-US" sz="500" b="1">
                <a:solidFill>
                  <a:schemeClr val="bg2"/>
                </a:solidFill>
                <a:latin typeface="Arial" charset="0"/>
              </a:rPr>
              <a:t>POSTER TEMPLATE BY:</a:t>
            </a:r>
          </a:p>
          <a:p>
            <a:pPr eaLnBrk="0" hangingPunct="0">
              <a:lnSpc>
                <a:spcPct val="65000"/>
              </a:lnSpc>
              <a:spcBef>
                <a:spcPct val="50000"/>
              </a:spcBef>
            </a:pPr>
            <a:r>
              <a:rPr lang="en-US" sz="1000" b="1">
                <a:solidFill>
                  <a:schemeClr val="bg2"/>
                </a:solidFill>
                <a:latin typeface="Arial" charset="0"/>
              </a:rPr>
              <a:t>www.PosterPresentations.com</a:t>
            </a:r>
          </a:p>
        </p:txBody>
      </p:sp>
      <p:sp>
        <p:nvSpPr>
          <p:cNvPr id="181254" name="Rectangle 6"/>
          <p:cNvSpPr>
            <a:spLocks noGrp="1" noChangeArrowheads="1"/>
          </p:cNvSpPr>
          <p:nvPr>
            <p:ph type="title"/>
          </p:nvPr>
        </p:nvSpPr>
        <p:spPr bwMode="auto">
          <a:xfrm>
            <a:off x="960438" y="1273175"/>
            <a:ext cx="41924287" cy="2201863"/>
          </a:xfrm>
          <a:prstGeom prst="rect">
            <a:avLst/>
          </a:prstGeom>
          <a:noFill/>
          <a:ln w="9525">
            <a:noFill/>
            <a:miter lim="800000"/>
            <a:headEnd/>
            <a:tailEnd/>
          </a:ln>
          <a:effec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181255" name="Rectangle 7"/>
          <p:cNvSpPr>
            <a:spLocks noGrp="1" noChangeArrowheads="1"/>
          </p:cNvSpPr>
          <p:nvPr>
            <p:ph type="body" idx="1"/>
          </p:nvPr>
        </p:nvSpPr>
        <p:spPr bwMode="auto">
          <a:xfrm>
            <a:off x="693738" y="5638800"/>
            <a:ext cx="42190987" cy="26563638"/>
          </a:xfrm>
          <a:prstGeom prst="rect">
            <a:avLst/>
          </a:prstGeom>
          <a:noFill/>
          <a:ln w="9525">
            <a:noFill/>
            <a:miter lim="800000"/>
            <a:headEnd/>
            <a:tailEnd/>
          </a:ln>
          <a:effectLst/>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1256"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p:spPr>
        <p:txBody>
          <a:bodyPr wrap="none" anchor="ctr">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200" algn="ctr" rtl="0" fontAlgn="base">
        <a:spcBef>
          <a:spcPct val="0"/>
        </a:spcBef>
        <a:spcAft>
          <a:spcPct val="0"/>
        </a:spcAft>
        <a:defRPr sz="8600">
          <a:solidFill>
            <a:schemeClr val="tx2"/>
          </a:solidFill>
          <a:latin typeface="Arial Black" charset="0"/>
        </a:defRPr>
      </a:lvl6pPr>
      <a:lvl7pPr marL="914400" algn="ctr" rtl="0" fontAlgn="base">
        <a:spcBef>
          <a:spcPct val="0"/>
        </a:spcBef>
        <a:spcAft>
          <a:spcPct val="0"/>
        </a:spcAft>
        <a:defRPr sz="8600">
          <a:solidFill>
            <a:schemeClr val="tx2"/>
          </a:solidFill>
          <a:latin typeface="Arial Black" charset="0"/>
        </a:defRPr>
      </a:lvl7pPr>
      <a:lvl8pPr marL="1371600" algn="ctr" rtl="0" fontAlgn="base">
        <a:spcBef>
          <a:spcPct val="0"/>
        </a:spcBef>
        <a:spcAft>
          <a:spcPct val="0"/>
        </a:spcAft>
        <a:defRPr sz="8600">
          <a:solidFill>
            <a:schemeClr val="tx2"/>
          </a:solidFill>
          <a:latin typeface="Arial Black" charset="0"/>
        </a:defRPr>
      </a:lvl8pPr>
      <a:lvl9pPr marL="1828800" algn="ctr" rtl="0" fontAlgn="base">
        <a:spcBef>
          <a:spcPct val="0"/>
        </a:spcBef>
        <a:spcAft>
          <a:spcPct val="0"/>
        </a:spcAft>
        <a:defRPr sz="8600">
          <a:solidFill>
            <a:schemeClr val="tx2"/>
          </a:solidFill>
          <a:latin typeface="Arial Black"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ＭＳ Ｐゴシック" charset="-128"/>
        </a:defRPr>
      </a:lvl2pPr>
      <a:lvl3pPr marL="1143000" indent="-228600" algn="l" rtl="0" fontAlgn="base">
        <a:spcBef>
          <a:spcPct val="20000"/>
        </a:spcBef>
        <a:spcAft>
          <a:spcPct val="0"/>
        </a:spcAft>
        <a:buChar char="•"/>
        <a:defRPr sz="2400">
          <a:solidFill>
            <a:schemeClr val="tx1"/>
          </a:solidFill>
          <a:latin typeface="+mn-lt"/>
          <a:ea typeface="ＭＳ Ｐゴシック" charset="-128"/>
        </a:defRPr>
      </a:lvl3pPr>
      <a:lvl4pPr marL="1600200" indent="-228600" algn="l" rtl="0" fontAlgn="base">
        <a:spcBef>
          <a:spcPct val="20000"/>
        </a:spcBef>
        <a:spcAft>
          <a:spcPct val="0"/>
        </a:spcAft>
        <a:buChar char="–"/>
        <a:defRPr sz="1900">
          <a:solidFill>
            <a:schemeClr val="tx1"/>
          </a:solidFill>
          <a:latin typeface="+mn-lt"/>
          <a:ea typeface="ＭＳ Ｐゴシック" charset="-128"/>
        </a:defRPr>
      </a:lvl4pPr>
      <a:lvl5pPr marL="2057400" indent="-228600" algn="l" rtl="0" fontAlgn="base">
        <a:spcBef>
          <a:spcPct val="20000"/>
        </a:spcBef>
        <a:spcAft>
          <a:spcPct val="0"/>
        </a:spcAft>
        <a:buChar char="»"/>
        <a:defRPr sz="1900">
          <a:solidFill>
            <a:schemeClr val="tx1"/>
          </a:solidFill>
          <a:latin typeface="+mn-lt"/>
          <a:ea typeface="ＭＳ Ｐゴシック" charset="-128"/>
        </a:defRPr>
      </a:lvl5pPr>
      <a:lvl6pPr marL="2514600" indent="-228600" algn="l" rtl="0" fontAlgn="base">
        <a:spcBef>
          <a:spcPct val="20000"/>
        </a:spcBef>
        <a:spcAft>
          <a:spcPct val="0"/>
        </a:spcAft>
        <a:buChar char="»"/>
        <a:defRPr sz="1900">
          <a:solidFill>
            <a:schemeClr val="tx1"/>
          </a:solidFill>
          <a:latin typeface="+mn-lt"/>
          <a:ea typeface="ＭＳ Ｐゴシック" charset="-128"/>
        </a:defRPr>
      </a:lvl6pPr>
      <a:lvl7pPr marL="2971800" indent="-228600" algn="l" rtl="0" fontAlgn="base">
        <a:spcBef>
          <a:spcPct val="20000"/>
        </a:spcBef>
        <a:spcAft>
          <a:spcPct val="0"/>
        </a:spcAft>
        <a:buChar char="»"/>
        <a:defRPr sz="1900">
          <a:solidFill>
            <a:schemeClr val="tx1"/>
          </a:solidFill>
          <a:latin typeface="+mn-lt"/>
          <a:ea typeface="ＭＳ Ｐゴシック" charset="-128"/>
        </a:defRPr>
      </a:lvl7pPr>
      <a:lvl8pPr marL="3429000" indent="-228600" algn="l" rtl="0" fontAlgn="base">
        <a:spcBef>
          <a:spcPct val="20000"/>
        </a:spcBef>
        <a:spcAft>
          <a:spcPct val="0"/>
        </a:spcAft>
        <a:buChar char="»"/>
        <a:defRPr sz="1900">
          <a:solidFill>
            <a:schemeClr val="tx1"/>
          </a:solidFill>
          <a:latin typeface="+mn-lt"/>
          <a:ea typeface="ＭＳ Ｐゴシック" charset="-128"/>
        </a:defRPr>
      </a:lvl8pPr>
      <a:lvl9pPr marL="3886200" indent="-228600"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0" y="1143000"/>
            <a:ext cx="43891200" cy="3354550"/>
          </a:xfrm>
          <a:prstGeom prst="rect">
            <a:avLst/>
          </a:prstGeom>
          <a:noFill/>
          <a:ln w="9525">
            <a:noFill/>
            <a:miter lim="800000"/>
            <a:headEnd/>
            <a:tailEnd/>
          </a:ln>
          <a:effectLst/>
        </p:spPr>
        <p:txBody>
          <a:bodyPr wrap="square" lIns="91243" tIns="45614" rIns="91243" bIns="45614">
            <a:prstTxWarp prst="textNoShape">
              <a:avLst/>
            </a:prstTxWarp>
            <a:spAutoFit/>
          </a:bodyPr>
          <a:lstStyle/>
          <a:p>
            <a:pPr algn="ctr">
              <a:spcBef>
                <a:spcPct val="50000"/>
              </a:spcBef>
            </a:pPr>
            <a:r>
              <a:rPr lang="en-US" sz="8000" b="1" dirty="0" smtClean="0">
                <a:latin typeface="Georgia" panose="02040502050405020303" pitchFamily="18" charset="0"/>
              </a:rPr>
              <a:t>Understanding Bias in Sampling Users with Twitter’s Streaming API</a:t>
            </a:r>
          </a:p>
          <a:p>
            <a:pPr algn="ctr" eaLnBrk="0" hangingPunct="0"/>
            <a:endParaRPr lang="en-US" sz="4800" b="1" dirty="0" smtClean="0">
              <a:latin typeface="Georgia" panose="02040502050405020303" pitchFamily="18" charset="0"/>
            </a:endParaRPr>
          </a:p>
          <a:p>
            <a:pPr algn="ctr" eaLnBrk="0" hangingPunct="0"/>
            <a:r>
              <a:rPr lang="en-US" sz="4800" b="1" dirty="0" smtClean="0">
                <a:latin typeface="Georgia" panose="02040502050405020303" pitchFamily="18" charset="0"/>
              </a:rPr>
              <a:t>E. Cheng, M. </a:t>
            </a:r>
            <a:r>
              <a:rPr lang="en-US" sz="4800" b="1" dirty="0" smtClean="0">
                <a:latin typeface="Georgia" panose="02040502050405020303" pitchFamily="18" charset="0"/>
              </a:rPr>
              <a:t>Chen</a:t>
            </a:r>
            <a:r>
              <a:rPr lang="en-US" sz="4800" b="1" dirty="0" smtClean="0">
                <a:latin typeface="Georgia" panose="02040502050405020303" pitchFamily="18" charset="0"/>
              </a:rPr>
              <a:t/>
            </a:r>
            <a:br>
              <a:rPr lang="en-US" sz="4800" b="1" dirty="0" smtClean="0">
                <a:latin typeface="Georgia" panose="02040502050405020303" pitchFamily="18" charset="0"/>
              </a:rPr>
            </a:br>
            <a:endParaRPr lang="en-US" sz="3600" b="1" dirty="0">
              <a:latin typeface="Georgia" panose="02040502050405020303" pitchFamily="18" charset="0"/>
            </a:endParaRPr>
          </a:p>
        </p:txBody>
      </p:sp>
      <p:sp>
        <p:nvSpPr>
          <p:cNvPr id="2055" name="Text Box 7"/>
          <p:cNvSpPr txBox="1">
            <a:spLocks noChangeArrowheads="1"/>
          </p:cNvSpPr>
          <p:nvPr/>
        </p:nvSpPr>
        <p:spPr bwMode="auto">
          <a:xfrm>
            <a:off x="685800" y="5117459"/>
            <a:ext cx="9982200" cy="1006475"/>
          </a:xfrm>
          <a:prstGeom prst="rect">
            <a:avLst/>
          </a:prstGeom>
          <a:solidFill>
            <a:schemeClr val="accent2"/>
          </a:solidFill>
          <a:ln w="9525">
            <a:noFill/>
            <a:miter lim="800000"/>
            <a:headEnd/>
            <a:tailEnd/>
          </a:ln>
          <a:effectLst/>
        </p:spPr>
        <p:txBody>
          <a:bodyPr wrap="square" lIns="91267" tIns="45624" rIns="91267" bIns="45624">
            <a:prstTxWarp prst="textNoShape">
              <a:avLst/>
            </a:prstTxWarp>
            <a:spAutoFit/>
          </a:bodyPr>
          <a:lstStyle/>
          <a:p>
            <a:pPr algn="ctr" eaLnBrk="0" hangingPunct="0">
              <a:spcBef>
                <a:spcPct val="50000"/>
              </a:spcBef>
            </a:pPr>
            <a:r>
              <a:rPr lang="en-US" sz="6000" b="1" dirty="0" smtClean="0">
                <a:solidFill>
                  <a:srgbClr val="F8F8F8"/>
                </a:solidFill>
                <a:latin typeface="Palatino Linotype" pitchFamily="18" charset="0"/>
              </a:rPr>
              <a:t>Abstract</a:t>
            </a:r>
            <a:endParaRPr lang="en-US" sz="6000" b="1" dirty="0">
              <a:solidFill>
                <a:srgbClr val="F8F8F8"/>
              </a:solidFill>
              <a:latin typeface="Palatino Linotype" pitchFamily="18" charset="0"/>
            </a:endParaRPr>
          </a:p>
        </p:txBody>
      </p:sp>
      <p:sp>
        <p:nvSpPr>
          <p:cNvPr id="2062" name="Text Box 14"/>
          <p:cNvSpPr txBox="1">
            <a:spLocks noChangeArrowheads="1"/>
          </p:cNvSpPr>
          <p:nvPr/>
        </p:nvSpPr>
        <p:spPr bwMode="auto">
          <a:xfrm>
            <a:off x="685800" y="5947661"/>
            <a:ext cx="9982200" cy="13665279"/>
          </a:xfrm>
          <a:prstGeom prst="rect">
            <a:avLst/>
          </a:prstGeom>
          <a:noFill/>
          <a:ln w="9525">
            <a:noFill/>
            <a:miter lim="800000"/>
            <a:headEnd/>
            <a:tailEnd/>
          </a:ln>
          <a:effectLst/>
        </p:spPr>
        <p:txBody>
          <a:bodyPr lIns="457200" tIns="457200" rIns="457200" bIns="457200">
            <a:prstTxWarp prst="textNoShape">
              <a:avLst/>
            </a:prstTxWarp>
            <a:spAutoFit/>
          </a:bodyPr>
          <a:lstStyle/>
          <a:p>
            <a:r>
              <a:rPr lang="en-US" sz="3600" dirty="0" smtClean="0">
                <a:latin typeface="Palatino Linotype" panose="02040502050505030304" pitchFamily="18" charset="0"/>
              </a:rPr>
              <a:t>The Twitter Streaming API (Application Programming Interface) is Twitter’s free public interface for accessing real time Twitter data. However, the number of Tweets returned per query is rate limited. Once the field of matching Tweets surpasses a variable threshold, Twitter returns a sample of tweets; however, the sampling scheme used to produce this sample is not publicly documented. Due to the unclear nature of Twitter’s sampling scheme, it is unknown whether there is a bias in the sample of Tweets returned to the user. In our study, we investigate one possible form of bias: size biasing. Thanks to access to both the set of tweets returned by the Streaming API  and the full set of Tweets in a small timeframe, we have been able to observe size biased representation of the set of active Twitter users in the period of study.  We are interested in further exploring other biases, particularly regarding Tweet text and hashtag content.</a:t>
            </a:r>
            <a:endParaRPr lang="en-US" sz="3600" dirty="0">
              <a:latin typeface="Palatino Linotype" panose="02040502050505030304" pitchFamily="18" charset="0"/>
            </a:endParaRPr>
          </a:p>
        </p:txBody>
      </p:sp>
      <p:sp>
        <p:nvSpPr>
          <p:cNvPr id="2436" name="Text Box 388"/>
          <p:cNvSpPr txBox="1">
            <a:spLocks noChangeArrowheads="1"/>
          </p:cNvSpPr>
          <p:nvPr/>
        </p:nvSpPr>
        <p:spPr bwMode="auto">
          <a:xfrm>
            <a:off x="11496733" y="5013470"/>
            <a:ext cx="9998923" cy="1006475"/>
          </a:xfrm>
          <a:prstGeom prst="rect">
            <a:avLst/>
          </a:prstGeom>
          <a:solidFill>
            <a:schemeClr val="accent2"/>
          </a:solidFill>
          <a:ln w="9525">
            <a:noFill/>
            <a:miter lim="800000"/>
            <a:headEnd/>
            <a:tailEnd/>
          </a:ln>
          <a:effectLst/>
        </p:spPr>
        <p:txBody>
          <a:bodyPr wrap="square" lIns="91267" tIns="45624" rIns="91267" bIns="45624">
            <a:prstTxWarp prst="textNoShape">
              <a:avLst/>
            </a:prstTxWarp>
            <a:spAutoFit/>
          </a:bodyPr>
          <a:lstStyle/>
          <a:p>
            <a:pPr algn="ctr" eaLnBrk="0" hangingPunct="0">
              <a:spcBef>
                <a:spcPct val="50000"/>
              </a:spcBef>
            </a:pPr>
            <a:r>
              <a:rPr lang="en-US" sz="6000" b="1" dirty="0" smtClean="0">
                <a:solidFill>
                  <a:srgbClr val="F8F8F8"/>
                </a:solidFill>
                <a:latin typeface="Palatino Linotype" pitchFamily="18" charset="0"/>
              </a:rPr>
              <a:t>Background</a:t>
            </a:r>
            <a:endParaRPr lang="en-US" sz="6000" b="1" dirty="0">
              <a:solidFill>
                <a:srgbClr val="F8F8F8"/>
              </a:solidFill>
              <a:latin typeface="Palatino Linotype" pitchFamily="18" charset="0"/>
            </a:endParaRPr>
          </a:p>
        </p:txBody>
      </p:sp>
      <p:sp>
        <p:nvSpPr>
          <p:cNvPr id="2453" name="Text Box 405"/>
          <p:cNvSpPr txBox="1">
            <a:spLocks noChangeArrowheads="1"/>
          </p:cNvSpPr>
          <p:nvPr/>
        </p:nvSpPr>
        <p:spPr bwMode="auto">
          <a:xfrm>
            <a:off x="11482208" y="13933860"/>
            <a:ext cx="9982200" cy="1006475"/>
          </a:xfrm>
          <a:prstGeom prst="rect">
            <a:avLst/>
          </a:prstGeom>
          <a:solidFill>
            <a:schemeClr val="accent2"/>
          </a:solidFill>
          <a:ln w="9525">
            <a:noFill/>
            <a:miter lim="800000"/>
            <a:headEnd/>
            <a:tailEnd/>
          </a:ln>
          <a:effectLst/>
        </p:spPr>
        <p:txBody>
          <a:bodyPr lIns="91267" tIns="45624" rIns="91267" bIns="45624">
            <a:prstTxWarp prst="textNoShape">
              <a:avLst/>
            </a:prstTxWarp>
            <a:spAutoFit/>
          </a:bodyPr>
          <a:lstStyle/>
          <a:p>
            <a:pPr algn="ctr" eaLnBrk="0" hangingPunct="0">
              <a:spcBef>
                <a:spcPct val="50000"/>
              </a:spcBef>
            </a:pPr>
            <a:r>
              <a:rPr lang="en-US" sz="6000" b="1" dirty="0" smtClean="0">
                <a:solidFill>
                  <a:srgbClr val="F8F8F8"/>
                </a:solidFill>
                <a:latin typeface="Palatino Linotype" pitchFamily="18" charset="0"/>
              </a:rPr>
              <a:t>Data Description</a:t>
            </a:r>
            <a:endParaRPr lang="en-US" sz="6000" b="1" dirty="0">
              <a:solidFill>
                <a:srgbClr val="F8F8F8"/>
              </a:solidFill>
              <a:latin typeface="Palatino Linotype" pitchFamily="18" charset="0"/>
            </a:endParaRPr>
          </a:p>
        </p:txBody>
      </p:sp>
      <p:sp>
        <p:nvSpPr>
          <p:cNvPr id="2465" name="Text Box 417"/>
          <p:cNvSpPr txBox="1">
            <a:spLocks noChangeArrowheads="1"/>
          </p:cNvSpPr>
          <p:nvPr/>
        </p:nvSpPr>
        <p:spPr bwMode="auto">
          <a:xfrm>
            <a:off x="22267803" y="5119352"/>
            <a:ext cx="10062767" cy="1015469"/>
          </a:xfrm>
          <a:prstGeom prst="rect">
            <a:avLst/>
          </a:prstGeom>
          <a:solidFill>
            <a:schemeClr val="accent2"/>
          </a:solidFill>
          <a:ln w="9525">
            <a:noFill/>
            <a:miter lim="800000"/>
            <a:headEnd/>
            <a:tailEnd/>
          </a:ln>
          <a:effectLst/>
        </p:spPr>
        <p:txBody>
          <a:bodyPr wrap="square" lIns="91267" tIns="45624" rIns="91267" bIns="45624">
            <a:prstTxWarp prst="textNoShape">
              <a:avLst/>
            </a:prstTxWarp>
            <a:spAutoFit/>
          </a:bodyPr>
          <a:lstStyle/>
          <a:p>
            <a:pPr algn="ctr" eaLnBrk="0" hangingPunct="0">
              <a:spcBef>
                <a:spcPct val="50000"/>
              </a:spcBef>
            </a:pPr>
            <a:r>
              <a:rPr lang="en-US" sz="6000" b="1" dirty="0" smtClean="0">
                <a:solidFill>
                  <a:srgbClr val="F8F8F8"/>
                </a:solidFill>
                <a:latin typeface="Palatino Linotype" pitchFamily="18" charset="0"/>
              </a:rPr>
              <a:t>User </a:t>
            </a:r>
            <a:r>
              <a:rPr lang="en-US" sz="6000" b="1" dirty="0" smtClean="0">
                <a:solidFill>
                  <a:srgbClr val="F8F8F8"/>
                </a:solidFill>
                <a:latin typeface="Palatino Linotype" pitchFamily="18" charset="0"/>
              </a:rPr>
              <a:t>Analysis</a:t>
            </a:r>
            <a:endParaRPr lang="en-US" sz="6000" b="1" dirty="0">
              <a:solidFill>
                <a:srgbClr val="F8F8F8"/>
              </a:solidFill>
              <a:latin typeface="Palatino Linotype" pitchFamily="18" charset="0"/>
            </a:endParaRPr>
          </a:p>
        </p:txBody>
      </p:sp>
      <p:sp>
        <p:nvSpPr>
          <p:cNvPr id="2472" name="Text Box 424"/>
          <p:cNvSpPr txBox="1">
            <a:spLocks noChangeArrowheads="1"/>
          </p:cNvSpPr>
          <p:nvPr/>
        </p:nvSpPr>
        <p:spPr bwMode="auto">
          <a:xfrm>
            <a:off x="33089504" y="19598720"/>
            <a:ext cx="9982200" cy="1006475"/>
          </a:xfrm>
          <a:prstGeom prst="rect">
            <a:avLst/>
          </a:prstGeom>
          <a:solidFill>
            <a:schemeClr val="accent2"/>
          </a:solidFill>
          <a:ln w="9525">
            <a:noFill/>
            <a:miter lim="800000"/>
            <a:headEnd/>
            <a:tailEnd/>
          </a:ln>
          <a:effectLst/>
        </p:spPr>
        <p:txBody>
          <a:bodyPr lIns="91267" tIns="45624" rIns="91267" bIns="45624">
            <a:prstTxWarp prst="textNoShape">
              <a:avLst/>
            </a:prstTxWarp>
            <a:spAutoFit/>
          </a:bodyPr>
          <a:lstStyle/>
          <a:p>
            <a:pPr algn="ctr" eaLnBrk="0" hangingPunct="0">
              <a:spcBef>
                <a:spcPct val="50000"/>
              </a:spcBef>
            </a:pPr>
            <a:r>
              <a:rPr lang="en-US" sz="6000" b="1" dirty="0" smtClean="0">
                <a:solidFill>
                  <a:srgbClr val="F8F8F8"/>
                </a:solidFill>
                <a:latin typeface="Palatino Linotype" pitchFamily="18" charset="0"/>
              </a:rPr>
              <a:t>Conclusions</a:t>
            </a:r>
            <a:endParaRPr lang="en-US" sz="6000" b="1" dirty="0">
              <a:solidFill>
                <a:srgbClr val="F8F8F8"/>
              </a:solidFill>
              <a:latin typeface="Palatino Linotype" pitchFamily="18" charset="0"/>
            </a:endParaRPr>
          </a:p>
        </p:txBody>
      </p:sp>
      <p:sp>
        <p:nvSpPr>
          <p:cNvPr id="2569" name="Text Box 521"/>
          <p:cNvSpPr txBox="1">
            <a:spLocks noChangeArrowheads="1"/>
          </p:cNvSpPr>
          <p:nvPr/>
        </p:nvSpPr>
        <p:spPr bwMode="auto">
          <a:xfrm>
            <a:off x="33100270" y="23380284"/>
            <a:ext cx="9982200" cy="1006475"/>
          </a:xfrm>
          <a:prstGeom prst="rect">
            <a:avLst/>
          </a:prstGeom>
          <a:solidFill>
            <a:schemeClr val="accent2"/>
          </a:solidFill>
          <a:ln w="9525">
            <a:noFill/>
            <a:miter lim="800000"/>
            <a:headEnd/>
            <a:tailEnd/>
          </a:ln>
          <a:effectLst/>
        </p:spPr>
        <p:txBody>
          <a:bodyPr lIns="91267" tIns="45624" rIns="91267" bIns="45624">
            <a:prstTxWarp prst="textNoShape">
              <a:avLst/>
            </a:prstTxWarp>
            <a:spAutoFit/>
          </a:bodyPr>
          <a:lstStyle/>
          <a:p>
            <a:pPr algn="ctr" eaLnBrk="0" hangingPunct="0">
              <a:spcBef>
                <a:spcPct val="50000"/>
              </a:spcBef>
            </a:pPr>
            <a:r>
              <a:rPr lang="en-US" sz="6000" b="1" dirty="0">
                <a:solidFill>
                  <a:srgbClr val="F8F8F8"/>
                </a:solidFill>
                <a:latin typeface="Palatino Linotype" pitchFamily="18" charset="0"/>
              </a:rPr>
              <a:t>Acknowledgements</a:t>
            </a:r>
          </a:p>
        </p:txBody>
      </p:sp>
      <p:sp>
        <p:nvSpPr>
          <p:cNvPr id="2570" name="Text Box 522"/>
          <p:cNvSpPr txBox="1">
            <a:spLocks noChangeArrowheads="1"/>
          </p:cNvSpPr>
          <p:nvPr/>
        </p:nvSpPr>
        <p:spPr bwMode="auto">
          <a:xfrm>
            <a:off x="33038143" y="23994862"/>
            <a:ext cx="9982200" cy="3693319"/>
          </a:xfrm>
          <a:prstGeom prst="rect">
            <a:avLst/>
          </a:prstGeom>
          <a:noFill/>
          <a:ln w="9525">
            <a:noFill/>
            <a:miter lim="800000"/>
            <a:headEnd/>
            <a:tailEnd/>
          </a:ln>
          <a:effectLst/>
        </p:spPr>
        <p:txBody>
          <a:bodyPr lIns="457200" tIns="457200" rIns="457200" bIns="457200">
            <a:prstTxWarp prst="textNoShape">
              <a:avLst/>
            </a:prstTxWarp>
            <a:spAutoFit/>
          </a:bodyPr>
          <a:lstStyle/>
          <a:p>
            <a:pPr defTabSz="4389438">
              <a:buFontTx/>
              <a:buChar char="•"/>
            </a:pPr>
            <a:r>
              <a:rPr lang="en-US" sz="3600" dirty="0" smtClean="0">
                <a:latin typeface="Palatino Linotype" pitchFamily="18" charset="0"/>
              </a:rPr>
              <a:t>Fred </a:t>
            </a:r>
            <a:r>
              <a:rPr lang="en-US" sz="3600" dirty="0" err="1" smtClean="0">
                <a:latin typeface="Palatino Linotype" pitchFamily="18" charset="0"/>
              </a:rPr>
              <a:t>Morstatter</a:t>
            </a:r>
            <a:r>
              <a:rPr lang="en-US" sz="3600" dirty="0">
                <a:latin typeface="Palatino Linotype" pitchFamily="18" charset="0"/>
              </a:rPr>
              <a:t> </a:t>
            </a:r>
            <a:r>
              <a:rPr lang="en-US" sz="3600" dirty="0" smtClean="0">
                <a:latin typeface="Palatino Linotype" pitchFamily="18" charset="0"/>
              </a:rPr>
              <a:t>and </a:t>
            </a:r>
            <a:r>
              <a:rPr lang="en-US" sz="3600" dirty="0" smtClean="0">
                <a:latin typeface="Palatino Linotype" pitchFamily="18" charset="0"/>
              </a:rPr>
              <a:t>Cristian </a:t>
            </a:r>
            <a:r>
              <a:rPr lang="en-US" sz="3600" dirty="0" err="1" smtClean="0">
                <a:latin typeface="Palatino Linotype" pitchFamily="18" charset="0"/>
              </a:rPr>
              <a:t>Vaccarri</a:t>
            </a:r>
            <a:r>
              <a:rPr lang="en-US" sz="3600" dirty="0" smtClean="0">
                <a:latin typeface="Palatino Linotype" pitchFamily="18" charset="0"/>
              </a:rPr>
              <a:t> for </a:t>
            </a:r>
            <a:r>
              <a:rPr lang="en-US" sz="3600" dirty="0" smtClean="0">
                <a:latin typeface="Palatino Linotype" pitchFamily="18" charset="0"/>
              </a:rPr>
              <a:t>providing </a:t>
            </a:r>
            <a:r>
              <a:rPr lang="en-US" sz="3600" dirty="0" smtClean="0">
                <a:latin typeface="Palatino Linotype" pitchFamily="18" charset="0"/>
              </a:rPr>
              <a:t>data from </a:t>
            </a:r>
            <a:r>
              <a:rPr lang="en-US" sz="3600" dirty="0" smtClean="0">
                <a:latin typeface="Palatino Linotype" pitchFamily="18" charset="0"/>
              </a:rPr>
              <a:t>their research</a:t>
            </a:r>
            <a:r>
              <a:rPr lang="en-US" sz="3600" dirty="0" smtClean="0">
                <a:latin typeface="Palatino Linotype" pitchFamily="18" charset="0"/>
              </a:rPr>
              <a:t>.</a:t>
            </a:r>
          </a:p>
          <a:p>
            <a:pPr defTabSz="4389438">
              <a:buFontTx/>
              <a:buChar char="•"/>
            </a:pPr>
            <a:r>
              <a:rPr lang="en-US" sz="3600" dirty="0" smtClean="0">
                <a:latin typeface="Palatino Linotype" pitchFamily="18" charset="0"/>
              </a:rPr>
              <a:t>Professor Deborah Nolan for providing guidance in all aspects of this study.</a:t>
            </a:r>
          </a:p>
          <a:p>
            <a:pPr defTabSz="4389438"/>
            <a:endParaRPr lang="en-US" sz="3600" dirty="0">
              <a:latin typeface="Palatino Linotype" pitchFamily="18" charset="0"/>
            </a:endParaRPr>
          </a:p>
        </p:txBody>
      </p:sp>
      <p:sp>
        <p:nvSpPr>
          <p:cNvPr id="2571" name="Text Box 523"/>
          <p:cNvSpPr txBox="1">
            <a:spLocks noChangeArrowheads="1"/>
          </p:cNvSpPr>
          <p:nvPr/>
        </p:nvSpPr>
        <p:spPr bwMode="auto">
          <a:xfrm>
            <a:off x="685800" y="19692987"/>
            <a:ext cx="9982200" cy="1006475"/>
          </a:xfrm>
          <a:prstGeom prst="rect">
            <a:avLst/>
          </a:prstGeom>
          <a:solidFill>
            <a:schemeClr val="accent2"/>
          </a:solidFill>
          <a:ln w="9525">
            <a:noFill/>
            <a:miter lim="800000"/>
            <a:headEnd/>
            <a:tailEnd/>
          </a:ln>
          <a:effectLst/>
        </p:spPr>
        <p:txBody>
          <a:bodyPr wrap="square" lIns="91267" tIns="45624" rIns="91267" bIns="45624">
            <a:prstTxWarp prst="textNoShape">
              <a:avLst/>
            </a:prstTxWarp>
            <a:spAutoFit/>
          </a:bodyPr>
          <a:lstStyle/>
          <a:p>
            <a:pPr algn="ctr" eaLnBrk="0" hangingPunct="0">
              <a:spcBef>
                <a:spcPct val="50000"/>
              </a:spcBef>
            </a:pPr>
            <a:r>
              <a:rPr lang="en-US" sz="6000" b="1" dirty="0" smtClean="0">
                <a:solidFill>
                  <a:srgbClr val="F8F8F8"/>
                </a:solidFill>
                <a:latin typeface="Palatino Linotype" pitchFamily="18" charset="0"/>
              </a:rPr>
              <a:t>Introduction</a:t>
            </a:r>
            <a:endParaRPr lang="en-US" sz="6000" b="1" dirty="0">
              <a:solidFill>
                <a:srgbClr val="F8F8F8"/>
              </a:solidFill>
              <a:latin typeface="Palatino Linotype" pitchFamily="18" charset="0"/>
            </a:endParaRPr>
          </a:p>
        </p:txBody>
      </p:sp>
      <p:sp>
        <p:nvSpPr>
          <p:cNvPr id="95" name="Text Box 521"/>
          <p:cNvSpPr txBox="1">
            <a:spLocks noChangeArrowheads="1"/>
          </p:cNvSpPr>
          <p:nvPr/>
        </p:nvSpPr>
        <p:spPr bwMode="auto">
          <a:xfrm>
            <a:off x="33078738" y="26939875"/>
            <a:ext cx="9982200" cy="1006475"/>
          </a:xfrm>
          <a:prstGeom prst="rect">
            <a:avLst/>
          </a:prstGeom>
          <a:solidFill>
            <a:schemeClr val="accent2"/>
          </a:solidFill>
          <a:ln w="9525">
            <a:noFill/>
            <a:miter lim="800000"/>
            <a:headEnd/>
            <a:tailEnd/>
          </a:ln>
          <a:effectLst/>
        </p:spPr>
        <p:txBody>
          <a:bodyPr lIns="91267" tIns="45624" rIns="91267" bIns="45624">
            <a:prstTxWarp prst="textNoShape">
              <a:avLst/>
            </a:prstTxWarp>
            <a:spAutoFit/>
          </a:bodyPr>
          <a:lstStyle/>
          <a:p>
            <a:pPr algn="ctr" eaLnBrk="0" hangingPunct="0">
              <a:spcBef>
                <a:spcPct val="50000"/>
              </a:spcBef>
            </a:pPr>
            <a:r>
              <a:rPr lang="en-US" sz="6000" b="1" dirty="0" smtClean="0">
                <a:solidFill>
                  <a:srgbClr val="F8F8F8"/>
                </a:solidFill>
                <a:latin typeface="Palatino Linotype" pitchFamily="18" charset="0"/>
              </a:rPr>
              <a:t>References</a:t>
            </a:r>
            <a:endParaRPr lang="en-US" sz="6000" b="1" dirty="0">
              <a:solidFill>
                <a:srgbClr val="F8F8F8"/>
              </a:solidFill>
              <a:latin typeface="Palatino Linotype" pitchFamily="18" charset="0"/>
            </a:endParaRPr>
          </a:p>
        </p:txBody>
      </p:sp>
      <p:sp>
        <p:nvSpPr>
          <p:cNvPr id="96" name="TextBox 95"/>
          <p:cNvSpPr txBox="1"/>
          <p:nvPr/>
        </p:nvSpPr>
        <p:spPr>
          <a:xfrm>
            <a:off x="36213607" y="23772180"/>
            <a:ext cx="184666" cy="538609"/>
          </a:xfrm>
          <a:prstGeom prst="rect">
            <a:avLst/>
          </a:prstGeom>
          <a:noFill/>
        </p:spPr>
        <p:txBody>
          <a:bodyPr wrap="none" rtlCol="0">
            <a:spAutoFit/>
          </a:bodyPr>
          <a:lstStyle/>
          <a:p>
            <a:endParaRPr lang="en-US" dirty="0"/>
          </a:p>
        </p:txBody>
      </p:sp>
      <p:sp>
        <p:nvSpPr>
          <p:cNvPr id="97" name="Text Box 522"/>
          <p:cNvSpPr txBox="1">
            <a:spLocks noChangeArrowheads="1"/>
          </p:cNvSpPr>
          <p:nvPr/>
        </p:nvSpPr>
        <p:spPr bwMode="auto">
          <a:xfrm>
            <a:off x="33078738" y="27767321"/>
            <a:ext cx="9982200" cy="4985980"/>
          </a:xfrm>
          <a:prstGeom prst="rect">
            <a:avLst/>
          </a:prstGeom>
          <a:noFill/>
          <a:ln w="9525">
            <a:noFill/>
            <a:miter lim="800000"/>
            <a:headEnd/>
            <a:tailEnd/>
          </a:ln>
          <a:effectLst/>
        </p:spPr>
        <p:txBody>
          <a:bodyPr wrap="square" lIns="457200" tIns="457200" rIns="457200" bIns="457200">
            <a:prstTxWarp prst="textNoShape">
              <a:avLst/>
            </a:prstTxWarp>
            <a:spAutoFit/>
          </a:bodyPr>
          <a:lstStyle/>
          <a:p>
            <a:pPr marL="742950" indent="-742950" defTabSz="4389438">
              <a:buFont typeface="+mj-lt"/>
              <a:buAutoNum type="arabicPeriod"/>
            </a:pPr>
            <a:r>
              <a:rPr lang="en-US" sz="2400" dirty="0" smtClean="0">
                <a:latin typeface="Palatino Linotype" pitchFamily="18" charset="0"/>
              </a:rPr>
              <a:t>F. </a:t>
            </a:r>
            <a:r>
              <a:rPr lang="en-US" sz="2400" dirty="0" err="1" smtClean="0">
                <a:latin typeface="Palatino Linotype" pitchFamily="18" charset="0"/>
              </a:rPr>
              <a:t>Morstatter</a:t>
            </a:r>
            <a:r>
              <a:rPr lang="en-US" sz="2400" dirty="0" smtClean="0">
                <a:latin typeface="Palatino Linotype" pitchFamily="18" charset="0"/>
              </a:rPr>
              <a:t>, J. </a:t>
            </a:r>
            <a:r>
              <a:rPr lang="en-US" sz="2400" dirty="0" err="1" smtClean="0">
                <a:latin typeface="Palatino Linotype" pitchFamily="18" charset="0"/>
              </a:rPr>
              <a:t>Pfeffer</a:t>
            </a:r>
            <a:r>
              <a:rPr lang="en-US" sz="2400" dirty="0" smtClean="0">
                <a:latin typeface="Palatino Linotype" pitchFamily="18" charset="0"/>
              </a:rPr>
              <a:t>, H. Liu, “When is it Biased? Assessing the Representativeness of Twitter’s  Streaming API</a:t>
            </a:r>
            <a:r>
              <a:rPr lang="en-US" sz="2400" dirty="0">
                <a:latin typeface="Palatino Linotype" pitchFamily="18" charset="0"/>
              </a:rPr>
              <a:t>”, </a:t>
            </a:r>
            <a:r>
              <a:rPr lang="en-US" sz="2400" i="1" dirty="0" smtClean="0">
                <a:latin typeface="Palatino Linotype" pitchFamily="18" charset="0"/>
              </a:rPr>
              <a:t>23</a:t>
            </a:r>
            <a:r>
              <a:rPr lang="en-US" sz="2400" i="1" baseline="30000" dirty="0" smtClean="0">
                <a:latin typeface="Palatino Linotype" pitchFamily="18" charset="0"/>
              </a:rPr>
              <a:t>rd</a:t>
            </a:r>
            <a:r>
              <a:rPr lang="en-US" sz="2400" i="1" dirty="0" smtClean="0">
                <a:latin typeface="Palatino Linotype" pitchFamily="18" charset="0"/>
              </a:rPr>
              <a:t> </a:t>
            </a:r>
            <a:r>
              <a:rPr lang="en-US" sz="2400" i="1" dirty="0">
                <a:latin typeface="Palatino Linotype" pitchFamily="18" charset="0"/>
              </a:rPr>
              <a:t>International WWW Conference, </a:t>
            </a:r>
            <a:r>
              <a:rPr lang="en-US" sz="2400" dirty="0">
                <a:latin typeface="Palatino Linotype" pitchFamily="18" charset="0"/>
              </a:rPr>
              <a:t>pp</a:t>
            </a:r>
            <a:r>
              <a:rPr lang="en-US" sz="2400" dirty="0" smtClean="0">
                <a:latin typeface="Palatino Linotype" pitchFamily="18" charset="0"/>
              </a:rPr>
              <a:t>. 555-556</a:t>
            </a:r>
            <a:r>
              <a:rPr lang="en-US" sz="2400" i="1" dirty="0" smtClean="0">
                <a:latin typeface="Palatino Linotype" pitchFamily="18" charset="0"/>
              </a:rPr>
              <a:t>, </a:t>
            </a:r>
            <a:r>
              <a:rPr lang="en-US" sz="2400" dirty="0" smtClean="0">
                <a:latin typeface="Palatino Linotype" pitchFamily="18" charset="0"/>
              </a:rPr>
              <a:t>2016.</a:t>
            </a:r>
          </a:p>
          <a:p>
            <a:pPr marL="742950" indent="-742950" defTabSz="4389438">
              <a:buFont typeface="+mj-lt"/>
              <a:buAutoNum type="arabicPeriod"/>
            </a:pPr>
            <a:r>
              <a:rPr lang="en-US" sz="2400" dirty="0" smtClean="0">
                <a:latin typeface="Palatino Linotype" pitchFamily="18" charset="0"/>
              </a:rPr>
              <a:t>F. </a:t>
            </a:r>
            <a:r>
              <a:rPr lang="en-US" sz="2400" dirty="0" err="1" smtClean="0">
                <a:latin typeface="Palatino Linotype" pitchFamily="18" charset="0"/>
              </a:rPr>
              <a:t>Morstatter</a:t>
            </a:r>
            <a:r>
              <a:rPr lang="en-US" sz="2400" dirty="0" smtClean="0">
                <a:latin typeface="Palatino Linotype" pitchFamily="18" charset="0"/>
              </a:rPr>
              <a:t>, </a:t>
            </a:r>
            <a:r>
              <a:rPr lang="en-US" sz="2400" dirty="0" err="1" smtClean="0">
                <a:latin typeface="Palatino Linotype" pitchFamily="18" charset="0"/>
              </a:rPr>
              <a:t>J.Pfeffer</a:t>
            </a:r>
            <a:r>
              <a:rPr lang="en-US" sz="2400" dirty="0" smtClean="0">
                <a:latin typeface="Palatino Linotype" pitchFamily="18" charset="0"/>
              </a:rPr>
              <a:t>, </a:t>
            </a:r>
            <a:r>
              <a:rPr lang="en-US" sz="2400" dirty="0" err="1" smtClean="0">
                <a:latin typeface="Palatino Linotype" pitchFamily="18" charset="0"/>
              </a:rPr>
              <a:t>H.Liu</a:t>
            </a:r>
            <a:r>
              <a:rPr lang="en-US" sz="2400" dirty="0" smtClean="0">
                <a:latin typeface="Palatino Linotype" pitchFamily="18" charset="0"/>
              </a:rPr>
              <a:t>, K.M. Carley, “Is the Sample Good Enough? Comparing Data from Twitter’s Streaming API with Twitter’s Firehose”, </a:t>
            </a:r>
            <a:r>
              <a:rPr lang="en-US" sz="2400" i="1" dirty="0" smtClean="0">
                <a:latin typeface="Palatino Linotype" pitchFamily="18" charset="0"/>
              </a:rPr>
              <a:t>International Conference on Weblogs and Social Media, </a:t>
            </a:r>
            <a:r>
              <a:rPr lang="en-US" sz="2400" dirty="0" smtClean="0">
                <a:latin typeface="Palatino Linotype" pitchFamily="18" charset="0"/>
              </a:rPr>
              <a:t>pp. 400-408, 2013.</a:t>
            </a:r>
          </a:p>
          <a:p>
            <a:pPr marL="742950" indent="-742950" defTabSz="4389438">
              <a:buFont typeface="+mj-lt"/>
              <a:buAutoNum type="arabicPeriod"/>
            </a:pPr>
            <a:r>
              <a:rPr lang="en-US" sz="2400" dirty="0" smtClean="0">
                <a:latin typeface="Palatino Linotype" pitchFamily="18" charset="0"/>
              </a:rPr>
              <a:t>JD Wendt, R. Wells, R.V. Field, Jr., S. </a:t>
            </a:r>
            <a:r>
              <a:rPr lang="en-US" sz="2400" dirty="0" err="1" smtClean="0">
                <a:latin typeface="Palatino Linotype" pitchFamily="18" charset="0"/>
              </a:rPr>
              <a:t>Soundarajan</a:t>
            </a:r>
            <a:r>
              <a:rPr lang="en-US" sz="2400" dirty="0" smtClean="0">
                <a:latin typeface="Palatino Linotype" pitchFamily="18" charset="0"/>
              </a:rPr>
              <a:t>, “ On data collection, graph construction, and sampling in Twitter”, </a:t>
            </a:r>
            <a:r>
              <a:rPr lang="en-US" sz="2400" i="1" dirty="0" smtClean="0">
                <a:latin typeface="Palatino Linotype" pitchFamily="18" charset="0"/>
              </a:rPr>
              <a:t>ASONAM, </a:t>
            </a:r>
            <a:r>
              <a:rPr lang="en-US" sz="2400" dirty="0" smtClean="0">
                <a:latin typeface="Palatino Linotype" pitchFamily="18" charset="0"/>
              </a:rPr>
              <a:t>pp. 985- 992, 2016. </a:t>
            </a:r>
          </a:p>
          <a:p>
            <a:pPr defTabSz="4389438"/>
            <a:endParaRPr lang="en-US" sz="2400" dirty="0">
              <a:latin typeface="Palatino Linotype" pitchFamily="18"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16245"/>
          <a:stretch/>
        </p:blipFill>
        <p:spPr>
          <a:xfrm>
            <a:off x="26377279" y="7779861"/>
            <a:ext cx="3397871" cy="4056937"/>
          </a:xfrm>
          <a:prstGeom prst="rect">
            <a:avLst/>
          </a:prstGeom>
        </p:spPr>
      </p:pic>
      <p:sp>
        <p:nvSpPr>
          <p:cNvPr id="68" name="Text Box 14"/>
          <p:cNvSpPr txBox="1">
            <a:spLocks noChangeArrowheads="1"/>
          </p:cNvSpPr>
          <p:nvPr/>
        </p:nvSpPr>
        <p:spPr bwMode="auto">
          <a:xfrm>
            <a:off x="11386034" y="5697879"/>
            <a:ext cx="10026288" cy="8679299"/>
          </a:xfrm>
          <a:prstGeom prst="rect">
            <a:avLst/>
          </a:prstGeom>
          <a:noFill/>
          <a:ln w="9525">
            <a:noFill/>
            <a:miter lim="800000"/>
            <a:headEnd/>
            <a:tailEnd/>
          </a:ln>
          <a:effectLst/>
        </p:spPr>
        <p:txBody>
          <a:bodyPr wrap="square" lIns="457200" tIns="457200" rIns="457200" bIns="457200">
            <a:prstTxWarp prst="textNoShape">
              <a:avLst/>
            </a:prstTxWarp>
            <a:spAutoFit/>
          </a:bodyPr>
          <a:lstStyle/>
          <a:p>
            <a:pPr marL="571500" indent="-571500">
              <a:buFont typeface="Arial" panose="020B0604020202020204" pitchFamily="34" charset="0"/>
              <a:buChar char="•"/>
            </a:pPr>
            <a:r>
              <a:rPr lang="en-US" sz="3600" dirty="0" smtClean="0">
                <a:latin typeface="Palatino Linotype" panose="02040502050505030304" pitchFamily="18" charset="0"/>
              </a:rPr>
              <a:t>Streaming </a:t>
            </a:r>
            <a:r>
              <a:rPr lang="en-US" sz="3600" dirty="0" smtClean="0">
                <a:latin typeface="Palatino Linotype" panose="02040502050505030304" pitchFamily="18" charset="0"/>
              </a:rPr>
              <a:t>API: Retrieves Tweets by search </a:t>
            </a:r>
            <a:r>
              <a:rPr lang="en-US" sz="3600" dirty="0" smtClean="0">
                <a:latin typeface="Palatino Linotype" panose="02040502050505030304" pitchFamily="18" charset="0"/>
              </a:rPr>
              <a:t>queries </a:t>
            </a:r>
            <a:r>
              <a:rPr lang="en-US" sz="3600" dirty="0" smtClean="0">
                <a:latin typeface="Palatino Linotype" panose="02040502050505030304" pitchFamily="18" charset="0"/>
              </a:rPr>
              <a:t>(string, </a:t>
            </a:r>
            <a:r>
              <a:rPr lang="en-US" sz="3600" dirty="0" err="1" smtClean="0">
                <a:latin typeface="Palatino Linotype" panose="02040502050505030304" pitchFamily="18" charset="0"/>
              </a:rPr>
              <a:t>geobox</a:t>
            </a:r>
            <a:r>
              <a:rPr lang="en-US" sz="3600" dirty="0" smtClean="0">
                <a:latin typeface="Palatino Linotype" panose="02040502050505030304" pitchFamily="18" charset="0"/>
              </a:rPr>
              <a:t>, </a:t>
            </a:r>
            <a:r>
              <a:rPr lang="en-US" sz="3600" dirty="0" err="1" smtClean="0">
                <a:latin typeface="Palatino Linotype" panose="02040502050505030304" pitchFamily="18" charset="0"/>
              </a:rPr>
              <a:t>userID</a:t>
            </a:r>
            <a:r>
              <a:rPr lang="en-US" sz="3600" dirty="0" smtClean="0">
                <a:latin typeface="Palatino Linotype" panose="02040502050505030304" pitchFamily="18" charset="0"/>
              </a:rPr>
              <a:t>). Returns at most 1% of tweets produced on Twitter in given time frame. Free.</a:t>
            </a:r>
          </a:p>
          <a:p>
            <a:pPr marL="571500" indent="-571500">
              <a:buFont typeface="Arial" panose="020B0604020202020204" pitchFamily="34" charset="0"/>
              <a:buChar char="•"/>
            </a:pPr>
            <a:r>
              <a:rPr lang="en-US" sz="3600" dirty="0" smtClean="0">
                <a:latin typeface="Palatino Linotype" panose="02040502050505030304" pitchFamily="18" charset="0"/>
              </a:rPr>
              <a:t>Firehose: Paid service that allows retrieval of all Tweets matching search queries. Priced at over $400/month.</a:t>
            </a:r>
          </a:p>
          <a:p>
            <a:pPr marL="571500" indent="-571500">
              <a:buFont typeface="Arial" panose="020B0604020202020204" pitchFamily="34" charset="0"/>
              <a:buChar char="•"/>
            </a:pPr>
            <a:r>
              <a:rPr lang="en-US" sz="3600" dirty="0" smtClean="0">
                <a:latin typeface="Palatino Linotype" panose="02040502050505030304" pitchFamily="18" charset="0"/>
              </a:rPr>
              <a:t>Previous studies demonstrated significant variation in the volume of Tweets returned by Streaming API.</a:t>
            </a:r>
            <a:r>
              <a:rPr lang="en-US" sz="3600" baseline="30000" dirty="0" smtClean="0">
                <a:latin typeface="Palatino Linotype" panose="02040502050505030304" pitchFamily="18" charset="0"/>
              </a:rPr>
              <a:t>2</a:t>
            </a:r>
            <a:endParaRPr lang="en-US" sz="3600" dirty="0" smtClean="0">
              <a:latin typeface="Palatino Linotype" panose="02040502050505030304" pitchFamily="18" charset="0"/>
            </a:endParaRPr>
          </a:p>
          <a:p>
            <a:pPr marL="571500" indent="-571500">
              <a:buFont typeface="Arial" panose="020B0604020202020204" pitchFamily="34" charset="0"/>
              <a:buChar char="•"/>
            </a:pPr>
            <a:r>
              <a:rPr lang="en-US" sz="3600" dirty="0" smtClean="0">
                <a:latin typeface="Palatino Linotype" panose="02040502050505030304" pitchFamily="18" charset="0"/>
              </a:rPr>
              <a:t>High volume of Tweets </a:t>
            </a:r>
            <a:r>
              <a:rPr lang="en-US" sz="3600" dirty="0" smtClean="0">
                <a:latin typeface="Palatino Linotype" panose="02040502050505030304" pitchFamily="18" charset="0"/>
              </a:rPr>
              <a:t>correlates to </a:t>
            </a:r>
            <a:r>
              <a:rPr lang="en-US" sz="3600" dirty="0" smtClean="0">
                <a:latin typeface="Palatino Linotype" panose="02040502050505030304" pitchFamily="18" charset="0"/>
              </a:rPr>
              <a:t>lower yield </a:t>
            </a:r>
            <a:r>
              <a:rPr lang="en-US" sz="3600" dirty="0" smtClean="0">
                <a:latin typeface="Palatino Linotype" panose="02040502050505030304" pitchFamily="18" charset="0"/>
              </a:rPr>
              <a:t>in </a:t>
            </a:r>
            <a:r>
              <a:rPr lang="en-US" sz="3600" dirty="0" smtClean="0">
                <a:latin typeface="Palatino Linotype" panose="02040502050505030304" pitchFamily="18" charset="0"/>
              </a:rPr>
              <a:t>Streaming API. (Figure 1</a:t>
            </a:r>
            <a:r>
              <a:rPr lang="en-US" sz="3600" dirty="0" smtClean="0">
                <a:latin typeface="Palatino Linotype" panose="02040502050505030304" pitchFamily="18" charset="0"/>
              </a:rPr>
              <a:t>)</a:t>
            </a:r>
          </a:p>
          <a:p>
            <a:pPr marL="571500" indent="-571500">
              <a:buFont typeface="Arial" panose="020B0604020202020204" pitchFamily="34" charset="0"/>
              <a:buChar char="•"/>
            </a:pPr>
            <a:r>
              <a:rPr lang="en-US" sz="3600" dirty="0" err="1">
                <a:latin typeface="Palatino Linotype" panose="02040502050505030304" pitchFamily="18" charset="0"/>
              </a:rPr>
              <a:t>Morstatter</a:t>
            </a:r>
            <a:r>
              <a:rPr lang="en-US" sz="3600" dirty="0">
                <a:latin typeface="Palatino Linotype" panose="02040502050505030304" pitchFamily="18" charset="0"/>
              </a:rPr>
              <a:t> et. al. determined a significant </a:t>
            </a:r>
            <a:r>
              <a:rPr lang="en-US" sz="3600" dirty="0" smtClean="0">
                <a:latin typeface="Palatino Linotype" panose="02040502050505030304" pitchFamily="18" charset="0"/>
              </a:rPr>
              <a:t>bias </a:t>
            </a:r>
            <a:r>
              <a:rPr lang="en-US" sz="3600" dirty="0">
                <a:latin typeface="Palatino Linotype" panose="02040502050505030304" pitchFamily="18" charset="0"/>
              </a:rPr>
              <a:t>in Tweet text </a:t>
            </a:r>
            <a:r>
              <a:rPr lang="en-US" sz="3600" dirty="0" smtClean="0">
                <a:latin typeface="Palatino Linotype" panose="02040502050505030304" pitchFamily="18" charset="0"/>
              </a:rPr>
              <a:t>content (Figure 2).</a:t>
            </a:r>
            <a:endParaRPr lang="en-US" sz="3600" dirty="0">
              <a:latin typeface="Palatino Linotype" panose="02040502050505030304" pitchFamily="18" charset="0"/>
            </a:endParaRPr>
          </a:p>
        </p:txBody>
      </p:sp>
      <p:sp>
        <p:nvSpPr>
          <p:cNvPr id="7" name="TextBox 6"/>
          <p:cNvSpPr txBox="1"/>
          <p:nvPr/>
        </p:nvSpPr>
        <p:spPr>
          <a:xfrm>
            <a:off x="17860999" y="20834586"/>
            <a:ext cx="3502007" cy="3416320"/>
          </a:xfrm>
          <a:prstGeom prst="rect">
            <a:avLst/>
          </a:prstGeom>
          <a:noFill/>
        </p:spPr>
        <p:txBody>
          <a:bodyPr wrap="square" rtlCol="0">
            <a:spAutoFit/>
          </a:bodyPr>
          <a:lstStyle/>
          <a:p>
            <a:r>
              <a:rPr lang="en-US" sz="2400" dirty="0" smtClean="0">
                <a:latin typeface="Palatino Linotype" panose="02040502050505030304" pitchFamily="18" charset="0"/>
              </a:rPr>
              <a:t>Figure </a:t>
            </a:r>
            <a:r>
              <a:rPr lang="en-US" sz="2400" dirty="0" smtClean="0">
                <a:latin typeface="Palatino Linotype" panose="02040502050505030304" pitchFamily="18" charset="0"/>
              </a:rPr>
              <a:t>1: Tweets </a:t>
            </a:r>
            <a:r>
              <a:rPr lang="en-US" sz="2400" dirty="0" smtClean="0">
                <a:latin typeface="Palatino Linotype" panose="02040502050505030304" pitchFamily="18" charset="0"/>
              </a:rPr>
              <a:t>returned by Firehose </a:t>
            </a:r>
            <a:r>
              <a:rPr lang="en-US" sz="2400" dirty="0" smtClean="0">
                <a:latin typeface="Palatino Linotype" panose="02040502050505030304" pitchFamily="18" charset="0"/>
              </a:rPr>
              <a:t>(solid) </a:t>
            </a:r>
            <a:r>
              <a:rPr lang="en-US" sz="2400" dirty="0" smtClean="0">
                <a:latin typeface="Palatino Linotype" panose="02040502050505030304" pitchFamily="18" charset="0"/>
              </a:rPr>
              <a:t>and Streaming API </a:t>
            </a:r>
            <a:r>
              <a:rPr lang="en-US" sz="2400" dirty="0" smtClean="0">
                <a:latin typeface="Palatino Linotype" panose="02040502050505030304" pitchFamily="18" charset="0"/>
              </a:rPr>
              <a:t>(</a:t>
            </a:r>
            <a:r>
              <a:rPr lang="en-US" sz="2400" dirty="0" smtClean="0">
                <a:latin typeface="Palatino Linotype" panose="02040502050505030304" pitchFamily="18" charset="0"/>
              </a:rPr>
              <a:t>dashed</a:t>
            </a:r>
            <a:r>
              <a:rPr lang="en-US" sz="2400" dirty="0" smtClean="0">
                <a:latin typeface="Palatino Linotype" panose="02040502050505030304" pitchFamily="18" charset="0"/>
              </a:rPr>
              <a:t>) </a:t>
            </a:r>
            <a:r>
              <a:rPr lang="en-US" sz="2400" dirty="0" smtClean="0">
                <a:latin typeface="Palatino Linotype" panose="02040502050505030304" pitchFamily="18" charset="0"/>
              </a:rPr>
              <a:t>from the same query. </a:t>
            </a:r>
            <a:r>
              <a:rPr lang="en-US" sz="2400" dirty="0" smtClean="0">
                <a:latin typeface="Palatino Linotype" panose="02040502050505030304" pitchFamily="18" charset="0"/>
              </a:rPr>
              <a:t>This figure appeared in </a:t>
            </a:r>
            <a:r>
              <a:rPr lang="en-US" sz="2400" dirty="0" err="1" smtClean="0">
                <a:latin typeface="Palatino Linotype" panose="02040502050505030304" pitchFamily="18" charset="0"/>
              </a:rPr>
              <a:t>Morstatter’s</a:t>
            </a:r>
            <a:r>
              <a:rPr lang="en-US" sz="2400" dirty="0" smtClean="0">
                <a:latin typeface="Palatino Linotype" panose="02040502050505030304" pitchFamily="18" charset="0"/>
              </a:rPr>
              <a:t> original study, and was reproduced in this study.</a:t>
            </a:r>
            <a:endParaRPr lang="en-US" sz="2400" dirty="0">
              <a:latin typeface="Palatino Linotype" panose="02040502050505030304" pitchFamily="18" charset="0"/>
            </a:endParaRPr>
          </a:p>
        </p:txBody>
      </p:sp>
      <p:sp>
        <p:nvSpPr>
          <p:cNvPr id="13" name="TextBox 12"/>
          <p:cNvSpPr txBox="1"/>
          <p:nvPr/>
        </p:nvSpPr>
        <p:spPr>
          <a:xfrm>
            <a:off x="824508" y="20859555"/>
            <a:ext cx="9982200" cy="10618291"/>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latin typeface="Palatino Linotype" panose="02040502050505030304" pitchFamily="18" charset="0"/>
              </a:rPr>
              <a:t>Produced a script to retrieve Tweets; discovered a large number were no longer available.</a:t>
            </a:r>
            <a:endParaRPr lang="en-US" sz="3600" dirty="0" smtClean="0">
              <a:latin typeface="Palatino Linotype" panose="02040502050505030304" pitchFamily="18" charset="0"/>
            </a:endParaRPr>
          </a:p>
          <a:p>
            <a:pPr marL="571500" indent="-571500">
              <a:buFont typeface="Arial" panose="020B0604020202020204" pitchFamily="34" charset="0"/>
              <a:buChar char="•"/>
            </a:pPr>
            <a:r>
              <a:rPr lang="en-US" sz="3600" dirty="0" smtClean="0">
                <a:latin typeface="Palatino Linotype" panose="02040502050505030304" pitchFamily="18" charset="0"/>
              </a:rPr>
              <a:t>Received limited information from </a:t>
            </a:r>
            <a:r>
              <a:rPr lang="en-US" sz="3600" dirty="0" err="1" smtClean="0">
                <a:latin typeface="Palatino Linotype" panose="02040502050505030304" pitchFamily="18" charset="0"/>
              </a:rPr>
              <a:t>Morstatter</a:t>
            </a:r>
            <a:r>
              <a:rPr lang="en-US" sz="3600" dirty="0" smtClean="0">
                <a:latin typeface="Palatino Linotype" panose="02040502050505030304" pitchFamily="18" charset="0"/>
              </a:rPr>
              <a:t> from original study </a:t>
            </a:r>
            <a:r>
              <a:rPr lang="en-US" sz="3600" dirty="0" smtClean="0">
                <a:latin typeface="Palatino Linotype" panose="02040502050505030304" pitchFamily="18" charset="0"/>
              </a:rPr>
              <a:t>(time and user ID per </a:t>
            </a:r>
            <a:r>
              <a:rPr lang="en-US" sz="3600" dirty="0" smtClean="0">
                <a:latin typeface="Palatino Linotype" panose="02040502050505030304" pitchFamily="18" charset="0"/>
              </a:rPr>
              <a:t>Tweet)</a:t>
            </a:r>
          </a:p>
          <a:p>
            <a:pPr marL="571500" indent="-571500">
              <a:buFont typeface="Arial" panose="020B0604020202020204" pitchFamily="34" charset="0"/>
              <a:buChar char="•"/>
            </a:pPr>
            <a:r>
              <a:rPr lang="en-US" sz="3600" dirty="0" smtClean="0">
                <a:latin typeface="Palatino Linotype" panose="02040502050505030304" pitchFamily="18" charset="0"/>
              </a:rPr>
              <a:t>Produced data </a:t>
            </a:r>
            <a:r>
              <a:rPr lang="en-US" sz="3600" dirty="0">
                <a:latin typeface="Palatino Linotype" panose="02040502050505030304" pitchFamily="18" charset="0"/>
              </a:rPr>
              <a:t>visualizations </a:t>
            </a:r>
            <a:r>
              <a:rPr lang="en-US" sz="3600" dirty="0" smtClean="0">
                <a:latin typeface="Palatino Linotype" panose="02040502050505030304" pitchFamily="18" charset="0"/>
              </a:rPr>
              <a:t>comparing </a:t>
            </a:r>
            <a:r>
              <a:rPr lang="en-US" sz="3600" dirty="0" smtClean="0">
                <a:latin typeface="Palatino Linotype" panose="02040502050505030304" pitchFamily="18" charset="0"/>
              </a:rPr>
              <a:t>Tweets from Streaming </a:t>
            </a:r>
            <a:r>
              <a:rPr lang="en-US" sz="3600" dirty="0">
                <a:latin typeface="Palatino Linotype" panose="02040502050505030304" pitchFamily="18" charset="0"/>
              </a:rPr>
              <a:t>API </a:t>
            </a:r>
            <a:r>
              <a:rPr lang="en-US" sz="3600" dirty="0" smtClean="0">
                <a:latin typeface="Palatino Linotype" panose="02040502050505030304" pitchFamily="18" charset="0"/>
              </a:rPr>
              <a:t>vs </a:t>
            </a:r>
            <a:r>
              <a:rPr lang="en-US" sz="3600" dirty="0" smtClean="0">
                <a:latin typeface="Palatino Linotype" panose="02040502050505030304" pitchFamily="18" charset="0"/>
              </a:rPr>
              <a:t>full </a:t>
            </a:r>
            <a:r>
              <a:rPr lang="en-US" sz="3600" dirty="0" smtClean="0">
                <a:latin typeface="Palatino Linotype" panose="02040502050505030304" pitchFamily="18" charset="0"/>
              </a:rPr>
              <a:t>Firehose. Noticed interesting trends in volume vs proportion sampled.</a:t>
            </a:r>
            <a:endParaRPr lang="en-US" sz="3600" dirty="0">
              <a:latin typeface="Palatino Linotype" panose="02040502050505030304" pitchFamily="18" charset="0"/>
            </a:endParaRPr>
          </a:p>
          <a:p>
            <a:pPr marL="571500" indent="-571500">
              <a:buFont typeface="Arial" panose="020B0604020202020204" pitchFamily="34" charset="0"/>
              <a:buChar char="•"/>
            </a:pPr>
            <a:r>
              <a:rPr lang="en-US" sz="3600" dirty="0" smtClean="0">
                <a:latin typeface="Palatino Linotype" panose="02040502050505030304" pitchFamily="18" charset="0"/>
              </a:rPr>
              <a:t>Categorize </a:t>
            </a:r>
            <a:r>
              <a:rPr lang="en-US" sz="3600" dirty="0" smtClean="0">
                <a:latin typeface="Palatino Linotype" panose="02040502050505030304" pitchFamily="18" charset="0"/>
              </a:rPr>
              <a:t>sampled </a:t>
            </a:r>
            <a:r>
              <a:rPr lang="en-US" sz="3600" dirty="0">
                <a:latin typeface="Palatino Linotype" panose="02040502050505030304" pitchFamily="18" charset="0"/>
              </a:rPr>
              <a:t>users </a:t>
            </a:r>
            <a:r>
              <a:rPr lang="en-US" sz="3600" dirty="0" smtClean="0">
                <a:latin typeface="Palatino Linotype" panose="02040502050505030304" pitchFamily="18" charset="0"/>
              </a:rPr>
              <a:t>by </a:t>
            </a:r>
            <a:r>
              <a:rPr lang="en-US" sz="3600" dirty="0">
                <a:latin typeface="Palatino Linotype" panose="02040502050505030304" pitchFamily="18" charset="0"/>
              </a:rPr>
              <a:t>Tweet </a:t>
            </a:r>
            <a:r>
              <a:rPr lang="en-US" sz="3600" dirty="0" smtClean="0">
                <a:latin typeface="Palatino Linotype" panose="02040502050505030304" pitchFamily="18" charset="0"/>
              </a:rPr>
              <a:t>volumes, </a:t>
            </a:r>
            <a:r>
              <a:rPr lang="en-US" sz="3600" dirty="0" smtClean="0">
                <a:latin typeface="Palatino Linotype" panose="02040502050505030304" pitchFamily="18" charset="0"/>
              </a:rPr>
              <a:t>visualized </a:t>
            </a:r>
            <a:r>
              <a:rPr lang="en-US" sz="3600" dirty="0" smtClean="0">
                <a:latin typeface="Palatino Linotype" panose="02040502050505030304" pitchFamily="18" charset="0"/>
              </a:rPr>
              <a:t>and </a:t>
            </a:r>
            <a:r>
              <a:rPr lang="en-US" sz="3600" dirty="0" smtClean="0">
                <a:latin typeface="Palatino Linotype" panose="02040502050505030304" pitchFamily="18" charset="0"/>
              </a:rPr>
              <a:t>quantified </a:t>
            </a:r>
            <a:r>
              <a:rPr lang="en-US" sz="3600" dirty="0" smtClean="0">
                <a:latin typeface="Palatino Linotype" panose="02040502050505030304" pitchFamily="18" charset="0"/>
              </a:rPr>
              <a:t>differences in representation of high </a:t>
            </a:r>
            <a:r>
              <a:rPr lang="en-US" sz="3600" dirty="0" smtClean="0">
                <a:latin typeface="Palatino Linotype" panose="02040502050505030304" pitchFamily="18" charset="0"/>
              </a:rPr>
              <a:t>vs low volume users.</a:t>
            </a:r>
          </a:p>
          <a:p>
            <a:pPr marL="571500" indent="-571500">
              <a:buFont typeface="Arial" panose="020B0604020202020204" pitchFamily="34" charset="0"/>
              <a:buChar char="•"/>
            </a:pPr>
            <a:r>
              <a:rPr lang="en-US" sz="3600" dirty="0" smtClean="0">
                <a:latin typeface="Palatino Linotype" panose="02040502050505030304" pitchFamily="18" charset="0"/>
              </a:rPr>
              <a:t>Visualized Streaming API representation over time; strong trends over days, no significant trends per hour.</a:t>
            </a:r>
            <a:endParaRPr lang="en-US" sz="3600" dirty="0" smtClean="0">
              <a:latin typeface="Palatino Linotype" panose="02040502050505030304" pitchFamily="18" charset="0"/>
            </a:endParaRPr>
          </a:p>
          <a:p>
            <a:pPr marL="571500" indent="-571500">
              <a:buFont typeface="Arial" panose="020B0604020202020204" pitchFamily="34" charset="0"/>
              <a:buChar char="•"/>
            </a:pPr>
            <a:r>
              <a:rPr lang="en-US" sz="3600" dirty="0" smtClean="0">
                <a:latin typeface="Palatino Linotype" panose="02040502050505030304" pitchFamily="18" charset="0"/>
              </a:rPr>
              <a:t>Performed simulation studies to assess bias; found no evidence </a:t>
            </a:r>
            <a:r>
              <a:rPr lang="en-US" sz="3600" dirty="0" smtClean="0">
                <a:latin typeface="Palatino Linotype" panose="02040502050505030304" pitchFamily="18" charset="0"/>
              </a:rPr>
              <a:t>for bias in Tweets, high probability of size biasing in users.</a:t>
            </a:r>
            <a:endParaRPr lang="en-US" sz="3600" dirty="0" smtClean="0">
              <a:latin typeface="Palatino Linotype" panose="02040502050505030304" pitchFamily="18" charset="0"/>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4033" y="24545311"/>
            <a:ext cx="7021500" cy="3401039"/>
          </a:xfrm>
          <a:prstGeom prst="rect">
            <a:avLst/>
          </a:prstGeom>
        </p:spPr>
      </p:pic>
      <p:sp>
        <p:nvSpPr>
          <p:cNvPr id="81" name="TextBox 80"/>
          <p:cNvSpPr txBox="1"/>
          <p:nvPr/>
        </p:nvSpPr>
        <p:spPr>
          <a:xfrm>
            <a:off x="18678564" y="24168339"/>
            <a:ext cx="2779601" cy="3785652"/>
          </a:xfrm>
          <a:prstGeom prst="rect">
            <a:avLst/>
          </a:prstGeom>
          <a:noFill/>
        </p:spPr>
        <p:txBody>
          <a:bodyPr wrap="square" rtlCol="0">
            <a:spAutoFit/>
          </a:bodyPr>
          <a:lstStyle/>
          <a:p>
            <a:r>
              <a:rPr lang="en-US" sz="2400" dirty="0" smtClean="0">
                <a:latin typeface="Palatino Linotype" panose="02040502050505030304" pitchFamily="18" charset="0"/>
              </a:rPr>
              <a:t>Figure </a:t>
            </a:r>
            <a:r>
              <a:rPr lang="en-US" sz="2400" dirty="0" smtClean="0">
                <a:latin typeface="Palatino Linotype" panose="02040502050505030304" pitchFamily="18" charset="0"/>
              </a:rPr>
              <a:t>2, taken from (2). Notable difference between number of hashtags </a:t>
            </a:r>
            <a:r>
              <a:rPr lang="en-US" sz="2400" dirty="0" smtClean="0">
                <a:latin typeface="Palatino Linotype" panose="02040502050505030304" pitchFamily="18" charset="0"/>
              </a:rPr>
              <a:t>used in Kendall’s </a:t>
            </a:r>
            <a:r>
              <a:rPr lang="en-US" sz="2400" dirty="0" smtClean="0">
                <a:latin typeface="Palatino Linotype" panose="02040502050505030304" pitchFamily="18" charset="0"/>
              </a:rPr>
              <a:t>tau, </a:t>
            </a:r>
            <a:r>
              <a:rPr lang="en-US" sz="2400" dirty="0" smtClean="0">
                <a:latin typeface="Palatino Linotype" panose="02040502050505030304" pitchFamily="18" charset="0"/>
              </a:rPr>
              <a:t>and </a:t>
            </a:r>
            <a:r>
              <a:rPr lang="en-US" sz="2400" dirty="0" smtClean="0">
                <a:latin typeface="Palatino Linotype" panose="02040502050505030304" pitchFamily="18" charset="0"/>
              </a:rPr>
              <a:t>tau. </a:t>
            </a:r>
            <a:r>
              <a:rPr lang="en-US" sz="2400" dirty="0" smtClean="0">
                <a:latin typeface="Palatino Linotype" panose="02040502050505030304" pitchFamily="18" charset="0"/>
              </a:rPr>
              <a:t>Quartiles </a:t>
            </a:r>
            <a:r>
              <a:rPr lang="en-US" sz="2400" dirty="0" smtClean="0">
                <a:latin typeface="Palatino Linotype" panose="02040502050505030304" pitchFamily="18" charset="0"/>
              </a:rPr>
              <a:t>refer to </a:t>
            </a:r>
            <a:r>
              <a:rPr lang="en-US" sz="2400" dirty="0" smtClean="0">
                <a:latin typeface="Palatino Linotype" panose="02040502050505030304" pitchFamily="18" charset="0"/>
              </a:rPr>
              <a:t>proportion of </a:t>
            </a:r>
            <a:r>
              <a:rPr lang="en-US" sz="2400" dirty="0" smtClean="0">
                <a:latin typeface="Palatino Linotype" panose="02040502050505030304" pitchFamily="18" charset="0"/>
              </a:rPr>
              <a:t>Tweets sampled  </a:t>
            </a:r>
            <a:r>
              <a:rPr lang="en-US" sz="2400" dirty="0" smtClean="0">
                <a:latin typeface="Palatino Linotype" panose="02040502050505030304" pitchFamily="18" charset="0"/>
              </a:rPr>
              <a:t>in Streaming </a:t>
            </a:r>
            <a:r>
              <a:rPr lang="en-US" sz="2400" dirty="0" smtClean="0">
                <a:latin typeface="Palatino Linotype" panose="02040502050505030304" pitchFamily="18" charset="0"/>
              </a:rPr>
              <a:t>API. </a:t>
            </a:r>
            <a:endParaRPr lang="en-US" sz="2400" dirty="0">
              <a:latin typeface="Palatino Linotype" panose="02040502050505030304" pitchFamily="18" charset="0"/>
            </a:endParaRPr>
          </a:p>
        </p:txBody>
      </p:sp>
      <p:sp>
        <p:nvSpPr>
          <p:cNvPr id="82" name="Text Box 417"/>
          <p:cNvSpPr txBox="1">
            <a:spLocks noChangeArrowheads="1"/>
          </p:cNvSpPr>
          <p:nvPr/>
        </p:nvSpPr>
        <p:spPr bwMode="auto">
          <a:xfrm>
            <a:off x="33078738" y="5124676"/>
            <a:ext cx="9982200" cy="1006475"/>
          </a:xfrm>
          <a:prstGeom prst="rect">
            <a:avLst/>
          </a:prstGeom>
          <a:solidFill>
            <a:schemeClr val="accent2"/>
          </a:solidFill>
          <a:ln w="9525">
            <a:noFill/>
            <a:miter lim="800000"/>
            <a:headEnd/>
            <a:tailEnd/>
          </a:ln>
          <a:effectLst/>
        </p:spPr>
        <p:txBody>
          <a:bodyPr lIns="91267" tIns="45624" rIns="91267" bIns="45624">
            <a:prstTxWarp prst="textNoShape">
              <a:avLst/>
            </a:prstTxWarp>
            <a:spAutoFit/>
          </a:bodyPr>
          <a:lstStyle/>
          <a:p>
            <a:pPr algn="ctr" eaLnBrk="0" hangingPunct="0">
              <a:spcBef>
                <a:spcPct val="50000"/>
              </a:spcBef>
            </a:pPr>
            <a:r>
              <a:rPr lang="en-US" sz="6000" b="1" dirty="0" smtClean="0">
                <a:solidFill>
                  <a:srgbClr val="F8F8F8"/>
                </a:solidFill>
                <a:latin typeface="Palatino Linotype" pitchFamily="18" charset="0"/>
              </a:rPr>
              <a:t>Tweet Analysis</a:t>
            </a:r>
            <a:endParaRPr lang="en-US" sz="6000" b="1" dirty="0">
              <a:solidFill>
                <a:srgbClr val="F8F8F8"/>
              </a:solidFill>
              <a:latin typeface="Palatino Linotype" pitchFamily="18" charset="0"/>
            </a:endParaRPr>
          </a:p>
        </p:txBody>
      </p:sp>
      <p:sp>
        <p:nvSpPr>
          <p:cNvPr id="83" name="Text Box 14"/>
          <p:cNvSpPr txBox="1">
            <a:spLocks noChangeArrowheads="1"/>
          </p:cNvSpPr>
          <p:nvPr/>
        </p:nvSpPr>
        <p:spPr bwMode="auto">
          <a:xfrm>
            <a:off x="11148520" y="14665683"/>
            <a:ext cx="10695347" cy="5355312"/>
          </a:xfrm>
          <a:prstGeom prst="rect">
            <a:avLst/>
          </a:prstGeom>
          <a:noFill/>
          <a:ln w="9525">
            <a:noFill/>
            <a:miter lim="800000"/>
            <a:headEnd/>
            <a:tailEnd/>
          </a:ln>
          <a:effectLst/>
        </p:spPr>
        <p:txBody>
          <a:bodyPr wrap="square" lIns="457200" tIns="457200" rIns="457200" bIns="457200">
            <a:prstTxWarp prst="textNoShape">
              <a:avLst/>
            </a:prstTxWarp>
            <a:spAutoFit/>
          </a:bodyPr>
          <a:lstStyle/>
          <a:p>
            <a:pPr marL="742950" indent="-742950">
              <a:buFont typeface="+mj-lt"/>
              <a:buAutoNum type="arabicPeriod"/>
            </a:pPr>
            <a:r>
              <a:rPr lang="en-US" sz="3600" dirty="0" smtClean="0">
                <a:latin typeface="Georgia" panose="02040502050405020303" pitchFamily="18" charset="0"/>
              </a:rPr>
              <a:t>Tweet IDs of Tweets from Sampling API. Publicly available. 528,592 </a:t>
            </a:r>
            <a:r>
              <a:rPr lang="en-US" sz="3600" dirty="0">
                <a:latin typeface="Georgia" panose="02040502050405020303" pitchFamily="18" charset="0"/>
              </a:rPr>
              <a:t>elements</a:t>
            </a:r>
            <a:r>
              <a:rPr lang="en-US" sz="3600" dirty="0" smtClean="0">
                <a:latin typeface="Georgia" panose="02040502050405020303" pitchFamily="18" charset="0"/>
              </a:rPr>
              <a:t>. (csv)</a:t>
            </a:r>
          </a:p>
          <a:p>
            <a:pPr marL="742950" indent="-742950">
              <a:buFont typeface="+mj-lt"/>
              <a:buAutoNum type="arabicPeriod"/>
            </a:pPr>
            <a:r>
              <a:rPr lang="en-US" sz="3600" dirty="0" smtClean="0">
                <a:latin typeface="Georgia" panose="02040502050405020303" pitchFamily="18" charset="0"/>
              </a:rPr>
              <a:t>Tweet IDs of Tweets from Firehose  (contains all tweets from (1)). Publicly available. 1,281,066 elements. (csv)</a:t>
            </a:r>
          </a:p>
          <a:p>
            <a:pPr marL="742950" indent="-742950">
              <a:buFont typeface="+mj-lt"/>
              <a:buAutoNum type="arabicPeriod"/>
            </a:pPr>
            <a:r>
              <a:rPr lang="en-US" sz="3600" dirty="0" smtClean="0">
                <a:latin typeface="Georgia" panose="02040502050405020303" pitchFamily="18" charset="0"/>
              </a:rPr>
              <a:t>Time, User ID and Tweet IDs of Tweets from Firehose. Courtesy of Fred </a:t>
            </a:r>
            <a:r>
              <a:rPr lang="en-US" sz="3600" dirty="0" err="1" smtClean="0">
                <a:latin typeface="Georgia" panose="02040502050405020303" pitchFamily="18" charset="0"/>
              </a:rPr>
              <a:t>Morstatter</a:t>
            </a:r>
            <a:r>
              <a:rPr lang="en-US" sz="3600" dirty="0" smtClean="0">
                <a:latin typeface="Georgia" panose="02040502050405020303" pitchFamily="18" charset="0"/>
              </a:rPr>
              <a:t>.</a:t>
            </a:r>
            <a:r>
              <a:rPr lang="en-US" sz="3600" dirty="0">
                <a:latin typeface="Georgia" panose="02040502050405020303" pitchFamily="18" charset="0"/>
              </a:rPr>
              <a:t> </a:t>
            </a:r>
            <a:r>
              <a:rPr lang="en-US" sz="3600" dirty="0" smtClean="0">
                <a:latin typeface="Georgia" panose="02040502050405020303" pitchFamily="18" charset="0"/>
              </a:rPr>
              <a:t>1,281,066 rows of 6 variables. </a:t>
            </a:r>
            <a:r>
              <a:rPr lang="en-US" sz="3600" dirty="0">
                <a:latin typeface="Georgia" panose="02040502050405020303" pitchFamily="18" charset="0"/>
              </a:rPr>
              <a:t>(csv) </a:t>
            </a:r>
            <a:endParaRPr lang="en-US" sz="3600" dirty="0" smtClean="0">
              <a:latin typeface="Georgia" panose="02040502050405020303" pitchFamily="18" charset="0"/>
            </a:endParaRPr>
          </a:p>
        </p:txBody>
      </p:sp>
      <p:sp>
        <p:nvSpPr>
          <p:cNvPr id="16" name="TextBox 15"/>
          <p:cNvSpPr txBox="1"/>
          <p:nvPr/>
        </p:nvSpPr>
        <p:spPr>
          <a:xfrm>
            <a:off x="29775460" y="14678931"/>
            <a:ext cx="2357985" cy="3785652"/>
          </a:xfrm>
          <a:prstGeom prst="rect">
            <a:avLst/>
          </a:prstGeom>
          <a:noFill/>
        </p:spPr>
        <p:txBody>
          <a:bodyPr wrap="square" rtlCol="0">
            <a:spAutoFit/>
          </a:bodyPr>
          <a:lstStyle/>
          <a:p>
            <a:r>
              <a:rPr lang="en-US" sz="2400" dirty="0" smtClean="0">
                <a:latin typeface="Palatino Linotype" panose="02040502050505030304" pitchFamily="18" charset="0"/>
              </a:rPr>
              <a:t>Figure 4: </a:t>
            </a:r>
            <a:r>
              <a:rPr lang="en-US" sz="2400" dirty="0" smtClean="0">
                <a:latin typeface="Palatino Linotype" panose="02040502050505030304" pitchFamily="18" charset="0"/>
              </a:rPr>
              <a:t>Proportion of Tweets from accounts with 5+ Tweets in sampling frame. Streaming API (blue) and the firehose (red). </a:t>
            </a:r>
            <a:endParaRPr lang="en-US" sz="2400" dirty="0">
              <a:latin typeface="Palatino Linotype" panose="02040502050505030304" pitchFamily="18" charset="0"/>
            </a:endParaRPr>
          </a:p>
        </p:txBody>
      </p:sp>
      <p:sp>
        <p:nvSpPr>
          <p:cNvPr id="17" name="TextBox 16"/>
          <p:cNvSpPr txBox="1"/>
          <p:nvPr/>
        </p:nvSpPr>
        <p:spPr>
          <a:xfrm>
            <a:off x="22320129" y="12374994"/>
            <a:ext cx="9982200"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latin typeface="Palatino Linotype" panose="02040502050505030304" pitchFamily="18" charset="0"/>
              </a:rPr>
              <a:t>Representation of low volume users fluctuates significantly </a:t>
            </a:r>
            <a:r>
              <a:rPr lang="en-US" sz="3200" dirty="0" smtClean="0">
                <a:latin typeface="Palatino Linotype" panose="02040502050505030304" pitchFamily="18" charset="0"/>
              </a:rPr>
              <a:t>depending </a:t>
            </a:r>
            <a:r>
              <a:rPr lang="en-US" sz="3200" dirty="0" smtClean="0">
                <a:latin typeface="Palatino Linotype" panose="02040502050505030304" pitchFamily="18" charset="0"/>
              </a:rPr>
              <a:t>on total Tweet volume, as visualized in Figure 4. Coverage </a:t>
            </a:r>
            <a:r>
              <a:rPr lang="en-US" sz="3200" dirty="0">
                <a:latin typeface="Palatino Linotype" panose="02040502050505030304" pitchFamily="18" charset="0"/>
              </a:rPr>
              <a:t>varies more widely after the 13th </a:t>
            </a:r>
            <a:r>
              <a:rPr lang="en-US" sz="3200" dirty="0" smtClean="0">
                <a:latin typeface="Palatino Linotype" panose="02040502050505030304" pitchFamily="18" charset="0"/>
              </a:rPr>
              <a:t>day, a similar trend to Fig. 1</a:t>
            </a:r>
            <a:endParaRPr lang="en-US" dirty="0"/>
          </a:p>
        </p:txBody>
      </p:sp>
      <p:sp>
        <p:nvSpPr>
          <p:cNvPr id="18" name="TextBox 17"/>
          <p:cNvSpPr txBox="1"/>
          <p:nvPr/>
        </p:nvSpPr>
        <p:spPr>
          <a:xfrm>
            <a:off x="22396247" y="6183993"/>
            <a:ext cx="9783897" cy="1077218"/>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latin typeface="Palatino Linotype" panose="02040502050505030304" pitchFamily="18" charset="0"/>
              </a:rPr>
              <a:t>Light users (&lt;5 tweets) make up the majority </a:t>
            </a:r>
            <a:r>
              <a:rPr lang="en-US" sz="3200" dirty="0" smtClean="0">
                <a:latin typeface="Palatino Linotype" panose="02040502050505030304" pitchFamily="18" charset="0"/>
              </a:rPr>
              <a:t>users </a:t>
            </a:r>
            <a:r>
              <a:rPr lang="en-US" sz="3200" dirty="0" smtClean="0">
                <a:latin typeface="Palatino Linotype" panose="02040502050505030304" pitchFamily="18" charset="0"/>
              </a:rPr>
              <a:t>in </a:t>
            </a:r>
            <a:r>
              <a:rPr lang="en-US" sz="3200" dirty="0" smtClean="0">
                <a:latin typeface="Palatino Linotype" panose="02040502050505030304" pitchFamily="18" charset="0"/>
              </a:rPr>
              <a:t>Firehose, but a minority </a:t>
            </a:r>
            <a:r>
              <a:rPr lang="en-US" sz="3200" dirty="0" err="1" smtClean="0">
                <a:latin typeface="Palatino Linotype" panose="02040502050505030304" pitchFamily="18" charset="0"/>
              </a:rPr>
              <a:t>ofTweets</a:t>
            </a:r>
            <a:r>
              <a:rPr lang="en-US" sz="3200" dirty="0" smtClean="0">
                <a:latin typeface="Palatino Linotype" panose="02040502050505030304" pitchFamily="18" charset="0"/>
              </a:rPr>
              <a:t> </a:t>
            </a:r>
            <a:r>
              <a:rPr lang="en-US" sz="3200" dirty="0" smtClean="0">
                <a:latin typeface="Palatino Linotype" panose="02040502050505030304" pitchFamily="18" charset="0"/>
              </a:rPr>
              <a:t>(Figure 3). </a:t>
            </a:r>
            <a:endParaRPr lang="en-US" sz="3200" dirty="0">
              <a:latin typeface="Palatino Linotype" panose="02040502050505030304" pitchFamily="18" charset="0"/>
            </a:endParaRPr>
          </a:p>
        </p:txBody>
      </p:sp>
      <p:sp>
        <p:nvSpPr>
          <p:cNvPr id="90" name="TextBox 89"/>
          <p:cNvSpPr txBox="1"/>
          <p:nvPr/>
        </p:nvSpPr>
        <p:spPr>
          <a:xfrm>
            <a:off x="29773084" y="7900734"/>
            <a:ext cx="2605364" cy="4401205"/>
          </a:xfrm>
          <a:prstGeom prst="rect">
            <a:avLst/>
          </a:prstGeom>
          <a:noFill/>
        </p:spPr>
        <p:txBody>
          <a:bodyPr wrap="square" rtlCol="0">
            <a:spAutoFit/>
          </a:bodyPr>
          <a:lstStyle/>
          <a:p>
            <a:r>
              <a:rPr lang="en-US" sz="2800" dirty="0" smtClean="0">
                <a:latin typeface="Palatino Linotype" panose="02040502050505030304" pitchFamily="18" charset="0"/>
              </a:rPr>
              <a:t>Figure 3: </a:t>
            </a:r>
            <a:r>
              <a:rPr lang="en-US" sz="2800" dirty="0" smtClean="0">
                <a:latin typeface="Palatino Linotype" panose="02040502050505030304" pitchFamily="18" charset="0"/>
              </a:rPr>
              <a:t>Histogram </a:t>
            </a:r>
            <a:r>
              <a:rPr lang="en-US" sz="2800" dirty="0" smtClean="0">
                <a:latin typeface="Palatino Linotype" panose="02040502050505030304" pitchFamily="18" charset="0"/>
              </a:rPr>
              <a:t>of </a:t>
            </a:r>
            <a:r>
              <a:rPr lang="en-US" sz="2800" dirty="0" smtClean="0">
                <a:latin typeface="Palatino Linotype" panose="02040502050505030304" pitchFamily="18" charset="0"/>
              </a:rPr>
              <a:t>users(left) and tweets(right), categorized by number of tweets sampled by Firehose in the timeframe</a:t>
            </a:r>
            <a:endParaRPr lang="en-US" sz="2800" dirty="0">
              <a:latin typeface="Palatino Linotype" panose="02040502050505030304" pitchFamily="18" charset="0"/>
            </a:endParaRPr>
          </a:p>
        </p:txBody>
      </p:sp>
      <p:pic>
        <p:nvPicPr>
          <p:cNvPr id="1038" name="Picture 14" descr="https://lh6.googleusercontent.com/CfLd8DD6tfmb9JGQars3XlXy-Z1-WOAb1UZmSSZYJuB80ucwGrqv6tc6BLfcjjh8DxL26LC9T01ECDxVtUTLEy9KaqjLyxXZBoxtb1GAZ-PJ8-UH0Nn2KnpvSmqiQEb43dqqINyh"/>
          <p:cNvPicPr>
            <a:picLocks noChangeAspect="1" noChangeArrowheads="1"/>
          </p:cNvPicPr>
          <p:nvPr/>
        </p:nvPicPr>
        <p:blipFill rotWithShape="1">
          <a:blip r:embed="rId5">
            <a:extLst>
              <a:ext uri="{28A0092B-C50C-407E-A947-70E740481C1C}">
                <a14:useLocalDpi xmlns:a14="http://schemas.microsoft.com/office/drawing/2010/main" val="0"/>
              </a:ext>
            </a:extLst>
          </a:blip>
          <a:srcRect t="5161"/>
          <a:stretch/>
        </p:blipFill>
        <p:spPr bwMode="auto">
          <a:xfrm>
            <a:off x="33170955" y="8224050"/>
            <a:ext cx="7215682" cy="3959003"/>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p:cNvSpPr txBox="1"/>
          <p:nvPr/>
        </p:nvSpPr>
        <p:spPr>
          <a:xfrm>
            <a:off x="40432663" y="8316018"/>
            <a:ext cx="2490275" cy="3539430"/>
          </a:xfrm>
          <a:prstGeom prst="rect">
            <a:avLst/>
          </a:prstGeom>
          <a:noFill/>
        </p:spPr>
        <p:txBody>
          <a:bodyPr wrap="square" rtlCol="0">
            <a:spAutoFit/>
          </a:bodyPr>
          <a:lstStyle/>
          <a:p>
            <a:r>
              <a:rPr lang="en-US" sz="2800" dirty="0" smtClean="0">
                <a:latin typeface="Palatino Linotype" panose="02040502050505030304" pitchFamily="18" charset="0"/>
              </a:rPr>
              <a:t>Figure 5: Proportion of  Tweets represented in Streaming API by hour, grouped by day.</a:t>
            </a:r>
            <a:endParaRPr lang="en-US" sz="2800" dirty="0">
              <a:latin typeface="Palatino Linotype" panose="02040502050505030304" pitchFamily="18" charset="0"/>
            </a:endParaRPr>
          </a:p>
        </p:txBody>
      </p:sp>
      <p:sp>
        <p:nvSpPr>
          <p:cNvPr id="99" name="TextBox 98"/>
          <p:cNvSpPr txBox="1"/>
          <p:nvPr/>
        </p:nvSpPr>
        <p:spPr>
          <a:xfrm>
            <a:off x="40761079" y="13146640"/>
            <a:ext cx="2321391" cy="2677656"/>
          </a:xfrm>
          <a:prstGeom prst="rect">
            <a:avLst/>
          </a:prstGeom>
          <a:noFill/>
        </p:spPr>
        <p:txBody>
          <a:bodyPr wrap="square" rtlCol="0">
            <a:spAutoFit/>
          </a:bodyPr>
          <a:lstStyle/>
          <a:p>
            <a:r>
              <a:rPr lang="en-US" sz="2800" dirty="0" smtClean="0">
                <a:latin typeface="Palatino Linotype" panose="02040502050505030304" pitchFamily="18" charset="0"/>
              </a:rPr>
              <a:t>Figure 6: Proportion represented in Streaming API </a:t>
            </a:r>
            <a:r>
              <a:rPr lang="en-US" sz="2800" dirty="0" smtClean="0">
                <a:latin typeface="Palatino Linotype" panose="02040502050505030304" pitchFamily="18" charset="0"/>
              </a:rPr>
              <a:t>by </a:t>
            </a:r>
            <a:r>
              <a:rPr lang="en-US" sz="2800" dirty="0" smtClean="0">
                <a:latin typeface="Palatino Linotype" panose="02040502050505030304" pitchFamily="18" charset="0"/>
              </a:rPr>
              <a:t>hour of day. </a:t>
            </a:r>
            <a:endParaRPr lang="en-US" sz="2800" dirty="0">
              <a:latin typeface="Palatino Linotype" panose="02040502050505030304" pitchFamily="18" charset="0"/>
            </a:endParaRPr>
          </a:p>
        </p:txBody>
      </p:sp>
      <p:sp>
        <p:nvSpPr>
          <p:cNvPr id="20" name="TextBox 19"/>
          <p:cNvSpPr txBox="1"/>
          <p:nvPr/>
        </p:nvSpPr>
        <p:spPr>
          <a:xfrm>
            <a:off x="22298375" y="18568423"/>
            <a:ext cx="10301874" cy="5078313"/>
          </a:xfrm>
          <a:prstGeom prst="rect">
            <a:avLst/>
          </a:prstGeom>
          <a:noFill/>
        </p:spPr>
        <p:txBody>
          <a:bodyPr wrap="square" rtlCol="0">
            <a:spAutoFit/>
          </a:bodyPr>
          <a:lstStyle/>
          <a:p>
            <a:pPr marL="571500" indent="-571500">
              <a:buFont typeface="Arial" panose="020B0604020202020204" pitchFamily="34" charset="0"/>
              <a:buChar char="•"/>
              <a:tabLst>
                <a:tab pos="623888" algn="l"/>
              </a:tabLst>
            </a:pPr>
            <a:r>
              <a:rPr lang="en-US" sz="3600" dirty="0" smtClean="0">
                <a:latin typeface="Palatino Linotype" panose="02040502050505030304" pitchFamily="18" charset="0"/>
              </a:rPr>
              <a:t>Null </a:t>
            </a:r>
            <a:r>
              <a:rPr lang="en-US" sz="3600" dirty="0" smtClean="0">
                <a:latin typeface="Palatino Linotype" panose="02040502050505030304" pitchFamily="18" charset="0"/>
              </a:rPr>
              <a:t>hypothesis: </a:t>
            </a:r>
            <a:r>
              <a:rPr lang="en-US" sz="3600" dirty="0">
                <a:latin typeface="Palatino Linotype" panose="02040502050505030304" pitchFamily="18" charset="0"/>
              </a:rPr>
              <a:t>T</a:t>
            </a:r>
            <a:r>
              <a:rPr lang="en-US" sz="3600" dirty="0" smtClean="0">
                <a:latin typeface="Palatino Linotype" panose="02040502050505030304" pitchFamily="18" charset="0"/>
              </a:rPr>
              <a:t>he distribution of users </a:t>
            </a:r>
            <a:r>
              <a:rPr lang="en-US" sz="3600" dirty="0" smtClean="0">
                <a:latin typeface="Palatino Linotype" panose="02040502050505030304" pitchFamily="18" charset="0"/>
              </a:rPr>
              <a:t>in the Streaming </a:t>
            </a:r>
            <a:r>
              <a:rPr lang="en-US" sz="3600" dirty="0" smtClean="0">
                <a:latin typeface="Palatino Linotype" panose="02040502050505030304" pitchFamily="18" charset="0"/>
              </a:rPr>
              <a:t>API is drawn uniformly at random, from user distribution in Firehose.</a:t>
            </a:r>
          </a:p>
          <a:p>
            <a:pPr marL="571500" indent="-571500">
              <a:buFont typeface="Arial" panose="020B0604020202020204" pitchFamily="34" charset="0"/>
              <a:buChar char="•"/>
              <a:tabLst>
                <a:tab pos="623888" algn="l"/>
              </a:tabLst>
            </a:pPr>
            <a:r>
              <a:rPr lang="en-US" sz="3600" dirty="0" smtClean="0">
                <a:latin typeface="Palatino Linotype" panose="02040502050505030304" pitchFamily="18" charset="0"/>
              </a:rPr>
              <a:t>Alternative: The Streaming API returns a different distribution with high volume users.</a:t>
            </a:r>
            <a:endParaRPr lang="en-US" sz="3600" dirty="0" smtClean="0">
              <a:latin typeface="Palatino Linotype" panose="02040502050505030304" pitchFamily="18" charset="0"/>
            </a:endParaRPr>
          </a:p>
          <a:p>
            <a:pPr marL="571500" indent="-571500">
              <a:buFont typeface="Arial" panose="020B0604020202020204" pitchFamily="34" charset="0"/>
              <a:buChar char="•"/>
            </a:pPr>
            <a:r>
              <a:rPr lang="en-US" sz="3600" dirty="0" smtClean="0">
                <a:latin typeface="Palatino Linotype" panose="02040502050505030304" pitchFamily="18" charset="0"/>
              </a:rPr>
              <a:t>SRS of n Tweets drawn from Firehose. n = #of tweets in Streaming API data set. 10k trials.</a:t>
            </a:r>
          </a:p>
          <a:p>
            <a:pPr marL="571500" indent="-571500">
              <a:buFont typeface="Arial" panose="020B0604020202020204" pitchFamily="34" charset="0"/>
              <a:buChar char="•"/>
            </a:pPr>
            <a:r>
              <a:rPr lang="en-US" sz="3600" dirty="0" smtClean="0">
                <a:latin typeface="Palatino Linotype" panose="02040502050505030304" pitchFamily="18" charset="0"/>
              </a:rPr>
              <a:t>We reject the null that users are randomly sampled; p &lt; 1/10000</a:t>
            </a:r>
            <a:endParaRPr lang="en-US" sz="3600" dirty="0" smtClean="0">
              <a:latin typeface="Palatino Linotype" panose="02040502050505030304" pitchFamily="18" charset="0"/>
            </a:endParaRPr>
          </a:p>
        </p:txBody>
      </p:sp>
      <p:sp>
        <p:nvSpPr>
          <p:cNvPr id="21" name="TextBox 20"/>
          <p:cNvSpPr txBox="1"/>
          <p:nvPr/>
        </p:nvSpPr>
        <p:spPr>
          <a:xfrm>
            <a:off x="33038143" y="20894248"/>
            <a:ext cx="9960668" cy="2308324"/>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latin typeface="Palatino Linotype" panose="02040502050505030304" pitchFamily="18" charset="0"/>
              </a:rPr>
              <a:t>Tweets </a:t>
            </a:r>
            <a:r>
              <a:rPr lang="en-US" sz="3600" dirty="0" smtClean="0">
                <a:latin typeface="Palatino Linotype" panose="02040502050505030304" pitchFamily="18" charset="0"/>
              </a:rPr>
              <a:t>returned by the Streaming API cannot be said to be biased, but the representation of users in the Streaming API is very likely size </a:t>
            </a:r>
            <a:r>
              <a:rPr lang="en-US" sz="3600" dirty="0" smtClean="0">
                <a:latin typeface="Palatino Linotype" panose="02040502050505030304" pitchFamily="18" charset="0"/>
              </a:rPr>
              <a:t>biased.</a:t>
            </a:r>
            <a:endParaRPr lang="en-US" sz="3600" dirty="0">
              <a:latin typeface="Palatino Linotype" panose="02040502050505030304" pitchFamily="18" charset="0"/>
            </a:endParaRPr>
          </a:p>
        </p:txBody>
      </p:sp>
      <p:sp>
        <p:nvSpPr>
          <p:cNvPr id="38" name="Text Box 417"/>
          <p:cNvSpPr txBox="1">
            <a:spLocks noChangeArrowheads="1"/>
          </p:cNvSpPr>
          <p:nvPr/>
        </p:nvSpPr>
        <p:spPr bwMode="auto">
          <a:xfrm>
            <a:off x="11482208" y="19632540"/>
            <a:ext cx="9982200" cy="1015469"/>
          </a:xfrm>
          <a:prstGeom prst="rect">
            <a:avLst/>
          </a:prstGeom>
          <a:solidFill>
            <a:schemeClr val="accent2"/>
          </a:solidFill>
          <a:ln w="9525">
            <a:noFill/>
            <a:miter lim="800000"/>
            <a:headEnd/>
            <a:tailEnd/>
          </a:ln>
          <a:effectLst/>
        </p:spPr>
        <p:txBody>
          <a:bodyPr wrap="square" lIns="91267" tIns="45624" rIns="91267" bIns="45624">
            <a:prstTxWarp prst="textNoShape">
              <a:avLst/>
            </a:prstTxWarp>
            <a:spAutoFit/>
          </a:bodyPr>
          <a:lstStyle/>
          <a:p>
            <a:pPr algn="ctr" eaLnBrk="0" hangingPunct="0">
              <a:spcBef>
                <a:spcPct val="50000"/>
              </a:spcBef>
            </a:pPr>
            <a:r>
              <a:rPr lang="en-US" sz="6000" b="1" dirty="0" smtClean="0">
                <a:solidFill>
                  <a:srgbClr val="F8F8F8"/>
                </a:solidFill>
                <a:latin typeface="Palatino Linotype" pitchFamily="18" charset="0"/>
              </a:rPr>
              <a:t>Initial Investigation</a:t>
            </a:r>
            <a:endParaRPr lang="en-US" sz="6000" b="1" dirty="0">
              <a:solidFill>
                <a:srgbClr val="F8F8F8"/>
              </a:solidFill>
              <a:latin typeface="Palatino Linotype" pitchFamily="18" charset="0"/>
            </a:endParaRPr>
          </a:p>
        </p:txBody>
      </p:sp>
      <p:grpSp>
        <p:nvGrpSpPr>
          <p:cNvPr id="9" name="Group 8"/>
          <p:cNvGrpSpPr/>
          <p:nvPr/>
        </p:nvGrpSpPr>
        <p:grpSpPr>
          <a:xfrm>
            <a:off x="22419717" y="25990201"/>
            <a:ext cx="5796054" cy="5946752"/>
            <a:chOff x="40984197" y="16996149"/>
            <a:chExt cx="6400800" cy="6400800"/>
          </a:xfrm>
        </p:grpSpPr>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84197" y="16996149"/>
              <a:ext cx="6400800" cy="6400800"/>
            </a:xfrm>
            <a:prstGeom prst="rect">
              <a:avLst/>
            </a:prstGeom>
          </p:spPr>
        </p:pic>
        <p:sp>
          <p:nvSpPr>
            <p:cNvPr id="8" name="TextBox 7"/>
            <p:cNvSpPr txBox="1"/>
            <p:nvPr/>
          </p:nvSpPr>
          <p:spPr>
            <a:xfrm>
              <a:off x="45017876" y="17192092"/>
              <a:ext cx="2367121" cy="1877437"/>
            </a:xfrm>
            <a:prstGeom prst="rect">
              <a:avLst/>
            </a:prstGeom>
            <a:noFill/>
          </p:spPr>
          <p:txBody>
            <a:bodyPr wrap="square" rtlCol="0">
              <a:spAutoFit/>
            </a:bodyPr>
            <a:lstStyle/>
            <a:p>
              <a:r>
                <a:rPr lang="en-US" dirty="0" smtClean="0">
                  <a:latin typeface="Palatino Linotype" panose="02040502050505030304" pitchFamily="18" charset="0"/>
                </a:rPr>
                <a:t>Chi square value for sample: 13777.35</a:t>
              </a:r>
              <a:endParaRPr lang="en-US" dirty="0">
                <a:latin typeface="Palatino Linotype" panose="02040502050505030304" pitchFamily="18" charset="0"/>
              </a:endParaRPr>
            </a:p>
          </p:txBody>
        </p:sp>
      </p:grpSp>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20129" y="7790836"/>
            <a:ext cx="4057150" cy="4057150"/>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3583937104"/>
              </p:ext>
            </p:extLst>
          </p:nvPr>
        </p:nvGraphicFramePr>
        <p:xfrm>
          <a:off x="22584737" y="23717700"/>
          <a:ext cx="9293802" cy="2072640"/>
        </p:xfrm>
        <a:graphic>
          <a:graphicData uri="http://schemas.openxmlformats.org/drawingml/2006/table">
            <a:tbl>
              <a:tblPr firstRow="1" bandRow="1">
                <a:tableStyleId>{284E427A-3D55-4303-BF80-6455036E1DE7}</a:tableStyleId>
              </a:tblPr>
              <a:tblGrid>
                <a:gridCol w="3097934"/>
                <a:gridCol w="3097934"/>
                <a:gridCol w="3097934"/>
              </a:tblGrid>
              <a:tr h="370840">
                <a:tc>
                  <a:txBody>
                    <a:bodyPr/>
                    <a:lstStyle/>
                    <a:p>
                      <a:endParaRPr lang="en-US" sz="2800" dirty="0">
                        <a:latin typeface="Palatino Linotype" panose="02040502050505030304" pitchFamily="18" charset="0"/>
                      </a:endParaRPr>
                    </a:p>
                  </a:txBody>
                  <a:tcPr/>
                </a:tc>
                <a:tc>
                  <a:txBody>
                    <a:bodyPr/>
                    <a:lstStyle/>
                    <a:p>
                      <a:r>
                        <a:rPr lang="en-US" sz="2800" dirty="0" smtClean="0"/>
                        <a:t>EXPECTED </a:t>
                      </a:r>
                      <a:r>
                        <a:rPr lang="en-US" sz="2800" baseline="30000" dirty="0" smtClean="0"/>
                        <a:t>1</a:t>
                      </a:r>
                      <a:endParaRPr lang="en-US" sz="2800" dirty="0">
                        <a:latin typeface="Palatino Linotype" panose="02040502050505030304" pitchFamily="18" charset="0"/>
                      </a:endParaRPr>
                    </a:p>
                  </a:txBody>
                  <a:tcPr/>
                </a:tc>
                <a:tc>
                  <a:txBody>
                    <a:bodyPr/>
                    <a:lstStyle/>
                    <a:p>
                      <a:r>
                        <a:rPr lang="en-US" sz="2800" dirty="0" smtClean="0"/>
                        <a:t>ACTUAL</a:t>
                      </a:r>
                      <a:r>
                        <a:rPr lang="en-US" sz="2800" baseline="30000" dirty="0" smtClean="0"/>
                        <a:t>2</a:t>
                      </a:r>
                      <a:endParaRPr lang="en-US" sz="2800" dirty="0">
                        <a:latin typeface="Palatino Linotype" panose="02040502050505030304" pitchFamily="18" charset="0"/>
                      </a:endParaRPr>
                    </a:p>
                  </a:txBody>
                  <a:tcPr/>
                </a:tc>
              </a:tr>
              <a:tr h="370840">
                <a:tc>
                  <a:txBody>
                    <a:bodyPr/>
                    <a:lstStyle/>
                    <a:p>
                      <a:r>
                        <a:rPr lang="en-US" sz="2800" dirty="0" smtClean="0"/>
                        <a:t>LOW</a:t>
                      </a:r>
                      <a:endParaRPr lang="en-US" sz="2800" dirty="0" smtClean="0">
                        <a:latin typeface="Palatino Linotype" panose="02040502050505030304" pitchFamily="18" charset="0"/>
                      </a:endParaRPr>
                    </a:p>
                  </a:txBody>
                  <a:tcPr/>
                </a:tc>
                <a:tc>
                  <a:txBody>
                    <a:bodyPr/>
                    <a:lstStyle/>
                    <a:p>
                      <a:r>
                        <a:rPr lang="en-US" sz="2800" dirty="0" smtClean="0"/>
                        <a:t>225513</a:t>
                      </a:r>
                      <a:endParaRPr lang="en-US" sz="2800" dirty="0">
                        <a:latin typeface="Palatino Linotype" panose="02040502050505030304" pitchFamily="18" charset="0"/>
                      </a:endParaRPr>
                    </a:p>
                  </a:txBody>
                  <a:tcPr/>
                </a:tc>
                <a:tc>
                  <a:txBody>
                    <a:bodyPr/>
                    <a:lstStyle/>
                    <a:p>
                      <a:r>
                        <a:rPr lang="en-US" sz="2800" dirty="0" smtClean="0"/>
                        <a:t>19634</a:t>
                      </a:r>
                      <a:endParaRPr lang="en-US" sz="2800" dirty="0">
                        <a:latin typeface="Palatino Linotype" panose="02040502050505030304" pitchFamily="18" charset="0"/>
                      </a:endParaRPr>
                    </a:p>
                  </a:txBody>
                  <a:tcPr/>
                </a:tc>
              </a:tr>
              <a:tr h="370840">
                <a:tc>
                  <a:txBody>
                    <a:bodyPr/>
                    <a:lstStyle/>
                    <a:p>
                      <a:r>
                        <a:rPr lang="en-US" sz="2800" dirty="0" smtClean="0"/>
                        <a:t>MEDIUM</a:t>
                      </a:r>
                      <a:endParaRPr lang="en-US" sz="2800" baseline="0" dirty="0" smtClean="0">
                        <a:latin typeface="Palatino Linotype" panose="02040502050505030304" pitchFamily="18" charset="0"/>
                      </a:endParaRPr>
                    </a:p>
                  </a:txBody>
                  <a:tcPr/>
                </a:tc>
                <a:tc>
                  <a:txBody>
                    <a:bodyPr/>
                    <a:lstStyle/>
                    <a:p>
                      <a:r>
                        <a:rPr lang="en-US" sz="2800" dirty="0" smtClean="0"/>
                        <a:t>31107</a:t>
                      </a:r>
                      <a:endParaRPr lang="en-US" sz="2800" dirty="0">
                        <a:latin typeface="Palatino Linotype" panose="02040502050505030304" pitchFamily="18" charset="0"/>
                      </a:endParaRPr>
                    </a:p>
                  </a:txBody>
                  <a:tcPr/>
                </a:tc>
                <a:tc>
                  <a:txBody>
                    <a:bodyPr/>
                    <a:lstStyle/>
                    <a:p>
                      <a:r>
                        <a:rPr lang="en-US" sz="2800" dirty="0" smtClean="0"/>
                        <a:t>5158</a:t>
                      </a:r>
                      <a:endParaRPr lang="en-US" sz="2800" dirty="0">
                        <a:latin typeface="Palatino Linotype" panose="02040502050505030304" pitchFamily="18" charset="0"/>
                      </a:endParaRPr>
                    </a:p>
                  </a:txBody>
                  <a:tcPr/>
                </a:tc>
              </a:tr>
              <a:tr h="370840">
                <a:tc>
                  <a:txBody>
                    <a:bodyPr/>
                    <a:lstStyle/>
                    <a:p>
                      <a:r>
                        <a:rPr lang="en-US" sz="2800" dirty="0" smtClean="0"/>
                        <a:t>HIGH</a:t>
                      </a:r>
                      <a:endParaRPr lang="en-US" sz="2800" dirty="0">
                        <a:latin typeface="Palatino Linotype" panose="02040502050505030304" pitchFamily="18" charset="0"/>
                      </a:endParaRPr>
                    </a:p>
                  </a:txBody>
                  <a:tcPr/>
                </a:tc>
                <a:tc>
                  <a:txBody>
                    <a:bodyPr/>
                    <a:lstStyle/>
                    <a:p>
                      <a:r>
                        <a:rPr lang="en-US" sz="2800" dirty="0" smtClean="0"/>
                        <a:t>1213</a:t>
                      </a:r>
                      <a:endParaRPr lang="en-US" sz="2800" dirty="0">
                        <a:latin typeface="Palatino Linotype" panose="02040502050505030304" pitchFamily="18" charset="0"/>
                      </a:endParaRPr>
                    </a:p>
                  </a:txBody>
                  <a:tcPr/>
                </a:tc>
                <a:tc>
                  <a:txBody>
                    <a:bodyPr/>
                    <a:lstStyle/>
                    <a:p>
                      <a:r>
                        <a:rPr lang="en-US" sz="2800" dirty="0" smtClean="0"/>
                        <a:t>2042</a:t>
                      </a:r>
                      <a:endParaRPr lang="en-US" sz="2800" dirty="0">
                        <a:latin typeface="Palatino Linotype" panose="02040502050505030304" pitchFamily="18" charset="0"/>
                      </a:endParaRPr>
                    </a:p>
                  </a:txBody>
                  <a:tcPr/>
                </a:tc>
              </a:tr>
            </a:tbl>
          </a:graphicData>
        </a:graphic>
      </p:graphicFrame>
      <p:pic>
        <p:nvPicPr>
          <p:cNvPr id="1026" name="Picture 2" descr="https://lh3.googleusercontent.com/vY98CFgOhVP_kfK8c-Cje-iONme_Mvhq5GUv96eJ0z8LmLO6-AyL_U84-4RDrZ60ikIOzYApHYF92atr5w0KphqJAzim2AIumHWbtRQCV9uSe0ahu2dnhXwezGH42fyhiOHOf5b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99486" y="20834586"/>
            <a:ext cx="6092542" cy="35246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GyfvoHkfHm_IRzHnpgPSDuHHOv29DXBkHAX6MfoM9b_XVUVydgrm4WLNjxBvzGpUyMuApPixFIXY5-wg7aa4f1NsQf0c30970srfuT8IeD9sEmTXo0KSPyES4i3RkJtZftwM6cs5"/>
          <p:cNvPicPr>
            <a:picLocks noChangeAspect="1" noChangeArrowheads="1"/>
          </p:cNvPicPr>
          <p:nvPr/>
        </p:nvPicPr>
        <p:blipFill rotWithShape="1">
          <a:blip r:embed="rId9">
            <a:extLst>
              <a:ext uri="{28A0092B-C50C-407E-A947-70E740481C1C}">
                <a14:useLocalDpi xmlns:a14="http://schemas.microsoft.com/office/drawing/2010/main" val="0"/>
              </a:ext>
            </a:extLst>
          </a:blip>
          <a:srcRect t="5332"/>
          <a:stretch/>
        </p:blipFill>
        <p:spPr bwMode="auto">
          <a:xfrm>
            <a:off x="22342624" y="14485468"/>
            <a:ext cx="7276702" cy="398529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3948373" y="11652132"/>
            <a:ext cx="1311927" cy="184666"/>
          </a:xfrm>
          <a:prstGeom prst="rect">
            <a:avLst/>
          </a:prstGeom>
          <a:solidFill>
            <a:srgbClr val="FFFFFF"/>
          </a:solidFill>
        </p:spPr>
        <p:txBody>
          <a:bodyPr wrap="square" rtlCol="0">
            <a:spAutoFit/>
          </a:bodyPr>
          <a:lstStyle/>
          <a:p>
            <a:r>
              <a:rPr lang="en-US" sz="600" dirty="0" smtClean="0">
                <a:latin typeface="+mn-lt"/>
              </a:rPr>
              <a:t># Tweets total in sampling frame</a:t>
            </a:r>
            <a:endParaRPr lang="en-US" sz="600" dirty="0">
              <a:latin typeface="+mn-lt"/>
            </a:endParaRPr>
          </a:p>
        </p:txBody>
      </p:sp>
      <p:sp>
        <p:nvSpPr>
          <p:cNvPr id="22" name="TextBox 21"/>
          <p:cNvSpPr txBox="1"/>
          <p:nvPr/>
        </p:nvSpPr>
        <p:spPr>
          <a:xfrm>
            <a:off x="28820517" y="25899679"/>
            <a:ext cx="3312927" cy="2062103"/>
          </a:xfrm>
          <a:prstGeom prst="rect">
            <a:avLst/>
          </a:prstGeom>
          <a:noFill/>
        </p:spPr>
        <p:txBody>
          <a:bodyPr wrap="square" rtlCol="0">
            <a:spAutoFit/>
          </a:bodyPr>
          <a:lstStyle/>
          <a:p>
            <a:r>
              <a:rPr lang="en-US" sz="3200" dirty="0" smtClean="0">
                <a:latin typeface="Palatino Linotype" panose="02040502050505030304" pitchFamily="18" charset="0"/>
              </a:rPr>
              <a:t>Table 2, above: Counts of Tweets by users of each bracket. </a:t>
            </a:r>
            <a:endParaRPr lang="en-US" sz="3200" dirty="0">
              <a:latin typeface="Palatino Linotype" panose="02040502050505030304" pitchFamily="18"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1099995649"/>
              </p:ext>
            </p:extLst>
          </p:nvPr>
        </p:nvGraphicFramePr>
        <p:xfrm>
          <a:off x="11698812" y="29841163"/>
          <a:ext cx="9548992" cy="1645920"/>
        </p:xfrm>
        <a:graphic>
          <a:graphicData uri="http://schemas.openxmlformats.org/drawingml/2006/table">
            <a:tbl>
              <a:tblPr firstRow="1" bandRow="1">
                <a:tableStyleId>{21E4AEA4-8DFA-4A89-87EB-49C32662AFE0}</a:tableStyleId>
              </a:tblPr>
              <a:tblGrid>
                <a:gridCol w="2387248"/>
                <a:gridCol w="2387248"/>
                <a:gridCol w="2387248"/>
                <a:gridCol w="2387248"/>
              </a:tblGrid>
              <a:tr h="370840">
                <a:tc>
                  <a:txBody>
                    <a:bodyPr/>
                    <a:lstStyle/>
                    <a:p>
                      <a:endParaRPr lang="en-US" sz="2400" dirty="0">
                        <a:latin typeface="Palatino Linotype" panose="02040502050505030304" pitchFamily="18" charset="0"/>
                      </a:endParaRPr>
                    </a:p>
                  </a:txBody>
                  <a:tcPr/>
                </a:tc>
                <a:tc>
                  <a:txBody>
                    <a:bodyPr/>
                    <a:lstStyle/>
                    <a:p>
                      <a:r>
                        <a:rPr lang="en-US" sz="2400" dirty="0" smtClean="0"/>
                        <a:t>LOW</a:t>
                      </a:r>
                      <a:endParaRPr lang="en-US" sz="2400" dirty="0">
                        <a:latin typeface="Palatino Linotype" panose="02040502050505030304" pitchFamily="18" charset="0"/>
                      </a:endParaRPr>
                    </a:p>
                  </a:txBody>
                  <a:tcPr/>
                </a:tc>
                <a:tc>
                  <a:txBody>
                    <a:bodyPr/>
                    <a:lstStyle/>
                    <a:p>
                      <a:r>
                        <a:rPr lang="en-US" sz="2400" dirty="0" smtClean="0"/>
                        <a:t>MEDIUM</a:t>
                      </a:r>
                      <a:endParaRPr lang="en-US" sz="2400" dirty="0">
                        <a:latin typeface="Palatino Linotype" panose="02040502050505030304" pitchFamily="18" charset="0"/>
                      </a:endParaRPr>
                    </a:p>
                  </a:txBody>
                  <a:tcPr/>
                </a:tc>
                <a:tc>
                  <a:txBody>
                    <a:bodyPr/>
                    <a:lstStyle/>
                    <a:p>
                      <a:r>
                        <a:rPr lang="en-US" sz="2400" dirty="0" smtClean="0"/>
                        <a:t>HIGH</a:t>
                      </a:r>
                      <a:endParaRPr lang="en-US" sz="2400" dirty="0">
                        <a:latin typeface="Palatino Linotype" panose="02040502050505030304" pitchFamily="18" charset="0"/>
                      </a:endParaRPr>
                    </a:p>
                  </a:txBody>
                  <a:tcPr/>
                </a:tc>
              </a:tr>
              <a:tr h="370840">
                <a:tc>
                  <a:txBody>
                    <a:bodyPr/>
                    <a:lstStyle/>
                    <a:p>
                      <a:r>
                        <a:rPr lang="en-US" sz="2400" dirty="0" smtClean="0"/>
                        <a:t>#Tweets by user </a:t>
                      </a:r>
                      <a:r>
                        <a:rPr lang="en-US" sz="2400" baseline="0" dirty="0" smtClean="0"/>
                        <a:t>in total sampling frame</a:t>
                      </a:r>
                      <a:endParaRPr lang="en-US" sz="2400" dirty="0">
                        <a:latin typeface="Palatino Linotype" panose="02040502050505030304" pitchFamily="18" charset="0"/>
                      </a:endParaRPr>
                    </a:p>
                  </a:txBody>
                  <a:tcPr/>
                </a:tc>
                <a:tc>
                  <a:txBody>
                    <a:bodyPr/>
                    <a:lstStyle/>
                    <a:p>
                      <a:r>
                        <a:rPr lang="en-US" sz="2400" dirty="0" smtClean="0">
                          <a:latin typeface="Palatino Linotype" panose="02040502050505030304" pitchFamily="18" charset="0"/>
                        </a:rPr>
                        <a:t>Less</a:t>
                      </a:r>
                      <a:r>
                        <a:rPr lang="en-US" sz="2400" baseline="0" dirty="0" smtClean="0">
                          <a:latin typeface="Palatino Linotype" panose="02040502050505030304" pitchFamily="18" charset="0"/>
                        </a:rPr>
                        <a:t> than 5</a:t>
                      </a:r>
                      <a:endParaRPr lang="en-US" sz="2400" dirty="0">
                        <a:latin typeface="Palatino Linotype" panose="02040502050505030304" pitchFamily="18" charset="0"/>
                      </a:endParaRPr>
                    </a:p>
                  </a:txBody>
                  <a:tcPr/>
                </a:tc>
                <a:tc>
                  <a:txBody>
                    <a:bodyPr/>
                    <a:lstStyle/>
                    <a:p>
                      <a:r>
                        <a:rPr lang="en-US" sz="2400" dirty="0" smtClean="0">
                          <a:latin typeface="Palatino Linotype" panose="02040502050505030304" pitchFamily="18" charset="0"/>
                        </a:rPr>
                        <a:t>5-25</a:t>
                      </a:r>
                      <a:endParaRPr lang="en-US" sz="2400" dirty="0">
                        <a:latin typeface="Palatino Linotype" panose="02040502050505030304" pitchFamily="18" charset="0"/>
                      </a:endParaRPr>
                    </a:p>
                  </a:txBody>
                  <a:tcPr/>
                </a:tc>
                <a:tc>
                  <a:txBody>
                    <a:bodyPr/>
                    <a:lstStyle/>
                    <a:p>
                      <a:r>
                        <a:rPr lang="en-US" sz="2400" dirty="0" smtClean="0">
                          <a:latin typeface="Palatino Linotype" panose="02040502050505030304" pitchFamily="18" charset="0"/>
                        </a:rPr>
                        <a:t>Over 25</a:t>
                      </a:r>
                      <a:endParaRPr lang="en-US" sz="2400" dirty="0">
                        <a:latin typeface="Palatino Linotype" panose="02040502050505030304" pitchFamily="18" charset="0"/>
                      </a:endParaRPr>
                    </a:p>
                  </a:txBody>
                  <a:tcPr/>
                </a:tc>
              </a:tr>
            </a:tbl>
          </a:graphicData>
        </a:graphic>
      </p:graphicFrame>
      <p:sp>
        <p:nvSpPr>
          <p:cNvPr id="24" name="TextBox 23"/>
          <p:cNvSpPr txBox="1"/>
          <p:nvPr/>
        </p:nvSpPr>
        <p:spPr>
          <a:xfrm>
            <a:off x="28925500" y="29136463"/>
            <a:ext cx="2953039" cy="1877437"/>
          </a:xfrm>
          <a:prstGeom prst="rect">
            <a:avLst/>
          </a:prstGeom>
          <a:noFill/>
        </p:spPr>
        <p:txBody>
          <a:bodyPr wrap="square" rtlCol="0">
            <a:spAutoFit/>
          </a:bodyPr>
          <a:lstStyle/>
          <a:p>
            <a:r>
              <a:rPr lang="en-US" dirty="0" smtClean="0">
                <a:latin typeface="Palatino Linotype" panose="02040502050505030304" pitchFamily="18" charset="0"/>
              </a:rPr>
              <a:t>Figure 5 (left). Distribution of simulated Chi squared values. </a:t>
            </a:r>
            <a:endParaRPr lang="en-US" dirty="0">
              <a:latin typeface="Palatino Linotype" panose="02040502050505030304" pitchFamily="18" charset="0"/>
            </a:endParaRPr>
          </a:p>
        </p:txBody>
      </p:sp>
      <p:sp>
        <p:nvSpPr>
          <p:cNvPr id="25" name="TextBox 24"/>
          <p:cNvSpPr txBox="1"/>
          <p:nvPr/>
        </p:nvSpPr>
        <p:spPr>
          <a:xfrm>
            <a:off x="11699486" y="28086414"/>
            <a:ext cx="9548318" cy="1754326"/>
          </a:xfrm>
          <a:prstGeom prst="rect">
            <a:avLst/>
          </a:prstGeom>
          <a:noFill/>
        </p:spPr>
        <p:txBody>
          <a:bodyPr wrap="square" rtlCol="0">
            <a:spAutoFit/>
          </a:bodyPr>
          <a:lstStyle/>
          <a:p>
            <a:r>
              <a:rPr lang="en-US" sz="3600" dirty="0" smtClean="0">
                <a:latin typeface="Palatino Linotype" panose="02040502050505030304" pitchFamily="18" charset="0"/>
              </a:rPr>
              <a:t>Users appeared to be stratified in volume of Tweets produced (Fig 3, left). We refer to them by the categories described in Table 1.</a:t>
            </a:r>
            <a:endParaRPr lang="en-US" sz="3600" dirty="0">
              <a:latin typeface="Palatino Linotype" panose="02040502050505030304" pitchFamily="18" charset="0"/>
            </a:endParaRPr>
          </a:p>
        </p:txBody>
      </p:sp>
      <p:sp>
        <p:nvSpPr>
          <p:cNvPr id="26" name="TextBox 25"/>
          <p:cNvSpPr txBox="1"/>
          <p:nvPr/>
        </p:nvSpPr>
        <p:spPr>
          <a:xfrm>
            <a:off x="11768260" y="31487083"/>
            <a:ext cx="8875598" cy="584775"/>
          </a:xfrm>
          <a:prstGeom prst="rect">
            <a:avLst/>
          </a:prstGeom>
          <a:noFill/>
        </p:spPr>
        <p:txBody>
          <a:bodyPr wrap="square" rtlCol="0">
            <a:spAutoFit/>
          </a:bodyPr>
          <a:lstStyle/>
          <a:p>
            <a:r>
              <a:rPr lang="en-US" sz="3200" dirty="0" smtClean="0">
                <a:latin typeface="Palatino Linotype" panose="02040502050505030304" pitchFamily="18" charset="0"/>
              </a:rPr>
              <a:t>Table 1: Categorization of users.</a:t>
            </a:r>
            <a:endParaRPr lang="en-US" sz="3200" dirty="0">
              <a:latin typeface="Palatino Linotype" panose="02040502050505030304" pitchFamily="18" charset="0"/>
            </a:endParaRPr>
          </a:p>
        </p:txBody>
      </p:sp>
      <p:sp>
        <p:nvSpPr>
          <p:cNvPr id="27" name="TextBox 26"/>
          <p:cNvSpPr txBox="1"/>
          <p:nvPr/>
        </p:nvSpPr>
        <p:spPr>
          <a:xfrm>
            <a:off x="33182789" y="6420204"/>
            <a:ext cx="9507794" cy="1754326"/>
          </a:xfrm>
          <a:prstGeom prst="rect">
            <a:avLst/>
          </a:prstGeom>
          <a:noFill/>
        </p:spPr>
        <p:txBody>
          <a:bodyPr wrap="square" rtlCol="0">
            <a:spAutoFit/>
          </a:bodyPr>
          <a:lstStyle/>
          <a:p>
            <a:pPr marL="457200" indent="-457200">
              <a:buFont typeface="Arial" panose="020B0604020202020204" pitchFamily="34" charset="0"/>
              <a:buChar char="•"/>
            </a:pPr>
            <a:r>
              <a:rPr lang="en-US" sz="3600" dirty="0" smtClean="0">
                <a:latin typeface="Palatino Linotype" panose="02040502050505030304" pitchFamily="18" charset="0"/>
              </a:rPr>
              <a:t>It was of interest as to whether there would be bias in representation with respect to time.</a:t>
            </a:r>
          </a:p>
        </p:txBody>
      </p:sp>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182789" y="12486450"/>
            <a:ext cx="7519370" cy="4358465"/>
          </a:xfrm>
          <a:prstGeom prst="rect">
            <a:avLst/>
          </a:prstGeom>
        </p:spPr>
      </p:pic>
      <p:sp>
        <p:nvSpPr>
          <p:cNvPr id="29" name="TextBox 28"/>
          <p:cNvSpPr txBox="1"/>
          <p:nvPr/>
        </p:nvSpPr>
        <p:spPr>
          <a:xfrm>
            <a:off x="33182789" y="17148312"/>
            <a:ext cx="9740149" cy="2308324"/>
          </a:xfrm>
          <a:prstGeom prst="rect">
            <a:avLst/>
          </a:prstGeom>
          <a:noFill/>
        </p:spPr>
        <p:txBody>
          <a:bodyPr wrap="square" rtlCol="0">
            <a:spAutoFit/>
          </a:bodyPr>
          <a:lstStyle/>
          <a:p>
            <a:pPr marL="457200" indent="-457200">
              <a:buFont typeface="Arial" panose="020B0604020202020204" pitchFamily="34" charset="0"/>
              <a:buChar char="•"/>
            </a:pPr>
            <a:r>
              <a:rPr lang="en-US" sz="3600" dirty="0" smtClean="0">
                <a:latin typeface="Palatino Linotype" panose="02040502050505030304" pitchFamily="18" charset="0"/>
              </a:rPr>
              <a:t>Fig. 5 clearly reflects the trend in Fig. 1</a:t>
            </a:r>
          </a:p>
          <a:p>
            <a:pPr marL="457200" indent="-457200">
              <a:buFont typeface="Arial" panose="020B0604020202020204" pitchFamily="34" charset="0"/>
              <a:buChar char="•"/>
            </a:pPr>
            <a:r>
              <a:rPr lang="en-US" sz="3600" dirty="0" smtClean="0">
                <a:latin typeface="Palatino Linotype" panose="02040502050505030304" pitchFamily="18" charset="0"/>
              </a:rPr>
              <a:t>Fig. 6 shows little change in hourly representation, but still reflects Fig. 5 and Fig. 6</a:t>
            </a:r>
            <a:endParaRPr lang="en-US" sz="3600" dirty="0">
              <a:latin typeface="Palatino Linotype" panose="02040502050505030304" pitchFamily="18" charset="0"/>
            </a:endParaRPr>
          </a:p>
        </p:txBody>
      </p:sp>
    </p:spTree>
    <p:extLst>
      <p:ext uri="{BB962C8B-B14F-4D97-AF65-F5344CB8AC3E}">
        <p14:creationId xmlns:p14="http://schemas.microsoft.com/office/powerpoint/2010/main" val="1007405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16800</TotalTime>
  <Words>1084</Words>
  <Application>Microsoft Office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MS PGothic</vt:lpstr>
      <vt:lpstr>Arial</vt:lpstr>
      <vt:lpstr>Arial Black</vt:lpstr>
      <vt:lpstr>Arial Narrow</vt:lpstr>
      <vt:lpstr>Georgia</vt:lpstr>
      <vt:lpstr>Palatino Linotype</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Erik Cheng</cp:lastModifiedBy>
  <cp:revision>251</cp:revision>
  <cp:lastPrinted>2009-07-29T00:59:21Z</cp:lastPrinted>
  <dcterms:created xsi:type="dcterms:W3CDTF">2010-11-22T04:32:11Z</dcterms:created>
  <dcterms:modified xsi:type="dcterms:W3CDTF">2017-04-21T21:44:51Z</dcterms:modified>
  <cp:category>Powerpoint poster templates</cp:category>
</cp:coreProperties>
</file>