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89" r:id="rId8"/>
    <p:sldId id="265" r:id="rId9"/>
    <p:sldId id="266" r:id="rId10"/>
    <p:sldId id="271" r:id="rId11"/>
    <p:sldId id="281" r:id="rId12"/>
    <p:sldId id="285" r:id="rId13"/>
    <p:sldId id="269" r:id="rId14"/>
    <p:sldId id="282" r:id="rId15"/>
    <p:sldId id="284" r:id="rId16"/>
    <p:sldId id="286" r:id="rId17"/>
    <p:sldId id="267" r:id="rId18"/>
    <p:sldId id="274" r:id="rId19"/>
    <p:sldId id="275" r:id="rId20"/>
    <p:sldId id="287" r:id="rId21"/>
    <p:sldId id="280" r:id="rId22"/>
    <p:sldId id="288" r:id="rId23"/>
    <p:sldId id="279" r:id="rId24"/>
    <p:sldId id="283" r:id="rId25"/>
    <p:sldId id="277" r:id="rId26"/>
    <p:sldId id="278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637" autoAdjust="0"/>
  </p:normalViewPr>
  <p:slideViewPr>
    <p:cSldViewPr snapToGrid="0">
      <p:cViewPr varScale="1">
        <p:scale>
          <a:sx n="70" d="100"/>
          <a:sy n="70" d="100"/>
        </p:scale>
        <p:origin x="20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4F6C-319F-4EE3-A91D-A67979809716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17A-13DC-4832-8667-51F7941B8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11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3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3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4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8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91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0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7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5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1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1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0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0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4317A-13DC-4832-8667-51F7941B8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4A01-221F-40FC-B020-F9BABEBCA6AE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762E-69B6-4211-9973-790FD1DCF7D9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B1B-1E6E-479B-9FD3-52CA6511011B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8E74-5102-4F0C-AB79-096896EE6C7C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277A-C4B2-435D-BFBB-058525C1C277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3E8D-C8E8-4E6D-BC02-87837DD56AA1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70E5-C880-47D0-BADE-A64401878428}" type="datetime1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6B44-DEE5-4875-840D-D342B1171D8A}" type="datetime1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816C-A4FE-4474-91D8-7BE1CA08A96F}" type="datetime1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EA69-2F0F-497E-A273-D9F5F3230227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7AA4-9CA0-4536-BBF1-C384536C6666}" type="datetime1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F67C-9300-4197-8CDE-8EF70C7FB8AE}" type="datetime1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3EE5-B295-4F9A-9C1A-C5DE6EEB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3928" y="586653"/>
            <a:ext cx="12663055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RippleFPGA</a:t>
            </a:r>
            <a:r>
              <a:rPr lang="en-US" sz="4800" dirty="0"/>
              <a:t>: A </a:t>
            </a:r>
            <a:r>
              <a:rPr lang="en-US" sz="4800" dirty="0" err="1"/>
              <a:t>Routability</a:t>
            </a:r>
            <a:r>
              <a:rPr lang="en-US" sz="4800" dirty="0"/>
              <a:t>-Driven Placement </a:t>
            </a:r>
            <a:br>
              <a:rPr lang="en-US" sz="4800" dirty="0"/>
            </a:br>
            <a:r>
              <a:rPr lang="en-US" sz="4800" dirty="0"/>
              <a:t>for Large-Scale Heterogeneous FPGAs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599" y="355585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/>
              <a:t>Chak-Wa</a:t>
            </a:r>
            <a:r>
              <a:rPr lang="en-US" sz="2000" dirty="0"/>
              <a:t> Pui, </a:t>
            </a:r>
            <a:r>
              <a:rPr lang="en-US" sz="2000" dirty="0" err="1"/>
              <a:t>Gengjie</a:t>
            </a:r>
            <a:r>
              <a:rPr lang="en-US" sz="2000" dirty="0"/>
              <a:t> Chen, Wing-Kai Chow, </a:t>
            </a:r>
            <a:r>
              <a:rPr lang="en-US" sz="2000" dirty="0" err="1"/>
              <a:t>Ka</a:t>
            </a:r>
            <a:r>
              <a:rPr lang="en-US" sz="2000" dirty="0"/>
              <a:t>-Chun Lam, Jian </a:t>
            </a:r>
            <a:r>
              <a:rPr lang="en-US" sz="2000" dirty="0" err="1"/>
              <a:t>Kuang</a:t>
            </a:r>
            <a:r>
              <a:rPr lang="en-US" sz="2000" dirty="0"/>
              <a:t>,</a:t>
            </a:r>
          </a:p>
          <a:p>
            <a:r>
              <a:rPr lang="en-US" sz="2000" dirty="0" err="1"/>
              <a:t>Peishan</a:t>
            </a:r>
            <a:r>
              <a:rPr lang="en-US" sz="2000" dirty="0"/>
              <a:t> </a:t>
            </a:r>
            <a:r>
              <a:rPr lang="en-US" sz="2000" dirty="0" err="1"/>
              <a:t>Tu</a:t>
            </a:r>
            <a:r>
              <a:rPr lang="en-US" sz="2000" dirty="0"/>
              <a:t>, Hang Zhang, Evangeline F. Y. Young, </a:t>
            </a:r>
            <a:r>
              <a:rPr lang="en-US" sz="2000" dirty="0" err="1"/>
              <a:t>Bei</a:t>
            </a:r>
            <a:r>
              <a:rPr lang="en-US" sz="2000" dirty="0"/>
              <a:t> Yu</a:t>
            </a:r>
          </a:p>
          <a:p>
            <a:r>
              <a:rPr lang="en-US" sz="2000" dirty="0"/>
              <a:t>CSE Department, Chinese University of Hong Kong, Hong Kong</a:t>
            </a:r>
          </a:p>
          <a:p>
            <a:r>
              <a:rPr lang="en-US" sz="2000" dirty="0">
                <a:solidFill>
                  <a:srgbClr val="7030A0"/>
                </a:solidFill>
              </a:rPr>
              <a:t>Speaker: Jordan, </a:t>
            </a:r>
            <a:r>
              <a:rPr lang="en-US" sz="2000" dirty="0" err="1">
                <a:solidFill>
                  <a:srgbClr val="7030A0"/>
                </a:solidFill>
              </a:rPr>
              <a:t>Chak-Wa</a:t>
            </a:r>
            <a:r>
              <a:rPr lang="en-US" sz="2000" dirty="0">
                <a:solidFill>
                  <a:srgbClr val="7030A0"/>
                </a:solidFill>
              </a:rPr>
              <a:t> Pui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7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917" y="1427647"/>
            <a:ext cx="10515600" cy="4351338"/>
          </a:xfrm>
        </p:spPr>
        <p:txBody>
          <a:bodyPr/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Partition the circuit into sub-circuits using recursive bi-partitioning</a:t>
            </a:r>
          </a:p>
          <a:p>
            <a:pPr lvl="2"/>
            <a:r>
              <a:rPr lang="en-US" dirty="0"/>
              <a:t>Cluster size less than 25% of #cells, cut size less than 5% of #net</a:t>
            </a:r>
          </a:p>
          <a:p>
            <a:pPr lvl="1"/>
            <a:r>
              <a:rPr lang="en-US" dirty="0"/>
              <a:t>Reallocate the cells across the chip as sparse as we can</a:t>
            </a:r>
          </a:p>
          <a:p>
            <a:pPr lvl="2"/>
            <a:r>
              <a:rPr lang="en-US" dirty="0"/>
              <a:t>Maintain relative order of clusters and cells inside the same cluster</a:t>
            </a:r>
          </a:p>
          <a:p>
            <a:pPr lvl="2"/>
            <a:r>
              <a:rPr lang="en-US" dirty="0"/>
              <a:t>Give more space for the cells in spreading while not increase the HPWL too much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386318" y="3617630"/>
            <a:ext cx="6641772" cy="3184284"/>
            <a:chOff x="2141619" y="2981325"/>
            <a:chExt cx="7579288" cy="3633761"/>
          </a:xfrm>
        </p:grpSpPr>
        <p:sp>
          <p:nvSpPr>
            <p:cNvPr id="8" name="Rectangle 7"/>
            <p:cNvSpPr/>
            <p:nvPr/>
          </p:nvSpPr>
          <p:spPr>
            <a:xfrm>
              <a:off x="2141619" y="3069656"/>
              <a:ext cx="2044323" cy="2784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>
            <a:xfrm>
              <a:off x="3163781" y="3069656"/>
              <a:ext cx="0" cy="2784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141619" y="3738419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41619" y="4445574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51441" y="5133087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469482" y="3345554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29024" y="4000231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6160" y="4746673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85557" y="4013424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28412" y="4897368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0986" y="5385077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stCxn id="13" idx="2"/>
              <a:endCxn id="16" idx="0"/>
            </p:cNvCxnSpPr>
            <p:nvPr/>
          </p:nvCxnSpPr>
          <p:spPr>
            <a:xfrm rot="16200000" flipH="1">
              <a:off x="2395820" y="3620559"/>
              <a:ext cx="569653" cy="216075"/>
            </a:xfrm>
            <a:prstGeom prst="bentConnector3">
              <a:avLst>
                <a:gd name="adj1" fmla="val 40649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4" idx="2"/>
              <a:endCxn id="15" idx="0"/>
            </p:cNvCxnSpPr>
            <p:nvPr/>
          </p:nvCxnSpPr>
          <p:spPr>
            <a:xfrm rot="5400000">
              <a:off x="3411606" y="4226128"/>
              <a:ext cx="648226" cy="392864"/>
            </a:xfrm>
            <a:prstGeom prst="bentConnector3">
              <a:avLst>
                <a:gd name="adj1" fmla="val 3904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7" idx="0"/>
              <a:endCxn id="16" idx="2"/>
            </p:cNvCxnSpPr>
            <p:nvPr/>
          </p:nvCxnSpPr>
          <p:spPr>
            <a:xfrm rot="5400000" flipH="1" flipV="1">
              <a:off x="2317247" y="4425931"/>
              <a:ext cx="785729" cy="157146"/>
            </a:xfrm>
            <a:prstGeom prst="bentConnector3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5" idx="2"/>
              <a:endCxn id="18" idx="0"/>
            </p:cNvCxnSpPr>
            <p:nvPr/>
          </p:nvCxnSpPr>
          <p:spPr>
            <a:xfrm rot="16200000" flipH="1">
              <a:off x="3411606" y="4972570"/>
              <a:ext cx="540188" cy="284827"/>
            </a:xfrm>
            <a:prstGeom prst="bentConnector3">
              <a:avLst>
                <a:gd name="adj1" fmla="val 41783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921276" y="4730401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29906" y="4059160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16" idx="3"/>
              <a:endCxn id="23" idx="0"/>
            </p:cNvCxnSpPr>
            <p:nvPr/>
          </p:nvCxnSpPr>
          <p:spPr>
            <a:xfrm>
              <a:off x="2891811" y="4062532"/>
              <a:ext cx="132592" cy="667869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4" idx="2"/>
              <a:endCxn id="15" idx="1"/>
            </p:cNvCxnSpPr>
            <p:nvPr/>
          </p:nvCxnSpPr>
          <p:spPr>
            <a:xfrm rot="16200000" flipH="1">
              <a:off x="3065394" y="4425015"/>
              <a:ext cx="638405" cy="103127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943736" y="3053033"/>
              <a:ext cx="2044323" cy="2784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  <a:endCxn id="31" idx="2"/>
            </p:cNvCxnSpPr>
            <p:nvPr/>
          </p:nvCxnSpPr>
          <p:spPr>
            <a:xfrm>
              <a:off x="5965898" y="3053033"/>
              <a:ext cx="0" cy="2784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943736" y="3721796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943736" y="4428951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953558" y="5116464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09453" y="3328931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31141" y="3983608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38277" y="4730050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25528" y="3996801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68383" y="4880745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23103" y="5368454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Elbow Connector 41"/>
            <p:cNvCxnSpPr>
              <a:stCxn id="36" idx="2"/>
              <a:endCxn id="39" idx="0"/>
            </p:cNvCxnSpPr>
            <p:nvPr/>
          </p:nvCxnSpPr>
          <p:spPr>
            <a:xfrm rot="16200000" flipH="1">
              <a:off x="5135791" y="3603936"/>
              <a:ext cx="569653" cy="216075"/>
            </a:xfrm>
            <a:prstGeom prst="bentConnector3">
              <a:avLst>
                <a:gd name="adj1" fmla="val 40649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7" idx="2"/>
              <a:endCxn id="38" idx="0"/>
            </p:cNvCxnSpPr>
            <p:nvPr/>
          </p:nvCxnSpPr>
          <p:spPr>
            <a:xfrm rot="5400000">
              <a:off x="6213723" y="4209505"/>
              <a:ext cx="648226" cy="392864"/>
            </a:xfrm>
            <a:prstGeom prst="bentConnector3">
              <a:avLst>
                <a:gd name="adj1" fmla="val 39044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40" idx="0"/>
              <a:endCxn id="39" idx="2"/>
            </p:cNvCxnSpPr>
            <p:nvPr/>
          </p:nvCxnSpPr>
          <p:spPr>
            <a:xfrm rot="5400000" flipH="1" flipV="1">
              <a:off x="5057218" y="4409308"/>
              <a:ext cx="785729" cy="157146"/>
            </a:xfrm>
            <a:prstGeom prst="bentConnector3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8" idx="2"/>
              <a:endCxn id="41" idx="0"/>
            </p:cNvCxnSpPr>
            <p:nvPr/>
          </p:nvCxnSpPr>
          <p:spPr>
            <a:xfrm rot="16200000" flipH="1">
              <a:off x="6213723" y="4955947"/>
              <a:ext cx="540188" cy="284827"/>
            </a:xfrm>
            <a:prstGeom prst="bentConnector3">
              <a:avLst>
                <a:gd name="adj1" fmla="val 41783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661247" y="4713778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32023" y="4042537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Elbow Connector 47"/>
            <p:cNvCxnSpPr>
              <a:stCxn id="39" idx="3"/>
              <a:endCxn id="46" idx="0"/>
            </p:cNvCxnSpPr>
            <p:nvPr/>
          </p:nvCxnSpPr>
          <p:spPr>
            <a:xfrm>
              <a:off x="5631782" y="4045909"/>
              <a:ext cx="132592" cy="667869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7" idx="2"/>
              <a:endCxn id="38" idx="1"/>
            </p:cNvCxnSpPr>
            <p:nvPr/>
          </p:nvCxnSpPr>
          <p:spPr>
            <a:xfrm rot="16200000" flipH="1">
              <a:off x="5867511" y="4408392"/>
              <a:ext cx="638405" cy="103127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65897" y="2981325"/>
              <a:ext cx="1" cy="3028950"/>
            </a:xfrm>
            <a:prstGeom prst="line">
              <a:avLst/>
            </a:prstGeom>
            <a:ln w="571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43736" y="5149819"/>
              <a:ext cx="111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84772" y="3370811"/>
              <a:ext cx="1204809" cy="421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66762" y="3069656"/>
              <a:ext cx="2044323" cy="27840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55" idx="0"/>
              <a:endCxn id="55" idx="2"/>
            </p:cNvCxnSpPr>
            <p:nvPr/>
          </p:nvCxnSpPr>
          <p:spPr>
            <a:xfrm>
              <a:off x="8688924" y="3069656"/>
              <a:ext cx="0" cy="27840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666762" y="3738419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666762" y="4445574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676584" y="5133087"/>
              <a:ext cx="20443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932479" y="3345554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56345" y="4533970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402421" y="5167729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850334" y="3613757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400283" y="4233412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0334" y="5586420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0" idx="2"/>
              <a:endCxn id="63" idx="0"/>
            </p:cNvCxnSpPr>
            <p:nvPr/>
          </p:nvCxnSpPr>
          <p:spPr>
            <a:xfrm rot="16200000" flipH="1">
              <a:off x="8409540" y="3069835"/>
              <a:ext cx="169987" cy="91785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1" idx="2"/>
              <a:endCxn id="62" idx="0"/>
            </p:cNvCxnSpPr>
            <p:nvPr/>
          </p:nvCxnSpPr>
          <p:spPr>
            <a:xfrm rot="5400000">
              <a:off x="8714739" y="4422995"/>
              <a:ext cx="535543" cy="95392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64" idx="0"/>
              <a:endCxn id="63" idx="2"/>
            </p:cNvCxnSpPr>
            <p:nvPr/>
          </p:nvCxnSpPr>
          <p:spPr>
            <a:xfrm rot="5400000" flipH="1" flipV="1">
              <a:off x="8467716" y="3747668"/>
              <a:ext cx="521439" cy="450051"/>
            </a:xfrm>
            <a:prstGeom prst="bentConnector3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2" idx="2"/>
              <a:endCxn id="65" idx="0"/>
            </p:cNvCxnSpPr>
            <p:nvPr/>
          </p:nvCxnSpPr>
          <p:spPr>
            <a:xfrm rot="16200000" flipH="1">
              <a:off x="8569267" y="5202225"/>
              <a:ext cx="320475" cy="44791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9342243" y="3947806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30955" y="4828266"/>
              <a:ext cx="206254" cy="98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Elbow Connector 71"/>
            <p:cNvCxnSpPr>
              <a:stCxn id="63" idx="3"/>
              <a:endCxn id="70" idx="0"/>
            </p:cNvCxnSpPr>
            <p:nvPr/>
          </p:nvCxnSpPr>
          <p:spPr>
            <a:xfrm>
              <a:off x="9056588" y="3662865"/>
              <a:ext cx="388782" cy="284941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71" idx="2"/>
              <a:endCxn id="62" idx="1"/>
            </p:cNvCxnSpPr>
            <p:nvPr/>
          </p:nvCxnSpPr>
          <p:spPr>
            <a:xfrm rot="16200000" flipH="1">
              <a:off x="8073074" y="4887489"/>
              <a:ext cx="290355" cy="368339"/>
            </a:xfrm>
            <a:prstGeom prst="bentConnector2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Right Arrow 97"/>
            <p:cNvSpPr/>
            <p:nvPr/>
          </p:nvSpPr>
          <p:spPr>
            <a:xfrm>
              <a:off x="4296422" y="4157376"/>
              <a:ext cx="514905" cy="3192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7120670" y="4157376"/>
              <a:ext cx="514905" cy="31920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959006" y="6193621"/>
              <a:ext cx="1538859" cy="4214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(c)reallocate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199156" y="6184253"/>
              <a:ext cx="1553127" cy="4214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(b)clustering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69135" y="6189312"/>
              <a:ext cx="1112565" cy="4214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(a)origin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917" y="1427647"/>
            <a:ext cx="10515600" cy="4351338"/>
          </a:xfrm>
        </p:spPr>
        <p:txBody>
          <a:bodyPr/>
          <a:lstStyle/>
          <a:p>
            <a:r>
              <a:rPr lang="en-US" dirty="0"/>
              <a:t>Effect on real test case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2402"/>
          <a:stretch/>
        </p:blipFill>
        <p:spPr>
          <a:xfrm>
            <a:off x="3565225" y="1930400"/>
            <a:ext cx="4477977" cy="3624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5744" y="5883760"/>
            <a:ext cx="55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spreading result w/o and with partitioning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6981" y="5555226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(b)with partitioning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1085" y="5555226"/>
            <a:ext cx="196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(a)w/o partitioning</a:t>
            </a:r>
          </a:p>
        </p:txBody>
      </p:sp>
    </p:spTree>
    <p:extLst>
      <p:ext uri="{BB962C8B-B14F-4D97-AF65-F5344CB8AC3E}">
        <p14:creationId xmlns:p14="http://schemas.microsoft.com/office/powerpoint/2010/main" val="140114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Partitioning</a:t>
            </a:r>
          </a:p>
          <a:p>
            <a:r>
              <a:rPr lang="en-US" altLang="zh-CN" dirty="0"/>
              <a:t>Packing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Global Placement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Legalization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Detailed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28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Short global 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Forming basic logic elements(BLEs) that consist of only one LUT and at least one FFs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Let the remaining LUTs and FFs be BLEs of itself 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Merging two BLEs into one if their LUTs have many connections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782925" y="563727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55070" y="5637279"/>
            <a:ext cx="57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623978" y="564453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44130" y="5644536"/>
            <a:ext cx="46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461701" y="564453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20126" y="4919987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242689" y="4924766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444804" y="4850730"/>
            <a:ext cx="1118202" cy="739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848943" y="4848688"/>
            <a:ext cx="1118202" cy="739829"/>
            <a:chOff x="2201243" y="4341315"/>
            <a:chExt cx="1118202" cy="739829"/>
          </a:xfrm>
        </p:grpSpPr>
        <p:sp>
          <p:nvSpPr>
            <p:cNvPr id="31" name="Rectangle 30"/>
            <p:cNvSpPr/>
            <p:nvPr/>
          </p:nvSpPr>
          <p:spPr>
            <a:xfrm>
              <a:off x="2269245" y="4404042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2976290" y="4763905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976290" y="4413693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201243" y="4341315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61360" y="4846097"/>
            <a:ext cx="1118202" cy="739829"/>
            <a:chOff x="6499646" y="4341835"/>
            <a:chExt cx="1118202" cy="739829"/>
          </a:xfrm>
        </p:grpSpPr>
        <p:sp>
          <p:nvSpPr>
            <p:cNvPr id="48" name="Rectangle 47"/>
            <p:cNvSpPr/>
            <p:nvPr/>
          </p:nvSpPr>
          <p:spPr>
            <a:xfrm>
              <a:off x="6553722" y="4406677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553721" y="4782826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499646" y="4341835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5565" y="4846097"/>
            <a:ext cx="1118202" cy="739829"/>
            <a:chOff x="7757574" y="4329200"/>
            <a:chExt cx="1118202" cy="739829"/>
          </a:xfrm>
        </p:grpSpPr>
        <p:sp>
          <p:nvSpPr>
            <p:cNvPr id="37" name="Rectangle 36"/>
            <p:cNvSpPr/>
            <p:nvPr/>
          </p:nvSpPr>
          <p:spPr>
            <a:xfrm>
              <a:off x="7821075" y="4404489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757574" y="4329200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59704" y="4846096"/>
            <a:ext cx="1118202" cy="739829"/>
            <a:chOff x="9031019" y="4329200"/>
            <a:chExt cx="1118202" cy="739829"/>
          </a:xfrm>
        </p:grpSpPr>
        <p:sp>
          <p:nvSpPr>
            <p:cNvPr id="38" name="Oval 37"/>
            <p:cNvSpPr/>
            <p:nvPr/>
          </p:nvSpPr>
          <p:spPr>
            <a:xfrm>
              <a:off x="9763940" y="4386557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031019" y="4329200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8838562" y="5637279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207759" y="5644536"/>
            <a:ext cx="4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32062" y="6069887"/>
            <a:ext cx="55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 type of basic logic elements (BLEs)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" y="4846097"/>
            <a:ext cx="5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18356" y="5861831"/>
            <a:ext cx="4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</a:t>
            </a:r>
          </a:p>
        </p:txBody>
      </p:sp>
      <p:cxnSp>
        <p:nvCxnSpPr>
          <p:cNvPr id="13" name="Straight Arrow Connector 12"/>
          <p:cNvCxnSpPr>
            <a:stCxn id="47" idx="0"/>
            <a:endCxn id="29" idx="4"/>
          </p:cNvCxnSpPr>
          <p:nvPr/>
        </p:nvCxnSpPr>
        <p:spPr>
          <a:xfrm flipV="1">
            <a:off x="2361751" y="5162891"/>
            <a:ext cx="1" cy="698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28" idx="1"/>
          </p:cNvCxnSpPr>
          <p:nvPr/>
        </p:nvCxnSpPr>
        <p:spPr>
          <a:xfrm>
            <a:off x="875413" y="5030763"/>
            <a:ext cx="644713" cy="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574" y="5885221"/>
            <a:ext cx="53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</a:t>
            </a:r>
          </a:p>
        </p:txBody>
      </p:sp>
      <p:cxnSp>
        <p:nvCxnSpPr>
          <p:cNvPr id="21" name="Straight Arrow Connector 20"/>
          <p:cNvCxnSpPr>
            <a:stCxn id="52" idx="3"/>
            <a:endCxn id="106" idx="0"/>
          </p:cNvCxnSpPr>
          <p:nvPr/>
        </p:nvCxnSpPr>
        <p:spPr>
          <a:xfrm flipV="1">
            <a:off x="1420087" y="5637279"/>
            <a:ext cx="583818" cy="43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13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8463016" y="4846096"/>
            <a:ext cx="1118202" cy="739829"/>
            <a:chOff x="3806016" y="4333832"/>
            <a:chExt cx="1118202" cy="739829"/>
          </a:xfrm>
        </p:grpSpPr>
        <p:sp>
          <p:nvSpPr>
            <p:cNvPr id="51" name="Rectangle 50"/>
            <p:cNvSpPr/>
            <p:nvPr/>
          </p:nvSpPr>
          <p:spPr>
            <a:xfrm>
              <a:off x="3806016" y="4333832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61965" y="4391189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633490" y="4391189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61964" y="4767338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4633490" y="4767338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867155" y="4846096"/>
            <a:ext cx="1118202" cy="739829"/>
            <a:chOff x="5025818" y="4333831"/>
            <a:chExt cx="1118202" cy="739829"/>
          </a:xfrm>
        </p:grpSpPr>
        <p:sp>
          <p:nvSpPr>
            <p:cNvPr id="64" name="Rectangle 63"/>
            <p:cNvSpPr/>
            <p:nvPr/>
          </p:nvSpPr>
          <p:spPr>
            <a:xfrm>
              <a:off x="5093576" y="4391189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865101" y="4391189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93575" y="4767338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5818" y="4333831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13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005"/>
          </a:xfrm>
        </p:spPr>
        <p:txBody>
          <a:bodyPr/>
          <a:lstStyle/>
          <a:p>
            <a:r>
              <a:rPr lang="en-US" dirty="0"/>
              <a:t>Use maximum weight matching in stage2, weight proportional to distance, only connected LUTs and FFs have edges</a:t>
            </a:r>
          </a:p>
          <a:p>
            <a:r>
              <a:rPr lang="en-US" dirty="0"/>
              <a:t>In stage3, let the remaining LUTs and FFs be BLEs of itself only</a:t>
            </a:r>
          </a:p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096005" y="6060789"/>
            <a:ext cx="74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we do packing in stage2,3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14</a:t>
            </a:fld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425991" y="3485987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Oval 98"/>
          <p:cNvSpPr/>
          <p:nvPr/>
        </p:nvSpPr>
        <p:spPr>
          <a:xfrm>
            <a:off x="4397541" y="3485986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930940" y="3710617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6" name="Oval 105"/>
          <p:cNvSpPr/>
          <p:nvPr/>
        </p:nvSpPr>
        <p:spPr>
          <a:xfrm>
            <a:off x="5719041" y="5669593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768766" y="4174168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3585893" y="4174167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355582" y="4183518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6" name="Oval 115"/>
          <p:cNvSpPr/>
          <p:nvPr/>
        </p:nvSpPr>
        <p:spPr>
          <a:xfrm>
            <a:off x="5324662" y="4302580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25966" y="5355270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9" name="Oval 118"/>
          <p:cNvSpPr/>
          <p:nvPr/>
        </p:nvSpPr>
        <p:spPr>
          <a:xfrm>
            <a:off x="4197516" y="5355269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0" name="Straight Connector 119"/>
          <p:cNvCxnSpPr>
            <a:stCxn id="111" idx="3"/>
            <a:endCxn id="112" idx="2"/>
          </p:cNvCxnSpPr>
          <p:nvPr/>
        </p:nvCxnSpPr>
        <p:spPr>
          <a:xfrm flipV="1">
            <a:off x="3387891" y="4293230"/>
            <a:ext cx="19800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1"/>
            <a:endCxn id="111" idx="1"/>
          </p:cNvCxnSpPr>
          <p:nvPr/>
        </p:nvCxnSpPr>
        <p:spPr>
          <a:xfrm rot="10800000" flipV="1">
            <a:off x="2768767" y="3605049"/>
            <a:ext cx="657225" cy="688181"/>
          </a:xfrm>
          <a:prstGeom prst="bentConnector3">
            <a:avLst>
              <a:gd name="adj1" fmla="val 13478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906878" y="4801630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4" name="Elbow Connector 123"/>
          <p:cNvCxnSpPr>
            <a:endCxn id="114" idx="1"/>
          </p:cNvCxnSpPr>
          <p:nvPr/>
        </p:nvCxnSpPr>
        <p:spPr>
          <a:xfrm rot="10800000" flipV="1">
            <a:off x="4355583" y="3829679"/>
            <a:ext cx="584883" cy="472902"/>
          </a:xfrm>
          <a:prstGeom prst="bentConnector3">
            <a:avLst>
              <a:gd name="adj1" fmla="val 13908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5" idx="2"/>
            <a:endCxn id="114" idx="0"/>
          </p:cNvCxnSpPr>
          <p:nvPr/>
        </p:nvCxnSpPr>
        <p:spPr>
          <a:xfrm rot="5400000">
            <a:off x="4835436" y="3778451"/>
            <a:ext cx="234776" cy="575358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4" idx="2"/>
            <a:endCxn id="123" idx="3"/>
          </p:cNvCxnSpPr>
          <p:nvPr/>
        </p:nvCxnSpPr>
        <p:spPr>
          <a:xfrm rot="5400000">
            <a:off x="3846049" y="4101597"/>
            <a:ext cx="499050" cy="113914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3" idx="1"/>
            <a:endCxn id="118" idx="1"/>
          </p:cNvCxnSpPr>
          <p:nvPr/>
        </p:nvCxnSpPr>
        <p:spPr>
          <a:xfrm rot="10800000" flipH="1" flipV="1">
            <a:off x="2906878" y="4920693"/>
            <a:ext cx="319088" cy="553640"/>
          </a:xfrm>
          <a:prstGeom prst="bentConnector3">
            <a:avLst>
              <a:gd name="adj1" fmla="val -7164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3" idx="2"/>
            <a:endCxn id="118" idx="0"/>
          </p:cNvCxnSpPr>
          <p:nvPr/>
        </p:nvCxnSpPr>
        <p:spPr>
          <a:xfrm rot="16200000" flipH="1">
            <a:off x="3218228" y="5037968"/>
            <a:ext cx="315515" cy="319088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816516" y="5669594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30" name="Elbow Connector 129"/>
          <p:cNvCxnSpPr>
            <a:stCxn id="118" idx="2"/>
            <a:endCxn id="129" idx="1"/>
          </p:cNvCxnSpPr>
          <p:nvPr/>
        </p:nvCxnSpPr>
        <p:spPr>
          <a:xfrm rot="16200000" flipH="1">
            <a:off x="3578391" y="5550532"/>
            <a:ext cx="195262" cy="28098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05" idx="0"/>
            <a:endCxn id="106" idx="0"/>
          </p:cNvCxnSpPr>
          <p:nvPr/>
        </p:nvCxnSpPr>
        <p:spPr>
          <a:xfrm rot="16200000" flipH="1">
            <a:off x="4559815" y="4391305"/>
            <a:ext cx="1958976" cy="597601"/>
          </a:xfrm>
          <a:prstGeom prst="bentConnector3">
            <a:avLst>
              <a:gd name="adj1" fmla="val -1166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287182" y="3339488"/>
            <a:ext cx="3801331" cy="2704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Elbow Connector 132"/>
          <p:cNvCxnSpPr>
            <a:stCxn id="105" idx="3"/>
            <a:endCxn id="116" idx="0"/>
          </p:cNvCxnSpPr>
          <p:nvPr/>
        </p:nvCxnSpPr>
        <p:spPr>
          <a:xfrm flipH="1">
            <a:off x="5443725" y="3829680"/>
            <a:ext cx="106340" cy="472900"/>
          </a:xfrm>
          <a:prstGeom prst="bentConnector4">
            <a:avLst>
              <a:gd name="adj1" fmla="val -214971"/>
              <a:gd name="adj2" fmla="val 6258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96" idx="3"/>
            <a:endCxn id="112" idx="0"/>
          </p:cNvCxnSpPr>
          <p:nvPr/>
        </p:nvCxnSpPr>
        <p:spPr>
          <a:xfrm flipH="1">
            <a:off x="3704956" y="3605050"/>
            <a:ext cx="340160" cy="569117"/>
          </a:xfrm>
          <a:prstGeom prst="bentConnector4">
            <a:avLst>
              <a:gd name="adj1" fmla="val -13441"/>
              <a:gd name="adj2" fmla="val 717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9" idx="2"/>
            <a:endCxn id="96" idx="0"/>
          </p:cNvCxnSpPr>
          <p:nvPr/>
        </p:nvCxnSpPr>
        <p:spPr>
          <a:xfrm rot="10800000">
            <a:off x="3735555" y="3485987"/>
            <a:ext cx="661987" cy="119062"/>
          </a:xfrm>
          <a:prstGeom prst="bentConnector4">
            <a:avLst>
              <a:gd name="adj1" fmla="val 26619"/>
              <a:gd name="adj2" fmla="val 16144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7737495" y="5522066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9" name="Oval 178"/>
          <p:cNvSpPr/>
          <p:nvPr/>
        </p:nvSpPr>
        <p:spPr>
          <a:xfrm>
            <a:off x="7413135" y="3580635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0" name="Oval 179"/>
          <p:cNvSpPr/>
          <p:nvPr/>
        </p:nvSpPr>
        <p:spPr>
          <a:xfrm>
            <a:off x="6753623" y="3626494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1" name="Oval 180"/>
          <p:cNvSpPr/>
          <p:nvPr/>
        </p:nvSpPr>
        <p:spPr>
          <a:xfrm>
            <a:off x="7372033" y="4270840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2" name="Oval 181"/>
          <p:cNvSpPr/>
          <p:nvPr/>
        </p:nvSpPr>
        <p:spPr>
          <a:xfrm>
            <a:off x="6707188" y="4287886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3" name="Oval 182"/>
          <p:cNvSpPr/>
          <p:nvPr/>
        </p:nvSpPr>
        <p:spPr>
          <a:xfrm>
            <a:off x="7869279" y="4671131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4" name="Oval 183"/>
          <p:cNvSpPr/>
          <p:nvPr/>
        </p:nvSpPr>
        <p:spPr>
          <a:xfrm>
            <a:off x="8460878" y="4325111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5" name="Oval 184"/>
          <p:cNvSpPr/>
          <p:nvPr/>
        </p:nvSpPr>
        <p:spPr>
          <a:xfrm>
            <a:off x="7123861" y="5269226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4" name="Oval 193"/>
          <p:cNvSpPr/>
          <p:nvPr/>
        </p:nvSpPr>
        <p:spPr>
          <a:xfrm>
            <a:off x="8306613" y="5316350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5" name="Oval 194"/>
          <p:cNvSpPr/>
          <p:nvPr/>
        </p:nvSpPr>
        <p:spPr>
          <a:xfrm>
            <a:off x="8904362" y="3580912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6" name="Oval 195"/>
          <p:cNvSpPr/>
          <p:nvPr/>
        </p:nvSpPr>
        <p:spPr>
          <a:xfrm>
            <a:off x="9248121" y="4673346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8941699" y="5392437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tx1"/>
              </a:solidFill>
            </a:endParaRPr>
          </a:p>
        </p:txBody>
      </p:sp>
      <p:cxnSp>
        <p:nvCxnSpPr>
          <p:cNvPr id="198" name="Straight Connector 197"/>
          <p:cNvCxnSpPr>
            <a:stCxn id="179" idx="4"/>
            <a:endCxn id="181" idx="0"/>
          </p:cNvCxnSpPr>
          <p:nvPr/>
        </p:nvCxnSpPr>
        <p:spPr>
          <a:xfrm flipH="1">
            <a:off x="7486333" y="3805266"/>
            <a:ext cx="41102" cy="46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80" idx="4"/>
            <a:endCxn id="182" idx="0"/>
          </p:cNvCxnSpPr>
          <p:nvPr/>
        </p:nvCxnSpPr>
        <p:spPr>
          <a:xfrm flipH="1">
            <a:off x="6821488" y="3851125"/>
            <a:ext cx="46435" cy="436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6466438" y="3339488"/>
            <a:ext cx="3113056" cy="2704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9154870" y="4601530"/>
            <a:ext cx="4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8858544" y="5320860"/>
            <a:ext cx="42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04" name="Oval 203"/>
          <p:cNvSpPr/>
          <p:nvPr/>
        </p:nvSpPr>
        <p:spPr>
          <a:xfrm>
            <a:off x="7178630" y="3471292"/>
            <a:ext cx="598930" cy="1196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534167" y="3479622"/>
            <a:ext cx="598930" cy="1196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 rot="8526214">
            <a:off x="6871367" y="4815727"/>
            <a:ext cx="1479628" cy="5026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/>
          <p:cNvCxnSpPr>
            <a:stCxn id="183" idx="3"/>
            <a:endCxn id="185" idx="7"/>
          </p:cNvCxnSpPr>
          <p:nvPr/>
        </p:nvCxnSpPr>
        <p:spPr>
          <a:xfrm flipH="1">
            <a:off x="7318983" y="4862866"/>
            <a:ext cx="583774" cy="43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9" idx="2"/>
            <a:endCxn id="182" idx="6"/>
          </p:cNvCxnSpPr>
          <p:nvPr/>
        </p:nvCxnSpPr>
        <p:spPr>
          <a:xfrm flipH="1">
            <a:off x="6935788" y="3692951"/>
            <a:ext cx="477347" cy="70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ight Arrow 211"/>
          <p:cNvSpPr/>
          <p:nvPr/>
        </p:nvSpPr>
        <p:spPr>
          <a:xfrm>
            <a:off x="6209024" y="4400202"/>
            <a:ext cx="229982" cy="201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6417674" y="5693511"/>
            <a:ext cx="96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 2</a:t>
            </a:r>
          </a:p>
        </p:txBody>
      </p:sp>
      <p:sp>
        <p:nvSpPr>
          <p:cNvPr id="215" name="Oval 214"/>
          <p:cNvSpPr/>
          <p:nvPr/>
        </p:nvSpPr>
        <p:spPr>
          <a:xfrm rot="16200000">
            <a:off x="3005956" y="3544366"/>
            <a:ext cx="598930" cy="1469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16200000">
            <a:off x="3750013" y="2833977"/>
            <a:ext cx="598930" cy="1469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 rot="20581099">
            <a:off x="5033675" y="3319831"/>
            <a:ext cx="598930" cy="1469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rot="16200000">
            <a:off x="2935056" y="4462157"/>
            <a:ext cx="598930" cy="940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 rot="16200000">
            <a:off x="3255046" y="5028925"/>
            <a:ext cx="598930" cy="940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rot="16200000">
            <a:off x="3870640" y="5349778"/>
            <a:ext cx="533440" cy="92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16200000">
            <a:off x="4104240" y="5155646"/>
            <a:ext cx="489992" cy="631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 rot="16200000">
            <a:off x="4439517" y="3830156"/>
            <a:ext cx="433400" cy="876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rot="16200000">
            <a:off x="5586466" y="5500330"/>
            <a:ext cx="489992" cy="631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5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005"/>
          </a:xfrm>
        </p:spPr>
        <p:txBody>
          <a:bodyPr/>
          <a:lstStyle/>
          <a:p>
            <a:r>
              <a:rPr lang="en-US" dirty="0"/>
              <a:t>Use maximum weight matching in stage4, weight proportional to distance and connections between the LUTs of the vertices</a:t>
            </a:r>
          </a:p>
        </p:txBody>
      </p:sp>
      <p:sp>
        <p:nvSpPr>
          <p:cNvPr id="92" name="Oval 91"/>
          <p:cNvSpPr/>
          <p:nvPr/>
        </p:nvSpPr>
        <p:spPr>
          <a:xfrm>
            <a:off x="7629891" y="4709396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Oval 92"/>
          <p:cNvSpPr/>
          <p:nvPr/>
        </p:nvSpPr>
        <p:spPr>
          <a:xfrm>
            <a:off x="7216537" y="3110624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Oval 93"/>
          <p:cNvSpPr/>
          <p:nvPr/>
        </p:nvSpPr>
        <p:spPr>
          <a:xfrm>
            <a:off x="6602577" y="3385220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8822585" y="5105514"/>
            <a:ext cx="228600" cy="2246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269840" y="2869477"/>
            <a:ext cx="3113056" cy="2704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817413" y="3436592"/>
            <a:ext cx="1479628" cy="570651"/>
            <a:chOff x="5189658" y="3900622"/>
            <a:chExt cx="1479628" cy="570651"/>
          </a:xfrm>
        </p:grpSpPr>
        <p:sp>
          <p:nvSpPr>
            <p:cNvPr id="97" name="Oval 96"/>
            <p:cNvSpPr/>
            <p:nvPr/>
          </p:nvSpPr>
          <p:spPr>
            <a:xfrm>
              <a:off x="5507561" y="4246642"/>
              <a:ext cx="228600" cy="22463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6099160" y="3900622"/>
              <a:ext cx="228600" cy="22463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07" name="Straight Connector 106"/>
            <p:cNvCxnSpPr>
              <a:stCxn id="97" idx="6"/>
              <a:endCxn id="98" idx="3"/>
            </p:cNvCxnSpPr>
            <p:nvPr/>
          </p:nvCxnSpPr>
          <p:spPr>
            <a:xfrm flipV="1">
              <a:off x="5736161" y="4092357"/>
              <a:ext cx="396477" cy="266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 rot="8526214">
              <a:off x="5189658" y="3917712"/>
              <a:ext cx="1479628" cy="5026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" name="Right Arrow 190"/>
          <p:cNvSpPr/>
          <p:nvPr/>
        </p:nvSpPr>
        <p:spPr>
          <a:xfrm>
            <a:off x="6012426" y="3906579"/>
            <a:ext cx="229982" cy="201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6185592" y="5210831"/>
            <a:ext cx="96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 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124142" y="5619702"/>
            <a:ext cx="74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we do packing in stage4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62951" y="2962302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Oval 98"/>
          <p:cNvSpPr/>
          <p:nvPr/>
        </p:nvSpPr>
        <p:spPr>
          <a:xfrm>
            <a:off x="4234501" y="2962301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767900" y="3186932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6" name="Oval 105"/>
          <p:cNvSpPr/>
          <p:nvPr/>
        </p:nvSpPr>
        <p:spPr>
          <a:xfrm>
            <a:off x="5556001" y="5145908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605726" y="3650483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Oval 111"/>
          <p:cNvSpPr/>
          <p:nvPr/>
        </p:nvSpPr>
        <p:spPr>
          <a:xfrm>
            <a:off x="3422853" y="3650482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192542" y="3659833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6" name="Oval 115"/>
          <p:cNvSpPr/>
          <p:nvPr/>
        </p:nvSpPr>
        <p:spPr>
          <a:xfrm>
            <a:off x="5161622" y="3778895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062926" y="4831585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9" name="Oval 118"/>
          <p:cNvSpPr/>
          <p:nvPr/>
        </p:nvSpPr>
        <p:spPr>
          <a:xfrm>
            <a:off x="4034476" y="4831584"/>
            <a:ext cx="238125" cy="238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0" name="Straight Connector 119"/>
          <p:cNvCxnSpPr>
            <a:stCxn id="111" idx="3"/>
            <a:endCxn id="112" idx="2"/>
          </p:cNvCxnSpPr>
          <p:nvPr/>
        </p:nvCxnSpPr>
        <p:spPr>
          <a:xfrm flipV="1">
            <a:off x="3224851" y="3769545"/>
            <a:ext cx="198002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1"/>
            <a:endCxn id="111" idx="1"/>
          </p:cNvCxnSpPr>
          <p:nvPr/>
        </p:nvCxnSpPr>
        <p:spPr>
          <a:xfrm rot="10800000" flipV="1">
            <a:off x="2605727" y="3081364"/>
            <a:ext cx="657225" cy="688181"/>
          </a:xfrm>
          <a:prstGeom prst="bentConnector3">
            <a:avLst>
              <a:gd name="adj1" fmla="val 13478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743838" y="4277945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124" name="Elbow Connector 123"/>
          <p:cNvCxnSpPr>
            <a:endCxn id="114" idx="1"/>
          </p:cNvCxnSpPr>
          <p:nvPr/>
        </p:nvCxnSpPr>
        <p:spPr>
          <a:xfrm rot="10800000" flipV="1">
            <a:off x="4192543" y="3305994"/>
            <a:ext cx="584883" cy="472902"/>
          </a:xfrm>
          <a:prstGeom prst="bentConnector3">
            <a:avLst>
              <a:gd name="adj1" fmla="val 13908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5" idx="2"/>
            <a:endCxn id="114" idx="0"/>
          </p:cNvCxnSpPr>
          <p:nvPr/>
        </p:nvCxnSpPr>
        <p:spPr>
          <a:xfrm rot="5400000">
            <a:off x="4672396" y="3254766"/>
            <a:ext cx="234776" cy="575358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14" idx="2"/>
            <a:endCxn id="123" idx="3"/>
          </p:cNvCxnSpPr>
          <p:nvPr/>
        </p:nvCxnSpPr>
        <p:spPr>
          <a:xfrm rot="5400000">
            <a:off x="3683009" y="3577912"/>
            <a:ext cx="499050" cy="113914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23" idx="1"/>
            <a:endCxn id="118" idx="1"/>
          </p:cNvCxnSpPr>
          <p:nvPr/>
        </p:nvCxnSpPr>
        <p:spPr>
          <a:xfrm rot="10800000" flipH="1" flipV="1">
            <a:off x="2743838" y="4397008"/>
            <a:ext cx="319088" cy="553640"/>
          </a:xfrm>
          <a:prstGeom prst="bentConnector3">
            <a:avLst>
              <a:gd name="adj1" fmla="val -71642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23" idx="2"/>
            <a:endCxn id="118" idx="0"/>
          </p:cNvCxnSpPr>
          <p:nvPr/>
        </p:nvCxnSpPr>
        <p:spPr>
          <a:xfrm rot="16200000" flipH="1">
            <a:off x="3055188" y="4514283"/>
            <a:ext cx="315515" cy="319088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653476" y="5145909"/>
            <a:ext cx="619125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30" name="Elbow Connector 129"/>
          <p:cNvCxnSpPr>
            <a:stCxn id="118" idx="2"/>
            <a:endCxn id="129" idx="1"/>
          </p:cNvCxnSpPr>
          <p:nvPr/>
        </p:nvCxnSpPr>
        <p:spPr>
          <a:xfrm rot="16200000" flipH="1">
            <a:off x="3415351" y="5026847"/>
            <a:ext cx="195262" cy="28098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05" idx="0"/>
            <a:endCxn id="106" idx="0"/>
          </p:cNvCxnSpPr>
          <p:nvPr/>
        </p:nvCxnSpPr>
        <p:spPr>
          <a:xfrm rot="16200000" flipH="1">
            <a:off x="4396775" y="3867620"/>
            <a:ext cx="1958976" cy="597601"/>
          </a:xfrm>
          <a:prstGeom prst="bentConnector3">
            <a:avLst>
              <a:gd name="adj1" fmla="val -11669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2124142" y="2815803"/>
            <a:ext cx="3801331" cy="2704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Elbow Connector 132"/>
          <p:cNvCxnSpPr>
            <a:stCxn id="105" idx="3"/>
            <a:endCxn id="116" idx="0"/>
          </p:cNvCxnSpPr>
          <p:nvPr/>
        </p:nvCxnSpPr>
        <p:spPr>
          <a:xfrm flipH="1">
            <a:off x="5280685" y="3305995"/>
            <a:ext cx="106340" cy="472900"/>
          </a:xfrm>
          <a:prstGeom prst="bentConnector4">
            <a:avLst>
              <a:gd name="adj1" fmla="val -214971"/>
              <a:gd name="adj2" fmla="val 6258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96" idx="3"/>
            <a:endCxn id="112" idx="0"/>
          </p:cNvCxnSpPr>
          <p:nvPr/>
        </p:nvCxnSpPr>
        <p:spPr>
          <a:xfrm flipH="1">
            <a:off x="3541916" y="3081365"/>
            <a:ext cx="340160" cy="569117"/>
          </a:xfrm>
          <a:prstGeom prst="bentConnector4">
            <a:avLst>
              <a:gd name="adj1" fmla="val -13441"/>
              <a:gd name="adj2" fmla="val 7170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99" idx="2"/>
            <a:endCxn id="96" idx="0"/>
          </p:cNvCxnSpPr>
          <p:nvPr/>
        </p:nvCxnSpPr>
        <p:spPr>
          <a:xfrm rot="10800000">
            <a:off x="3572515" y="2962302"/>
            <a:ext cx="661987" cy="119062"/>
          </a:xfrm>
          <a:prstGeom prst="bentConnector4">
            <a:avLst>
              <a:gd name="adj1" fmla="val 26619"/>
              <a:gd name="adj2" fmla="val 16144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 rot="16200000">
            <a:off x="2842916" y="3020681"/>
            <a:ext cx="598930" cy="1469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 rot="16200000">
            <a:off x="3586973" y="2310292"/>
            <a:ext cx="598930" cy="1469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 rot="20581099">
            <a:off x="4870635" y="2796146"/>
            <a:ext cx="598930" cy="1469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 rot="16200000">
            <a:off x="2772016" y="3938472"/>
            <a:ext cx="598930" cy="940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 rot="16200000">
            <a:off x="3092006" y="4505240"/>
            <a:ext cx="598930" cy="940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 rot="16200000">
            <a:off x="3707600" y="4826093"/>
            <a:ext cx="533440" cy="925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 rot="16200000">
            <a:off x="3941200" y="4631961"/>
            <a:ext cx="489992" cy="631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 rot="16200000">
            <a:off x="4276477" y="3306471"/>
            <a:ext cx="433400" cy="8769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 rot="16200000">
            <a:off x="5423426" y="4976645"/>
            <a:ext cx="489992" cy="6318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 rot="20581099">
            <a:off x="4086604" y="3089142"/>
            <a:ext cx="1534043" cy="1131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 rot="16200000">
            <a:off x="2694015" y="4003393"/>
            <a:ext cx="1083423" cy="13162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353EE5-B295-4F9A-9C1A-C5DE6EEBD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3476" y="2461137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2471684" y="3222939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5281689" y="2857964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2388570" y="4068064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4545182" y="3846528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722408" y="4920580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355089" y="5232666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5252399" y="4830279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4454002" y="4637046"/>
            <a:ext cx="2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296" name="Group 295"/>
          <p:cNvGrpSpPr/>
          <p:nvPr/>
        </p:nvGrpSpPr>
        <p:grpSpPr>
          <a:xfrm>
            <a:off x="6444779" y="3591326"/>
            <a:ext cx="815201" cy="1632621"/>
            <a:chOff x="7056167" y="3309530"/>
            <a:chExt cx="815201" cy="1632621"/>
          </a:xfrm>
        </p:grpSpPr>
        <p:sp>
          <p:nvSpPr>
            <p:cNvPr id="297" name="Oval 296"/>
            <p:cNvSpPr/>
            <p:nvPr/>
          </p:nvSpPr>
          <p:spPr>
            <a:xfrm>
              <a:off x="7353964" y="4250290"/>
              <a:ext cx="228600" cy="22463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7056167" y="3309530"/>
              <a:ext cx="815201" cy="1632621"/>
              <a:chOff x="7056167" y="3309530"/>
              <a:chExt cx="815201" cy="1632621"/>
            </a:xfrm>
          </p:grpSpPr>
          <p:sp>
            <p:nvSpPr>
              <p:cNvPr id="299" name="Oval 298"/>
              <p:cNvSpPr/>
              <p:nvPr/>
            </p:nvSpPr>
            <p:spPr>
              <a:xfrm>
                <a:off x="7071833" y="3495014"/>
                <a:ext cx="228600" cy="2246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7642768" y="4717520"/>
                <a:ext cx="228600" cy="2246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301" name="Straight Connector 300"/>
              <p:cNvCxnSpPr>
                <a:stCxn id="299" idx="4"/>
                <a:endCxn id="297" idx="0"/>
              </p:cNvCxnSpPr>
              <p:nvPr/>
            </p:nvCxnSpPr>
            <p:spPr>
              <a:xfrm>
                <a:off x="7186133" y="3719645"/>
                <a:ext cx="282131" cy="5306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297" idx="4"/>
                <a:endCxn id="300" idx="0"/>
              </p:cNvCxnSpPr>
              <p:nvPr/>
            </p:nvCxnSpPr>
            <p:spPr>
              <a:xfrm>
                <a:off x="7468264" y="4474921"/>
                <a:ext cx="288804" cy="2425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Oval 302"/>
              <p:cNvSpPr/>
              <p:nvPr/>
            </p:nvSpPr>
            <p:spPr>
              <a:xfrm rot="4180585">
                <a:off x="6658209" y="3707488"/>
                <a:ext cx="1376550" cy="58063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7158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2" grpId="0" animBg="1"/>
      <p:bldP spid="247" grpId="0" animBg="1"/>
      <p:bldP spid="248" grpId="0" animBg="1"/>
      <p:bldP spid="6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Partitioning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Packing</a:t>
            </a:r>
          </a:p>
          <a:p>
            <a:r>
              <a:rPr lang="en-US" dirty="0" err="1"/>
              <a:t>Routability</a:t>
            </a:r>
            <a:r>
              <a:rPr lang="en-US" dirty="0"/>
              <a:t>-Driven Global Placement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Legalization</a:t>
            </a:r>
            <a:endParaRPr lang="en-US" dirty="0"/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Detailed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9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Quadratic placement based on Ripple</a:t>
            </a:r>
          </a:p>
          <a:p>
            <a:r>
              <a:rPr lang="en-US" dirty="0"/>
              <a:t>Three-stage Optimization</a:t>
            </a:r>
          </a:p>
          <a:p>
            <a:pPr lvl="1"/>
            <a:r>
              <a:rPr lang="en-US" dirty="0"/>
              <a:t>First two stages, optimize </a:t>
            </a:r>
            <a:r>
              <a:rPr lang="en-US" dirty="0" err="1"/>
              <a:t>wirelength</a:t>
            </a:r>
            <a:r>
              <a:rPr lang="en-US" dirty="0"/>
              <a:t>, fix DSP/RAM to their legal position after stage 1</a:t>
            </a:r>
          </a:p>
          <a:p>
            <a:pPr lvl="2"/>
            <a:r>
              <a:rPr lang="en-US" dirty="0"/>
              <a:t>Legalizing DSP/RAM disturbs the global placement result a lot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/>
              <a:t>third stage </a:t>
            </a:r>
            <a:r>
              <a:rPr lang="en-US" dirty="0"/>
              <a:t>optimize </a:t>
            </a:r>
            <a:r>
              <a:rPr lang="en-US" dirty="0" err="1"/>
              <a:t>routability</a:t>
            </a:r>
            <a:r>
              <a:rPr lang="en-US" dirty="0"/>
              <a:t> using inflation (Accumulative)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06" y="3618485"/>
            <a:ext cx="1466850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1" y="3618485"/>
            <a:ext cx="1438275" cy="168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858" y="5367396"/>
            <a:ext cx="392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displacement, difference in HPWL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994" y="5368469"/>
            <a:ext cx="200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displacement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07" y="1690688"/>
            <a:ext cx="4952374" cy="4592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congestion estimation </a:t>
            </a:r>
          </a:p>
          <a:p>
            <a:pPr lvl="1"/>
            <a:r>
              <a:rPr lang="en-US" dirty="0"/>
              <a:t>Probabilistic model</a:t>
            </a:r>
          </a:p>
          <a:p>
            <a:pPr lvl="1"/>
            <a:r>
              <a:rPr lang="en-US" dirty="0"/>
              <a:t>Consider both bounding box and </a:t>
            </a:r>
            <a:r>
              <a:rPr lang="en-US" dirty="0" err="1"/>
              <a:t>HPWl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846" y="3190531"/>
            <a:ext cx="5181600" cy="876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24525" y="3646187"/>
            <a:ext cx="2038350" cy="107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18665" y="4572449"/>
                <a:ext cx="1813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𝐻𝑃𝑊𝐿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65" y="4572449"/>
                <a:ext cx="1813958" cy="276999"/>
              </a:xfrm>
              <a:prstGeom prst="rect">
                <a:avLst/>
              </a:prstGeom>
              <a:blipFill>
                <a:blip r:embed="rId7"/>
                <a:stretch>
                  <a:fillRect l="-2349" r="-268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14646" y="4845885"/>
                <a:ext cx="10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#G-</a:t>
                </a:r>
                <a:r>
                  <a:rPr lang="en-US" dirty="0">
                    <a:ea typeface="Cambria Math" panose="02040503050406030204" pitchFamily="18" charset="0"/>
                  </a:rPr>
                  <a:t>Cell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46" y="4845885"/>
                <a:ext cx="1093248" cy="276999"/>
              </a:xfrm>
              <a:prstGeom prst="rect">
                <a:avLst/>
              </a:prstGeom>
              <a:blipFill>
                <a:blip r:embed="rId8"/>
                <a:stretch>
                  <a:fillRect l="-13408" t="-28889" r="-78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78042" y="4173965"/>
                <a:ext cx="1813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𝐻𝑃𝑊𝐿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042" y="4173965"/>
                <a:ext cx="1813958" cy="276999"/>
              </a:xfrm>
              <a:prstGeom prst="rect">
                <a:avLst/>
              </a:prstGeom>
              <a:blipFill>
                <a:blip r:embed="rId9"/>
                <a:stretch>
                  <a:fillRect l="-2349" r="-268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374023" y="4447401"/>
                <a:ext cx="10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#G-</a:t>
                </a:r>
                <a:r>
                  <a:rPr lang="en-US" dirty="0">
                    <a:ea typeface="Cambria Math" panose="02040503050406030204" pitchFamily="18" charset="0"/>
                  </a:rPr>
                  <a:t>Cell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023" y="4447401"/>
                <a:ext cx="1093248" cy="276999"/>
              </a:xfrm>
              <a:prstGeom prst="rect">
                <a:avLst/>
              </a:prstGeom>
              <a:blipFill>
                <a:blip r:embed="rId10"/>
                <a:stretch>
                  <a:fillRect l="-13408" t="-28889" r="-782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894627" y="4523989"/>
            <a:ext cx="483416" cy="6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2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congestion estimation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285" b="33884"/>
          <a:stretch/>
        </p:blipFill>
        <p:spPr>
          <a:xfrm>
            <a:off x="1197749" y="1508789"/>
            <a:ext cx="3452909" cy="3671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1958" y="5583649"/>
            <a:ext cx="74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the routing congestion estimation obtained by VIVADO and 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7097" b="33884"/>
          <a:stretch/>
        </p:blipFill>
        <p:spPr>
          <a:xfrm>
            <a:off x="5942283" y="1508789"/>
            <a:ext cx="3910312" cy="36714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6897" y="5214317"/>
            <a:ext cx="12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(a)VIVADO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2765" y="5214317"/>
            <a:ext cx="88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3753" y="5214488"/>
            <a:ext cx="124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(c)VIVADO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9621" y="5214488"/>
            <a:ext cx="88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(d)Ours</a:t>
            </a:r>
          </a:p>
        </p:txBody>
      </p:sp>
    </p:spTree>
    <p:extLst>
      <p:ext uri="{BB962C8B-B14F-4D97-AF65-F5344CB8AC3E}">
        <p14:creationId xmlns:p14="http://schemas.microsoft.com/office/powerpoint/2010/main" val="257957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Partitioning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Packing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Global Placement</a:t>
            </a:r>
          </a:p>
          <a:p>
            <a:r>
              <a:rPr lang="en-US" dirty="0"/>
              <a:t>Legalization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Detailed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7322403" y="1825625"/>
            <a:ext cx="4633036" cy="3736975"/>
            <a:chOff x="7035800" y="1519237"/>
            <a:chExt cx="4978400" cy="4043363"/>
          </a:xfrm>
        </p:grpSpPr>
        <p:sp>
          <p:nvSpPr>
            <p:cNvPr id="17" name="Rectangle 16"/>
            <p:cNvSpPr/>
            <p:nvPr/>
          </p:nvSpPr>
          <p:spPr>
            <a:xfrm>
              <a:off x="8808884" y="2379289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83437" y="2824735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25333" y="3288001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90568" y="3711037"/>
              <a:ext cx="430158" cy="50006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825364" y="4210087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283676" y="4663279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34598" y="4199009"/>
              <a:ext cx="467547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217150" y="3720163"/>
              <a:ext cx="427595" cy="47538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55324" y="3264910"/>
              <a:ext cx="459275" cy="44428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192095" y="2813845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749029" y="2381755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283676" y="1926722"/>
              <a:ext cx="459275" cy="4294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15549" y="1921019"/>
              <a:ext cx="450833" cy="43519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67911" y="2371942"/>
              <a:ext cx="459275" cy="42949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11344" y="2817260"/>
              <a:ext cx="459275" cy="4543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466058" y="3274723"/>
              <a:ext cx="444654" cy="42949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904215" y="3723949"/>
              <a:ext cx="459275" cy="47491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74174" y="4212316"/>
              <a:ext cx="459275" cy="42949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23165" y="4657436"/>
              <a:ext cx="459275" cy="428108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287271" y="5105613"/>
              <a:ext cx="429623" cy="42949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727981" y="4643908"/>
              <a:ext cx="482261" cy="42949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208305" y="4192803"/>
              <a:ext cx="453332" cy="45756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653178" y="3723950"/>
              <a:ext cx="459276" cy="47015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647215" y="2822505"/>
              <a:ext cx="459275" cy="42949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1112454" y="3264910"/>
              <a:ext cx="435310" cy="43930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210242" y="2365306"/>
              <a:ext cx="444876" cy="4420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754268" y="1917021"/>
              <a:ext cx="437780" cy="45766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298711" y="4200105"/>
              <a:ext cx="424223" cy="45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170483" y="3253365"/>
              <a:ext cx="466437" cy="45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268456" y="2388539"/>
              <a:ext cx="466437" cy="45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3547" y="3269528"/>
              <a:ext cx="466437" cy="452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817615" y="2820406"/>
              <a:ext cx="1379892" cy="1406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35800" y="1897928"/>
              <a:ext cx="4978400" cy="36646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035800" y="2803092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7035800" y="3730264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35800" y="4650365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456055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75073" y="1889774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284855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203874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4420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35800" y="3269528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35800" y="2373601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35800" y="4207019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035800" y="5079856"/>
              <a:ext cx="49784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08636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809181" y="1889774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718963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47217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47763" y="1897928"/>
              <a:ext cx="0" cy="36646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9387907" y="3457821"/>
              <a:ext cx="221673" cy="11083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/>
            <p:cNvSpPr/>
            <p:nvPr/>
          </p:nvSpPr>
          <p:spPr>
            <a:xfrm>
              <a:off x="8393548" y="2409892"/>
              <a:ext cx="2239533" cy="2239533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/>
            <p:cNvSpPr/>
            <p:nvPr/>
          </p:nvSpPr>
          <p:spPr>
            <a:xfrm>
              <a:off x="7465294" y="1519237"/>
              <a:ext cx="4082469" cy="403520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/>
            <p:cNvSpPr/>
            <p:nvPr/>
          </p:nvSpPr>
          <p:spPr>
            <a:xfrm>
              <a:off x="7940967" y="1881620"/>
              <a:ext cx="3181927" cy="3198236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37832" cy="4351338"/>
          </a:xfrm>
        </p:spPr>
        <p:txBody>
          <a:bodyPr/>
          <a:lstStyle/>
          <a:p>
            <a:r>
              <a:rPr lang="en-US" dirty="0"/>
              <a:t>Greedy window-based cell by cell legalization process</a:t>
            </a:r>
          </a:p>
          <a:p>
            <a:pPr lvl="1"/>
            <a:r>
              <a:rPr lang="en-US" dirty="0"/>
              <a:t>Start from a small window</a:t>
            </a:r>
          </a:p>
          <a:p>
            <a:pPr lvl="1"/>
            <a:r>
              <a:rPr lang="en-US" dirty="0"/>
              <a:t>Sites inside a window are consider to have same displacement </a:t>
            </a:r>
          </a:p>
          <a:p>
            <a:pPr lvl="1"/>
            <a:r>
              <a:rPr lang="en-US" dirty="0"/>
              <a:t>Sort the sites by an objective function (HPWL)</a:t>
            </a:r>
          </a:p>
          <a:p>
            <a:pPr lvl="1"/>
            <a:r>
              <a:rPr lang="en-US" dirty="0"/>
              <a:t>If cannot be legalized, slowly increase the window size until it’s legalized</a:t>
            </a:r>
          </a:p>
          <a:p>
            <a:pPr lvl="1"/>
            <a:r>
              <a:rPr lang="en-US" dirty="0"/>
              <a:t>Keep BLEs intact unless cannot be legalized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5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Partitioning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Packing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Global Placement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Legalization</a:t>
            </a:r>
          </a:p>
          <a:p>
            <a:r>
              <a:rPr lang="en-US" dirty="0" err="1"/>
              <a:t>Routability</a:t>
            </a:r>
            <a:r>
              <a:rPr lang="en-US" dirty="0"/>
              <a:t>-Driven Detailed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6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436593" y="3874049"/>
            <a:ext cx="3294468" cy="19654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5432" cy="4351338"/>
          </a:xfrm>
        </p:spPr>
        <p:txBody>
          <a:bodyPr/>
          <a:lstStyle/>
          <a:p>
            <a:r>
              <a:rPr lang="en-US" dirty="0"/>
              <a:t>Move to optimal region to optimize HPWL</a:t>
            </a:r>
          </a:p>
          <a:p>
            <a:pPr lvl="1"/>
            <a:r>
              <a:rPr lang="en-US" dirty="0"/>
              <a:t>In both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BLE</a:t>
            </a:r>
            <a:r>
              <a:rPr lang="en-US" dirty="0"/>
              <a:t> level and </a:t>
            </a:r>
            <a:r>
              <a:rPr lang="en-US" dirty="0">
                <a:solidFill>
                  <a:srgbClr val="FF0000"/>
                </a:solidFill>
              </a:rPr>
              <a:t>CLB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CLB</a:t>
            </a:r>
            <a:r>
              <a:rPr lang="en-US" dirty="0"/>
              <a:t> level, if the site is occupied, swap the cells if the HPWL does not increase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BLE</a:t>
            </a:r>
            <a:r>
              <a:rPr lang="en-US" dirty="0"/>
              <a:t> level, the BLE can only be moved to a slice if it won’t violate legalization rules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672620" y="3993698"/>
            <a:ext cx="1118202" cy="739829"/>
            <a:chOff x="797104" y="4333832"/>
            <a:chExt cx="1118202" cy="739829"/>
          </a:xfrm>
        </p:grpSpPr>
        <p:sp>
          <p:nvSpPr>
            <p:cNvPr id="69" name="Rectangle 68"/>
            <p:cNvSpPr/>
            <p:nvPr/>
          </p:nvSpPr>
          <p:spPr>
            <a:xfrm>
              <a:off x="872426" y="4403089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599394" y="4403089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7104" y="4333832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72620" y="4912537"/>
            <a:ext cx="1118202" cy="739829"/>
            <a:chOff x="2201243" y="4341315"/>
            <a:chExt cx="1118202" cy="739829"/>
          </a:xfrm>
        </p:grpSpPr>
        <p:sp>
          <p:nvSpPr>
            <p:cNvPr id="73" name="Rectangle 72"/>
            <p:cNvSpPr/>
            <p:nvPr/>
          </p:nvSpPr>
          <p:spPr>
            <a:xfrm>
              <a:off x="2269245" y="4404042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979012" y="4781258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982655" y="4408196"/>
              <a:ext cx="238125" cy="2381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01243" y="4341315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272846" y="3993698"/>
            <a:ext cx="1118202" cy="739829"/>
            <a:chOff x="6499646" y="4341835"/>
            <a:chExt cx="1118202" cy="739829"/>
          </a:xfrm>
        </p:grpSpPr>
        <p:sp>
          <p:nvSpPr>
            <p:cNvPr id="83" name="Rectangle 82"/>
            <p:cNvSpPr/>
            <p:nvPr/>
          </p:nvSpPr>
          <p:spPr>
            <a:xfrm>
              <a:off x="6553722" y="4406677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53721" y="4782826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99646" y="4341835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72846" y="4922061"/>
            <a:ext cx="1118202" cy="739829"/>
            <a:chOff x="7757574" y="4329200"/>
            <a:chExt cx="1118202" cy="739829"/>
          </a:xfrm>
        </p:grpSpPr>
        <p:sp>
          <p:nvSpPr>
            <p:cNvPr id="87" name="Rectangle 86"/>
            <p:cNvSpPr/>
            <p:nvPr/>
          </p:nvSpPr>
          <p:spPr>
            <a:xfrm>
              <a:off x="7821075" y="4404489"/>
              <a:ext cx="619125" cy="238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757574" y="4329200"/>
              <a:ext cx="1118202" cy="739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8645909" y="5959171"/>
            <a:ext cx="5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CLB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28940" y="4630659"/>
            <a:ext cx="528199" cy="37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</a:t>
            </a:r>
          </a:p>
        </p:txBody>
      </p:sp>
      <p:cxnSp>
        <p:nvCxnSpPr>
          <p:cNvPr id="96" name="Straight Arrow Connector 95"/>
          <p:cNvCxnSpPr>
            <a:stCxn id="92" idx="1"/>
            <a:endCxn id="60" idx="2"/>
          </p:cNvCxnSpPr>
          <p:nvPr/>
        </p:nvCxnSpPr>
        <p:spPr>
          <a:xfrm flipH="1" flipV="1">
            <a:off x="8083827" y="5839522"/>
            <a:ext cx="562082" cy="304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3"/>
            <a:endCxn id="71" idx="1"/>
          </p:cNvCxnSpPr>
          <p:nvPr/>
        </p:nvCxnSpPr>
        <p:spPr>
          <a:xfrm flipV="1">
            <a:off x="6057139" y="4363613"/>
            <a:ext cx="615481" cy="455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76" idx="1"/>
          </p:cNvCxnSpPr>
          <p:nvPr/>
        </p:nvCxnSpPr>
        <p:spPr>
          <a:xfrm>
            <a:off x="6057139" y="4818734"/>
            <a:ext cx="615481" cy="463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0110515" y="4800535"/>
            <a:ext cx="528199" cy="37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</a:t>
            </a:r>
          </a:p>
        </p:txBody>
      </p:sp>
      <p:cxnSp>
        <p:nvCxnSpPr>
          <p:cNvPr id="111" name="Straight Arrow Connector 110"/>
          <p:cNvCxnSpPr>
            <a:stCxn id="109" idx="1"/>
            <a:endCxn id="85" idx="3"/>
          </p:cNvCxnSpPr>
          <p:nvPr/>
        </p:nvCxnSpPr>
        <p:spPr>
          <a:xfrm flipH="1" flipV="1">
            <a:off x="9391048" y="4363613"/>
            <a:ext cx="719467" cy="624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1"/>
            <a:endCxn id="88" idx="3"/>
          </p:cNvCxnSpPr>
          <p:nvPr/>
        </p:nvCxnSpPr>
        <p:spPr>
          <a:xfrm flipH="1">
            <a:off x="9391048" y="4988610"/>
            <a:ext cx="719467" cy="30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3"/>
          <a:srcRect l="19683" t="3748" r="21638" b="28205"/>
          <a:stretch/>
        </p:blipFill>
        <p:spPr>
          <a:xfrm>
            <a:off x="2222500" y="3753747"/>
            <a:ext cx="3152461" cy="2530883"/>
          </a:xfrm>
          <a:prstGeom prst="rect">
            <a:avLst/>
          </a:prstGeom>
        </p:spPr>
      </p:pic>
      <p:cxnSp>
        <p:nvCxnSpPr>
          <p:cNvPr id="120" name="Straight Connector 119"/>
          <p:cNvCxnSpPr/>
          <p:nvPr/>
        </p:nvCxnSpPr>
        <p:spPr>
          <a:xfrm flipV="1">
            <a:off x="5207002" y="3896444"/>
            <a:ext cx="1229591" cy="589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5207002" y="4606925"/>
            <a:ext cx="1245852" cy="1228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already in optimal region, move to site to optimize alignment(BLE level).</a:t>
            </a:r>
          </a:p>
          <a:p>
            <a:pPr lvl="1"/>
            <a:r>
              <a:rPr lang="en-US" dirty="0"/>
              <a:t>Compute the score of each site by assuming the cell is moved to there and get the alignment score by considering all related nets</a:t>
            </a:r>
          </a:p>
          <a:p>
            <a:pPr lvl="1"/>
            <a:r>
              <a:rPr lang="en-US" dirty="0"/>
              <a:t>Sort the candidate sites by their alignment score, try to move the cell to a site with smaller score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1091"/>
          <a:stretch/>
        </p:blipFill>
        <p:spPr>
          <a:xfrm>
            <a:off x="2188417" y="4220445"/>
            <a:ext cx="7581900" cy="1788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8982" y="5986177"/>
            <a:ext cx="11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(a)score=5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9739" y="6009268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score=4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7082" y="6013325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score=3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0236" y="5986023"/>
            <a:ext cx="12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score=2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454" y="5986023"/>
            <a:ext cx="122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 score=1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7269" y="6355509"/>
            <a:ext cx="74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alignment of different 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6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58745" y="5741468"/>
            <a:ext cx="7139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Comparison of </a:t>
            </a:r>
            <a:r>
              <a:rPr lang="en-US" dirty="0" err="1"/>
              <a:t>wirelength</a:t>
            </a:r>
            <a:r>
              <a:rPr lang="en-US" dirty="0"/>
              <a:t> and runtime of our placer and the top3 winners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92398"/>
              </p:ext>
            </p:extLst>
          </p:nvPr>
        </p:nvGraphicFramePr>
        <p:xfrm>
          <a:off x="966922" y="1594380"/>
          <a:ext cx="10298839" cy="4088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37">
                  <a:extLst>
                    <a:ext uri="{9D8B030D-6E8A-4147-A177-3AD203B41FA5}">
                      <a16:colId xmlns:a16="http://schemas.microsoft.com/office/drawing/2014/main" val="269318499"/>
                    </a:ext>
                  </a:extLst>
                </a:gridCol>
                <a:gridCol w="1037475">
                  <a:extLst>
                    <a:ext uri="{9D8B030D-6E8A-4147-A177-3AD203B41FA5}">
                      <a16:colId xmlns:a16="http://schemas.microsoft.com/office/drawing/2014/main" val="1123307730"/>
                    </a:ext>
                  </a:extLst>
                </a:gridCol>
                <a:gridCol w="771781">
                  <a:extLst>
                    <a:ext uri="{9D8B030D-6E8A-4147-A177-3AD203B41FA5}">
                      <a16:colId xmlns:a16="http://schemas.microsoft.com/office/drawing/2014/main" val="2442732993"/>
                    </a:ext>
                  </a:extLst>
                </a:gridCol>
                <a:gridCol w="771781">
                  <a:extLst>
                    <a:ext uri="{9D8B030D-6E8A-4147-A177-3AD203B41FA5}">
                      <a16:colId xmlns:a16="http://schemas.microsoft.com/office/drawing/2014/main" val="713405935"/>
                    </a:ext>
                  </a:extLst>
                </a:gridCol>
                <a:gridCol w="822388">
                  <a:extLst>
                    <a:ext uri="{9D8B030D-6E8A-4147-A177-3AD203B41FA5}">
                      <a16:colId xmlns:a16="http://schemas.microsoft.com/office/drawing/2014/main" val="3951041168"/>
                    </a:ext>
                  </a:extLst>
                </a:gridCol>
                <a:gridCol w="670563">
                  <a:extLst>
                    <a:ext uri="{9D8B030D-6E8A-4147-A177-3AD203B41FA5}">
                      <a16:colId xmlns:a16="http://schemas.microsoft.com/office/drawing/2014/main" val="2105481133"/>
                    </a:ext>
                  </a:extLst>
                </a:gridCol>
                <a:gridCol w="847693">
                  <a:extLst>
                    <a:ext uri="{9D8B030D-6E8A-4147-A177-3AD203B41FA5}">
                      <a16:colId xmlns:a16="http://schemas.microsoft.com/office/drawing/2014/main" val="3368838907"/>
                    </a:ext>
                  </a:extLst>
                </a:gridCol>
                <a:gridCol w="822388">
                  <a:extLst>
                    <a:ext uri="{9D8B030D-6E8A-4147-A177-3AD203B41FA5}">
                      <a16:colId xmlns:a16="http://schemas.microsoft.com/office/drawing/2014/main" val="168232333"/>
                    </a:ext>
                  </a:extLst>
                </a:gridCol>
                <a:gridCol w="809737">
                  <a:extLst>
                    <a:ext uri="{9D8B030D-6E8A-4147-A177-3AD203B41FA5}">
                      <a16:colId xmlns:a16="http://schemas.microsoft.com/office/drawing/2014/main" val="97660792"/>
                    </a:ext>
                  </a:extLst>
                </a:gridCol>
                <a:gridCol w="809737">
                  <a:extLst>
                    <a:ext uri="{9D8B030D-6E8A-4147-A177-3AD203B41FA5}">
                      <a16:colId xmlns:a16="http://schemas.microsoft.com/office/drawing/2014/main" val="3566947256"/>
                    </a:ext>
                  </a:extLst>
                </a:gridCol>
                <a:gridCol w="809737">
                  <a:extLst>
                    <a:ext uri="{9D8B030D-6E8A-4147-A177-3AD203B41FA5}">
                      <a16:colId xmlns:a16="http://schemas.microsoft.com/office/drawing/2014/main" val="2502137799"/>
                    </a:ext>
                  </a:extLst>
                </a:gridCol>
                <a:gridCol w="506085">
                  <a:extLst>
                    <a:ext uri="{9D8B030D-6E8A-4147-A177-3AD203B41FA5}">
                      <a16:colId xmlns:a16="http://schemas.microsoft.com/office/drawing/2014/main" val="3800594080"/>
                    </a:ext>
                  </a:extLst>
                </a:gridCol>
                <a:gridCol w="809737">
                  <a:extLst>
                    <a:ext uri="{9D8B030D-6E8A-4147-A177-3AD203B41FA5}">
                      <a16:colId xmlns:a16="http://schemas.microsoft.com/office/drawing/2014/main" val="1144610879"/>
                    </a:ext>
                  </a:extLst>
                </a:gridCol>
              </a:tblGrid>
              <a:tr h="15451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Design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Ours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1st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2nd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3rd Place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41960"/>
                  </a:ext>
                </a:extLst>
              </a:tr>
              <a:tr h="251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Time(s)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 WL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WL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Time(s)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 WL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WL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Time(s)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 WL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WL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Time(s)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 WL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222095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FPGA-1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362563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379932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1.048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581975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1.605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715548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FPGA-2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677563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677877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679878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1.003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1046859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1.545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156916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3617466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1037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3223042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0.891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3660659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5029157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1.390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837622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6037293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5628519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1257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6497023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1449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1.076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7247233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708391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10455204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10264769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1266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0.982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576748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6960037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2772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6330179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2920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7008525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4166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6822707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8613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029495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10248020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2170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10236827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2703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0.999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10415871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4572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10973376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9196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1.071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946128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8874454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1426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8384338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2645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8986361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2942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12299898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2741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1.386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3582453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12954350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2683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13908997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5833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1.074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9222375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8564363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5555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719050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11226088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3636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11091383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3227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0.988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11713479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7331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9919267"/>
                  </a:ext>
                </a:extLst>
              </a:tr>
              <a:tr h="293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FPGA-12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8928528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9748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9021768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4539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1.010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46512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66777" y="5736653"/>
            <a:ext cx="625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Comparison of </a:t>
            </a:r>
            <a:r>
              <a:rPr lang="en-US" dirty="0" err="1"/>
              <a:t>wirelength</a:t>
            </a:r>
            <a:r>
              <a:rPr lang="en-US" dirty="0"/>
              <a:t> of different method used in our placer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49943"/>
              </p:ext>
            </p:extLst>
          </p:nvPr>
        </p:nvGraphicFramePr>
        <p:xfrm>
          <a:off x="1038686" y="1606861"/>
          <a:ext cx="10049521" cy="405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090">
                  <a:extLst>
                    <a:ext uri="{9D8B030D-6E8A-4147-A177-3AD203B41FA5}">
                      <a16:colId xmlns:a16="http://schemas.microsoft.com/office/drawing/2014/main" val="722658606"/>
                    </a:ext>
                  </a:extLst>
                </a:gridCol>
                <a:gridCol w="1328862">
                  <a:extLst>
                    <a:ext uri="{9D8B030D-6E8A-4147-A177-3AD203B41FA5}">
                      <a16:colId xmlns:a16="http://schemas.microsoft.com/office/drawing/2014/main" val="2864205279"/>
                    </a:ext>
                  </a:extLst>
                </a:gridCol>
                <a:gridCol w="1063090">
                  <a:extLst>
                    <a:ext uri="{9D8B030D-6E8A-4147-A177-3AD203B41FA5}">
                      <a16:colId xmlns:a16="http://schemas.microsoft.com/office/drawing/2014/main" val="3015785816"/>
                    </a:ext>
                  </a:extLst>
                </a:gridCol>
                <a:gridCol w="1063090">
                  <a:extLst>
                    <a:ext uri="{9D8B030D-6E8A-4147-A177-3AD203B41FA5}">
                      <a16:colId xmlns:a16="http://schemas.microsoft.com/office/drawing/2014/main" val="467491523"/>
                    </a:ext>
                  </a:extLst>
                </a:gridCol>
                <a:gridCol w="1063090">
                  <a:extLst>
                    <a:ext uri="{9D8B030D-6E8A-4147-A177-3AD203B41FA5}">
                      <a16:colId xmlns:a16="http://schemas.microsoft.com/office/drawing/2014/main" val="2607580945"/>
                    </a:ext>
                  </a:extLst>
                </a:gridCol>
                <a:gridCol w="1279029">
                  <a:extLst>
                    <a:ext uri="{9D8B030D-6E8A-4147-A177-3AD203B41FA5}">
                      <a16:colId xmlns:a16="http://schemas.microsoft.com/office/drawing/2014/main" val="954173315"/>
                    </a:ext>
                  </a:extLst>
                </a:gridCol>
                <a:gridCol w="1063090">
                  <a:extLst>
                    <a:ext uri="{9D8B030D-6E8A-4147-A177-3AD203B41FA5}">
                      <a16:colId xmlns:a16="http://schemas.microsoft.com/office/drawing/2014/main" val="2659477563"/>
                    </a:ext>
                  </a:extLst>
                </a:gridCol>
                <a:gridCol w="1063090">
                  <a:extLst>
                    <a:ext uri="{9D8B030D-6E8A-4147-A177-3AD203B41FA5}">
                      <a16:colId xmlns:a16="http://schemas.microsoft.com/office/drawing/2014/main" val="2729338636"/>
                    </a:ext>
                  </a:extLst>
                </a:gridCol>
                <a:gridCol w="1063090">
                  <a:extLst>
                    <a:ext uri="{9D8B030D-6E8A-4147-A177-3AD203B41FA5}">
                      <a16:colId xmlns:a16="http://schemas.microsoft.com/office/drawing/2014/main" val="3168004445"/>
                    </a:ext>
                  </a:extLst>
                </a:gridCol>
              </a:tblGrid>
              <a:tr h="2828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Raw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With congestion</a:t>
                      </a:r>
                      <a:r>
                        <a:rPr lang="en-US" sz="11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-driven GP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With partitioning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en-US" sz="1100" b="1" i="0" u="none" strike="noStrike" baseline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B</a:t>
                      </a:r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62068"/>
                  </a:ext>
                </a:extLst>
              </a:tr>
              <a:tr h="207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Normalized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18867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377883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1.042255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57943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696417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689360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1.011655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61929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4027586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3999517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3645846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3617466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0.898172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0414030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6037293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6087199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6265158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6357766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1.053082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305665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10455204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9502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7801736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7723476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7016684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181262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10248020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10615672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10338763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10580828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1.032475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478407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9171179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9392039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8874454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9013564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0.982814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31078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12954350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13437554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13834692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1.067957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135898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10372369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8782789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8564363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852071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11226088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11688504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518888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FPGA-12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10286583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8928528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82972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4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3" y="24894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8204"/>
          <a:stretch/>
        </p:blipFill>
        <p:spPr>
          <a:xfrm>
            <a:off x="2880170" y="3437529"/>
            <a:ext cx="5372327" cy="2670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164"/>
            <a:ext cx="10515600" cy="4351338"/>
          </a:xfrm>
        </p:spPr>
        <p:txBody>
          <a:bodyPr/>
          <a:lstStyle/>
          <a:p>
            <a:r>
              <a:rPr lang="en-US" dirty="0"/>
              <a:t>As the scale of FPGA grows rapidly, </a:t>
            </a:r>
            <a:r>
              <a:rPr lang="en-US" dirty="0" err="1"/>
              <a:t>routability</a:t>
            </a:r>
            <a:r>
              <a:rPr lang="en-US" dirty="0"/>
              <a:t> becomes a major problem in FPGA placement</a:t>
            </a:r>
          </a:p>
          <a:p>
            <a:r>
              <a:rPr lang="en-US" dirty="0"/>
              <a:t>The complex architecture of heterogeneous FPGAs yields more sophisticated placement techniques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67864" y="6098959"/>
            <a:ext cx="55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Architecture sample of heterogeneous FPGA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major categories</a:t>
            </a:r>
          </a:p>
          <a:p>
            <a:pPr lvl="1"/>
            <a:r>
              <a:rPr lang="en-US" dirty="0"/>
              <a:t>Simulated annealing based, e.g. VPR</a:t>
            </a:r>
          </a:p>
          <a:p>
            <a:pPr lvl="1"/>
            <a:r>
              <a:rPr lang="en-US" dirty="0"/>
              <a:t>Partitioning-based, e.g. [1]</a:t>
            </a:r>
          </a:p>
          <a:p>
            <a:pPr lvl="1"/>
            <a:r>
              <a:rPr lang="en-US" dirty="0"/>
              <a:t>Analytical approach, e.g. [2][3]</a:t>
            </a:r>
          </a:p>
          <a:p>
            <a:r>
              <a:rPr lang="en-US" dirty="0"/>
              <a:t>Limitations of previous works</a:t>
            </a:r>
          </a:p>
          <a:p>
            <a:pPr lvl="1"/>
            <a:r>
              <a:rPr lang="en-US" dirty="0"/>
              <a:t>Very few of recent works considering </a:t>
            </a:r>
            <a:r>
              <a:rPr lang="en-US" dirty="0" err="1"/>
              <a:t>routability</a:t>
            </a:r>
            <a:endParaRPr lang="en-US" dirty="0"/>
          </a:p>
          <a:p>
            <a:pPr lvl="1"/>
            <a:r>
              <a:rPr lang="en-US" dirty="0"/>
              <a:t>Previous works mainly consider </a:t>
            </a:r>
            <a:r>
              <a:rPr lang="en-US" dirty="0" err="1"/>
              <a:t>routability</a:t>
            </a:r>
            <a:r>
              <a:rPr lang="en-US" dirty="0"/>
              <a:t> in packing</a:t>
            </a:r>
          </a:p>
          <a:p>
            <a:pPr lvl="1"/>
            <a:r>
              <a:rPr lang="en-US" dirty="0"/>
              <a:t>Most of previous works on heterogeneous FPGAs pack logic elements into CLB and seldom change them after packing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428" y="5715298"/>
            <a:ext cx="851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Timing-driven partitioning-based placement for island </a:t>
            </a:r>
            <a:r>
              <a:rPr lang="pl-PL" dirty="0"/>
              <a:t>style FPGAs. </a:t>
            </a:r>
            <a:r>
              <a:rPr lang="en-US" dirty="0"/>
              <a:t> TCAD2006</a:t>
            </a:r>
          </a:p>
          <a:p>
            <a:r>
              <a:rPr lang="en-US" dirty="0"/>
              <a:t>[2] Analytical placement for heterogeneous FPGAs. </a:t>
            </a:r>
            <a:r>
              <a:rPr lang="fr-FR" dirty="0"/>
              <a:t>FPL2012</a:t>
            </a:r>
          </a:p>
          <a:p>
            <a:r>
              <a:rPr lang="en-US" dirty="0"/>
              <a:t>[3] An efficient and effective analytical placer for FPGAs. DAC2013.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for heterogeneous FPGA flat placement</a:t>
            </a:r>
          </a:p>
          <a:p>
            <a:r>
              <a:rPr lang="en-US" dirty="0"/>
              <a:t>Several methods are proposed to reduce routing congestion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Multi-stage congestion-driven global placement </a:t>
            </a:r>
          </a:p>
          <a:p>
            <a:pPr lvl="1"/>
            <a:r>
              <a:rPr lang="en-US" dirty="0"/>
              <a:t>Alignment-aware detailed 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Routability</a:t>
            </a:r>
            <a:r>
              <a:rPr lang="en-US" dirty="0"/>
              <a:t>-driven FPGA placement </a:t>
            </a:r>
          </a:p>
          <a:p>
            <a:pPr lvl="1"/>
            <a:r>
              <a:rPr lang="en-US" dirty="0"/>
              <a:t>Given the netlist and architecture of an FPGA</a:t>
            </a:r>
          </a:p>
          <a:p>
            <a:pPr lvl="1"/>
            <a:r>
              <a:rPr lang="en-US" dirty="0"/>
              <a:t>Minimize: routed </a:t>
            </a:r>
            <a:r>
              <a:rPr lang="en-US" dirty="0" err="1"/>
              <a:t>wirelength</a:t>
            </a:r>
            <a:r>
              <a:rPr lang="en-US" dirty="0"/>
              <a:t> measured by VIVADO</a:t>
            </a:r>
          </a:p>
          <a:p>
            <a:pPr lvl="1"/>
            <a:r>
              <a:rPr lang="en-US" dirty="0"/>
              <a:t>Subject to: each logic element has no overlap, no violation to the architecture specific legalization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Partitioning</a:t>
            </a:r>
          </a:p>
          <a:p>
            <a:r>
              <a:rPr lang="en-US" altLang="zh-CN" dirty="0"/>
              <a:t>Packing</a:t>
            </a:r>
          </a:p>
          <a:p>
            <a:r>
              <a:rPr lang="en-US" dirty="0" err="1"/>
              <a:t>Routability</a:t>
            </a:r>
            <a:r>
              <a:rPr lang="en-US" dirty="0"/>
              <a:t>-Driven Global Placement</a:t>
            </a:r>
          </a:p>
          <a:p>
            <a:r>
              <a:rPr lang="en-US" dirty="0"/>
              <a:t>Legalization</a:t>
            </a:r>
          </a:p>
          <a:p>
            <a:r>
              <a:rPr lang="en-US" dirty="0" err="1"/>
              <a:t>Routability</a:t>
            </a:r>
            <a:r>
              <a:rPr lang="en-US" dirty="0"/>
              <a:t>-Driven Detailed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Partitioning</a:t>
            </a: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Packing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Global Placement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Legalization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Routability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-Driven Detailed 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0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93"/>
            <a:ext cx="10515600" cy="4351338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Unbalance between width and height of the chip</a:t>
            </a:r>
          </a:p>
          <a:p>
            <a:pPr lvl="1"/>
            <a:r>
              <a:rPr lang="en-US" dirty="0"/>
              <a:t>Cannot be resolved by spreading but by reallocating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5950" y="2757920"/>
            <a:ext cx="2044323" cy="278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3058112" y="2757920"/>
            <a:ext cx="0" cy="2784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5950" y="3426683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35950" y="4133838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5772" y="4821351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63813" y="303381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0087" y="3102570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7223" y="3849012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79888" y="370168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22743" y="4585632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62049" y="4487416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7" idx="2"/>
            <a:endCxn id="20" idx="0"/>
          </p:cNvCxnSpPr>
          <p:nvPr/>
        </p:nvCxnSpPr>
        <p:spPr>
          <a:xfrm rot="16200000" flipH="1">
            <a:off x="2290151" y="3308823"/>
            <a:ext cx="569653" cy="2160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2"/>
            <a:endCxn id="19" idx="0"/>
          </p:cNvCxnSpPr>
          <p:nvPr/>
        </p:nvCxnSpPr>
        <p:spPr>
          <a:xfrm rot="5400000">
            <a:off x="3252669" y="3328467"/>
            <a:ext cx="648226" cy="392864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1" idx="0"/>
            <a:endCxn id="20" idx="2"/>
          </p:cNvCxnSpPr>
          <p:nvPr/>
        </p:nvCxnSpPr>
        <p:spPr>
          <a:xfrm rot="5400000" flipH="1" flipV="1">
            <a:off x="2211578" y="4114195"/>
            <a:ext cx="785729" cy="157146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9" idx="2"/>
            <a:endCxn id="22" idx="0"/>
          </p:cNvCxnSpPr>
          <p:nvPr/>
        </p:nvCxnSpPr>
        <p:spPr>
          <a:xfrm rot="16200000" flipH="1">
            <a:off x="3252669" y="4074909"/>
            <a:ext cx="540188" cy="284827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15607" y="4418665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70969" y="3161499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/>
          <p:cNvCxnSpPr>
            <a:stCxn id="20" idx="3"/>
            <a:endCxn id="32" idx="0"/>
          </p:cNvCxnSpPr>
          <p:nvPr/>
        </p:nvCxnSpPr>
        <p:spPr>
          <a:xfrm>
            <a:off x="2786142" y="3750796"/>
            <a:ext cx="132592" cy="667869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3" idx="2"/>
            <a:endCxn id="19" idx="1"/>
          </p:cNvCxnSpPr>
          <p:nvPr/>
        </p:nvCxnSpPr>
        <p:spPr>
          <a:xfrm rot="16200000" flipH="1">
            <a:off x="2906457" y="3527354"/>
            <a:ext cx="638405" cy="103127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653470" y="2757920"/>
            <a:ext cx="2044323" cy="278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7" idx="0"/>
            <a:endCxn id="87" idx="2"/>
          </p:cNvCxnSpPr>
          <p:nvPr/>
        </p:nvCxnSpPr>
        <p:spPr>
          <a:xfrm>
            <a:off x="5675632" y="2757920"/>
            <a:ext cx="0" cy="2784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53470" y="3426683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653470" y="4133838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63292" y="4821351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923163" y="2857030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439273" y="3529809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894743" y="3849012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197409" y="370168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855171" y="5174930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015595" y="503527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Elbow Connector 97"/>
          <p:cNvCxnSpPr>
            <a:stCxn id="92" idx="2"/>
            <a:endCxn id="95" idx="0"/>
          </p:cNvCxnSpPr>
          <p:nvPr/>
        </p:nvCxnSpPr>
        <p:spPr>
          <a:xfrm rot="16200000" flipH="1">
            <a:off x="4790192" y="3191343"/>
            <a:ext cx="746441" cy="2742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93" idx="2"/>
            <a:endCxn id="94" idx="0"/>
          </p:cNvCxnSpPr>
          <p:nvPr/>
        </p:nvCxnSpPr>
        <p:spPr>
          <a:xfrm rot="5400000">
            <a:off x="6159642" y="3466253"/>
            <a:ext cx="220987" cy="544530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6" idx="0"/>
            <a:endCxn id="95" idx="2"/>
          </p:cNvCxnSpPr>
          <p:nvPr/>
        </p:nvCxnSpPr>
        <p:spPr>
          <a:xfrm rot="5400000" flipH="1" flipV="1">
            <a:off x="4441904" y="4316298"/>
            <a:ext cx="1375026" cy="342238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4" idx="2"/>
            <a:endCxn id="97" idx="0"/>
          </p:cNvCxnSpPr>
          <p:nvPr/>
        </p:nvCxnSpPr>
        <p:spPr>
          <a:xfrm rot="16200000" flipH="1">
            <a:off x="5514271" y="4430827"/>
            <a:ext cx="1088050" cy="120852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436521" y="449723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747475" y="2925781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03"/>
          <p:cNvCxnSpPr>
            <a:stCxn id="95" idx="3"/>
            <a:endCxn id="102" idx="0"/>
          </p:cNvCxnSpPr>
          <p:nvPr/>
        </p:nvCxnSpPr>
        <p:spPr>
          <a:xfrm>
            <a:off x="5403663" y="3750796"/>
            <a:ext cx="135985" cy="74644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3" idx="2"/>
            <a:endCxn id="94" idx="1"/>
          </p:cNvCxnSpPr>
          <p:nvPr/>
        </p:nvCxnSpPr>
        <p:spPr>
          <a:xfrm rot="16200000" flipH="1">
            <a:off x="5435611" y="3438987"/>
            <a:ext cx="874122" cy="44141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99899" y="6174712"/>
            <a:ext cx="541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Comparison of different methods in solving congestion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551501" y="5740319"/>
            <a:ext cx="1532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(c)reallocation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26289" y="5740319"/>
            <a:ext cx="136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(b)spreading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70742" y="5691211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(a)origin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3EE5-B295-4F9A-9C1A-C5DE6EEBD6D1}" type="slidenum">
              <a:rPr lang="en-US" smtClean="0"/>
              <a:t>9</a:t>
            </a:fld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90057" y="2752975"/>
            <a:ext cx="2044323" cy="278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stCxn id="66" idx="0"/>
            <a:endCxn id="66" idx="2"/>
          </p:cNvCxnSpPr>
          <p:nvPr/>
        </p:nvCxnSpPr>
        <p:spPr>
          <a:xfrm>
            <a:off x="8212219" y="2752975"/>
            <a:ext cx="0" cy="2784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190057" y="3421738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190057" y="4128893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199878" y="4816406"/>
            <a:ext cx="2044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623636" y="2881550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881098" y="334500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93816" y="397174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71" idx="2"/>
            <a:endCxn id="72" idx="0"/>
          </p:cNvCxnSpPr>
          <p:nvPr/>
        </p:nvCxnSpPr>
        <p:spPr>
          <a:xfrm rot="16200000" flipH="1">
            <a:off x="7672873" y="3033656"/>
            <a:ext cx="365242" cy="2574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3" idx="0"/>
            <a:endCxn id="72" idx="2"/>
          </p:cNvCxnSpPr>
          <p:nvPr/>
        </p:nvCxnSpPr>
        <p:spPr>
          <a:xfrm rot="5400000" flipH="1" flipV="1">
            <a:off x="7626322" y="3613845"/>
            <a:ext cx="528525" cy="187282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444676" y="3658378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Elbow Connector 76"/>
          <p:cNvCxnSpPr>
            <a:stCxn id="72" idx="3"/>
            <a:endCxn id="76" idx="0"/>
          </p:cNvCxnSpPr>
          <p:nvPr/>
        </p:nvCxnSpPr>
        <p:spPr>
          <a:xfrm>
            <a:off x="8087352" y="3394116"/>
            <a:ext cx="460451" cy="26426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3636" y="4204397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881098" y="4667855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693816" y="5294595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Elbow Connector 108"/>
          <p:cNvCxnSpPr>
            <a:stCxn id="78" idx="2"/>
            <a:endCxn id="79" idx="0"/>
          </p:cNvCxnSpPr>
          <p:nvPr/>
        </p:nvCxnSpPr>
        <p:spPr>
          <a:xfrm rot="16200000" flipH="1">
            <a:off x="7672873" y="4356503"/>
            <a:ext cx="365242" cy="2574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8" idx="0"/>
            <a:endCxn id="79" idx="2"/>
          </p:cNvCxnSpPr>
          <p:nvPr/>
        </p:nvCxnSpPr>
        <p:spPr>
          <a:xfrm rot="5400000" flipH="1" flipV="1">
            <a:off x="7626322" y="4936692"/>
            <a:ext cx="528525" cy="187282"/>
          </a:xfrm>
          <a:prstGeom prst="bent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8444676" y="4981225"/>
            <a:ext cx="206254" cy="9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>
            <a:stCxn id="79" idx="3"/>
            <a:endCxn id="111" idx="0"/>
          </p:cNvCxnSpPr>
          <p:nvPr/>
        </p:nvCxnSpPr>
        <p:spPr>
          <a:xfrm>
            <a:off x="8087352" y="4716963"/>
            <a:ext cx="460451" cy="26426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03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|1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6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Widescreen</PresentationFormat>
  <Paragraphs>583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Cambria Math</vt:lpstr>
      <vt:lpstr>Office Theme</vt:lpstr>
      <vt:lpstr>RippleFPGA: A Routability-Driven Placement  for Large-Scale Heterogeneous FPGAs</vt:lpstr>
      <vt:lpstr>Outline</vt:lpstr>
      <vt:lpstr>Introduction</vt:lpstr>
      <vt:lpstr>Previous Works </vt:lpstr>
      <vt:lpstr>Contributions</vt:lpstr>
      <vt:lpstr>Problem Formulation</vt:lpstr>
      <vt:lpstr>Overview of Our Algorithm</vt:lpstr>
      <vt:lpstr>Overview of Our Algorithm</vt:lpstr>
      <vt:lpstr>Partitioning</vt:lpstr>
      <vt:lpstr>Partitioning</vt:lpstr>
      <vt:lpstr>Partitioning</vt:lpstr>
      <vt:lpstr>Overview of Our Algorithm</vt:lpstr>
      <vt:lpstr>Packing</vt:lpstr>
      <vt:lpstr>Packing</vt:lpstr>
      <vt:lpstr>Packing</vt:lpstr>
      <vt:lpstr>Overview of Our Algorithm</vt:lpstr>
      <vt:lpstr>Global Placement</vt:lpstr>
      <vt:lpstr>Global Placement</vt:lpstr>
      <vt:lpstr>Routing congestion estimation</vt:lpstr>
      <vt:lpstr>Overview of Our Algorithm</vt:lpstr>
      <vt:lpstr>Legalization</vt:lpstr>
      <vt:lpstr>Overview of Our Algorithm</vt:lpstr>
      <vt:lpstr>Detailed Placement</vt:lpstr>
      <vt:lpstr>Detailed Placement</vt:lpstr>
      <vt:lpstr>Experimental Result</vt:lpstr>
      <vt:lpstr>Experimental Result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2016-11-09T03:20:21Z</dcterms:created>
  <dcterms:modified xsi:type="dcterms:W3CDTF">2016-11-09T03:20:57Z</dcterms:modified>
</cp:coreProperties>
</file>