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0" r:id="rId2"/>
    <p:sldId id="265" r:id="rId3"/>
    <p:sldId id="266" r:id="rId4"/>
    <p:sldId id="258" r:id="rId5"/>
    <p:sldId id="278" r:id="rId6"/>
    <p:sldId id="260" r:id="rId7"/>
    <p:sldId id="282" r:id="rId8"/>
    <p:sldId id="267" r:id="rId9"/>
    <p:sldId id="261" r:id="rId10"/>
    <p:sldId id="283" r:id="rId11"/>
    <p:sldId id="285" r:id="rId12"/>
    <p:sldId id="284" r:id="rId13"/>
    <p:sldId id="288" r:id="rId14"/>
    <p:sldId id="290" r:id="rId15"/>
    <p:sldId id="289" r:id="rId16"/>
    <p:sldId id="287" r:id="rId17"/>
    <p:sldId id="291" r:id="rId18"/>
    <p:sldId id="297" r:id="rId19"/>
    <p:sldId id="295" r:id="rId20"/>
    <p:sldId id="296" r:id="rId21"/>
    <p:sldId id="277" r:id="rId22"/>
    <p:sldId id="268" r:id="rId23"/>
    <p:sldId id="275" r:id="rId24"/>
    <p:sldId id="299" r:id="rId25"/>
    <p:sldId id="269" r:id="rId26"/>
    <p:sldId id="276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07"/>
  </p:normalViewPr>
  <p:slideViewPr>
    <p:cSldViewPr snapToGrid="0">
      <p:cViewPr varScale="1">
        <p:scale>
          <a:sx n="63" d="100"/>
          <a:sy n="63" d="100"/>
        </p:scale>
        <p:origin x="8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F097-313B-4BCF-833F-0E019B0082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4CF02-9F2A-4751-9C13-559269B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4CF02-9F2A-4751-9C13-559269B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4CF02-9F2A-4751-9C13-559269B129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4CF02-9F2A-4751-9C13-559269B129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7443-010C-41C5-8F25-049CEB4E4156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432-E519-4189-A65D-0C2646447C31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97C3-09A6-4CD1-AC19-5F321B1868E4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4F4-58AB-4D8C-9E7A-B5D064501770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DF4D-56D4-4C11-B5F5-24C2C8D47F56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4C91-3B46-4151-A3A3-45A879E919D5}" type="datetime1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10DC-EC07-4A84-9288-16D801F91A50}" type="datetime1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8DA-1990-4D0C-B206-7162E78534F6}" type="datetime1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9F00-3772-4D7F-98D8-B3E229203C73}" type="datetime1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BC2D-5782-4B6D-91A7-A945B6880CCE}" type="datetime1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B2-8759-4074-A500-450D718C0797}" type="datetime1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60A0-A17A-4FDA-9C96-3E49A0EE436B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927A-C521-4BD7-8CDC-2F59C428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ccad-contest.org/201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ccad-contest.org/201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ccad-contest.org/201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ccad-contest.org/201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217" y="1662171"/>
            <a:ext cx="11482647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MARCH: </a:t>
            </a:r>
            <a:r>
              <a:rPr lang="en-US" altLang="zh-CN" dirty="0" err="1">
                <a:solidFill>
                  <a:sysClr val="windowText" lastClr="000000"/>
                </a:solidFill>
                <a:latin typeface="Arial" panose="020B0604020202020204"/>
              </a:rPr>
              <a:t>MAze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 Routing </a:t>
            </a:r>
          </a:p>
          <a:p>
            <a:pPr lvl="0"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Under a Concurrent and Hierarchical Scheme </a:t>
            </a:r>
          </a:p>
          <a:p>
            <a:pPr lvl="0"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for Buses</a:t>
            </a:r>
            <a:endParaRPr lang="en-US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4991" y="3119077"/>
            <a:ext cx="829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Speaker: </a:t>
            </a:r>
          </a:p>
          <a:p>
            <a:pPr algn="ctr"/>
            <a:r>
              <a:rPr lang="en-US" altLang="zh-CN" sz="2400" dirty="0" err="1"/>
              <a:t>Jingsong</a:t>
            </a:r>
            <a:r>
              <a:rPr lang="en-US" altLang="zh-CN" sz="2400" dirty="0"/>
              <a:t> Chen</a:t>
            </a:r>
          </a:p>
          <a:p>
            <a:pPr algn="ctr"/>
            <a:r>
              <a:rPr lang="en-US" altLang="zh-CN" sz="2400" dirty="0"/>
              <a:t>Authors:</a:t>
            </a:r>
          </a:p>
          <a:p>
            <a:pPr algn="ctr"/>
            <a:r>
              <a:rPr lang="en-US" altLang="zh-CN" sz="2400" dirty="0" err="1"/>
              <a:t>Jingsong</a:t>
            </a:r>
            <a:r>
              <a:rPr lang="en-US" altLang="zh-CN" sz="2400" dirty="0"/>
              <a:t> Chen,</a:t>
            </a:r>
            <a:r>
              <a:rPr lang="zh-CN" altLang="en-US" sz="2400" dirty="0"/>
              <a:t> </a:t>
            </a:r>
            <a:r>
              <a:rPr lang="en-US" altLang="zh-CN" sz="2400" dirty="0"/>
              <a:t>Ph.D.</a:t>
            </a:r>
            <a:r>
              <a:rPr lang="zh-CN" altLang="en-US" sz="2400" dirty="0"/>
              <a:t> </a:t>
            </a:r>
            <a:r>
              <a:rPr lang="en-US" altLang="zh-CN" sz="2400" dirty="0"/>
              <a:t>student,</a:t>
            </a:r>
            <a:r>
              <a:rPr lang="zh-CN" altLang="en-US" sz="2400" dirty="0"/>
              <a:t> </a:t>
            </a:r>
            <a:r>
              <a:rPr lang="en-US" altLang="zh-CN" sz="2400" dirty="0"/>
              <a:t>CSE,</a:t>
            </a:r>
            <a:r>
              <a:rPr lang="zh-CN" altLang="en-US" sz="2400" dirty="0"/>
              <a:t> </a:t>
            </a:r>
            <a:r>
              <a:rPr lang="en-US" altLang="zh-CN" sz="2400" dirty="0"/>
              <a:t>CUHK</a:t>
            </a:r>
          </a:p>
          <a:p>
            <a:pPr algn="ctr"/>
            <a:r>
              <a:rPr lang="en-US" altLang="zh-CN" sz="2400" dirty="0" err="1"/>
              <a:t>Jinwei</a:t>
            </a:r>
            <a:r>
              <a:rPr lang="en-US" altLang="zh-CN" sz="2400" dirty="0"/>
              <a:t> Liu,</a:t>
            </a:r>
            <a:r>
              <a:rPr lang="zh-CN" altLang="en-US" sz="2400" dirty="0"/>
              <a:t> </a:t>
            </a:r>
            <a:r>
              <a:rPr lang="en-US" altLang="zh-CN" sz="2400" dirty="0"/>
              <a:t>Ph.D.</a:t>
            </a:r>
            <a:r>
              <a:rPr lang="zh-CN" altLang="en-US" sz="2400" dirty="0"/>
              <a:t> </a:t>
            </a:r>
            <a:r>
              <a:rPr lang="en-US" altLang="zh-CN" sz="2400" dirty="0"/>
              <a:t>student,</a:t>
            </a:r>
            <a:r>
              <a:rPr lang="zh-CN" altLang="en-US" sz="2400" dirty="0"/>
              <a:t> </a:t>
            </a:r>
            <a:r>
              <a:rPr lang="en-US" altLang="zh-CN" sz="2400" dirty="0"/>
              <a:t>CSE,</a:t>
            </a:r>
            <a:r>
              <a:rPr lang="zh-CN" altLang="en-US" sz="2400" dirty="0"/>
              <a:t> </a:t>
            </a:r>
            <a:r>
              <a:rPr lang="en-US" altLang="zh-CN" sz="2400" dirty="0"/>
              <a:t>CUHK</a:t>
            </a:r>
          </a:p>
          <a:p>
            <a:pPr algn="ctr"/>
            <a:r>
              <a:rPr lang="en-US" altLang="zh-CN" sz="2400" dirty="0" err="1"/>
              <a:t>Gengjie</a:t>
            </a:r>
            <a:r>
              <a:rPr lang="en-US" altLang="zh-CN" sz="2400" dirty="0"/>
              <a:t> Chen,</a:t>
            </a:r>
            <a:r>
              <a:rPr lang="zh-CN" altLang="en-US" sz="2400" dirty="0"/>
              <a:t> </a:t>
            </a:r>
            <a:r>
              <a:rPr lang="en-US" altLang="zh-CN" sz="2400" dirty="0"/>
              <a:t>Ph.D.</a:t>
            </a:r>
            <a:r>
              <a:rPr lang="zh-CN" altLang="en-US" sz="2400" dirty="0"/>
              <a:t> </a:t>
            </a:r>
            <a:r>
              <a:rPr lang="en-US" altLang="zh-CN" sz="2400" dirty="0"/>
              <a:t>student,</a:t>
            </a:r>
            <a:r>
              <a:rPr lang="zh-CN" altLang="en-US" sz="2400" dirty="0"/>
              <a:t> </a:t>
            </a:r>
            <a:r>
              <a:rPr lang="en-US" altLang="zh-CN" sz="2400" dirty="0"/>
              <a:t>CSE,</a:t>
            </a:r>
            <a:r>
              <a:rPr lang="zh-CN" altLang="en-US" sz="2400" dirty="0"/>
              <a:t> </a:t>
            </a:r>
            <a:r>
              <a:rPr lang="en-US" altLang="zh-CN" sz="2400" dirty="0"/>
              <a:t>CUHK</a:t>
            </a:r>
          </a:p>
          <a:p>
            <a:pPr algn="ctr"/>
            <a:r>
              <a:rPr lang="en-US" altLang="zh-CN" sz="2400" dirty="0"/>
              <a:t>Dan Zheng,</a:t>
            </a:r>
            <a:r>
              <a:rPr lang="zh-CN" altLang="en-US" sz="2400" dirty="0"/>
              <a:t> </a:t>
            </a:r>
            <a:r>
              <a:rPr lang="en-US" altLang="zh-CN" sz="2400" dirty="0"/>
              <a:t>Ph.D.</a:t>
            </a:r>
            <a:r>
              <a:rPr lang="zh-CN" altLang="en-US" sz="2400" dirty="0"/>
              <a:t> </a:t>
            </a:r>
            <a:r>
              <a:rPr lang="en-US" altLang="zh-CN" sz="2400" dirty="0"/>
              <a:t>student,</a:t>
            </a:r>
            <a:r>
              <a:rPr lang="zh-CN" altLang="en-US" sz="2400" dirty="0"/>
              <a:t> </a:t>
            </a:r>
            <a:r>
              <a:rPr lang="en-US" altLang="zh-CN" sz="2400" dirty="0"/>
              <a:t>CSE,</a:t>
            </a:r>
            <a:r>
              <a:rPr lang="zh-CN" altLang="en-US" sz="2400" dirty="0"/>
              <a:t> </a:t>
            </a:r>
            <a:r>
              <a:rPr lang="en-US" altLang="zh-CN" sz="2400" dirty="0"/>
              <a:t>CUHK</a:t>
            </a:r>
          </a:p>
          <a:p>
            <a:pPr algn="ctr"/>
            <a:r>
              <a:rPr lang="en-US" sz="2400" dirty="0"/>
              <a:t>Evangeline F. Y. Young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Professor,</a:t>
            </a:r>
            <a:r>
              <a:rPr lang="zh-CN" altLang="en-US" sz="2400" dirty="0"/>
              <a:t> </a:t>
            </a:r>
            <a:r>
              <a:rPr lang="en-US" altLang="zh-CN" sz="2400" dirty="0"/>
              <a:t>CSE,</a:t>
            </a:r>
            <a:r>
              <a:rPr lang="zh-CN" altLang="en-US" sz="2400" dirty="0"/>
              <a:t> </a:t>
            </a:r>
            <a:r>
              <a:rPr lang="en-US" altLang="zh-CN" sz="2400" dirty="0"/>
              <a:t>CUHK</a:t>
            </a:r>
            <a:r>
              <a:rPr lang="en-US" sz="2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823" y="388975"/>
            <a:ext cx="1045149" cy="8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3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6" y="1243577"/>
            <a:ext cx="10791424" cy="2577986"/>
          </a:xfrm>
        </p:spPr>
        <p:txBody>
          <a:bodyPr>
            <a:normAutofit/>
          </a:bodyPr>
          <a:lstStyle/>
          <a:p>
            <a:r>
              <a:rPr lang="en-US" dirty="0"/>
              <a:t>Two key features of MARCH:</a:t>
            </a:r>
          </a:p>
          <a:p>
            <a:pPr lvl="1"/>
            <a:r>
              <a:rPr lang="en-US" dirty="0"/>
              <a:t>Hierarchically: a topology-aware path planning (coarse-grained) and a track assignment for bits (fine-grained).        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       EFFICIENCY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Concurrently: route all the bits in a bus concurrently.       </a:t>
            </a:r>
          </a:p>
          <a:p>
            <a:pPr marL="457200" lvl="1" indent="0">
              <a:buNone/>
            </a:pPr>
            <a:r>
              <a:rPr lang="en-US" dirty="0"/>
              <a:t>               </a:t>
            </a:r>
            <a:r>
              <a:rPr lang="en-US" sz="2800" b="1" dirty="0">
                <a:solidFill>
                  <a:srgbClr val="FF0000"/>
                </a:solidFill>
              </a:rPr>
              <a:t>CORRECT-BY-CONSTRUCTION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6" y="3791289"/>
            <a:ext cx="3467100" cy="2667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48" y="3817832"/>
            <a:ext cx="3400425" cy="2647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625" y="3817832"/>
            <a:ext cx="3409950" cy="26289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581150" y="2495549"/>
            <a:ext cx="428625" cy="2762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581149" y="3332970"/>
            <a:ext cx="428625" cy="2762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213"/>
          <p:cNvCxnSpPr/>
          <p:nvPr/>
        </p:nvCxnSpPr>
        <p:spPr>
          <a:xfrm>
            <a:off x="6722685" y="348188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008434" y="3178125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322760" y="2874363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6889532" y="2563110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7375904" y="2561075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7862276" y="2570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8348648" y="25678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8835020" y="25680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Parallelogram 123"/>
          <p:cNvSpPr/>
          <p:nvPr/>
        </p:nvSpPr>
        <p:spPr>
          <a:xfrm>
            <a:off x="6410085" y="2582684"/>
            <a:ext cx="4120663" cy="1215047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7096124" y="3330006"/>
            <a:ext cx="244234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789445" y="3633768"/>
            <a:ext cx="24366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156767" y="3026244"/>
            <a:ext cx="268255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458630" y="2722482"/>
            <a:ext cx="26976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6789444" y="2959650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8252223" y="2959650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7273001" y="2959650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7763837" y="2959650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8560479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9047452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8742592" y="2957269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9535920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9231485" y="2957269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8071280" y="2655888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9843622" y="2352126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10147307" y="2050237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7582048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7094344" y="2655888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049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6" y="1243576"/>
            <a:ext cx="5437720" cy="5395349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Data Structures: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Bus-based Grid Graph (BGG)</a:t>
            </a:r>
            <a:r>
              <a:rPr lang="en-US" dirty="0"/>
              <a:t>:</a:t>
            </a:r>
          </a:p>
          <a:p>
            <a:pPr lvl="2"/>
            <a:r>
              <a:rPr lang="en-US" altLang="zh-CN" dirty="0"/>
              <a:t>A</a:t>
            </a:r>
            <a:r>
              <a:rPr lang="en-US" dirty="0"/>
              <a:t> multilayer grid graph with uniform grid cells (G-cells)</a:t>
            </a:r>
          </a:p>
          <a:p>
            <a:pPr lvl="2"/>
            <a:r>
              <a:rPr lang="en-US" altLang="zh-CN" dirty="0"/>
              <a:t>A row of G-cells, named </a:t>
            </a:r>
            <a:r>
              <a:rPr lang="en-US" altLang="zh-CN" i="1" dirty="0"/>
              <a:t>frontline</a:t>
            </a:r>
            <a:r>
              <a:rPr lang="en-US" altLang="zh-CN" dirty="0"/>
              <a:t>, is the propagation unit in 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endParaRPr lang="en-US" dirty="0"/>
          </a:p>
          <a:p>
            <a:pPr lvl="2"/>
            <a:r>
              <a:rPr lang="en-US" dirty="0"/>
              <a:t>Each edge stores edge capacity for the bus and history cost.</a:t>
            </a:r>
          </a:p>
          <a:p>
            <a:pPr lvl="1"/>
            <a:r>
              <a:rPr lang="en-US" dirty="0"/>
              <a:t>Track occupancy of each track:</a:t>
            </a:r>
          </a:p>
          <a:p>
            <a:pPr lvl="2"/>
            <a:r>
              <a:rPr lang="en-US" dirty="0"/>
              <a:t>Record the positions of the track segments which cannot be used </a:t>
            </a:r>
            <a:r>
              <a:rPr lang="en-US" altLang="zh-CN" dirty="0"/>
              <a:t>since</a:t>
            </a:r>
            <a:r>
              <a:rPr lang="en-US" dirty="0"/>
              <a:t>:</a:t>
            </a:r>
          </a:p>
          <a:p>
            <a:pPr lvl="3"/>
            <a:r>
              <a:rPr lang="en-US" altLang="zh-CN" dirty="0"/>
              <a:t>Occupied by obstacles</a:t>
            </a:r>
          </a:p>
          <a:p>
            <a:pPr lvl="3"/>
            <a:r>
              <a:rPr lang="en-US" dirty="0"/>
              <a:t>Occupied by the routed wires of the other buses</a:t>
            </a:r>
          </a:p>
          <a:p>
            <a:pPr lvl="2"/>
            <a:endParaRPr lang="en-US" dirty="0"/>
          </a:p>
        </p:txBody>
      </p:sp>
      <p:sp>
        <p:nvSpPr>
          <p:cNvPr id="123" name="Parallelogram 122"/>
          <p:cNvSpPr/>
          <p:nvPr/>
        </p:nvSpPr>
        <p:spPr>
          <a:xfrm>
            <a:off x="6410086" y="1900874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6719661" y="2810450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005410" y="2506688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319736" y="2202926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6886508" y="18916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372880" y="18896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7859252" y="189916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345624" y="189643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8831996" y="1896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798338" y="1891673"/>
            <a:ext cx="1070416" cy="10678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275545" y="1891673"/>
            <a:ext cx="1079581" cy="10770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309" idx="3"/>
          </p:cNvCxnSpPr>
          <p:nvPr/>
        </p:nvCxnSpPr>
        <p:spPr>
          <a:xfrm flipH="1">
            <a:off x="7748419" y="1900875"/>
            <a:ext cx="1093079" cy="108243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254767" y="1895253"/>
            <a:ext cx="1073103" cy="107056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8742755" y="1894729"/>
            <a:ext cx="1071487" cy="10689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9226105" y="2041385"/>
            <a:ext cx="930146" cy="92795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6793575" y="2282518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256354" y="2282518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277132" y="2282518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7767968" y="2282518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8564610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9051583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8746723" y="2280137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9540051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9235616" y="2280137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8075411" y="1978756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9847753" y="1674994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10151438" y="1373105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7586179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7098475" y="1978756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Group 409"/>
          <p:cNvGrpSpPr/>
          <p:nvPr/>
        </p:nvGrpSpPr>
        <p:grpSpPr>
          <a:xfrm>
            <a:off x="6410086" y="1208698"/>
            <a:ext cx="4120663" cy="1232064"/>
            <a:chOff x="6410086" y="1208698"/>
            <a:chExt cx="4120663" cy="1232064"/>
          </a:xfrm>
        </p:grpSpPr>
        <p:sp>
          <p:nvSpPr>
            <p:cNvPr id="60" name="Parallelogram 59"/>
            <p:cNvSpPr/>
            <p:nvPr/>
          </p:nvSpPr>
          <p:spPr>
            <a:xfrm>
              <a:off x="6410086" y="1219065"/>
              <a:ext cx="4120663" cy="1215047"/>
            </a:xfrm>
            <a:prstGeom prst="parallelogram">
              <a:avLst>
                <a:gd name="adj" fmla="val 9935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716636" y="2130351"/>
              <a:ext cx="29256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7002385" y="1826589"/>
              <a:ext cx="29256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316711" y="1522827"/>
              <a:ext cx="29256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096125" y="1978470"/>
              <a:ext cx="2435225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791325" y="2282232"/>
              <a:ext cx="2435225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7405688" y="1674708"/>
              <a:ext cx="243363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708106" y="1370946"/>
              <a:ext cx="242966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4" name="Group 283"/>
            <p:cNvGrpSpPr/>
            <p:nvPr/>
          </p:nvGrpSpPr>
          <p:grpSpPr>
            <a:xfrm>
              <a:off x="6760870" y="2255798"/>
              <a:ext cx="2499490" cy="57150"/>
              <a:chOff x="6760870" y="2255798"/>
              <a:chExt cx="2499490" cy="57150"/>
            </a:xfrm>
          </p:grpSpPr>
          <p:sp>
            <p:nvSpPr>
              <p:cNvPr id="268" name="Flowchart: Connector 267"/>
              <p:cNvSpPr/>
              <p:nvPr/>
            </p:nvSpPr>
            <p:spPr>
              <a:xfrm>
                <a:off x="676087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lowchart: Connector 268"/>
              <p:cNvSpPr/>
              <p:nvPr/>
            </p:nvSpPr>
            <p:spPr>
              <a:xfrm>
                <a:off x="7249338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lowchart: Connector 273"/>
              <p:cNvSpPr/>
              <p:nvPr/>
            </p:nvSpPr>
            <p:spPr>
              <a:xfrm>
                <a:off x="7737806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lowchart: Connector 274"/>
              <p:cNvSpPr/>
              <p:nvPr/>
            </p:nvSpPr>
            <p:spPr>
              <a:xfrm>
                <a:off x="8226274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lowchart: Connector 275"/>
              <p:cNvSpPr/>
              <p:nvPr/>
            </p:nvSpPr>
            <p:spPr>
              <a:xfrm>
                <a:off x="8714742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lowchart: Connector 276"/>
              <p:cNvSpPr/>
              <p:nvPr/>
            </p:nvSpPr>
            <p:spPr>
              <a:xfrm>
                <a:off x="920321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7067549" y="1953623"/>
              <a:ext cx="2499490" cy="57150"/>
              <a:chOff x="6760870" y="2255798"/>
              <a:chExt cx="2499490" cy="57150"/>
            </a:xfrm>
          </p:grpSpPr>
          <p:sp>
            <p:nvSpPr>
              <p:cNvPr id="286" name="Flowchart: Connector 285"/>
              <p:cNvSpPr/>
              <p:nvPr/>
            </p:nvSpPr>
            <p:spPr>
              <a:xfrm>
                <a:off x="676087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lowchart: Connector 286"/>
              <p:cNvSpPr/>
              <p:nvPr/>
            </p:nvSpPr>
            <p:spPr>
              <a:xfrm>
                <a:off x="7249338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lowchart: Connector 287"/>
              <p:cNvSpPr/>
              <p:nvPr/>
            </p:nvSpPr>
            <p:spPr>
              <a:xfrm>
                <a:off x="7737806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lowchart: Connector 288"/>
              <p:cNvSpPr/>
              <p:nvPr/>
            </p:nvSpPr>
            <p:spPr>
              <a:xfrm>
                <a:off x="8226274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lowchart: Connector 289"/>
              <p:cNvSpPr/>
              <p:nvPr/>
            </p:nvSpPr>
            <p:spPr>
              <a:xfrm>
                <a:off x="8714742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Flowchart: Connector 290"/>
              <p:cNvSpPr/>
              <p:nvPr/>
            </p:nvSpPr>
            <p:spPr>
              <a:xfrm>
                <a:off x="920321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7371448" y="1653987"/>
              <a:ext cx="2499490" cy="57150"/>
              <a:chOff x="6760870" y="2255798"/>
              <a:chExt cx="2499490" cy="57150"/>
            </a:xfrm>
          </p:grpSpPr>
          <p:sp>
            <p:nvSpPr>
              <p:cNvPr id="293" name="Flowchart: Connector 292"/>
              <p:cNvSpPr/>
              <p:nvPr/>
            </p:nvSpPr>
            <p:spPr>
              <a:xfrm>
                <a:off x="676087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Flowchart: Connector 293"/>
              <p:cNvSpPr/>
              <p:nvPr/>
            </p:nvSpPr>
            <p:spPr>
              <a:xfrm>
                <a:off x="7249338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Flowchart: Connector 294"/>
              <p:cNvSpPr/>
              <p:nvPr/>
            </p:nvSpPr>
            <p:spPr>
              <a:xfrm>
                <a:off x="7737806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lowchart: Connector 295"/>
              <p:cNvSpPr/>
              <p:nvPr/>
            </p:nvSpPr>
            <p:spPr>
              <a:xfrm>
                <a:off x="8226274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Flowchart: Connector 296"/>
              <p:cNvSpPr/>
              <p:nvPr/>
            </p:nvSpPr>
            <p:spPr>
              <a:xfrm>
                <a:off x="8714742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lowchart: Connector 297"/>
              <p:cNvSpPr/>
              <p:nvPr/>
            </p:nvSpPr>
            <p:spPr>
              <a:xfrm>
                <a:off x="920321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7679545" y="1343875"/>
              <a:ext cx="2499490" cy="57150"/>
              <a:chOff x="6760870" y="2255798"/>
              <a:chExt cx="2499490" cy="57150"/>
            </a:xfrm>
          </p:grpSpPr>
          <p:sp>
            <p:nvSpPr>
              <p:cNvPr id="300" name="Flowchart: Connector 299"/>
              <p:cNvSpPr/>
              <p:nvPr/>
            </p:nvSpPr>
            <p:spPr>
              <a:xfrm>
                <a:off x="676087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Flowchart: Connector 300"/>
              <p:cNvSpPr/>
              <p:nvPr/>
            </p:nvSpPr>
            <p:spPr>
              <a:xfrm>
                <a:off x="7249338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Flowchart: Connector 301"/>
              <p:cNvSpPr/>
              <p:nvPr/>
            </p:nvSpPr>
            <p:spPr>
              <a:xfrm>
                <a:off x="7737806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Flowchart: Connector 302"/>
              <p:cNvSpPr/>
              <p:nvPr/>
            </p:nvSpPr>
            <p:spPr>
              <a:xfrm>
                <a:off x="8226274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Flowchart: Connector 303"/>
              <p:cNvSpPr/>
              <p:nvPr/>
            </p:nvSpPr>
            <p:spPr>
              <a:xfrm>
                <a:off x="8714742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lowchart: Connector 304"/>
              <p:cNvSpPr/>
              <p:nvPr/>
            </p:nvSpPr>
            <p:spPr>
              <a:xfrm>
                <a:off x="9203210" y="2255798"/>
                <a:ext cx="57150" cy="57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3" name="Straight Connector 342"/>
            <p:cNvCxnSpPr/>
            <p:nvPr/>
          </p:nvCxnSpPr>
          <p:spPr>
            <a:xfrm flipH="1">
              <a:off x="6879007" y="1210733"/>
              <a:ext cx="1225432" cy="12225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H="1">
              <a:off x="7366173" y="1208698"/>
              <a:ext cx="1225432" cy="12225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7849370" y="1218224"/>
              <a:ext cx="1225432" cy="12225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>
              <a:off x="8338917" y="1215496"/>
              <a:ext cx="1225432" cy="12225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8822114" y="1215661"/>
              <a:ext cx="1225432" cy="12225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6763114" y="2934531"/>
            <a:ext cx="2499490" cy="57150"/>
            <a:chOff x="6760870" y="2255798"/>
            <a:chExt cx="2499490" cy="57150"/>
          </a:xfrm>
        </p:grpSpPr>
        <p:sp>
          <p:nvSpPr>
            <p:cNvPr id="307" name="Flowchart: Connector 306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lowchart: Connector 307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lowchart: Connector 308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lowchart: Connector 310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lowchart: Connector 311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Flowchart: Connector 313"/>
          <p:cNvSpPr/>
          <p:nvPr/>
        </p:nvSpPr>
        <p:spPr>
          <a:xfrm>
            <a:off x="706979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lowchart: Connector 314"/>
          <p:cNvSpPr/>
          <p:nvPr/>
        </p:nvSpPr>
        <p:spPr>
          <a:xfrm>
            <a:off x="7558261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lowchart: Connector 315"/>
          <p:cNvSpPr/>
          <p:nvPr/>
        </p:nvSpPr>
        <p:spPr>
          <a:xfrm>
            <a:off x="8046729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/>
          <p:cNvSpPr/>
          <p:nvPr/>
        </p:nvSpPr>
        <p:spPr>
          <a:xfrm>
            <a:off x="8535197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/>
          <p:cNvSpPr/>
          <p:nvPr/>
        </p:nvSpPr>
        <p:spPr>
          <a:xfrm>
            <a:off x="9023665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/>
          <p:cNvSpPr/>
          <p:nvPr/>
        </p:nvSpPr>
        <p:spPr>
          <a:xfrm>
            <a:off x="951213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lowchart: Connector 335"/>
          <p:cNvSpPr/>
          <p:nvPr/>
        </p:nvSpPr>
        <p:spPr>
          <a:xfrm>
            <a:off x="9816476" y="2326189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lowchart: Connector 340"/>
          <p:cNvSpPr/>
          <p:nvPr/>
        </p:nvSpPr>
        <p:spPr>
          <a:xfrm>
            <a:off x="10121638" y="202166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2" name="Group 321"/>
          <p:cNvGrpSpPr/>
          <p:nvPr/>
        </p:nvGrpSpPr>
        <p:grpSpPr>
          <a:xfrm>
            <a:off x="6760896" y="3605315"/>
            <a:ext cx="2499490" cy="57150"/>
            <a:chOff x="6760870" y="2255798"/>
            <a:chExt cx="2499490" cy="57150"/>
          </a:xfrm>
        </p:grpSpPr>
        <p:sp>
          <p:nvSpPr>
            <p:cNvPr id="324" name="Flowchart: Connector 323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lowchart: Connector 325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Connector 326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Connector 327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Connector 322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067574" y="3298377"/>
            <a:ext cx="2499490" cy="57150"/>
            <a:chOff x="6760870" y="2255798"/>
            <a:chExt cx="2499490" cy="57150"/>
          </a:xfrm>
        </p:grpSpPr>
        <p:sp>
          <p:nvSpPr>
            <p:cNvPr id="330" name="Flowchart: Connector 329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lowchart: Connector 330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lowchart: Connector 331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lowchart: Connector 332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lowchart: Connector 333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lowchart: Connector 334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9" name="Flowchart: Connector 338"/>
          <p:cNvSpPr/>
          <p:nvPr/>
        </p:nvSpPr>
        <p:spPr>
          <a:xfrm>
            <a:off x="9817591" y="299852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lowchart: Connector 339"/>
          <p:cNvSpPr/>
          <p:nvPr/>
        </p:nvSpPr>
        <p:spPr>
          <a:xfrm>
            <a:off x="10121276" y="2691314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5" name="Group 504"/>
          <p:cNvGrpSpPr/>
          <p:nvPr/>
        </p:nvGrpSpPr>
        <p:grpSpPr>
          <a:xfrm>
            <a:off x="9900644" y="4065985"/>
            <a:ext cx="2109705" cy="1561080"/>
            <a:chOff x="10021335" y="3986295"/>
            <a:chExt cx="2109705" cy="1561080"/>
          </a:xfrm>
        </p:grpSpPr>
        <p:grpSp>
          <p:nvGrpSpPr>
            <p:cNvPr id="499" name="Group 498"/>
            <p:cNvGrpSpPr/>
            <p:nvPr/>
          </p:nvGrpSpPr>
          <p:grpSpPr>
            <a:xfrm>
              <a:off x="10021335" y="4499927"/>
              <a:ext cx="1020856" cy="276999"/>
              <a:chOff x="8131610" y="5586706"/>
              <a:chExt cx="1020856" cy="276999"/>
            </a:xfrm>
          </p:grpSpPr>
          <p:cxnSp>
            <p:nvCxnSpPr>
              <p:cNvPr id="438" name="Straight Connector 437"/>
              <p:cNvCxnSpPr/>
              <p:nvPr/>
            </p:nvCxnSpPr>
            <p:spPr>
              <a:xfrm>
                <a:off x="8131610" y="5732576"/>
                <a:ext cx="363642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TextBox 438"/>
              <p:cNvSpPr txBox="1"/>
              <p:nvPr/>
            </p:nvSpPr>
            <p:spPr>
              <a:xfrm>
                <a:off x="8466666" y="5586706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Track</a:t>
                </a: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10021335" y="5013559"/>
              <a:ext cx="1949879" cy="276999"/>
              <a:chOff x="8127716" y="5820321"/>
              <a:chExt cx="1949879" cy="276999"/>
            </a:xfrm>
          </p:grpSpPr>
          <p:sp>
            <p:nvSpPr>
              <p:cNvPr id="440" name="TextBox 439"/>
              <p:cNvSpPr txBox="1"/>
              <p:nvPr/>
            </p:nvSpPr>
            <p:spPr>
              <a:xfrm>
                <a:off x="8472454" y="5820321"/>
                <a:ext cx="1605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Occupied by</a:t>
                </a:r>
                <a:r>
                  <a:rPr lang="en-US" sz="1200" dirty="0">
                    <a:cs typeface="Times New Roman" panose="02020603050405020304" pitchFamily="18" charset="0"/>
                  </a:rPr>
                  <a:t> Obstacle</a:t>
                </a: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8127716" y="5897273"/>
                <a:ext cx="345964" cy="114863"/>
              </a:xfrm>
              <a:prstGeom prst="rect">
                <a:avLst/>
              </a:prstGeom>
              <a:pattFill prst="wdDnDiag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10021335" y="3986295"/>
              <a:ext cx="1003956" cy="276999"/>
              <a:chOff x="10415135" y="4132039"/>
              <a:chExt cx="1003956" cy="276999"/>
            </a:xfrm>
          </p:grpSpPr>
          <p:sp>
            <p:nvSpPr>
              <p:cNvPr id="444" name="TextBox 51"/>
              <p:cNvSpPr txBox="1"/>
              <p:nvPr/>
            </p:nvSpPr>
            <p:spPr>
              <a:xfrm>
                <a:off x="10733291" y="4132039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Edge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8" name="直线连接符 9"/>
              <p:cNvCxnSpPr>
                <a:stCxn id="470" idx="6"/>
                <a:endCxn id="471" idx="2"/>
              </p:cNvCxnSpPr>
              <p:nvPr/>
            </p:nvCxnSpPr>
            <p:spPr>
              <a:xfrm>
                <a:off x="10487135" y="4266325"/>
                <a:ext cx="198300" cy="322"/>
              </a:xfrm>
              <a:prstGeom prst="line">
                <a:avLst/>
              </a:prstGeom>
              <a:noFill/>
              <a:ln w="19050">
                <a:solidFill>
                  <a:srgbClr val="00B0F0">
                    <a:alpha val="70000"/>
                  </a:srgb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70" name="Oval 469"/>
              <p:cNvSpPr/>
              <p:nvPr/>
            </p:nvSpPr>
            <p:spPr>
              <a:xfrm>
                <a:off x="10415135" y="4230325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10685435" y="4230647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10021335" y="4243111"/>
              <a:ext cx="1227624" cy="276999"/>
              <a:chOff x="6781798" y="5817577"/>
              <a:chExt cx="1227624" cy="276999"/>
            </a:xfrm>
          </p:grpSpPr>
          <p:sp>
            <p:nvSpPr>
              <p:cNvPr id="479" name="Rectangle 120"/>
              <p:cNvSpPr/>
              <p:nvPr/>
            </p:nvSpPr>
            <p:spPr>
              <a:xfrm>
                <a:off x="6781798" y="5900282"/>
                <a:ext cx="345964" cy="1148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TextBox 56"/>
              <p:cNvSpPr txBox="1"/>
              <p:nvPr/>
            </p:nvSpPr>
            <p:spPr>
              <a:xfrm>
                <a:off x="7098119" y="5817577"/>
                <a:ext cx="9113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Obstacle</a:t>
                </a:r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10021335" y="4756743"/>
              <a:ext cx="1317354" cy="276999"/>
              <a:chOff x="6781798" y="6057876"/>
              <a:chExt cx="1317354" cy="276999"/>
            </a:xfrm>
          </p:grpSpPr>
          <p:cxnSp>
            <p:nvCxnSpPr>
              <p:cNvPr id="481" name="Straight Connector 58"/>
              <p:cNvCxnSpPr/>
              <p:nvPr/>
            </p:nvCxnSpPr>
            <p:spPr>
              <a:xfrm>
                <a:off x="6781798" y="6192016"/>
                <a:ext cx="345964" cy="0"/>
              </a:xfrm>
              <a:prstGeom prst="line">
                <a:avLst/>
              </a:prstGeom>
              <a:ln w="50800">
                <a:solidFill>
                  <a:schemeClr val="accent3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2" name="TextBox 59"/>
              <p:cNvSpPr txBox="1"/>
              <p:nvPr/>
            </p:nvSpPr>
            <p:spPr>
              <a:xfrm>
                <a:off x="7100695" y="6057876"/>
                <a:ext cx="998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Routed</a:t>
                </a:r>
                <a:r>
                  <a:rPr lang="zh-CN" altLang="en-US" sz="12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Wire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>
              <a:off x="10021335" y="5270376"/>
              <a:ext cx="2109705" cy="276999"/>
              <a:chOff x="8131218" y="6065051"/>
              <a:chExt cx="2109705" cy="276999"/>
            </a:xfrm>
          </p:grpSpPr>
          <p:sp>
            <p:nvSpPr>
              <p:cNvPr id="441" name="TextBox 440"/>
              <p:cNvSpPr txBox="1"/>
              <p:nvPr/>
            </p:nvSpPr>
            <p:spPr>
              <a:xfrm>
                <a:off x="8473680" y="6065051"/>
                <a:ext cx="17672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Occupied by</a:t>
                </a:r>
                <a:r>
                  <a:rPr lang="en-US" sz="12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Routed</a:t>
                </a:r>
                <a:r>
                  <a:rPr lang="zh-CN" altLang="en-US" sz="12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Wire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Rectangle 120"/>
              <p:cNvSpPr/>
              <p:nvPr/>
            </p:nvSpPr>
            <p:spPr>
              <a:xfrm>
                <a:off x="8131218" y="6134584"/>
                <a:ext cx="345964" cy="114863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504" name="Group 503"/>
          <p:cNvGrpSpPr/>
          <p:nvPr/>
        </p:nvGrpSpPr>
        <p:grpSpPr>
          <a:xfrm>
            <a:off x="6272499" y="4082090"/>
            <a:ext cx="3641562" cy="1696338"/>
            <a:chOff x="7059643" y="4036553"/>
            <a:chExt cx="3221441" cy="1479614"/>
          </a:xfrm>
        </p:grpSpPr>
        <p:cxnSp>
          <p:nvCxnSpPr>
            <p:cNvPr id="429" name="Straight Connector 428"/>
            <p:cNvCxnSpPr/>
            <p:nvPr/>
          </p:nvCxnSpPr>
          <p:spPr>
            <a:xfrm>
              <a:off x="7067547" y="4209913"/>
              <a:ext cx="288014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27"/>
            <p:cNvCxnSpPr/>
            <p:nvPr/>
          </p:nvCxnSpPr>
          <p:spPr>
            <a:xfrm>
              <a:off x="7084921" y="4469286"/>
              <a:ext cx="284749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27"/>
            <p:cNvCxnSpPr/>
            <p:nvPr/>
          </p:nvCxnSpPr>
          <p:spPr>
            <a:xfrm>
              <a:off x="7068069" y="4728659"/>
              <a:ext cx="288014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27"/>
            <p:cNvCxnSpPr/>
            <p:nvPr/>
          </p:nvCxnSpPr>
          <p:spPr>
            <a:xfrm>
              <a:off x="7068069" y="5250582"/>
              <a:ext cx="288014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7067547" y="4780502"/>
              <a:ext cx="28801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794198" y="4060065"/>
              <a:ext cx="0" cy="1440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endCxn id="478" idx="2"/>
            </p:cNvCxnSpPr>
            <p:nvPr/>
          </p:nvCxnSpPr>
          <p:spPr>
            <a:xfrm flipH="1">
              <a:off x="8507623" y="4075293"/>
              <a:ext cx="2395" cy="1440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231878" y="4060065"/>
              <a:ext cx="0" cy="1440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27"/>
            <p:cNvCxnSpPr/>
            <p:nvPr/>
          </p:nvCxnSpPr>
          <p:spPr>
            <a:xfrm>
              <a:off x="7059643" y="4988032"/>
              <a:ext cx="288014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线连接符 9"/>
            <p:cNvCxnSpPr>
              <a:stCxn id="456" idx="6"/>
              <a:endCxn id="458" idx="2"/>
            </p:cNvCxnSpPr>
            <p:nvPr/>
          </p:nvCxnSpPr>
          <p:spPr>
            <a:xfrm>
              <a:off x="7470062" y="4440125"/>
              <a:ext cx="646216" cy="322"/>
            </a:xfrm>
            <a:prstGeom prst="line">
              <a:avLst/>
            </a:prstGeom>
            <a:noFill/>
            <a:ln w="19050">
              <a:solidFill>
                <a:srgbClr val="00B0F0">
                  <a:alpha val="7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1" name="TextBox 51"/>
            <p:cNvSpPr txBox="1"/>
            <p:nvPr/>
          </p:nvSpPr>
          <p:spPr>
            <a:xfrm>
              <a:off x="7573566" y="4220402"/>
              <a:ext cx="335035" cy="26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900" dirty="0">
                  <a:cs typeface="Times New Roman" panose="02020603050405020304" pitchFamily="18" charset="0"/>
                </a:rPr>
                <a:t>1</a:t>
              </a:r>
              <a:endParaRPr lang="en-US" sz="900" dirty="0">
                <a:cs typeface="Times New Roman" panose="02020603050405020304" pitchFamily="18" charset="0"/>
              </a:endParaRPr>
            </a:p>
          </p:txBody>
        </p:sp>
        <p:sp>
          <p:nvSpPr>
            <p:cNvPr id="452" name="TextBox 51"/>
            <p:cNvSpPr txBox="1"/>
            <p:nvPr/>
          </p:nvSpPr>
          <p:spPr>
            <a:xfrm>
              <a:off x="8287934" y="4222229"/>
              <a:ext cx="323101" cy="26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900" dirty="0">
                  <a:cs typeface="Times New Roman" panose="02020603050405020304" pitchFamily="18" charset="0"/>
                </a:rPr>
                <a:t>2</a:t>
              </a:r>
              <a:endParaRPr lang="en-US" sz="900" dirty="0">
                <a:cs typeface="Times New Roman" panose="02020603050405020304" pitchFamily="18" charset="0"/>
              </a:endParaRPr>
            </a:p>
          </p:txBody>
        </p:sp>
        <p:sp>
          <p:nvSpPr>
            <p:cNvPr id="453" name="TextBox 51"/>
            <p:cNvSpPr txBox="1"/>
            <p:nvPr/>
          </p:nvSpPr>
          <p:spPr>
            <a:xfrm>
              <a:off x="9002039" y="4222852"/>
              <a:ext cx="343005" cy="26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900" dirty="0">
                  <a:cs typeface="Times New Roman" panose="02020603050405020304" pitchFamily="18" charset="0"/>
                </a:rPr>
                <a:t>3</a:t>
              </a:r>
              <a:endParaRPr lang="en-US" sz="900" dirty="0">
                <a:cs typeface="Times New Roman" panose="02020603050405020304" pitchFamily="18" charset="0"/>
              </a:endParaRPr>
            </a:p>
          </p:txBody>
        </p:sp>
        <p:sp>
          <p:nvSpPr>
            <p:cNvPr id="454" name="TextBox 51"/>
            <p:cNvSpPr txBox="1"/>
            <p:nvPr/>
          </p:nvSpPr>
          <p:spPr>
            <a:xfrm>
              <a:off x="8284045" y="4941960"/>
              <a:ext cx="318550" cy="26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900" dirty="0">
                  <a:cs typeface="Times New Roman" panose="02020603050405020304" pitchFamily="18" charset="0"/>
                </a:rPr>
                <a:t>5</a:t>
              </a:r>
              <a:endParaRPr lang="en-US" sz="900" dirty="0">
                <a:cs typeface="Times New Roman" panose="02020603050405020304" pitchFamily="18" charset="0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7209869" y="4614846"/>
              <a:ext cx="874043" cy="756723"/>
            </a:xfrm>
            <a:prstGeom prst="rect">
              <a:avLst/>
            </a:prstGeom>
            <a:pattFill prst="wdDnDiag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56" name="Oval 455"/>
            <p:cNvSpPr/>
            <p:nvPr/>
          </p:nvSpPr>
          <p:spPr>
            <a:xfrm>
              <a:off x="7398062" y="4404125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7398062" y="5129253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8116278" y="4404447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59" name="Oval 458"/>
            <p:cNvSpPr/>
            <p:nvPr/>
          </p:nvSpPr>
          <p:spPr>
            <a:xfrm>
              <a:off x="8117251" y="5129313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60" name="Oval 459"/>
            <p:cNvSpPr/>
            <p:nvPr/>
          </p:nvSpPr>
          <p:spPr>
            <a:xfrm>
              <a:off x="8834094" y="5128778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61" name="直线连接符 31"/>
            <p:cNvCxnSpPr>
              <a:stCxn id="459" idx="6"/>
              <a:endCxn id="460" idx="2"/>
            </p:cNvCxnSpPr>
            <p:nvPr/>
          </p:nvCxnSpPr>
          <p:spPr>
            <a:xfrm flipV="1">
              <a:off x="8189251" y="5164778"/>
              <a:ext cx="644843" cy="535"/>
            </a:xfrm>
            <a:prstGeom prst="line">
              <a:avLst/>
            </a:prstGeom>
            <a:noFill/>
            <a:ln w="19050">
              <a:solidFill>
                <a:srgbClr val="00B0F0">
                  <a:alpha val="7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8834104" y="4404539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63" name="直线连接符 9"/>
            <p:cNvCxnSpPr>
              <a:stCxn id="458" idx="6"/>
              <a:endCxn id="462" idx="2"/>
            </p:cNvCxnSpPr>
            <p:nvPr/>
          </p:nvCxnSpPr>
          <p:spPr>
            <a:xfrm>
              <a:off x="8188278" y="4440447"/>
              <a:ext cx="645826" cy="92"/>
            </a:xfrm>
            <a:prstGeom prst="line">
              <a:avLst/>
            </a:prstGeom>
            <a:noFill/>
            <a:ln w="19050">
              <a:solidFill>
                <a:srgbClr val="00B0F0">
                  <a:alpha val="7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4" name="Oval 463"/>
            <p:cNvSpPr/>
            <p:nvPr/>
          </p:nvSpPr>
          <p:spPr>
            <a:xfrm>
              <a:off x="9552796" y="4404654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65" name="直线连接符 9"/>
            <p:cNvCxnSpPr>
              <a:stCxn id="462" idx="6"/>
              <a:endCxn id="464" idx="2"/>
            </p:cNvCxnSpPr>
            <p:nvPr/>
          </p:nvCxnSpPr>
          <p:spPr>
            <a:xfrm>
              <a:off x="8906104" y="4440539"/>
              <a:ext cx="646692" cy="115"/>
            </a:xfrm>
            <a:prstGeom prst="line">
              <a:avLst/>
            </a:prstGeom>
            <a:noFill/>
            <a:ln w="19050">
              <a:solidFill>
                <a:srgbClr val="00B0F0">
                  <a:alpha val="7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6" name="直线连接符 31"/>
            <p:cNvCxnSpPr>
              <a:stCxn id="457" idx="6"/>
              <a:endCxn id="459" idx="2"/>
            </p:cNvCxnSpPr>
            <p:nvPr/>
          </p:nvCxnSpPr>
          <p:spPr>
            <a:xfrm>
              <a:off x="7470062" y="5165253"/>
              <a:ext cx="647189" cy="60"/>
            </a:xfrm>
            <a:prstGeom prst="line">
              <a:avLst/>
            </a:prstGeom>
            <a:noFill/>
            <a:ln w="19050">
              <a:solidFill>
                <a:srgbClr val="00B0F0">
                  <a:alpha val="7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9" name="Rectangle 79"/>
            <p:cNvSpPr/>
            <p:nvPr/>
          </p:nvSpPr>
          <p:spPr>
            <a:xfrm>
              <a:off x="7463742" y="4867405"/>
              <a:ext cx="364378" cy="2512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72" name="TextBox 51"/>
            <p:cNvSpPr txBox="1"/>
            <p:nvPr/>
          </p:nvSpPr>
          <p:spPr>
            <a:xfrm>
              <a:off x="7555819" y="5086340"/>
              <a:ext cx="333921" cy="26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900" dirty="0">
                  <a:cs typeface="Times New Roman" panose="02020603050405020304" pitchFamily="18" charset="0"/>
                </a:rPr>
                <a:t>4</a:t>
              </a:r>
              <a:endParaRPr lang="en-US" sz="900" dirty="0">
                <a:cs typeface="Times New Roman" panose="02020603050405020304" pitchFamily="18" charset="0"/>
              </a:endParaRPr>
            </a:p>
          </p:txBody>
        </p:sp>
        <p:sp>
          <p:nvSpPr>
            <p:cNvPr id="473" name="Rectangle 79"/>
            <p:cNvSpPr/>
            <p:nvPr/>
          </p:nvSpPr>
          <p:spPr>
            <a:xfrm>
              <a:off x="9152466" y="4704097"/>
              <a:ext cx="786754" cy="575103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70C0"/>
                </a:solidFill>
              </a:endParaRPr>
            </a:p>
          </p:txBody>
        </p:sp>
        <p:cxnSp>
          <p:nvCxnSpPr>
            <p:cNvPr id="474" name="直线连接符 31"/>
            <p:cNvCxnSpPr>
              <a:stCxn id="460" idx="6"/>
              <a:endCxn id="475" idx="2"/>
            </p:cNvCxnSpPr>
            <p:nvPr/>
          </p:nvCxnSpPr>
          <p:spPr>
            <a:xfrm>
              <a:off x="8906094" y="5164778"/>
              <a:ext cx="646702" cy="431"/>
            </a:xfrm>
            <a:prstGeom prst="line">
              <a:avLst/>
            </a:prstGeom>
            <a:noFill/>
            <a:ln w="19050">
              <a:solidFill>
                <a:srgbClr val="00B0F0">
                  <a:alpha val="7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5" name="Oval 474"/>
            <p:cNvSpPr/>
            <p:nvPr/>
          </p:nvSpPr>
          <p:spPr>
            <a:xfrm>
              <a:off x="9552796" y="5129209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76" name="Straight Connector 58"/>
            <p:cNvCxnSpPr/>
            <p:nvPr/>
          </p:nvCxnSpPr>
          <p:spPr>
            <a:xfrm>
              <a:off x="9395571" y="4985306"/>
              <a:ext cx="549456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7" name="TextBox 51"/>
            <p:cNvSpPr txBox="1"/>
            <p:nvPr/>
          </p:nvSpPr>
          <p:spPr>
            <a:xfrm>
              <a:off x="8998337" y="4941960"/>
              <a:ext cx="321396" cy="26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cs typeface="Times New Roman" panose="02020603050405020304" pitchFamily="18" charset="0"/>
                </a:rPr>
                <a:t>e</a:t>
              </a:r>
              <a:r>
                <a:rPr lang="en-US" altLang="zh-CN" sz="900" dirty="0">
                  <a:cs typeface="Times New Roman" panose="02020603050405020304" pitchFamily="18" charset="0"/>
                </a:rPr>
                <a:t>6</a:t>
              </a:r>
              <a:endParaRPr lang="en-US" sz="900" dirty="0">
                <a:cs typeface="Times New Roman" panose="02020603050405020304" pitchFamily="18" charset="0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7067549" y="4075292"/>
              <a:ext cx="2880148" cy="1440875"/>
            </a:xfrm>
            <a:prstGeom prst="rect">
              <a:avLst/>
            </a:prstGeom>
            <a:noFill/>
            <a:ln w="285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84" name="TextBox 51"/>
            <p:cNvSpPr txBox="1"/>
            <p:nvPr/>
          </p:nvSpPr>
          <p:spPr>
            <a:xfrm>
              <a:off x="8007836" y="4783590"/>
              <a:ext cx="1162427" cy="22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cs typeface="Times New Roman" panose="02020603050405020304" pitchFamily="18" charset="0"/>
                </a:rPr>
                <a:t>spacing constraint</a:t>
              </a:r>
              <a:endParaRPr lang="en-US" sz="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85" name="Straight Arrow Connector 484"/>
            <p:cNvCxnSpPr/>
            <p:nvPr/>
          </p:nvCxnSpPr>
          <p:spPr>
            <a:xfrm>
              <a:off x="7750380" y="4614698"/>
              <a:ext cx="0" cy="248400"/>
            </a:xfrm>
            <a:prstGeom prst="straightConnector1">
              <a:avLst/>
            </a:prstGeom>
            <a:ln w="9525">
              <a:headEnd type="triangl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Straight Arrow Connector 485"/>
            <p:cNvCxnSpPr/>
            <p:nvPr/>
          </p:nvCxnSpPr>
          <p:spPr>
            <a:xfrm flipH="1" flipV="1">
              <a:off x="7767755" y="4728659"/>
              <a:ext cx="406481" cy="126892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 flipV="1">
              <a:off x="8959047" y="4848384"/>
              <a:ext cx="513039" cy="33179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9474129" y="4704825"/>
              <a:ext cx="0" cy="261439"/>
            </a:xfrm>
            <a:prstGeom prst="straightConnector1">
              <a:avLst/>
            </a:prstGeom>
            <a:ln w="9525">
              <a:headEnd type="triangl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9940040" y="5084747"/>
              <a:ext cx="333649" cy="295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cs typeface="Times New Roman" panose="02020603050405020304" pitchFamily="18" charset="0"/>
                </a:rPr>
                <a:t>t</a:t>
              </a:r>
              <a:r>
                <a:rPr lang="en-US" sz="1000" b="1" i="1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9939673" y="4811415"/>
              <a:ext cx="333649" cy="295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cs typeface="Times New Roman" panose="02020603050405020304" pitchFamily="18" charset="0"/>
                </a:rPr>
                <a:t>t</a:t>
              </a:r>
              <a:r>
                <a:rPr lang="en-US" sz="1000" b="1" i="1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9939674" y="4574175"/>
              <a:ext cx="333649" cy="295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cs typeface="Times New Roman" panose="02020603050405020304" pitchFamily="18" charset="0"/>
                </a:rPr>
                <a:t>t</a:t>
              </a:r>
              <a:r>
                <a:rPr lang="en-US" sz="1000" b="1" i="1" dirty="0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9947435" y="4306565"/>
              <a:ext cx="333649" cy="295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cs typeface="Times New Roman" panose="02020603050405020304" pitchFamily="18" charset="0"/>
                </a:rPr>
                <a:t>t</a:t>
              </a:r>
              <a:r>
                <a:rPr lang="en-US" sz="1000" b="1" i="1" dirty="0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9947435" y="4036553"/>
              <a:ext cx="333649" cy="295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cs typeface="Times New Roman" panose="02020603050405020304" pitchFamily="18" charset="0"/>
                </a:rPr>
                <a:t>t</a:t>
              </a:r>
              <a:r>
                <a:rPr lang="en-US" sz="1000" b="1" i="1" dirty="0"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506" name="Parallelogram 505"/>
          <p:cNvSpPr/>
          <p:nvPr/>
        </p:nvSpPr>
        <p:spPr>
          <a:xfrm>
            <a:off x="7124145" y="1508937"/>
            <a:ext cx="2647983" cy="643254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sp>
        <p:nvSpPr>
          <p:cNvPr id="511" name="Parallelogram 510"/>
          <p:cNvSpPr/>
          <p:nvPr/>
        </p:nvSpPr>
        <p:spPr>
          <a:xfrm>
            <a:off x="8785666" y="3162843"/>
            <a:ext cx="1211547" cy="669084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512" name="Parallelogram 511"/>
          <p:cNvSpPr/>
          <p:nvPr/>
        </p:nvSpPr>
        <p:spPr>
          <a:xfrm>
            <a:off x="8594023" y="2477684"/>
            <a:ext cx="1419789" cy="363721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10560129" y="2957620"/>
            <a:ext cx="9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frontline</a:t>
            </a:r>
          </a:p>
        </p:txBody>
      </p:sp>
      <p:cxnSp>
        <p:nvCxnSpPr>
          <p:cNvPr id="516" name="Straight Connector 27"/>
          <p:cNvCxnSpPr/>
          <p:nvPr/>
        </p:nvCxnSpPr>
        <p:spPr>
          <a:xfrm>
            <a:off x="6301075" y="6254992"/>
            <a:ext cx="3255761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" name="Curved Left Arrow 516"/>
          <p:cNvSpPr/>
          <p:nvPr/>
        </p:nvSpPr>
        <p:spPr>
          <a:xfrm rot="10800000">
            <a:off x="5709642" y="5350065"/>
            <a:ext cx="476955" cy="969477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TextBox 517"/>
          <p:cNvSpPr txBox="1"/>
          <p:nvPr/>
        </p:nvSpPr>
        <p:spPr>
          <a:xfrm>
            <a:off x="6970052" y="6311961"/>
            <a:ext cx="194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Track occupancy of </a:t>
            </a:r>
            <a:r>
              <a:rPr lang="en-US" sz="16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t</a:t>
            </a:r>
            <a:r>
              <a:rPr lang="en-US" sz="10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9" name="Rectangle 518"/>
          <p:cNvSpPr/>
          <p:nvPr/>
        </p:nvSpPr>
        <p:spPr>
          <a:xfrm>
            <a:off x="6443480" y="6207378"/>
            <a:ext cx="985118" cy="10458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8632458" y="6207438"/>
            <a:ext cx="901720" cy="94743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521" name="Curved Left Arrow 520"/>
          <p:cNvSpPr/>
          <p:nvPr/>
        </p:nvSpPr>
        <p:spPr>
          <a:xfrm rot="12076768">
            <a:off x="6031495" y="1563577"/>
            <a:ext cx="693838" cy="299576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3" name="Straight Arrow Connector 522"/>
          <p:cNvCxnSpPr/>
          <p:nvPr/>
        </p:nvCxnSpPr>
        <p:spPr>
          <a:xfrm>
            <a:off x="9897921" y="2717687"/>
            <a:ext cx="577984" cy="311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/>
          <p:nvPr/>
        </p:nvCxnSpPr>
        <p:spPr>
          <a:xfrm flipV="1">
            <a:off x="9779106" y="3257872"/>
            <a:ext cx="696799" cy="224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8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5"/>
            <a:ext cx="5866999" cy="5477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overall flow of MARCH: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Construct a </a:t>
            </a:r>
            <a:r>
              <a:rPr lang="en-US" b="1" dirty="0"/>
              <a:t>BGG</a:t>
            </a:r>
            <a:r>
              <a:rPr lang="en-US" dirty="0"/>
              <a:t> with empty edge capacities</a:t>
            </a:r>
          </a:p>
          <a:p>
            <a:pPr lvl="1"/>
            <a:r>
              <a:rPr lang="en-US" dirty="0"/>
              <a:t>Inner loop for each bus </a:t>
            </a:r>
            <a:r>
              <a:rPr lang="en-US" i="1" dirty="0"/>
              <a:t>b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Update the </a:t>
            </a:r>
            <a:r>
              <a:rPr lang="en-US" b="1" dirty="0"/>
              <a:t>BGG</a:t>
            </a:r>
            <a:r>
              <a:rPr lang="en-US" dirty="0"/>
              <a:t> for </a:t>
            </a:r>
            <a:r>
              <a:rPr lang="en-US" i="1" dirty="0"/>
              <a:t>b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Edge capacities meeting width constraint</a:t>
            </a:r>
          </a:p>
          <a:p>
            <a:pPr lvl="3"/>
            <a:r>
              <a:rPr lang="en-US" dirty="0"/>
              <a:t>Pin locations</a:t>
            </a:r>
          </a:p>
          <a:p>
            <a:pPr lvl="2"/>
            <a:r>
              <a:rPr lang="en-US" dirty="0"/>
              <a:t>Generate a routing path consisting of a set of rectangular regions in </a:t>
            </a:r>
            <a:r>
              <a:rPr lang="en-US" dirty="0">
                <a:cs typeface="Times New Roman" panose="02020603050405020304" pitchFamily="18" charset="0"/>
              </a:rPr>
              <a:t>topology-aware path planning</a:t>
            </a:r>
            <a:r>
              <a:rPr lang="en-US" dirty="0"/>
              <a:t> (</a:t>
            </a:r>
            <a:r>
              <a:rPr lang="en-US" b="1" dirty="0"/>
              <a:t>TAP</a:t>
            </a:r>
            <a:r>
              <a:rPr lang="en-US" dirty="0"/>
              <a:t>)</a:t>
            </a:r>
            <a:endParaRPr lang="en-US" b="1" dirty="0"/>
          </a:p>
          <a:p>
            <a:pPr lvl="2"/>
            <a:r>
              <a:rPr lang="en-US" dirty="0"/>
              <a:t>Assign the track segments to the bits within each rectangular region in track assignment for bits  (</a:t>
            </a:r>
            <a:r>
              <a:rPr lang="en-US" b="1" dirty="0"/>
              <a:t>TAB</a:t>
            </a:r>
            <a:r>
              <a:rPr lang="en-US" dirty="0"/>
              <a:t>)</a:t>
            </a:r>
            <a:endParaRPr lang="en-US" b="1" dirty="0"/>
          </a:p>
          <a:p>
            <a:pPr lvl="2"/>
            <a:r>
              <a:rPr lang="en-US" dirty="0"/>
              <a:t>Update the track occupancies of all the tracks by the routed </a:t>
            </a:r>
            <a:r>
              <a:rPr lang="en-US" i="1" dirty="0"/>
              <a:t>b</a:t>
            </a:r>
          </a:p>
          <a:p>
            <a:pPr lvl="1"/>
            <a:r>
              <a:rPr lang="en-US" dirty="0"/>
              <a:t>Outer loop for rip-up and reroute (</a:t>
            </a:r>
            <a:r>
              <a:rPr lang="en-US" b="1" dirty="0"/>
              <a:t>RR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Add history cost to the edge of </a:t>
            </a:r>
            <a:r>
              <a:rPr lang="en-US" b="1" dirty="0"/>
              <a:t>BGG</a:t>
            </a:r>
          </a:p>
          <a:p>
            <a:pPr lvl="2"/>
            <a:r>
              <a:rPr lang="en-US" dirty="0"/>
              <a:t>Enlarge the frontline size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55016" y="641518"/>
            <a:ext cx="3755884" cy="6079957"/>
            <a:chOff x="7712563" y="1039641"/>
            <a:chExt cx="3150680" cy="5370319"/>
          </a:xfrm>
        </p:grpSpPr>
        <p:sp>
          <p:nvSpPr>
            <p:cNvPr id="10" name="Rectangle 9"/>
            <p:cNvSpPr/>
            <p:nvPr/>
          </p:nvSpPr>
          <p:spPr>
            <a:xfrm>
              <a:off x="7712563" y="2135820"/>
              <a:ext cx="3150680" cy="24510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42028" y="1650327"/>
              <a:ext cx="2526323" cy="2615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Initialization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42823" y="2263759"/>
              <a:ext cx="2526323" cy="2594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Bus-based Grid Graph (BGG) Update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44393" y="2687263"/>
              <a:ext cx="2526323" cy="26230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T</a:t>
              </a:r>
              <a:r>
                <a:rPr lang="en-US" sz="1400" dirty="0">
                  <a:cs typeface="Times New Roman" panose="02020603050405020304" pitchFamily="18" charset="0"/>
                </a:rPr>
                <a:t>opology-aware </a:t>
              </a:r>
              <a:r>
                <a:rPr lang="en-US" altLang="zh-CN" sz="1400" dirty="0">
                  <a:cs typeface="Times New Roman" panose="02020603050405020304" pitchFamily="18" charset="0"/>
                </a:rPr>
                <a:t>P</a:t>
              </a:r>
              <a:r>
                <a:rPr lang="en-US" sz="1400" dirty="0">
                  <a:cs typeface="Times New Roman" panose="02020603050405020304" pitchFamily="18" charset="0"/>
                </a:rPr>
                <a:t>ath Planning (TAP)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6774" y="4744974"/>
              <a:ext cx="2526323" cy="2594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Evaluation &amp; Best Solution Update</a:t>
              </a:r>
            </a:p>
          </p:txBody>
        </p:sp>
        <p:sp>
          <p:nvSpPr>
            <p:cNvPr id="15" name="Diamond 14"/>
            <p:cNvSpPr/>
            <p:nvPr/>
          </p:nvSpPr>
          <p:spPr>
            <a:xfrm>
              <a:off x="8121510" y="5236019"/>
              <a:ext cx="2376850" cy="565293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Need R</a:t>
              </a:r>
              <a:r>
                <a:rPr lang="en-US" altLang="zh-CN" sz="1400" dirty="0">
                  <a:cs typeface="Times New Roman" panose="02020603050405020304" pitchFamily="18" charset="0"/>
                </a:rPr>
                <a:t>ip-up and Reroute (</a:t>
              </a:r>
              <a:r>
                <a:rPr lang="en-US" sz="1400" dirty="0">
                  <a:cs typeface="Times New Roman" panose="02020603050405020304" pitchFamily="18" charset="0"/>
                </a:rPr>
                <a:t>RR)?</a:t>
              </a:r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8712058" y="6032974"/>
              <a:ext cx="1195754" cy="376986"/>
            </a:xfrm>
            <a:prstGeom prst="flowChartDocumen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Final Solution</a:t>
              </a:r>
              <a:endParaRPr 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8436439" y="1419512"/>
              <a:ext cx="1" cy="228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305177" y="1417712"/>
              <a:ext cx="487" cy="2373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0"/>
            </p:cNvCxnSpPr>
            <p:nvPr/>
          </p:nvCxnSpPr>
          <p:spPr>
            <a:xfrm>
              <a:off x="9305190" y="1911881"/>
              <a:ext cx="795" cy="351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9305985" y="2523172"/>
              <a:ext cx="1570" cy="1640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2" idx="2"/>
              <a:endCxn id="35" idx="0"/>
            </p:cNvCxnSpPr>
            <p:nvPr/>
          </p:nvCxnSpPr>
          <p:spPr>
            <a:xfrm>
              <a:off x="9307557" y="3804653"/>
              <a:ext cx="806" cy="1699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2"/>
              <a:endCxn id="15" idx="0"/>
            </p:cNvCxnSpPr>
            <p:nvPr/>
          </p:nvCxnSpPr>
          <p:spPr>
            <a:xfrm flipH="1">
              <a:off x="9309935" y="5004387"/>
              <a:ext cx="1" cy="231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2"/>
              <a:endCxn id="16" idx="0"/>
            </p:cNvCxnSpPr>
            <p:nvPr/>
          </p:nvCxnSpPr>
          <p:spPr>
            <a:xfrm>
              <a:off x="9309935" y="5801312"/>
              <a:ext cx="0" cy="2316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5" idx="3"/>
            </p:cNvCxnSpPr>
            <p:nvPr/>
          </p:nvCxnSpPr>
          <p:spPr>
            <a:xfrm flipH="1" flipV="1">
              <a:off x="9303620" y="2053167"/>
              <a:ext cx="1194740" cy="3465499"/>
            </a:xfrm>
            <a:prstGeom prst="bentConnector4">
              <a:avLst>
                <a:gd name="adj1" fmla="val -40819"/>
                <a:gd name="adj2" fmla="val 100019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543156" y="5263120"/>
              <a:ext cx="275291" cy="27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13473" y="5774588"/>
              <a:ext cx="290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9779963" y="1039641"/>
              <a:ext cx="787899" cy="403141"/>
            </a:xfrm>
            <a:prstGeom prst="flowChartDocumen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Obstacle Info</a:t>
              </a:r>
              <a:endParaRPr 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8911227" y="1039643"/>
              <a:ext cx="787899" cy="403139"/>
            </a:xfrm>
            <a:prstGeom prst="flowChartDocumen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Track Info</a:t>
              </a:r>
              <a:endParaRPr 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0173425" y="1417712"/>
              <a:ext cx="488" cy="2286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owchart: Document 29"/>
            <p:cNvSpPr/>
            <p:nvPr/>
          </p:nvSpPr>
          <p:spPr>
            <a:xfrm>
              <a:off x="8042490" y="1044369"/>
              <a:ext cx="787899" cy="398413"/>
            </a:xfrm>
            <a:prstGeom prst="flowChartDocumen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Bus </a:t>
              </a:r>
            </a:p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Info</a:t>
              </a:r>
              <a:endParaRPr 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044393" y="3113569"/>
              <a:ext cx="2526323" cy="2596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Track Assignment for Bits (TAB)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44395" y="3543099"/>
              <a:ext cx="2526323" cy="2615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Track Occupancy Update</a:t>
              </a:r>
            </a:p>
          </p:txBody>
        </p:sp>
        <p:cxnSp>
          <p:nvCxnSpPr>
            <p:cNvPr id="33" name="Straight Arrow Connector 32"/>
            <p:cNvCxnSpPr>
              <a:stCxn id="13" idx="2"/>
              <a:endCxn id="31" idx="0"/>
            </p:cNvCxnSpPr>
            <p:nvPr/>
          </p:nvCxnSpPr>
          <p:spPr>
            <a:xfrm>
              <a:off x="9307555" y="2949572"/>
              <a:ext cx="0" cy="1639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2"/>
              <a:endCxn id="32" idx="0"/>
            </p:cNvCxnSpPr>
            <p:nvPr/>
          </p:nvCxnSpPr>
          <p:spPr>
            <a:xfrm>
              <a:off x="9307555" y="3373169"/>
              <a:ext cx="2" cy="1699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Diamond 34"/>
            <p:cNvSpPr/>
            <p:nvPr/>
          </p:nvSpPr>
          <p:spPr>
            <a:xfrm>
              <a:off x="8119938" y="3974583"/>
              <a:ext cx="2376850" cy="406854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All Buses Routed?</a:t>
              </a:r>
            </a:p>
          </p:txBody>
        </p:sp>
        <p:cxnSp>
          <p:nvCxnSpPr>
            <p:cNvPr id="36" name="Straight Arrow Connector 35"/>
            <p:cNvCxnSpPr>
              <a:stCxn id="35" idx="2"/>
              <a:endCxn id="14" idx="0"/>
            </p:cNvCxnSpPr>
            <p:nvPr/>
          </p:nvCxnSpPr>
          <p:spPr>
            <a:xfrm>
              <a:off x="9308363" y="4381437"/>
              <a:ext cx="1573" cy="363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304016" y="4342086"/>
              <a:ext cx="290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38" name="Elbow Connector 37"/>
            <p:cNvCxnSpPr>
              <a:stCxn id="35" idx="1"/>
              <a:endCxn id="12" idx="1"/>
            </p:cNvCxnSpPr>
            <p:nvPr/>
          </p:nvCxnSpPr>
          <p:spPr>
            <a:xfrm rot="10800000">
              <a:off x="8042824" y="2393466"/>
              <a:ext cx="77115" cy="1784544"/>
            </a:xfrm>
            <a:prstGeom prst="bentConnector3">
              <a:avLst>
                <a:gd name="adj1" fmla="val 39644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29395" y="4166519"/>
              <a:ext cx="290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6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rallelogram 174"/>
          <p:cNvSpPr/>
          <p:nvPr/>
        </p:nvSpPr>
        <p:spPr>
          <a:xfrm>
            <a:off x="9166206" y="2891141"/>
            <a:ext cx="1035569" cy="601120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1" name="Parallelogram 190"/>
          <p:cNvSpPr/>
          <p:nvPr/>
        </p:nvSpPr>
        <p:spPr>
          <a:xfrm>
            <a:off x="6453079" y="3178102"/>
            <a:ext cx="1035569" cy="619628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5866999" cy="5252474"/>
          </a:xfrm>
        </p:spPr>
        <p:txBody>
          <a:bodyPr/>
          <a:lstStyle/>
          <a:p>
            <a:r>
              <a:rPr lang="en-US" dirty="0"/>
              <a:t>Topology-aware Path Planning (TAP):</a:t>
            </a:r>
          </a:p>
          <a:p>
            <a:pPr lvl="1"/>
            <a:r>
              <a:rPr lang="en-US" dirty="0"/>
              <a:t>Same layer propagation</a:t>
            </a:r>
          </a:p>
          <a:p>
            <a:pPr lvl="1"/>
            <a:r>
              <a:rPr lang="en-US" dirty="0"/>
              <a:t>Layer switching</a:t>
            </a:r>
          </a:p>
          <a:p>
            <a:pPr lvl="1"/>
            <a:r>
              <a:rPr lang="en-US" dirty="0"/>
              <a:t>Build routing paths for multi-pin buses</a:t>
            </a:r>
          </a:p>
          <a:p>
            <a:pPr lvl="1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08434" y="3178125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22760" y="2874363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9532" y="2563110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75904" y="2561075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862276" y="2570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348648" y="25678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835020" y="25680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6410085" y="2582684"/>
            <a:ext cx="4120663" cy="1215047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96124" y="3330006"/>
            <a:ext cx="244234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89445" y="3633768"/>
            <a:ext cx="24366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56767" y="3026244"/>
            <a:ext cx="268255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58630" y="2722482"/>
            <a:ext cx="26976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9444" y="2959650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52223" y="2959650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73001" y="2959650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3837" y="2959650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60479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047452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742592" y="2957269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535920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231485" y="2957269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71280" y="2655888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843622" y="2352126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147307" y="2050237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82048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94344" y="2655888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10086" y="1900874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719661" y="2810450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05410" y="2506688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19736" y="2202926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86508" y="18916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372880" y="18896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859252" y="189916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345624" y="189643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31996" y="1896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798338" y="1891673"/>
            <a:ext cx="1070416" cy="10678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275545" y="1891673"/>
            <a:ext cx="1079581" cy="10770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41" idx="3"/>
          </p:cNvCxnSpPr>
          <p:nvPr/>
        </p:nvCxnSpPr>
        <p:spPr>
          <a:xfrm flipH="1">
            <a:off x="7748419" y="1900875"/>
            <a:ext cx="1093079" cy="108243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254767" y="1895253"/>
            <a:ext cx="1073103" cy="107056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742755" y="1894729"/>
            <a:ext cx="1071487" cy="10689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226105" y="2041385"/>
            <a:ext cx="930146" cy="92795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93575" y="2282518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256354" y="2282518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77132" y="2282518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67968" y="2282518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564610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51583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746723" y="2280137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40051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35616" y="2280137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5411" y="1978756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847753" y="1674994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151438" y="1373105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86179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98475" y="1978756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6410086" y="1219065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716636" y="2130351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02385" y="1826589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96125" y="1978470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91325" y="2282232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760870" y="2255798"/>
            <a:ext cx="2499490" cy="57150"/>
            <a:chOff x="6760870" y="2255798"/>
            <a:chExt cx="2499490" cy="57150"/>
          </a:xfrm>
        </p:grpSpPr>
        <p:sp>
          <p:nvSpPr>
            <p:cNvPr id="132" name="Flowchart: Connector 131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67549" y="1953623"/>
            <a:ext cx="2499490" cy="57150"/>
            <a:chOff x="6760870" y="2255798"/>
            <a:chExt cx="2499490" cy="57150"/>
          </a:xfrm>
        </p:grpSpPr>
        <p:sp>
          <p:nvSpPr>
            <p:cNvPr id="126" name="Flowchart: Connector 125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flipH="1">
            <a:off x="6879007" y="121073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366173" y="120869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849370" y="121822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338917" y="121549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8822114" y="121566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6763114" y="2934531"/>
            <a:ext cx="2499490" cy="57150"/>
            <a:chOff x="6760870" y="2255798"/>
            <a:chExt cx="2499490" cy="57150"/>
          </a:xfrm>
        </p:grpSpPr>
        <p:sp>
          <p:nvSpPr>
            <p:cNvPr id="139" name="Flowchart: Connector 13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Flowchart: Connector 144"/>
          <p:cNvSpPr/>
          <p:nvPr/>
        </p:nvSpPr>
        <p:spPr>
          <a:xfrm>
            <a:off x="706979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7558261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8046729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8535197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9023665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/>
          <p:cNvSpPr/>
          <p:nvPr/>
        </p:nvSpPr>
        <p:spPr>
          <a:xfrm>
            <a:off x="951213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/>
          <p:cNvSpPr/>
          <p:nvPr/>
        </p:nvSpPr>
        <p:spPr>
          <a:xfrm>
            <a:off x="9816476" y="2326189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/>
          <p:cNvSpPr/>
          <p:nvPr/>
        </p:nvSpPr>
        <p:spPr>
          <a:xfrm>
            <a:off x="10121638" y="202166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Parallelogram 173"/>
          <p:cNvSpPr/>
          <p:nvPr/>
        </p:nvSpPr>
        <p:spPr>
          <a:xfrm>
            <a:off x="9470322" y="1224999"/>
            <a:ext cx="1044699" cy="592225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6760896" y="3605315"/>
            <a:ext cx="2499490" cy="57150"/>
            <a:chOff x="6760870" y="2255798"/>
            <a:chExt cx="2499490" cy="57150"/>
          </a:xfrm>
        </p:grpSpPr>
        <p:sp>
          <p:nvSpPr>
            <p:cNvPr id="154" name="Flowchart: Connector 153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067574" y="3298377"/>
            <a:ext cx="2499490" cy="57150"/>
            <a:chOff x="6760870" y="2255798"/>
            <a:chExt cx="2499490" cy="57150"/>
          </a:xfrm>
        </p:grpSpPr>
        <p:sp>
          <p:nvSpPr>
            <p:cNvPr id="161" name="Flowchart: Connector 160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Flowchart: Connector 166"/>
          <p:cNvSpPr/>
          <p:nvPr/>
        </p:nvSpPr>
        <p:spPr>
          <a:xfrm>
            <a:off x="9817591" y="299852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10121276" y="2691314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9846166" y="59555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0278055" y="1669689"/>
            <a:ext cx="532820" cy="1902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814152" y="1752267"/>
            <a:ext cx="11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frontline F1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722685" y="348188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73703" y="318007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3" name="Straight Arrow Connector 192"/>
          <p:cNvCxnSpPr>
            <a:endCxn id="192" idx="2"/>
          </p:cNvCxnSpPr>
          <p:nvPr/>
        </p:nvCxnSpPr>
        <p:spPr>
          <a:xfrm flipH="1" flipV="1">
            <a:off x="6495261" y="3518625"/>
            <a:ext cx="232363" cy="154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405688" y="1674708"/>
            <a:ext cx="243363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16711" y="152282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371448" y="1653987"/>
            <a:ext cx="2499490" cy="57150"/>
            <a:chOff x="6760870" y="2255798"/>
            <a:chExt cx="2499490" cy="57150"/>
          </a:xfrm>
        </p:grpSpPr>
        <p:sp>
          <p:nvSpPr>
            <p:cNvPr id="120" name="Flowchart: Connector 119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7708106" y="1370946"/>
            <a:ext cx="24296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679545" y="1343875"/>
            <a:ext cx="2499490" cy="57150"/>
            <a:chOff x="6760870" y="2255798"/>
            <a:chExt cx="2499490" cy="57150"/>
          </a:xfrm>
        </p:grpSpPr>
        <p:sp>
          <p:nvSpPr>
            <p:cNvPr id="114" name="Flowchart: Connector 113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Parallelogram 168"/>
          <p:cNvSpPr/>
          <p:nvPr/>
        </p:nvSpPr>
        <p:spPr>
          <a:xfrm>
            <a:off x="9407102" y="1193084"/>
            <a:ext cx="1178061" cy="653404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11293" y="881899"/>
            <a:ext cx="88001" cy="591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0357467" y="279550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2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0" name="Straight Arrow Connector 179"/>
          <p:cNvCxnSpPr/>
          <p:nvPr/>
        </p:nvCxnSpPr>
        <p:spPr>
          <a:xfrm flipV="1">
            <a:off x="9715499" y="2961055"/>
            <a:ext cx="641031" cy="166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1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arallelogram 177"/>
          <p:cNvSpPr/>
          <p:nvPr/>
        </p:nvSpPr>
        <p:spPr>
          <a:xfrm>
            <a:off x="9166206" y="2891141"/>
            <a:ext cx="1035569" cy="595009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7398290" y="4215904"/>
            <a:ext cx="0" cy="2321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6817390" y="4554998"/>
            <a:ext cx="143483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Parallelogram 190"/>
          <p:cNvSpPr/>
          <p:nvPr/>
        </p:nvSpPr>
        <p:spPr>
          <a:xfrm>
            <a:off x="6453079" y="3178102"/>
            <a:ext cx="1035569" cy="619628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5866999" cy="5252474"/>
          </a:xfrm>
        </p:spPr>
        <p:txBody>
          <a:bodyPr/>
          <a:lstStyle/>
          <a:p>
            <a:r>
              <a:rPr lang="en-US" dirty="0"/>
              <a:t>Topology-aware Path Planning (TAP):</a:t>
            </a:r>
          </a:p>
          <a:p>
            <a:pPr lvl="1"/>
            <a:r>
              <a:rPr lang="en-US" dirty="0"/>
              <a:t>Same layer propagation:</a:t>
            </a:r>
          </a:p>
          <a:p>
            <a:pPr lvl="2"/>
            <a:r>
              <a:rPr lang="en-US" dirty="0"/>
              <a:t>Propagate the frontline along the track direction (</a:t>
            </a:r>
            <a:r>
              <a:rPr lang="en-US" i="1" dirty="0">
                <a:solidFill>
                  <a:srgbClr val="FF0000"/>
                </a:solidFill>
              </a:rPr>
              <a:t>F1</a:t>
            </a:r>
            <a:r>
              <a:rPr lang="en-US" dirty="0"/>
              <a:t> -&gt; </a:t>
            </a:r>
            <a:r>
              <a:rPr lang="en-US" i="1" dirty="0">
                <a:solidFill>
                  <a:srgbClr val="FF0000"/>
                </a:solidFill>
              </a:rPr>
              <a:t>F2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Generate a TAP region (</a:t>
            </a:r>
            <a:r>
              <a:rPr lang="en-US" altLang="zh-CN" i="1" dirty="0">
                <a:solidFill>
                  <a:srgbClr val="0070C0"/>
                </a:solidFill>
              </a:rPr>
              <a:t>T1</a:t>
            </a:r>
            <a:r>
              <a:rPr lang="en-US" altLang="zh-CN" dirty="0"/>
              <a:t>)</a:t>
            </a:r>
            <a:endParaRPr lang="en-US" dirty="0"/>
          </a:p>
          <a:p>
            <a:pPr lvl="2"/>
            <a:r>
              <a:rPr lang="en-US" dirty="0"/>
              <a:t>Maintain running capacity which will only decrease when some tracks are broken midway</a:t>
            </a:r>
          </a:p>
          <a:p>
            <a:pPr lvl="1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08434" y="3178125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22760" y="2874363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9532" y="2563110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75904" y="2561075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862276" y="2570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348648" y="25678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835020" y="25680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6410085" y="2582684"/>
            <a:ext cx="4120663" cy="1215047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96124" y="3330006"/>
            <a:ext cx="244234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89445" y="3633768"/>
            <a:ext cx="24366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56767" y="3026244"/>
            <a:ext cx="268255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58630" y="2722482"/>
            <a:ext cx="26976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9444" y="2959650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52223" y="2959650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73001" y="2959650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3837" y="2959650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60479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047452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742592" y="2957269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535920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231485" y="2957269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71280" y="2655888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843622" y="2352126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147307" y="2050237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82048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94344" y="2655888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10086" y="1900874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719661" y="2810450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05410" y="2506688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19736" y="2202926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86508" y="18916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372880" y="18896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859252" y="189916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345624" y="189643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31996" y="1896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798338" y="1891673"/>
            <a:ext cx="1070416" cy="10678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275545" y="1891673"/>
            <a:ext cx="1079581" cy="10770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41" idx="3"/>
          </p:cNvCxnSpPr>
          <p:nvPr/>
        </p:nvCxnSpPr>
        <p:spPr>
          <a:xfrm flipH="1">
            <a:off x="7748419" y="1900875"/>
            <a:ext cx="1093079" cy="108243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254767" y="1895253"/>
            <a:ext cx="1073103" cy="107056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742755" y="1894729"/>
            <a:ext cx="1071487" cy="10689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226105" y="2041385"/>
            <a:ext cx="930146" cy="92795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93575" y="2282518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256354" y="2282518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77132" y="2282518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67968" y="2282518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564610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51583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746723" y="2280137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40051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35616" y="2280137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5411" y="1978756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847753" y="1674994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151438" y="1373105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86179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98475" y="1978756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6410086" y="1219065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716636" y="2130351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02385" y="1826589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96125" y="1978470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91325" y="2282232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760870" y="2255798"/>
            <a:ext cx="2499490" cy="57150"/>
            <a:chOff x="6760870" y="2255798"/>
            <a:chExt cx="2499490" cy="57150"/>
          </a:xfrm>
        </p:grpSpPr>
        <p:sp>
          <p:nvSpPr>
            <p:cNvPr id="132" name="Flowchart: Connector 131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67549" y="1953623"/>
            <a:ext cx="2499490" cy="57150"/>
            <a:chOff x="6760870" y="2255798"/>
            <a:chExt cx="2499490" cy="57150"/>
          </a:xfrm>
        </p:grpSpPr>
        <p:sp>
          <p:nvSpPr>
            <p:cNvPr id="126" name="Flowchart: Connector 125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flipH="1">
            <a:off x="6879007" y="121073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366173" y="120869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849370" y="121822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338917" y="121549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8822114" y="121566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6763114" y="2934531"/>
            <a:ext cx="2499490" cy="57150"/>
            <a:chOff x="6760870" y="2255798"/>
            <a:chExt cx="2499490" cy="57150"/>
          </a:xfrm>
        </p:grpSpPr>
        <p:sp>
          <p:nvSpPr>
            <p:cNvPr id="139" name="Flowchart: Connector 13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Flowchart: Connector 144"/>
          <p:cNvSpPr/>
          <p:nvPr/>
        </p:nvSpPr>
        <p:spPr>
          <a:xfrm>
            <a:off x="706979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7558261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8046729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8535197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9023665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/>
          <p:cNvSpPr/>
          <p:nvPr/>
        </p:nvSpPr>
        <p:spPr>
          <a:xfrm>
            <a:off x="951213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/>
          <p:cNvSpPr/>
          <p:nvPr/>
        </p:nvSpPr>
        <p:spPr>
          <a:xfrm>
            <a:off x="9816476" y="2326189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/>
          <p:cNvSpPr/>
          <p:nvPr/>
        </p:nvSpPr>
        <p:spPr>
          <a:xfrm>
            <a:off x="10121638" y="202166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Parallelogram 173"/>
          <p:cNvSpPr/>
          <p:nvPr/>
        </p:nvSpPr>
        <p:spPr>
          <a:xfrm>
            <a:off x="9470322" y="1224999"/>
            <a:ext cx="1044699" cy="592225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6760896" y="3605315"/>
            <a:ext cx="2499490" cy="57150"/>
            <a:chOff x="6760870" y="2255798"/>
            <a:chExt cx="2499490" cy="57150"/>
          </a:xfrm>
        </p:grpSpPr>
        <p:sp>
          <p:nvSpPr>
            <p:cNvPr id="154" name="Flowchart: Connector 153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067574" y="3298377"/>
            <a:ext cx="2499490" cy="57150"/>
            <a:chOff x="6760870" y="2255798"/>
            <a:chExt cx="2499490" cy="57150"/>
          </a:xfrm>
        </p:grpSpPr>
        <p:sp>
          <p:nvSpPr>
            <p:cNvPr id="161" name="Flowchart: Connector 160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Flowchart: Connector 166"/>
          <p:cNvSpPr/>
          <p:nvPr/>
        </p:nvSpPr>
        <p:spPr>
          <a:xfrm>
            <a:off x="9817591" y="299852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10121276" y="2691314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9846166" y="59555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0278055" y="1669689"/>
            <a:ext cx="532820" cy="1902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814152" y="1752267"/>
            <a:ext cx="11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frontline F1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367381" y="540640"/>
            <a:ext cx="11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frontline F2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722685" y="348188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73703" y="318007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3" name="Straight Arrow Connector 192"/>
          <p:cNvCxnSpPr>
            <a:endCxn id="192" idx="2"/>
          </p:cNvCxnSpPr>
          <p:nvPr/>
        </p:nvCxnSpPr>
        <p:spPr>
          <a:xfrm flipH="1" flipV="1">
            <a:off x="6495261" y="3518625"/>
            <a:ext cx="232363" cy="154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405688" y="1674708"/>
            <a:ext cx="243363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16711" y="152282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371448" y="1653987"/>
            <a:ext cx="2499490" cy="57150"/>
            <a:chOff x="6760870" y="2255798"/>
            <a:chExt cx="2499490" cy="57150"/>
          </a:xfrm>
        </p:grpSpPr>
        <p:sp>
          <p:nvSpPr>
            <p:cNvPr id="120" name="Flowchart: Connector 119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7708106" y="1370946"/>
            <a:ext cx="24296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679545" y="1343875"/>
            <a:ext cx="2499490" cy="57150"/>
            <a:chOff x="6760870" y="2255798"/>
            <a:chExt cx="2499490" cy="57150"/>
          </a:xfrm>
        </p:grpSpPr>
        <p:sp>
          <p:nvSpPr>
            <p:cNvPr id="114" name="Flowchart: Connector 113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Parallelogram 168"/>
          <p:cNvSpPr/>
          <p:nvPr/>
        </p:nvSpPr>
        <p:spPr>
          <a:xfrm>
            <a:off x="9407102" y="1193084"/>
            <a:ext cx="1178061" cy="653404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11293" y="881899"/>
            <a:ext cx="88001" cy="591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7938075" y="1199858"/>
            <a:ext cx="1170238" cy="647992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8831996" y="797139"/>
            <a:ext cx="97276" cy="335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Left Arrow 203"/>
          <p:cNvSpPr/>
          <p:nvPr/>
        </p:nvSpPr>
        <p:spPr>
          <a:xfrm>
            <a:off x="9012376" y="1436873"/>
            <a:ext cx="457945" cy="1709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arallelogram 204"/>
          <p:cNvSpPr/>
          <p:nvPr/>
        </p:nvSpPr>
        <p:spPr>
          <a:xfrm>
            <a:off x="7868754" y="1169305"/>
            <a:ext cx="2774670" cy="707268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0070C0"/>
              </a:solidFill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10486480" y="1438185"/>
            <a:ext cx="343058" cy="67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0765338" y="1331577"/>
            <a:ext cx="134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</a:rPr>
              <a:t>TAP region </a:t>
            </a:r>
            <a:r>
              <a:rPr lang="en-US" sz="1600" i="1" dirty="0">
                <a:solidFill>
                  <a:srgbClr val="0070C0"/>
                </a:solidFill>
              </a:rPr>
              <a:t>T1</a:t>
            </a:r>
            <a:endParaRPr lang="en-US" sz="1000" b="1" i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 rot="5400000">
            <a:off x="10083724" y="4570088"/>
            <a:ext cx="119971" cy="2456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/>
          <p:cNvSpPr/>
          <p:nvPr/>
        </p:nvSpPr>
        <p:spPr>
          <a:xfrm rot="5400000">
            <a:off x="10083725" y="4921684"/>
            <a:ext cx="119971" cy="2456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 rot="5400000">
            <a:off x="10083724" y="4283246"/>
            <a:ext cx="119971" cy="2456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5" name="Group 344"/>
          <p:cNvGrpSpPr/>
          <p:nvPr/>
        </p:nvGrpSpPr>
        <p:grpSpPr>
          <a:xfrm>
            <a:off x="6810874" y="4789386"/>
            <a:ext cx="3442103" cy="1144080"/>
            <a:chOff x="6550508" y="4406183"/>
            <a:chExt cx="4005443" cy="727433"/>
          </a:xfrm>
        </p:grpSpPr>
        <p:cxnSp>
          <p:nvCxnSpPr>
            <p:cNvPr id="319" name="Straight Connector 318"/>
            <p:cNvCxnSpPr/>
            <p:nvPr/>
          </p:nvCxnSpPr>
          <p:spPr>
            <a:xfrm>
              <a:off x="6550508" y="4406183"/>
              <a:ext cx="40054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50508" y="4776206"/>
              <a:ext cx="40054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550508" y="5133616"/>
              <a:ext cx="40054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0" name="Straight Connector 329"/>
          <p:cNvCxnSpPr/>
          <p:nvPr/>
        </p:nvCxnSpPr>
        <p:spPr>
          <a:xfrm>
            <a:off x="7967758" y="4215905"/>
            <a:ext cx="0" cy="2321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8544573" y="4213410"/>
            <a:ext cx="0" cy="2321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9114041" y="4213410"/>
            <a:ext cx="0" cy="2321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8770645" y="4554998"/>
            <a:ext cx="147174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6798338" y="5049083"/>
            <a:ext cx="346427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6810874" y="4404272"/>
            <a:ext cx="3442102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7556017" y="4692884"/>
            <a:ext cx="269696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7917066" y="4166414"/>
            <a:ext cx="2423908" cy="12641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9789251" y="4716375"/>
            <a:ext cx="4446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</a:t>
            </a:r>
            <a:r>
              <a:rPr lang="en-US" altLang="zh-CN" sz="1600" i="1" dirty="0">
                <a:solidFill>
                  <a:srgbClr val="FF0000"/>
                </a:solidFill>
              </a:rPr>
              <a:t>1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8911374" y="4735049"/>
            <a:ext cx="48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0070C0"/>
                </a:solidFill>
              </a:rPr>
              <a:t>T1</a:t>
            </a:r>
            <a:endParaRPr lang="en-US" sz="1000" b="1" i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9670414" y="4197468"/>
            <a:ext cx="631870" cy="1198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954460" y="4195889"/>
            <a:ext cx="610150" cy="1200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8069778" y="4722197"/>
            <a:ext cx="48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F2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810874" y="4217717"/>
            <a:ext cx="3462749" cy="2308134"/>
          </a:xfrm>
          <a:prstGeom prst="rect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10399808" y="5416296"/>
            <a:ext cx="179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capacity</a:t>
            </a:r>
          </a:p>
          <a:p>
            <a:r>
              <a:rPr lang="en-US" i="1" dirty="0">
                <a:solidFill>
                  <a:srgbClr val="FF0000"/>
                </a:solidFill>
              </a:rPr>
              <a:t>F1</a:t>
            </a:r>
            <a:r>
              <a:rPr lang="en-US" dirty="0"/>
              <a:t> -&gt; </a:t>
            </a:r>
            <a:r>
              <a:rPr lang="en-US" i="1" dirty="0">
                <a:solidFill>
                  <a:srgbClr val="FF0000"/>
                </a:solidFill>
              </a:rPr>
              <a:t>F2 </a:t>
            </a:r>
          </a:p>
          <a:p>
            <a:r>
              <a:rPr lang="en-US" dirty="0"/>
              <a:t>(3</a:t>
            </a:r>
            <a:r>
              <a:rPr lang="en-US" altLang="zh-CN" dirty="0"/>
              <a:t>, 2)</a:t>
            </a:r>
            <a:r>
              <a:rPr lang="en-US" dirty="0"/>
              <a:t> -&gt; (</a:t>
            </a:r>
            <a:r>
              <a:rPr lang="en-US" altLang="zh-CN" dirty="0"/>
              <a:t>2, 1)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8774017" y="5221366"/>
            <a:ext cx="147174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Curved Left Arrow 371"/>
          <p:cNvSpPr/>
          <p:nvPr/>
        </p:nvSpPr>
        <p:spPr>
          <a:xfrm rot="10373268" flipH="1">
            <a:off x="10270546" y="1642777"/>
            <a:ext cx="717379" cy="319732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10357467" y="279550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2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9715499" y="2961055"/>
            <a:ext cx="641031" cy="166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2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rallelogram 171"/>
          <p:cNvSpPr/>
          <p:nvPr/>
        </p:nvSpPr>
        <p:spPr>
          <a:xfrm>
            <a:off x="9166206" y="2891141"/>
            <a:ext cx="1035569" cy="601583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1" name="Parallelogram 190"/>
          <p:cNvSpPr/>
          <p:nvPr/>
        </p:nvSpPr>
        <p:spPr>
          <a:xfrm>
            <a:off x="6453079" y="3178102"/>
            <a:ext cx="1035569" cy="619628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6" y="1243576"/>
            <a:ext cx="5736374" cy="5252474"/>
          </a:xfrm>
        </p:spPr>
        <p:txBody>
          <a:bodyPr/>
          <a:lstStyle/>
          <a:p>
            <a:r>
              <a:rPr lang="en-US" dirty="0"/>
              <a:t>Topology-aware Path Planning (TAP):</a:t>
            </a:r>
          </a:p>
          <a:p>
            <a:pPr lvl="1"/>
            <a:r>
              <a:rPr lang="en-US" dirty="0"/>
              <a:t>Layer switching:</a:t>
            </a:r>
          </a:p>
          <a:p>
            <a:pPr lvl="2"/>
            <a:r>
              <a:rPr lang="en-US" dirty="0"/>
              <a:t>Go from one layer to its upper layer or lower layer (</a:t>
            </a:r>
            <a:r>
              <a:rPr lang="en-US" i="1" dirty="0">
                <a:solidFill>
                  <a:srgbClr val="FF0000"/>
                </a:solidFill>
              </a:rPr>
              <a:t>F2 </a:t>
            </a:r>
            <a:r>
              <a:rPr lang="en-US" dirty="0"/>
              <a:t>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/>
              <a:t>L</a:t>
            </a:r>
            <a:r>
              <a:rPr lang="en-US" altLang="zh-TW" i="1" baseline="-25000" dirty="0"/>
              <a:t>3</a:t>
            </a:r>
            <a:r>
              <a:rPr lang="en-US" dirty="0"/>
              <a:t> -&gt; </a:t>
            </a:r>
            <a:r>
              <a:rPr lang="en-US" i="1" dirty="0">
                <a:solidFill>
                  <a:srgbClr val="FF0000"/>
                </a:solidFill>
              </a:rPr>
              <a:t>F3 </a:t>
            </a:r>
            <a:r>
              <a:rPr lang="en-US" dirty="0"/>
              <a:t>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/>
              <a:t>L</a:t>
            </a:r>
            <a:r>
              <a:rPr lang="en-US" altLang="zh-TW" i="1" baseline="-25000" dirty="0"/>
              <a:t>2</a:t>
            </a:r>
            <a:r>
              <a:rPr lang="en-US" dirty="0"/>
              <a:t>) through a switching </a:t>
            </a:r>
            <a:r>
              <a:rPr lang="en-US" i="1" dirty="0"/>
              <a:t>node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08434" y="3178125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22760" y="2874363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9532" y="2563110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75904" y="2561075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862276" y="2570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348648" y="25678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835020" y="25680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6410085" y="2582684"/>
            <a:ext cx="4120663" cy="1215047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96124" y="3330006"/>
            <a:ext cx="244234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89445" y="3633768"/>
            <a:ext cx="24366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56767" y="3026244"/>
            <a:ext cx="268255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58630" y="2722482"/>
            <a:ext cx="26976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9444" y="2959650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52223" y="2959650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73001" y="2959650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3837" y="2959650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60479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047452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742592" y="2957269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535920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231485" y="2957269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71280" y="2655888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843622" y="2352126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147307" y="2050237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82048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94344" y="2655888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10086" y="1900874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719661" y="2810450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05410" y="2506688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19736" y="2202926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86508" y="18916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372880" y="18896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859252" y="189916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345624" y="189643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31996" y="1896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798338" y="1891673"/>
            <a:ext cx="1070416" cy="10678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275545" y="1891673"/>
            <a:ext cx="1079581" cy="10770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41" idx="3"/>
          </p:cNvCxnSpPr>
          <p:nvPr/>
        </p:nvCxnSpPr>
        <p:spPr>
          <a:xfrm flipH="1">
            <a:off x="7748419" y="1900875"/>
            <a:ext cx="1093079" cy="108243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254767" y="1895253"/>
            <a:ext cx="1073103" cy="107056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742755" y="1894729"/>
            <a:ext cx="1071487" cy="10689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226105" y="2041385"/>
            <a:ext cx="930146" cy="92795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93575" y="2282518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256354" y="2282518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77132" y="2282518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67968" y="2282518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564610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51583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746723" y="2280137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40051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35616" y="2280137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5411" y="1978756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847753" y="1674994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151438" y="1373105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86179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98475" y="1978756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6410086" y="1219065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716636" y="2130351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02385" y="1826589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96125" y="1978470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91325" y="2282232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760870" y="2255798"/>
            <a:ext cx="2499490" cy="57150"/>
            <a:chOff x="6760870" y="2255798"/>
            <a:chExt cx="2499490" cy="57150"/>
          </a:xfrm>
        </p:grpSpPr>
        <p:sp>
          <p:nvSpPr>
            <p:cNvPr id="132" name="Flowchart: Connector 131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67549" y="1953623"/>
            <a:ext cx="2499490" cy="57150"/>
            <a:chOff x="6760870" y="2255798"/>
            <a:chExt cx="2499490" cy="57150"/>
          </a:xfrm>
        </p:grpSpPr>
        <p:sp>
          <p:nvSpPr>
            <p:cNvPr id="126" name="Flowchart: Connector 125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flipH="1">
            <a:off x="6879007" y="121073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366173" y="120869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849370" y="121822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338917" y="121549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8822114" y="121566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6763114" y="2934531"/>
            <a:ext cx="2499490" cy="57150"/>
            <a:chOff x="6760870" y="2255798"/>
            <a:chExt cx="2499490" cy="57150"/>
          </a:xfrm>
        </p:grpSpPr>
        <p:sp>
          <p:nvSpPr>
            <p:cNvPr id="139" name="Flowchart: Connector 13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Flowchart: Connector 144"/>
          <p:cNvSpPr/>
          <p:nvPr/>
        </p:nvSpPr>
        <p:spPr>
          <a:xfrm>
            <a:off x="706979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7558261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8046729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8535197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9023665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/>
          <p:cNvSpPr/>
          <p:nvPr/>
        </p:nvSpPr>
        <p:spPr>
          <a:xfrm>
            <a:off x="951213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/>
          <p:cNvSpPr/>
          <p:nvPr/>
        </p:nvSpPr>
        <p:spPr>
          <a:xfrm>
            <a:off x="9816476" y="2326189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/>
          <p:cNvSpPr/>
          <p:nvPr/>
        </p:nvSpPr>
        <p:spPr>
          <a:xfrm>
            <a:off x="10121638" y="202166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Parallelogram 173"/>
          <p:cNvSpPr/>
          <p:nvPr/>
        </p:nvSpPr>
        <p:spPr>
          <a:xfrm>
            <a:off x="9470322" y="1224999"/>
            <a:ext cx="1044699" cy="592225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6760896" y="3605315"/>
            <a:ext cx="2499490" cy="57150"/>
            <a:chOff x="6760870" y="2255798"/>
            <a:chExt cx="2499490" cy="57150"/>
          </a:xfrm>
        </p:grpSpPr>
        <p:sp>
          <p:nvSpPr>
            <p:cNvPr id="154" name="Flowchart: Connector 153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067574" y="3298377"/>
            <a:ext cx="2499490" cy="57150"/>
            <a:chOff x="6760870" y="2255798"/>
            <a:chExt cx="2499490" cy="57150"/>
          </a:xfrm>
        </p:grpSpPr>
        <p:sp>
          <p:nvSpPr>
            <p:cNvPr id="161" name="Flowchart: Connector 160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Flowchart: Connector 166"/>
          <p:cNvSpPr/>
          <p:nvPr/>
        </p:nvSpPr>
        <p:spPr>
          <a:xfrm>
            <a:off x="9817591" y="299852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10121276" y="2691314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9846166" y="59555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367381" y="540640"/>
            <a:ext cx="11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frontline F2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722685" y="348188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173703" y="318007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3" name="Straight Arrow Connector 192"/>
          <p:cNvCxnSpPr>
            <a:endCxn id="192" idx="2"/>
          </p:cNvCxnSpPr>
          <p:nvPr/>
        </p:nvCxnSpPr>
        <p:spPr>
          <a:xfrm flipH="1" flipV="1">
            <a:off x="6495261" y="3518625"/>
            <a:ext cx="232363" cy="154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405688" y="1674708"/>
            <a:ext cx="243363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16711" y="152282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371448" y="1653987"/>
            <a:ext cx="2499490" cy="57150"/>
            <a:chOff x="6760870" y="2255798"/>
            <a:chExt cx="2499490" cy="57150"/>
          </a:xfrm>
        </p:grpSpPr>
        <p:sp>
          <p:nvSpPr>
            <p:cNvPr id="120" name="Flowchart: Connector 119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7708106" y="1370946"/>
            <a:ext cx="24296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679545" y="1343875"/>
            <a:ext cx="2499490" cy="57150"/>
            <a:chOff x="6760870" y="2255798"/>
            <a:chExt cx="2499490" cy="57150"/>
          </a:xfrm>
        </p:grpSpPr>
        <p:sp>
          <p:nvSpPr>
            <p:cNvPr id="114" name="Flowchart: Connector 113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0011293" y="881899"/>
            <a:ext cx="88001" cy="591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7938075" y="1199858"/>
            <a:ext cx="1170238" cy="647992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196" name="Straight Arrow Connector 195"/>
          <p:cNvCxnSpPr/>
          <p:nvPr/>
        </p:nvCxnSpPr>
        <p:spPr>
          <a:xfrm flipH="1" flipV="1">
            <a:off x="7261448" y="1088597"/>
            <a:ext cx="388283" cy="547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Parallelogram 179"/>
          <p:cNvSpPr/>
          <p:nvPr/>
        </p:nvSpPr>
        <p:spPr>
          <a:xfrm>
            <a:off x="7428598" y="1499945"/>
            <a:ext cx="1388704" cy="343301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41757" y="3470043"/>
            <a:ext cx="356593" cy="33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sz="1800" i="1" baseline="-25000" dirty="0"/>
              <a:t>1</a:t>
            </a:r>
            <a:endParaRPr lang="zh-TW" altLang="en-US" sz="1800" i="1" baseline="-25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058016" y="275461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i="1" baseline="-25000" dirty="0"/>
              <a:t>2</a:t>
            </a:r>
            <a:endParaRPr lang="zh-TW" altLang="en-US" sz="1800" i="1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073532" y="206576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i="1" baseline="-25000" dirty="0"/>
              <a:t>3</a:t>
            </a:r>
            <a:endParaRPr lang="zh-TW" altLang="en-US" sz="1800" i="1" baseline="-25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735563" y="657566"/>
            <a:ext cx="11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frontline F3</a:t>
            </a:r>
            <a:endParaRPr lang="en-US" sz="1000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Parallelogram 168"/>
          <p:cNvSpPr/>
          <p:nvPr/>
        </p:nvSpPr>
        <p:spPr>
          <a:xfrm>
            <a:off x="7372414" y="1170873"/>
            <a:ext cx="1814503" cy="715549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0070C0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6973104" y="1473279"/>
            <a:ext cx="592863" cy="16266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414" y="1220461"/>
            <a:ext cx="11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7030A0"/>
                </a:solidFill>
              </a:rPr>
              <a:t>node N3</a:t>
            </a:r>
            <a:endParaRPr lang="en-US" sz="1000" b="1" i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357467" y="279550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2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9715499" y="2961055"/>
            <a:ext cx="641031" cy="166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9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5866999" cy="5252474"/>
          </a:xfrm>
        </p:spPr>
        <p:txBody>
          <a:bodyPr/>
          <a:lstStyle/>
          <a:p>
            <a:r>
              <a:rPr lang="en-US" dirty="0"/>
              <a:t>Topology-aware Path Planning (TAP):</a:t>
            </a:r>
          </a:p>
          <a:p>
            <a:pPr lvl="1"/>
            <a:r>
              <a:rPr lang="en-US" dirty="0"/>
              <a:t>Layer switching:</a:t>
            </a:r>
          </a:p>
          <a:p>
            <a:pPr lvl="2"/>
            <a:r>
              <a:rPr lang="en-US" dirty="0"/>
              <a:t>Go from one layer to its upper layer or lower layer (</a:t>
            </a:r>
            <a:r>
              <a:rPr lang="en-US" i="1" dirty="0">
                <a:solidFill>
                  <a:srgbClr val="FF0000"/>
                </a:solidFill>
              </a:rPr>
              <a:t>F2 </a:t>
            </a:r>
            <a:r>
              <a:rPr lang="en-US" dirty="0"/>
              <a:t>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/>
              <a:t>L</a:t>
            </a:r>
            <a:r>
              <a:rPr lang="en-US" altLang="zh-TW" i="1" baseline="-25000" dirty="0"/>
              <a:t>3</a:t>
            </a:r>
            <a:r>
              <a:rPr lang="en-US" dirty="0"/>
              <a:t> -&gt; </a:t>
            </a:r>
            <a:r>
              <a:rPr lang="en-US" i="1" dirty="0">
                <a:solidFill>
                  <a:srgbClr val="FF0000"/>
                </a:solidFill>
              </a:rPr>
              <a:t>F3 </a:t>
            </a:r>
            <a:r>
              <a:rPr lang="en-US" dirty="0"/>
              <a:t>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/>
              <a:t>L</a:t>
            </a:r>
            <a:r>
              <a:rPr lang="en-US" altLang="zh-TW" i="1" baseline="-25000" dirty="0"/>
              <a:t>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Compute the max number of bits that can pass through the </a:t>
            </a:r>
            <a:r>
              <a:rPr lang="en-US" i="1" dirty="0"/>
              <a:t>node</a:t>
            </a:r>
          </a:p>
          <a:p>
            <a:pPr lvl="3"/>
            <a:r>
              <a:rPr lang="en-US" dirty="0"/>
              <a:t>Without any bottleneck edge: trivial</a:t>
            </a:r>
          </a:p>
          <a:p>
            <a:pPr lvl="3"/>
            <a:r>
              <a:rPr lang="en-US" dirty="0"/>
              <a:t>With bottleneck edge(s):</a:t>
            </a:r>
          </a:p>
          <a:p>
            <a:pPr lvl="4"/>
            <a:r>
              <a:rPr lang="en-US" dirty="0"/>
              <a:t>With bit order unchanged:</a:t>
            </a:r>
          </a:p>
          <a:p>
            <a:pPr lvl="5"/>
            <a:r>
              <a:rPr lang="en-US" dirty="0"/>
              <a:t>Solved by a greedy method</a:t>
            </a:r>
          </a:p>
          <a:p>
            <a:pPr lvl="4"/>
            <a:r>
              <a:rPr lang="en-US" dirty="0"/>
              <a:t>With bit order changed:</a:t>
            </a:r>
          </a:p>
          <a:p>
            <a:pPr lvl="5"/>
            <a:r>
              <a:rPr lang="en-US" dirty="0"/>
              <a:t>Solved by the right recursive algorithm</a:t>
            </a:r>
          </a:p>
          <a:p>
            <a:pPr lvl="5"/>
            <a:r>
              <a:rPr lang="en-US" dirty="0"/>
              <a:t>The efficiency can be guaranteed by pruning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86" y="802140"/>
            <a:ext cx="4288450" cy="2722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86" y="3693340"/>
            <a:ext cx="4244412" cy="2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arallelogram 188"/>
          <p:cNvSpPr/>
          <p:nvPr/>
        </p:nvSpPr>
        <p:spPr>
          <a:xfrm>
            <a:off x="9166206" y="2891141"/>
            <a:ext cx="1035569" cy="590746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1" name="Parallelogram 190"/>
          <p:cNvSpPr/>
          <p:nvPr/>
        </p:nvSpPr>
        <p:spPr>
          <a:xfrm>
            <a:off x="6453079" y="3178102"/>
            <a:ext cx="1035569" cy="619628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5936508" cy="5252474"/>
          </a:xfrm>
        </p:spPr>
        <p:txBody>
          <a:bodyPr/>
          <a:lstStyle/>
          <a:p>
            <a:r>
              <a:rPr lang="en-US" dirty="0"/>
              <a:t>Topology-aware Path Planning (TAP):</a:t>
            </a:r>
          </a:p>
          <a:p>
            <a:pPr lvl="1"/>
            <a:r>
              <a:rPr lang="en-US" dirty="0"/>
              <a:t>Build routing paths for multi-pin buses:</a:t>
            </a:r>
          </a:p>
          <a:p>
            <a:pPr lvl="2"/>
            <a:r>
              <a:rPr lang="en-US" altLang="zh-CN" dirty="0"/>
              <a:t>F</a:t>
            </a:r>
            <a:r>
              <a:rPr lang="en-US" dirty="0"/>
              <a:t>ind the path between the source pin and one of the sink pins through the propagation from the source pin</a:t>
            </a:r>
          </a:p>
          <a:p>
            <a:pPr lvl="2"/>
            <a:r>
              <a:rPr lang="en-US" dirty="0"/>
              <a:t>Start the propagation from the current path to connect to the next pin</a:t>
            </a:r>
          </a:p>
          <a:p>
            <a:pPr lvl="2"/>
            <a:r>
              <a:rPr lang="en-US" dirty="0"/>
              <a:t>Repeat this process until all the pins are connected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008434" y="3178125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22760" y="2874363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9532" y="2563110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75904" y="2561075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862276" y="2570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348648" y="25678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835020" y="25680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6410085" y="2582684"/>
            <a:ext cx="4120663" cy="1215047"/>
          </a:xfrm>
          <a:prstGeom prst="parallelogram">
            <a:avLst>
              <a:gd name="adj" fmla="val 993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96124" y="3330006"/>
            <a:ext cx="244234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89445" y="3633768"/>
            <a:ext cx="24366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56767" y="3026244"/>
            <a:ext cx="268255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58630" y="2722482"/>
            <a:ext cx="26976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9444" y="2959650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52223" y="2959650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73001" y="2959650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3837" y="2959650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60479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047452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742592" y="2957269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535920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231485" y="2957269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71280" y="2655888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843622" y="2352126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147307" y="2050237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82048" y="2655888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94344" y="2655888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10086" y="1900874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719661" y="2810450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05410" y="2506688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19736" y="2202926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86508" y="189167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372880" y="188963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859252" y="189916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345624" y="189643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31996" y="189660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798338" y="1891673"/>
            <a:ext cx="1070416" cy="10678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275545" y="1891673"/>
            <a:ext cx="1079581" cy="10770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41" idx="3"/>
          </p:cNvCxnSpPr>
          <p:nvPr/>
        </p:nvCxnSpPr>
        <p:spPr>
          <a:xfrm flipH="1">
            <a:off x="7748419" y="1900875"/>
            <a:ext cx="1093079" cy="108243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254767" y="1895253"/>
            <a:ext cx="1073103" cy="107056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742755" y="1894729"/>
            <a:ext cx="1071487" cy="10689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226105" y="2041385"/>
            <a:ext cx="930146" cy="92795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93575" y="2282518"/>
            <a:ext cx="0" cy="67582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256354" y="2282518"/>
            <a:ext cx="0" cy="6849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77132" y="2282518"/>
            <a:ext cx="0" cy="684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67968" y="2282518"/>
            <a:ext cx="0" cy="6913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564610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51583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746723" y="2280137"/>
            <a:ext cx="0" cy="70108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40051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35616" y="2280137"/>
            <a:ext cx="0" cy="6873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5411" y="1978756"/>
            <a:ext cx="0" cy="68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847753" y="1674994"/>
            <a:ext cx="0" cy="687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151438" y="1373105"/>
            <a:ext cx="0" cy="6685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86179" y="1978756"/>
            <a:ext cx="0" cy="6753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98475" y="1978756"/>
            <a:ext cx="0" cy="64912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6410086" y="1219065"/>
            <a:ext cx="4120663" cy="1215047"/>
          </a:xfrm>
          <a:prstGeom prst="parallelogram">
            <a:avLst>
              <a:gd name="adj" fmla="val 99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716636" y="2130351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02385" y="1826589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96125" y="1978470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91325" y="2282232"/>
            <a:ext cx="2435225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760870" y="2255798"/>
            <a:ext cx="2499490" cy="57150"/>
            <a:chOff x="6760870" y="2255798"/>
            <a:chExt cx="2499490" cy="57150"/>
          </a:xfrm>
        </p:grpSpPr>
        <p:sp>
          <p:nvSpPr>
            <p:cNvPr id="132" name="Flowchart: Connector 131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67549" y="1953623"/>
            <a:ext cx="2499490" cy="57150"/>
            <a:chOff x="6760870" y="2255798"/>
            <a:chExt cx="2499490" cy="57150"/>
          </a:xfrm>
        </p:grpSpPr>
        <p:sp>
          <p:nvSpPr>
            <p:cNvPr id="126" name="Flowchart: Connector 125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flipH="1">
            <a:off x="6879007" y="1210733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366173" y="1208698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849370" y="1218224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338917" y="1215496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8822114" y="1215661"/>
            <a:ext cx="1225432" cy="12225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6763114" y="2934531"/>
            <a:ext cx="2499490" cy="57150"/>
            <a:chOff x="6760870" y="2255798"/>
            <a:chExt cx="2499490" cy="57150"/>
          </a:xfrm>
        </p:grpSpPr>
        <p:sp>
          <p:nvSpPr>
            <p:cNvPr id="139" name="Flowchart: Connector 13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Flowchart: Connector 144"/>
          <p:cNvSpPr/>
          <p:nvPr/>
        </p:nvSpPr>
        <p:spPr>
          <a:xfrm>
            <a:off x="706979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7558261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8046729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8535197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9023665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/>
          <p:cNvSpPr/>
          <p:nvPr/>
        </p:nvSpPr>
        <p:spPr>
          <a:xfrm>
            <a:off x="9512133" y="2627593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/>
          <p:cNvSpPr/>
          <p:nvPr/>
        </p:nvSpPr>
        <p:spPr>
          <a:xfrm>
            <a:off x="9816476" y="2326189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/>
          <p:cNvSpPr/>
          <p:nvPr/>
        </p:nvSpPr>
        <p:spPr>
          <a:xfrm>
            <a:off x="10121638" y="202166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Parallelogram 173"/>
          <p:cNvSpPr/>
          <p:nvPr/>
        </p:nvSpPr>
        <p:spPr>
          <a:xfrm>
            <a:off x="9470322" y="1224999"/>
            <a:ext cx="1044699" cy="592225"/>
          </a:xfrm>
          <a:prstGeom prst="parallelogram">
            <a:avLst>
              <a:gd name="adj" fmla="val 9935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6760896" y="3605315"/>
            <a:ext cx="2499490" cy="57150"/>
            <a:chOff x="6760870" y="2255798"/>
            <a:chExt cx="2499490" cy="57150"/>
          </a:xfrm>
        </p:grpSpPr>
        <p:sp>
          <p:nvSpPr>
            <p:cNvPr id="154" name="Flowchart: Connector 153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067574" y="3298377"/>
            <a:ext cx="2499490" cy="57150"/>
            <a:chOff x="6760870" y="2255798"/>
            <a:chExt cx="2499490" cy="57150"/>
          </a:xfrm>
        </p:grpSpPr>
        <p:sp>
          <p:nvSpPr>
            <p:cNvPr id="161" name="Flowchart: Connector 160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Flowchart: Connector 166"/>
          <p:cNvSpPr/>
          <p:nvPr/>
        </p:nvSpPr>
        <p:spPr>
          <a:xfrm>
            <a:off x="9817591" y="2998525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10121276" y="2691314"/>
            <a:ext cx="57150" cy="57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9846166" y="59555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722685" y="348188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0357467" y="279550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2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405688" y="1674708"/>
            <a:ext cx="243363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16711" y="1522827"/>
            <a:ext cx="29256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371448" y="1653987"/>
            <a:ext cx="2499490" cy="57150"/>
            <a:chOff x="6760870" y="2255798"/>
            <a:chExt cx="2499490" cy="57150"/>
          </a:xfrm>
        </p:grpSpPr>
        <p:sp>
          <p:nvSpPr>
            <p:cNvPr id="120" name="Flowchart: Connector 119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7708106" y="1370946"/>
            <a:ext cx="24296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679545" y="1343875"/>
            <a:ext cx="2499490" cy="57150"/>
            <a:chOff x="6760870" y="2255798"/>
            <a:chExt cx="2499490" cy="57150"/>
          </a:xfrm>
        </p:grpSpPr>
        <p:sp>
          <p:nvSpPr>
            <p:cNvPr id="114" name="Flowchart: Connector 113"/>
            <p:cNvSpPr/>
            <p:nvPr/>
          </p:nvSpPr>
          <p:spPr>
            <a:xfrm>
              <a:off x="676087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7249338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7737806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8226274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714742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9203210" y="2255798"/>
              <a:ext cx="57150" cy="57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10011293" y="881899"/>
            <a:ext cx="88001" cy="591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Parallelogram 204"/>
          <p:cNvSpPr/>
          <p:nvPr/>
        </p:nvSpPr>
        <p:spPr>
          <a:xfrm>
            <a:off x="7438292" y="1193408"/>
            <a:ext cx="3152143" cy="654595"/>
          </a:xfrm>
          <a:prstGeom prst="parallelogram">
            <a:avLst>
              <a:gd name="adj" fmla="val 99357"/>
            </a:avLst>
          </a:prstGeom>
          <a:solidFill>
            <a:srgbClr val="0070C0">
              <a:alpha val="1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0070C0"/>
              </a:solidFill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10486480" y="1438185"/>
            <a:ext cx="343058" cy="67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0765338" y="1331577"/>
            <a:ext cx="134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</a:rPr>
              <a:t>TAP region </a:t>
            </a:r>
            <a:r>
              <a:rPr lang="en-US" sz="1600" i="1" dirty="0">
                <a:solidFill>
                  <a:srgbClr val="0070C0"/>
                </a:solidFill>
              </a:rPr>
              <a:t>T1</a:t>
            </a:r>
            <a:endParaRPr lang="en-US" sz="1000" b="1" i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Parallelogram 177"/>
          <p:cNvSpPr/>
          <p:nvPr/>
        </p:nvSpPr>
        <p:spPr>
          <a:xfrm>
            <a:off x="6832825" y="2447235"/>
            <a:ext cx="1715258" cy="685982"/>
          </a:xfrm>
          <a:prstGeom prst="parallelogram">
            <a:avLst>
              <a:gd name="adj" fmla="val 99357"/>
            </a:avLst>
          </a:prstGeom>
          <a:solidFill>
            <a:srgbClr val="00B05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80" name="Parallelogram 179"/>
          <p:cNvSpPr/>
          <p:nvPr/>
        </p:nvSpPr>
        <p:spPr>
          <a:xfrm>
            <a:off x="6391908" y="3158873"/>
            <a:ext cx="2135209" cy="664514"/>
          </a:xfrm>
          <a:prstGeom prst="parallelogram">
            <a:avLst>
              <a:gd name="adj" fmla="val 99357"/>
            </a:avLst>
          </a:prstGeom>
          <a:solidFill>
            <a:srgbClr val="0070C0">
              <a:alpha val="1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rgbClr val="0070C0"/>
              </a:solidFill>
            </a:endParaRPr>
          </a:p>
        </p:txBody>
      </p:sp>
      <p:cxnSp>
        <p:nvCxnSpPr>
          <p:cNvPr id="193" name="Straight Arrow Connector 192"/>
          <p:cNvCxnSpPr>
            <a:endCxn id="192" idx="2"/>
          </p:cNvCxnSpPr>
          <p:nvPr/>
        </p:nvCxnSpPr>
        <p:spPr>
          <a:xfrm flipH="1" flipV="1">
            <a:off x="6495261" y="3518625"/>
            <a:ext cx="232363" cy="154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405534" y="2747686"/>
            <a:ext cx="1883685" cy="86414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225019" y="3437996"/>
            <a:ext cx="134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00B050"/>
                </a:solidFill>
              </a:rPr>
              <a:t>TAP region </a:t>
            </a:r>
            <a:r>
              <a:rPr lang="en-US" sz="1600" i="1" dirty="0">
                <a:solidFill>
                  <a:srgbClr val="00B050"/>
                </a:solidFill>
              </a:rPr>
              <a:t>T2</a:t>
            </a:r>
            <a:endParaRPr lang="en-US" sz="1000" b="1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7" name="Straight Arrow Connector 186"/>
          <p:cNvCxnSpPr>
            <a:cxnSpLocks/>
          </p:cNvCxnSpPr>
          <p:nvPr/>
        </p:nvCxnSpPr>
        <p:spPr>
          <a:xfrm flipH="1">
            <a:off x="6495261" y="3887641"/>
            <a:ext cx="661506" cy="2092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389547" y="4113698"/>
            <a:ext cx="134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</a:rPr>
              <a:t>TAP region </a:t>
            </a:r>
            <a:r>
              <a:rPr lang="en-US" sz="1600" i="1" dirty="0">
                <a:solidFill>
                  <a:srgbClr val="0070C0"/>
                </a:solidFill>
              </a:rPr>
              <a:t>T3</a:t>
            </a:r>
            <a:endParaRPr lang="en-US" sz="1000" b="1" i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9715499" y="2961055"/>
            <a:ext cx="641031" cy="166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91"/>
          <p:cNvSpPr txBox="1"/>
          <p:nvPr/>
        </p:nvSpPr>
        <p:spPr>
          <a:xfrm>
            <a:off x="6241597" y="5911884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E35FCFE-07AE-44D8-9172-C4283536EA5A}"/>
              </a:ext>
            </a:extLst>
          </p:cNvPr>
          <p:cNvSpPr/>
          <p:nvPr/>
        </p:nvSpPr>
        <p:spPr>
          <a:xfrm>
            <a:off x="9690617" y="4416933"/>
            <a:ext cx="538027" cy="10845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4173410-4378-4CAC-93D0-0D996CF0B07D}"/>
              </a:ext>
            </a:extLst>
          </p:cNvPr>
          <p:cNvSpPr/>
          <p:nvPr/>
        </p:nvSpPr>
        <p:spPr>
          <a:xfrm>
            <a:off x="6867443" y="5550216"/>
            <a:ext cx="552615" cy="10614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B3DCEC1-4C65-424D-AA31-4100EC871399}"/>
              </a:ext>
            </a:extLst>
          </p:cNvPr>
          <p:cNvGrpSpPr/>
          <p:nvPr/>
        </p:nvGrpSpPr>
        <p:grpSpPr>
          <a:xfrm>
            <a:off x="6854661" y="4960564"/>
            <a:ext cx="3397597" cy="1121840"/>
            <a:chOff x="2474998" y="3359033"/>
            <a:chExt cx="6213070" cy="112184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FECC86C-FF73-4D92-AEDC-080CE026D1AE}"/>
                </a:ext>
              </a:extLst>
            </p:cNvPr>
            <p:cNvCxnSpPr/>
            <p:nvPr/>
          </p:nvCxnSpPr>
          <p:spPr>
            <a:xfrm>
              <a:off x="2474998" y="4480873"/>
              <a:ext cx="6213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FEE1901-DAEC-4D39-80C0-F66B122E57F4}"/>
                </a:ext>
              </a:extLst>
            </p:cNvPr>
            <p:cNvCxnSpPr/>
            <p:nvPr/>
          </p:nvCxnSpPr>
          <p:spPr>
            <a:xfrm>
              <a:off x="2474998" y="3359033"/>
              <a:ext cx="6213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2DABC49-D50C-48ED-A1D9-C1C54CE5CBE4}"/>
                </a:ext>
              </a:extLst>
            </p:cNvPr>
            <p:cNvCxnSpPr/>
            <p:nvPr/>
          </p:nvCxnSpPr>
          <p:spPr>
            <a:xfrm>
              <a:off x="2474998" y="3924301"/>
              <a:ext cx="6213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C707B9A-4164-41C3-A17D-C3456A303015}"/>
              </a:ext>
            </a:extLst>
          </p:cNvPr>
          <p:cNvGrpSpPr/>
          <p:nvPr/>
        </p:nvGrpSpPr>
        <p:grpSpPr>
          <a:xfrm>
            <a:off x="7424805" y="4384425"/>
            <a:ext cx="2265813" cy="2268319"/>
            <a:chOff x="3045142" y="1090714"/>
            <a:chExt cx="2265813" cy="3960499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92B428A-F71F-4B94-BDDB-673C4E5A1C6C}"/>
                </a:ext>
              </a:extLst>
            </p:cNvPr>
            <p:cNvCxnSpPr>
              <a:cxnSpLocks/>
            </p:cNvCxnSpPr>
            <p:nvPr/>
          </p:nvCxnSpPr>
          <p:spPr>
            <a:xfrm>
              <a:off x="3045142" y="1090714"/>
              <a:ext cx="0" cy="395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348F56E-D193-422B-AF27-6317CEE23BD4}"/>
                </a:ext>
              </a:extLst>
            </p:cNvPr>
            <p:cNvCxnSpPr>
              <a:cxnSpLocks/>
            </p:cNvCxnSpPr>
            <p:nvPr/>
          </p:nvCxnSpPr>
          <p:spPr>
            <a:xfrm>
              <a:off x="3606786" y="1090714"/>
              <a:ext cx="0" cy="395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151501D-2EAB-4EF5-A6FE-D7699579CF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3173" y="1099409"/>
              <a:ext cx="0" cy="395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0ACBA01-13E8-41AF-A830-CC6FB4DEFCC9}"/>
                </a:ext>
              </a:extLst>
            </p:cNvPr>
            <p:cNvCxnSpPr>
              <a:cxnSpLocks/>
            </p:cNvCxnSpPr>
            <p:nvPr/>
          </p:nvCxnSpPr>
          <p:spPr>
            <a:xfrm>
              <a:off x="4734816" y="1090714"/>
              <a:ext cx="0" cy="395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B0F2E1C-7364-43C2-9FE6-3E89BBCF1BD9}"/>
                </a:ext>
              </a:extLst>
            </p:cNvPr>
            <p:cNvCxnSpPr>
              <a:cxnSpLocks/>
            </p:cNvCxnSpPr>
            <p:nvPr/>
          </p:nvCxnSpPr>
          <p:spPr>
            <a:xfrm>
              <a:off x="5310955" y="1090714"/>
              <a:ext cx="0" cy="3951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BB4774D-C134-432D-883F-C9340CEA0549}"/>
              </a:ext>
            </a:extLst>
          </p:cNvPr>
          <p:cNvSpPr/>
          <p:nvPr/>
        </p:nvSpPr>
        <p:spPr>
          <a:xfrm>
            <a:off x="6854661" y="4384425"/>
            <a:ext cx="3397600" cy="2250306"/>
          </a:xfrm>
          <a:prstGeom prst="rect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28F8F1B-5AF1-4156-A50D-2D63B0D07079}"/>
              </a:ext>
            </a:extLst>
          </p:cNvPr>
          <p:cNvSpPr/>
          <p:nvPr/>
        </p:nvSpPr>
        <p:spPr>
          <a:xfrm>
            <a:off x="7465763" y="4384425"/>
            <a:ext cx="2786496" cy="1139062"/>
          </a:xfrm>
          <a:prstGeom prst="rect">
            <a:avLst/>
          </a:prstGeom>
          <a:solidFill>
            <a:srgbClr val="0070C0">
              <a:alpha val="15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94C2721-2CFE-46BD-8B6E-EC1AEC8617DB}"/>
              </a:ext>
            </a:extLst>
          </p:cNvPr>
          <p:cNvSpPr/>
          <p:nvPr/>
        </p:nvSpPr>
        <p:spPr>
          <a:xfrm>
            <a:off x="6855351" y="5525832"/>
            <a:ext cx="1641563" cy="1111241"/>
          </a:xfrm>
          <a:prstGeom prst="rect">
            <a:avLst/>
          </a:prstGeom>
          <a:solidFill>
            <a:srgbClr val="0070C0">
              <a:alpha val="15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0" name="Rectangle 5">
            <a:extLst>
              <a:ext uri="{FF2B5EF4-FFF2-40B4-BE49-F238E27FC236}">
                <a16:creationId xmlns:a16="http://schemas.microsoft.com/office/drawing/2014/main" id="{6B90EECD-BD2E-4F54-8FF0-DEB6B6C02C7E}"/>
              </a:ext>
            </a:extLst>
          </p:cNvPr>
          <p:cNvSpPr/>
          <p:nvPr/>
        </p:nvSpPr>
        <p:spPr>
          <a:xfrm>
            <a:off x="7415054" y="4436807"/>
            <a:ext cx="1133029" cy="2143124"/>
          </a:xfrm>
          <a:prstGeom prst="rect">
            <a:avLst/>
          </a:prstGeom>
          <a:solidFill>
            <a:srgbClr val="00B050">
              <a:alpha val="1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2D8355A-E202-4A22-B01B-BFBA023B3969}"/>
              </a:ext>
            </a:extLst>
          </p:cNvPr>
          <p:cNvSpPr txBox="1"/>
          <p:nvPr/>
        </p:nvSpPr>
        <p:spPr>
          <a:xfrm>
            <a:off x="10308180" y="4791287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42BC1A-CD20-4C72-B426-5A1AB0940327}"/>
              </a:ext>
            </a:extLst>
          </p:cNvPr>
          <p:cNvCxnSpPr>
            <a:cxnSpLocks/>
          </p:cNvCxnSpPr>
          <p:nvPr/>
        </p:nvCxnSpPr>
        <p:spPr>
          <a:xfrm flipH="1">
            <a:off x="8044485" y="4960564"/>
            <a:ext cx="2054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9FB5D-B69E-45CD-B044-102F9DA388D0}"/>
              </a:ext>
            </a:extLst>
          </p:cNvPr>
          <p:cNvCxnSpPr>
            <a:cxnSpLocks/>
          </p:cNvCxnSpPr>
          <p:nvPr/>
        </p:nvCxnSpPr>
        <p:spPr>
          <a:xfrm>
            <a:off x="7986449" y="5022159"/>
            <a:ext cx="0" cy="1007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91019688-7663-418E-95E7-FD656700EA6F}"/>
              </a:ext>
            </a:extLst>
          </p:cNvPr>
          <p:cNvCxnSpPr>
            <a:cxnSpLocks/>
          </p:cNvCxnSpPr>
          <p:nvPr/>
        </p:nvCxnSpPr>
        <p:spPr>
          <a:xfrm flipH="1">
            <a:off x="6975475" y="6082404"/>
            <a:ext cx="8932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EA2BD4FE-AC04-42DC-96A5-C39706812605}"/>
              </a:ext>
            </a:extLst>
          </p:cNvPr>
          <p:cNvSpPr txBox="1"/>
          <p:nvPr/>
        </p:nvSpPr>
        <p:spPr>
          <a:xfrm>
            <a:off x="6173703" y="3180071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2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4971637" cy="5252474"/>
          </a:xfrm>
        </p:spPr>
        <p:txBody>
          <a:bodyPr/>
          <a:lstStyle/>
          <a:p>
            <a:r>
              <a:rPr lang="en-US" dirty="0"/>
              <a:t>Track Assignment for Bits (TAB)</a:t>
            </a:r>
          </a:p>
          <a:p>
            <a:pPr lvl="1"/>
            <a:r>
              <a:rPr lang="en-US" dirty="0"/>
              <a:t>Track segment range estimation:</a:t>
            </a:r>
          </a:p>
          <a:p>
            <a:pPr lvl="2"/>
            <a:r>
              <a:rPr lang="en-US" dirty="0"/>
              <a:t>By determining the column/row of G-cells where the bit will be routed</a:t>
            </a:r>
          </a:p>
        </p:txBody>
      </p:sp>
      <p:cxnSp>
        <p:nvCxnSpPr>
          <p:cNvPr id="169" name="Straight Connector 53"/>
          <p:cNvCxnSpPr/>
          <p:nvPr/>
        </p:nvCxnSpPr>
        <p:spPr>
          <a:xfrm>
            <a:off x="7494363" y="1247335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53"/>
          <p:cNvCxnSpPr/>
          <p:nvPr/>
        </p:nvCxnSpPr>
        <p:spPr>
          <a:xfrm>
            <a:off x="7685684" y="1260109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678060" y="1247335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53"/>
          <p:cNvCxnSpPr/>
          <p:nvPr/>
        </p:nvCxnSpPr>
        <p:spPr>
          <a:xfrm>
            <a:off x="7100565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53"/>
          <p:cNvCxnSpPr/>
          <p:nvPr/>
        </p:nvCxnSpPr>
        <p:spPr>
          <a:xfrm>
            <a:off x="6493801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53"/>
          <p:cNvCxnSpPr/>
          <p:nvPr/>
        </p:nvCxnSpPr>
        <p:spPr>
          <a:xfrm>
            <a:off x="10415196" y="1234394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53"/>
          <p:cNvCxnSpPr/>
          <p:nvPr/>
        </p:nvCxnSpPr>
        <p:spPr>
          <a:xfrm>
            <a:off x="10913842" y="1234394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53"/>
          <p:cNvCxnSpPr/>
          <p:nvPr/>
        </p:nvCxnSpPr>
        <p:spPr>
          <a:xfrm>
            <a:off x="10633405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53"/>
          <p:cNvCxnSpPr/>
          <p:nvPr/>
        </p:nvCxnSpPr>
        <p:spPr>
          <a:xfrm>
            <a:off x="11021761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53"/>
          <p:cNvCxnSpPr/>
          <p:nvPr/>
        </p:nvCxnSpPr>
        <p:spPr>
          <a:xfrm>
            <a:off x="11159577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53"/>
          <p:cNvCxnSpPr/>
          <p:nvPr/>
        </p:nvCxnSpPr>
        <p:spPr>
          <a:xfrm>
            <a:off x="10515084" y="1260109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692331" y="1247335"/>
            <a:ext cx="6213070" cy="3964745"/>
            <a:chOff x="1049925" y="541380"/>
            <a:chExt cx="7918584" cy="5053085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1049925" y="4867564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049925" y="126538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049925" y="199690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049925" y="2703483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049925" y="3437774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049925" y="415821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776576" y="546792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492394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214256" y="557873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930073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664364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380182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096000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821055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536873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8257308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tangle 225"/>
          <p:cNvSpPr/>
          <p:nvPr/>
        </p:nvSpPr>
        <p:spPr>
          <a:xfrm>
            <a:off x="5692332" y="1238641"/>
            <a:ext cx="6213070" cy="3955426"/>
          </a:xfrm>
          <a:prstGeom prst="rect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7" name="Rectangle 226"/>
          <p:cNvSpPr/>
          <p:nvPr/>
        </p:nvSpPr>
        <p:spPr>
          <a:xfrm>
            <a:off x="6300962" y="2384293"/>
            <a:ext cx="5008713" cy="16921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8584898" y="3055602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9" name="Rectangle 4"/>
          <p:cNvSpPr/>
          <p:nvPr/>
        </p:nvSpPr>
        <p:spPr>
          <a:xfrm>
            <a:off x="5689530" y="1241598"/>
            <a:ext cx="3969294" cy="7736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30" name="Straight Connector 52"/>
          <p:cNvCxnSpPr/>
          <p:nvPr/>
        </p:nvCxnSpPr>
        <p:spPr>
          <a:xfrm>
            <a:off x="5828665" y="1445608"/>
            <a:ext cx="4046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56"/>
          <p:cNvSpPr txBox="1"/>
          <p:nvPr/>
        </p:nvSpPr>
        <p:spPr>
          <a:xfrm>
            <a:off x="6263478" y="1328226"/>
            <a:ext cx="1869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Estimated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Track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Segment Range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cxnSp>
        <p:nvCxnSpPr>
          <p:cNvPr id="232" name="Straight Connector 52"/>
          <p:cNvCxnSpPr/>
          <p:nvPr/>
        </p:nvCxnSpPr>
        <p:spPr>
          <a:xfrm>
            <a:off x="5840325" y="1642850"/>
            <a:ext cx="392986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TextBox 56"/>
          <p:cNvSpPr txBox="1"/>
          <p:nvPr/>
        </p:nvSpPr>
        <p:spPr>
          <a:xfrm>
            <a:off x="6263236" y="1527647"/>
            <a:ext cx="179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Actual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Routed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Wires Segment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328310" y="1742771"/>
            <a:ext cx="1435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Occupied by </a:t>
            </a:r>
            <a:r>
              <a:rPr lang="en-US" sz="1000" dirty="0">
                <a:cs typeface="Times New Roman" panose="02020603050405020304" pitchFamily="18" charset="0"/>
              </a:rPr>
              <a:t>Obstacle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7088274" y="1810772"/>
            <a:ext cx="250737" cy="90124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6" name="Rectangle 120"/>
          <p:cNvSpPr/>
          <p:nvPr/>
        </p:nvSpPr>
        <p:spPr>
          <a:xfrm>
            <a:off x="5845626" y="1813363"/>
            <a:ext cx="250737" cy="901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7" name="TextBox 56"/>
          <p:cNvSpPr txBox="1"/>
          <p:nvPr/>
        </p:nvSpPr>
        <p:spPr>
          <a:xfrm>
            <a:off x="6086359" y="1739879"/>
            <a:ext cx="105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Obstacle on M2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9141225" y="3471722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1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141225" y="3131762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2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141225" y="2734683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3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141225" y="2460507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4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255790" y="2422886"/>
            <a:ext cx="1696358" cy="27711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4" name="Rectangle 5"/>
          <p:cNvSpPr/>
          <p:nvPr/>
        </p:nvSpPr>
        <p:spPr>
          <a:xfrm>
            <a:off x="10217312" y="1241599"/>
            <a:ext cx="1130068" cy="27967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63" name="Straight Connector 20"/>
          <p:cNvCxnSpPr/>
          <p:nvPr/>
        </p:nvCxnSpPr>
        <p:spPr>
          <a:xfrm>
            <a:off x="7390507" y="3425389"/>
            <a:ext cx="28227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0"/>
          <p:cNvCxnSpPr/>
          <p:nvPr/>
        </p:nvCxnSpPr>
        <p:spPr>
          <a:xfrm>
            <a:off x="7944904" y="3764098"/>
            <a:ext cx="22755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0"/>
          <p:cNvCxnSpPr/>
          <p:nvPr/>
        </p:nvCxnSpPr>
        <p:spPr>
          <a:xfrm>
            <a:off x="6824119" y="3086679"/>
            <a:ext cx="33963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0"/>
          <p:cNvCxnSpPr/>
          <p:nvPr/>
        </p:nvCxnSpPr>
        <p:spPr>
          <a:xfrm>
            <a:off x="6812372" y="2747969"/>
            <a:ext cx="396523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67"/>
          <p:cNvSpPr txBox="1"/>
          <p:nvPr/>
        </p:nvSpPr>
        <p:spPr>
          <a:xfrm>
            <a:off x="10577157" y="1846429"/>
            <a:ext cx="400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i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  <a:endParaRPr lang="en-US" sz="1400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52429" y="4217083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9" name="Rectangle 120"/>
          <p:cNvSpPr/>
          <p:nvPr/>
        </p:nvSpPr>
        <p:spPr>
          <a:xfrm>
            <a:off x="8104574" y="1400801"/>
            <a:ext cx="250737" cy="90124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270" name="TextBox 56"/>
          <p:cNvSpPr txBox="1"/>
          <p:nvPr/>
        </p:nvSpPr>
        <p:spPr>
          <a:xfrm>
            <a:off x="8362632" y="1331251"/>
            <a:ext cx="1089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TAP Region on L</a:t>
            </a:r>
            <a:r>
              <a:rPr lang="en-US" sz="1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1" name="Rectangle 120"/>
          <p:cNvSpPr/>
          <p:nvPr/>
        </p:nvSpPr>
        <p:spPr>
          <a:xfrm>
            <a:off x="8104573" y="1588499"/>
            <a:ext cx="250737" cy="90124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272" name="TextBox 56"/>
          <p:cNvSpPr txBox="1"/>
          <p:nvPr/>
        </p:nvSpPr>
        <p:spPr>
          <a:xfrm>
            <a:off x="8362632" y="1522658"/>
            <a:ext cx="1089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TAP Region on L2</a:t>
            </a:r>
            <a:endParaRPr lang="en-US" sz="1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5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4971637" cy="5252474"/>
          </a:xfrm>
        </p:spPr>
        <p:txBody>
          <a:bodyPr/>
          <a:lstStyle/>
          <a:p>
            <a:r>
              <a:rPr lang="en-US" dirty="0"/>
              <a:t>Track Assignment for Bits (TAB)</a:t>
            </a:r>
          </a:p>
          <a:p>
            <a:pPr lvl="1"/>
            <a:r>
              <a:rPr lang="en-US" dirty="0"/>
              <a:t>Track segment range estimation:</a:t>
            </a:r>
          </a:p>
          <a:p>
            <a:pPr lvl="2"/>
            <a:r>
              <a:rPr lang="en-US" dirty="0"/>
              <a:t>By determining the column/row of G-cells where the bit will be routed</a:t>
            </a:r>
          </a:p>
          <a:p>
            <a:pPr lvl="1"/>
            <a:r>
              <a:rPr lang="en-US" dirty="0"/>
              <a:t>Exact track selection:</a:t>
            </a:r>
          </a:p>
          <a:p>
            <a:pPr lvl="2"/>
            <a:r>
              <a:rPr lang="en-US" dirty="0"/>
              <a:t>Three conditions:</a:t>
            </a:r>
          </a:p>
          <a:p>
            <a:pPr lvl="3"/>
            <a:r>
              <a:rPr lang="en-US" dirty="0"/>
              <a:t>Satisfy the width constraint</a:t>
            </a:r>
          </a:p>
          <a:p>
            <a:pPr lvl="3"/>
            <a:r>
              <a:rPr lang="en-US" dirty="0"/>
              <a:t>Have long enough track segment</a:t>
            </a:r>
          </a:p>
          <a:p>
            <a:pPr lvl="3"/>
            <a:r>
              <a:rPr lang="en-US" dirty="0"/>
              <a:t>With as less as possible spacing violations</a:t>
            </a:r>
          </a:p>
        </p:txBody>
      </p:sp>
      <p:cxnSp>
        <p:nvCxnSpPr>
          <p:cNvPr id="169" name="Straight Connector 53"/>
          <p:cNvCxnSpPr/>
          <p:nvPr/>
        </p:nvCxnSpPr>
        <p:spPr>
          <a:xfrm>
            <a:off x="7494363" y="1247335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53"/>
          <p:cNvCxnSpPr/>
          <p:nvPr/>
        </p:nvCxnSpPr>
        <p:spPr>
          <a:xfrm>
            <a:off x="7685684" y="1260109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678060" y="1247335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53"/>
          <p:cNvCxnSpPr/>
          <p:nvPr/>
        </p:nvCxnSpPr>
        <p:spPr>
          <a:xfrm>
            <a:off x="7100565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53"/>
          <p:cNvCxnSpPr/>
          <p:nvPr/>
        </p:nvCxnSpPr>
        <p:spPr>
          <a:xfrm>
            <a:off x="6493801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53"/>
          <p:cNvCxnSpPr/>
          <p:nvPr/>
        </p:nvCxnSpPr>
        <p:spPr>
          <a:xfrm>
            <a:off x="10415196" y="1234394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53"/>
          <p:cNvCxnSpPr/>
          <p:nvPr/>
        </p:nvCxnSpPr>
        <p:spPr>
          <a:xfrm>
            <a:off x="10913842" y="1234394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53"/>
          <p:cNvCxnSpPr/>
          <p:nvPr/>
        </p:nvCxnSpPr>
        <p:spPr>
          <a:xfrm>
            <a:off x="10633405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53"/>
          <p:cNvCxnSpPr/>
          <p:nvPr/>
        </p:nvCxnSpPr>
        <p:spPr>
          <a:xfrm>
            <a:off x="11021761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53"/>
          <p:cNvCxnSpPr/>
          <p:nvPr/>
        </p:nvCxnSpPr>
        <p:spPr>
          <a:xfrm>
            <a:off x="11159577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53"/>
          <p:cNvCxnSpPr/>
          <p:nvPr/>
        </p:nvCxnSpPr>
        <p:spPr>
          <a:xfrm>
            <a:off x="10515084" y="1260109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692331" y="1247335"/>
            <a:ext cx="6213070" cy="3964745"/>
            <a:chOff x="1049925" y="541380"/>
            <a:chExt cx="7918584" cy="5053085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1049925" y="4867564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049925" y="126538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049925" y="199690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049925" y="2703483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049925" y="3437774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049925" y="415821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776576" y="546792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492394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214256" y="557873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930073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664364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380182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096000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821055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536873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8257308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Connector 212"/>
          <p:cNvCxnSpPr/>
          <p:nvPr/>
        </p:nvCxnSpPr>
        <p:spPr>
          <a:xfrm>
            <a:off x="5692331" y="3732648"/>
            <a:ext cx="6191820" cy="118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692331" y="3577428"/>
            <a:ext cx="6213071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123860" y="3456541"/>
            <a:ext cx="722418" cy="386896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120"/>
          <p:cNvSpPr/>
          <p:nvPr/>
        </p:nvSpPr>
        <p:spPr>
          <a:xfrm>
            <a:off x="8249916" y="3575958"/>
            <a:ext cx="457583" cy="158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7" name="Straight Connector 43"/>
          <p:cNvCxnSpPr/>
          <p:nvPr/>
        </p:nvCxnSpPr>
        <p:spPr>
          <a:xfrm>
            <a:off x="5712415" y="3079445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312936" y="2770429"/>
            <a:ext cx="722418" cy="56432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9" name="Rectangle 120"/>
          <p:cNvSpPr/>
          <p:nvPr/>
        </p:nvSpPr>
        <p:spPr>
          <a:xfrm>
            <a:off x="7444970" y="2898519"/>
            <a:ext cx="457583" cy="310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5698411" y="3881035"/>
            <a:ext cx="6213071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706335" y="3397788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43"/>
          <p:cNvCxnSpPr/>
          <p:nvPr/>
        </p:nvCxnSpPr>
        <p:spPr>
          <a:xfrm>
            <a:off x="5692331" y="2691582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43"/>
          <p:cNvCxnSpPr/>
          <p:nvPr/>
        </p:nvCxnSpPr>
        <p:spPr>
          <a:xfrm>
            <a:off x="5685085" y="2494546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9345946" y="2770429"/>
            <a:ext cx="722418" cy="56432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5" name="Rectangle 120"/>
          <p:cNvSpPr/>
          <p:nvPr/>
        </p:nvSpPr>
        <p:spPr>
          <a:xfrm>
            <a:off x="9477981" y="2898519"/>
            <a:ext cx="457583" cy="310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6" name="Rectangle 225"/>
          <p:cNvSpPr/>
          <p:nvPr/>
        </p:nvSpPr>
        <p:spPr>
          <a:xfrm>
            <a:off x="5692332" y="1238641"/>
            <a:ext cx="6213070" cy="3955426"/>
          </a:xfrm>
          <a:prstGeom prst="rect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7" name="Rectangle 226"/>
          <p:cNvSpPr/>
          <p:nvPr/>
        </p:nvSpPr>
        <p:spPr>
          <a:xfrm>
            <a:off x="6300962" y="2384293"/>
            <a:ext cx="5008713" cy="16921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8584898" y="3055602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9" name="Rectangle 4"/>
          <p:cNvSpPr/>
          <p:nvPr/>
        </p:nvSpPr>
        <p:spPr>
          <a:xfrm>
            <a:off x="5689530" y="1241598"/>
            <a:ext cx="3969294" cy="7736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30" name="Straight Connector 52"/>
          <p:cNvCxnSpPr/>
          <p:nvPr/>
        </p:nvCxnSpPr>
        <p:spPr>
          <a:xfrm>
            <a:off x="5828665" y="1445608"/>
            <a:ext cx="4046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56"/>
          <p:cNvSpPr txBox="1"/>
          <p:nvPr/>
        </p:nvSpPr>
        <p:spPr>
          <a:xfrm>
            <a:off x="6263478" y="1328226"/>
            <a:ext cx="1869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Estimated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Track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Segment Range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cxnSp>
        <p:nvCxnSpPr>
          <p:cNvPr id="232" name="Straight Connector 52"/>
          <p:cNvCxnSpPr/>
          <p:nvPr/>
        </p:nvCxnSpPr>
        <p:spPr>
          <a:xfrm>
            <a:off x="5840325" y="1642850"/>
            <a:ext cx="392986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TextBox 56"/>
          <p:cNvSpPr txBox="1"/>
          <p:nvPr/>
        </p:nvSpPr>
        <p:spPr>
          <a:xfrm>
            <a:off x="6263236" y="1527647"/>
            <a:ext cx="179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Actual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Routed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Wires Segment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328310" y="1742771"/>
            <a:ext cx="1435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Occupied by </a:t>
            </a:r>
            <a:r>
              <a:rPr lang="en-US" sz="1000" dirty="0">
                <a:cs typeface="Times New Roman" panose="02020603050405020304" pitchFamily="18" charset="0"/>
              </a:rPr>
              <a:t>Obstacle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7088274" y="1810772"/>
            <a:ext cx="250737" cy="90124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6" name="Rectangle 120"/>
          <p:cNvSpPr/>
          <p:nvPr/>
        </p:nvSpPr>
        <p:spPr>
          <a:xfrm>
            <a:off x="5845626" y="1813363"/>
            <a:ext cx="250737" cy="901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7" name="TextBox 56"/>
          <p:cNvSpPr txBox="1"/>
          <p:nvPr/>
        </p:nvSpPr>
        <p:spPr>
          <a:xfrm>
            <a:off x="6086359" y="1739879"/>
            <a:ext cx="105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Obstacle on M2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691803" y="3844191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1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929531" y="3132431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2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517842" y="2659783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3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991628" y="2454168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4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409492" y="3723683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1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409492" y="3588773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2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409492" y="3420919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3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409492" y="3241580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4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409492" y="2930009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5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409492" y="2523853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altLang="zh-CN" sz="1050" b="1" i="1" dirty="0">
                <a:cs typeface="Times New Roman" panose="02020603050405020304" pitchFamily="18" charset="0"/>
              </a:rPr>
              <a:t>6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415471" y="2367564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altLang="zh-CN" sz="1050" b="1" i="1" dirty="0">
                <a:cs typeface="Times New Roman" panose="02020603050405020304" pitchFamily="18" charset="0"/>
              </a:rPr>
              <a:t>7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255790" y="2422886"/>
            <a:ext cx="1696358" cy="27711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4" name="Rectangle 5"/>
          <p:cNvSpPr/>
          <p:nvPr/>
        </p:nvSpPr>
        <p:spPr>
          <a:xfrm>
            <a:off x="10217312" y="1241599"/>
            <a:ext cx="1130068" cy="27967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63" name="Straight Connector 20"/>
          <p:cNvCxnSpPr/>
          <p:nvPr/>
        </p:nvCxnSpPr>
        <p:spPr>
          <a:xfrm>
            <a:off x="7390507" y="3397788"/>
            <a:ext cx="28227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0"/>
          <p:cNvCxnSpPr/>
          <p:nvPr/>
        </p:nvCxnSpPr>
        <p:spPr>
          <a:xfrm>
            <a:off x="7944905" y="3886018"/>
            <a:ext cx="22755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0"/>
          <p:cNvCxnSpPr/>
          <p:nvPr/>
        </p:nvCxnSpPr>
        <p:spPr>
          <a:xfrm>
            <a:off x="6824120" y="2691582"/>
            <a:ext cx="33963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0"/>
          <p:cNvCxnSpPr/>
          <p:nvPr/>
        </p:nvCxnSpPr>
        <p:spPr>
          <a:xfrm>
            <a:off x="6824120" y="2493302"/>
            <a:ext cx="396523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67"/>
          <p:cNvSpPr txBox="1"/>
          <p:nvPr/>
        </p:nvSpPr>
        <p:spPr>
          <a:xfrm>
            <a:off x="10577157" y="1846429"/>
            <a:ext cx="400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i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  <a:endParaRPr lang="en-US" sz="1400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52429" y="4217083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9" name="Rectangle 120"/>
          <p:cNvSpPr/>
          <p:nvPr/>
        </p:nvSpPr>
        <p:spPr>
          <a:xfrm>
            <a:off x="8104574" y="1400801"/>
            <a:ext cx="250737" cy="90124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270" name="TextBox 56"/>
          <p:cNvSpPr txBox="1"/>
          <p:nvPr/>
        </p:nvSpPr>
        <p:spPr>
          <a:xfrm>
            <a:off x="8362632" y="1331251"/>
            <a:ext cx="1089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TAP Region on L</a:t>
            </a:r>
            <a:r>
              <a:rPr lang="en-US" sz="1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1" name="Rectangle 120"/>
          <p:cNvSpPr/>
          <p:nvPr/>
        </p:nvSpPr>
        <p:spPr>
          <a:xfrm>
            <a:off x="8104573" y="1588499"/>
            <a:ext cx="250737" cy="90124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272" name="TextBox 56"/>
          <p:cNvSpPr txBox="1"/>
          <p:nvPr/>
        </p:nvSpPr>
        <p:spPr>
          <a:xfrm>
            <a:off x="8362632" y="1522658"/>
            <a:ext cx="1089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TAP Region on L2</a:t>
            </a:r>
            <a:endParaRPr lang="en-US" sz="1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Problem Formulation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Our Methodology: MARCH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Experimental Results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Conclusion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ysClr val="windowText" lastClr="000000"/>
                </a:solidFill>
                <a:latin typeface="Arial" panose="020B0604020202020204"/>
              </a:rPr>
              <a:t>Outline</a:t>
            </a:r>
            <a:endParaRPr lang="en-US" sz="3200" b="1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213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5" y="1240149"/>
            <a:ext cx="4971637" cy="5284476"/>
          </a:xfrm>
        </p:spPr>
        <p:txBody>
          <a:bodyPr/>
          <a:lstStyle/>
          <a:p>
            <a:r>
              <a:rPr lang="en-US" dirty="0"/>
              <a:t>Track Assignment for Bits (TAB)</a:t>
            </a:r>
          </a:p>
          <a:p>
            <a:pPr lvl="1"/>
            <a:r>
              <a:rPr lang="en-US" dirty="0"/>
              <a:t>Track segment range estimation:</a:t>
            </a:r>
          </a:p>
          <a:p>
            <a:pPr lvl="2"/>
            <a:r>
              <a:rPr lang="en-US" dirty="0"/>
              <a:t>By determining the column/row of G-cells where the bit will be routed</a:t>
            </a:r>
          </a:p>
          <a:p>
            <a:pPr lvl="1"/>
            <a:r>
              <a:rPr lang="en-US" dirty="0"/>
              <a:t>Exact track selection:</a:t>
            </a:r>
          </a:p>
          <a:p>
            <a:pPr lvl="2"/>
            <a:r>
              <a:rPr lang="en-US" dirty="0"/>
              <a:t>Three conditions:</a:t>
            </a:r>
          </a:p>
          <a:p>
            <a:pPr lvl="3"/>
            <a:r>
              <a:rPr lang="en-US" dirty="0"/>
              <a:t>Satisfy the width constraint</a:t>
            </a:r>
          </a:p>
          <a:p>
            <a:pPr lvl="3"/>
            <a:r>
              <a:rPr lang="en-US" dirty="0"/>
              <a:t>Have long enough track segment</a:t>
            </a:r>
          </a:p>
          <a:p>
            <a:pPr lvl="3"/>
            <a:r>
              <a:rPr lang="en-US" dirty="0"/>
              <a:t>With less spacing violations</a:t>
            </a:r>
          </a:p>
          <a:p>
            <a:pPr lvl="1"/>
            <a:r>
              <a:rPr lang="en-US" dirty="0"/>
              <a:t>Exact track segment range assignment</a:t>
            </a:r>
          </a:p>
          <a:p>
            <a:pPr lvl="2"/>
            <a:r>
              <a:rPr lang="en-US" dirty="0"/>
              <a:t>See the actual routed wires</a:t>
            </a:r>
          </a:p>
        </p:txBody>
      </p:sp>
      <p:cxnSp>
        <p:nvCxnSpPr>
          <p:cNvPr id="169" name="Straight Connector 53"/>
          <p:cNvCxnSpPr/>
          <p:nvPr/>
        </p:nvCxnSpPr>
        <p:spPr>
          <a:xfrm>
            <a:off x="7494363" y="1247335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53"/>
          <p:cNvCxnSpPr/>
          <p:nvPr/>
        </p:nvCxnSpPr>
        <p:spPr>
          <a:xfrm>
            <a:off x="7685684" y="1260109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678060" y="1247335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53"/>
          <p:cNvCxnSpPr/>
          <p:nvPr/>
        </p:nvCxnSpPr>
        <p:spPr>
          <a:xfrm>
            <a:off x="7100565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53"/>
          <p:cNvCxnSpPr/>
          <p:nvPr/>
        </p:nvCxnSpPr>
        <p:spPr>
          <a:xfrm>
            <a:off x="6493801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53"/>
          <p:cNvCxnSpPr/>
          <p:nvPr/>
        </p:nvCxnSpPr>
        <p:spPr>
          <a:xfrm>
            <a:off x="10415196" y="1234394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53"/>
          <p:cNvCxnSpPr/>
          <p:nvPr/>
        </p:nvCxnSpPr>
        <p:spPr>
          <a:xfrm>
            <a:off x="10913842" y="1234394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53"/>
          <p:cNvCxnSpPr/>
          <p:nvPr/>
        </p:nvCxnSpPr>
        <p:spPr>
          <a:xfrm>
            <a:off x="10633405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53"/>
          <p:cNvCxnSpPr/>
          <p:nvPr/>
        </p:nvCxnSpPr>
        <p:spPr>
          <a:xfrm>
            <a:off x="11021761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53"/>
          <p:cNvCxnSpPr/>
          <p:nvPr/>
        </p:nvCxnSpPr>
        <p:spPr>
          <a:xfrm>
            <a:off x="11159577" y="1252407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53"/>
          <p:cNvCxnSpPr/>
          <p:nvPr/>
        </p:nvCxnSpPr>
        <p:spPr>
          <a:xfrm>
            <a:off x="10515084" y="1260109"/>
            <a:ext cx="0" cy="394673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692331" y="1247335"/>
            <a:ext cx="6213070" cy="3964745"/>
            <a:chOff x="1049925" y="541380"/>
            <a:chExt cx="7918584" cy="5053085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1049925" y="4867564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049925" y="126538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049925" y="199690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049925" y="2703483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049925" y="3437774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049925" y="4158211"/>
              <a:ext cx="79185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776576" y="546792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492394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214256" y="557873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930073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664364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380182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096000" y="546791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821055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536873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8257308" y="541380"/>
              <a:ext cx="0" cy="5036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Connector 212"/>
          <p:cNvCxnSpPr/>
          <p:nvPr/>
        </p:nvCxnSpPr>
        <p:spPr>
          <a:xfrm>
            <a:off x="5692331" y="3732648"/>
            <a:ext cx="6191820" cy="118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692331" y="3577428"/>
            <a:ext cx="6213071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123860" y="3456541"/>
            <a:ext cx="722418" cy="386896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120"/>
          <p:cNvSpPr/>
          <p:nvPr/>
        </p:nvSpPr>
        <p:spPr>
          <a:xfrm>
            <a:off x="8249916" y="3575958"/>
            <a:ext cx="457583" cy="158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7" name="Straight Connector 43"/>
          <p:cNvCxnSpPr/>
          <p:nvPr/>
        </p:nvCxnSpPr>
        <p:spPr>
          <a:xfrm>
            <a:off x="5712415" y="3079445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312936" y="2770429"/>
            <a:ext cx="722418" cy="56432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9" name="Rectangle 120"/>
          <p:cNvSpPr/>
          <p:nvPr/>
        </p:nvSpPr>
        <p:spPr>
          <a:xfrm>
            <a:off x="7444970" y="2898519"/>
            <a:ext cx="457583" cy="310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5698411" y="3881035"/>
            <a:ext cx="6213071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706335" y="3397788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43"/>
          <p:cNvCxnSpPr/>
          <p:nvPr/>
        </p:nvCxnSpPr>
        <p:spPr>
          <a:xfrm>
            <a:off x="5692331" y="2691582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43"/>
          <p:cNvCxnSpPr/>
          <p:nvPr/>
        </p:nvCxnSpPr>
        <p:spPr>
          <a:xfrm>
            <a:off x="5685085" y="2494546"/>
            <a:ext cx="6199067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9345946" y="2770429"/>
            <a:ext cx="722418" cy="56432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5" name="Rectangle 120"/>
          <p:cNvSpPr/>
          <p:nvPr/>
        </p:nvSpPr>
        <p:spPr>
          <a:xfrm>
            <a:off x="9477981" y="2898519"/>
            <a:ext cx="457583" cy="310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6" name="Rectangle 225"/>
          <p:cNvSpPr/>
          <p:nvPr/>
        </p:nvSpPr>
        <p:spPr>
          <a:xfrm>
            <a:off x="5692332" y="1238641"/>
            <a:ext cx="6213070" cy="3955426"/>
          </a:xfrm>
          <a:prstGeom prst="rect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7" name="Rectangle 226"/>
          <p:cNvSpPr/>
          <p:nvPr/>
        </p:nvSpPr>
        <p:spPr>
          <a:xfrm>
            <a:off x="6300962" y="2384293"/>
            <a:ext cx="5008713" cy="16921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8584898" y="3055602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cs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9" name="Rectangle 4"/>
          <p:cNvSpPr/>
          <p:nvPr/>
        </p:nvSpPr>
        <p:spPr>
          <a:xfrm>
            <a:off x="5689530" y="1241598"/>
            <a:ext cx="3969294" cy="7736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30" name="Straight Connector 52"/>
          <p:cNvCxnSpPr/>
          <p:nvPr/>
        </p:nvCxnSpPr>
        <p:spPr>
          <a:xfrm>
            <a:off x="5828665" y="1445608"/>
            <a:ext cx="4046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56"/>
          <p:cNvSpPr txBox="1"/>
          <p:nvPr/>
        </p:nvSpPr>
        <p:spPr>
          <a:xfrm>
            <a:off x="6263478" y="1328226"/>
            <a:ext cx="1869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Estimated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Track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Segment Range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cxnSp>
        <p:nvCxnSpPr>
          <p:cNvPr id="232" name="Straight Connector 52"/>
          <p:cNvCxnSpPr/>
          <p:nvPr/>
        </p:nvCxnSpPr>
        <p:spPr>
          <a:xfrm>
            <a:off x="5840325" y="1642850"/>
            <a:ext cx="392986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TextBox 56"/>
          <p:cNvSpPr txBox="1"/>
          <p:nvPr/>
        </p:nvSpPr>
        <p:spPr>
          <a:xfrm>
            <a:off x="6263236" y="1527647"/>
            <a:ext cx="179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Actual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Routed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cs typeface="Times New Roman" panose="02020603050405020304" pitchFamily="18" charset="0"/>
              </a:rPr>
              <a:t>Wires Segment</a:t>
            </a:r>
            <a:r>
              <a:rPr lang="zh-CN" altLang="en-US" sz="1000" dirty="0">
                <a:cs typeface="Times New Roman" panose="02020603050405020304" pitchFamily="18" charset="0"/>
              </a:rPr>
              <a:t> </a:t>
            </a:r>
            <a:endParaRPr lang="en-US" sz="1000" dirty="0"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328310" y="1742771"/>
            <a:ext cx="1435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Occupied by </a:t>
            </a:r>
            <a:r>
              <a:rPr lang="en-US" sz="1000" dirty="0">
                <a:cs typeface="Times New Roman" panose="02020603050405020304" pitchFamily="18" charset="0"/>
              </a:rPr>
              <a:t>Obstacle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7088274" y="1810772"/>
            <a:ext cx="250737" cy="90124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6" name="Rectangle 120"/>
          <p:cNvSpPr/>
          <p:nvPr/>
        </p:nvSpPr>
        <p:spPr>
          <a:xfrm>
            <a:off x="5845626" y="1813363"/>
            <a:ext cx="250737" cy="901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7" name="TextBox 56"/>
          <p:cNvSpPr txBox="1"/>
          <p:nvPr/>
        </p:nvSpPr>
        <p:spPr>
          <a:xfrm>
            <a:off x="6086359" y="1739879"/>
            <a:ext cx="105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Obstacle on M2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691803" y="3844191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1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929531" y="3132431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2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517842" y="2659783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3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991628" y="2454168"/>
            <a:ext cx="77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cs typeface="Times New Roman" panose="02020603050405020304" pitchFamily="18" charset="0"/>
              </a:rPr>
              <a:t>bit</a:t>
            </a:r>
            <a:r>
              <a:rPr lang="en-US" altLang="zh-CN" sz="1200" b="1" i="1" dirty="0">
                <a:cs typeface="Times New Roman" panose="02020603050405020304" pitchFamily="18" charset="0"/>
              </a:rPr>
              <a:t>4</a:t>
            </a:r>
            <a:endParaRPr lang="en-US" sz="1200" b="1" i="1" dirty="0">
              <a:cs typeface="Times New Roman" panose="020206030504050203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409492" y="3723683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1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409492" y="3588773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2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409492" y="3420919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3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409492" y="3241580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4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409492" y="2930009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sz="1050" b="1" i="1" dirty="0">
                <a:cs typeface="Times New Roman" panose="02020603050405020304" pitchFamily="18" charset="0"/>
              </a:rPr>
              <a:t>5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409492" y="2523853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altLang="zh-CN" sz="1050" b="1" i="1" dirty="0">
                <a:cs typeface="Times New Roman" panose="02020603050405020304" pitchFamily="18" charset="0"/>
              </a:rPr>
              <a:t>6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415471" y="2367564"/>
            <a:ext cx="7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cs typeface="Times New Roman" panose="02020603050405020304" pitchFamily="18" charset="0"/>
              </a:rPr>
              <a:t>t</a:t>
            </a:r>
            <a:r>
              <a:rPr lang="en-US" altLang="zh-CN" sz="1050" b="1" i="1" dirty="0">
                <a:cs typeface="Times New Roman" panose="02020603050405020304" pitchFamily="18" charset="0"/>
              </a:rPr>
              <a:t>7</a:t>
            </a:r>
            <a:endParaRPr lang="en-US" sz="900" b="1" i="1" dirty="0">
              <a:cs typeface="Times New Roman" panose="02020603050405020304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255790" y="2422886"/>
            <a:ext cx="1696358" cy="27711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50" name="Straight Connector 53"/>
          <p:cNvCxnSpPr/>
          <p:nvPr/>
        </p:nvCxnSpPr>
        <p:spPr>
          <a:xfrm>
            <a:off x="6492638" y="2493302"/>
            <a:ext cx="0" cy="2680351"/>
          </a:xfrm>
          <a:prstGeom prst="line">
            <a:avLst/>
          </a:prstGeom>
          <a:ln w="38100">
            <a:solidFill>
              <a:srgbClr val="44546A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53"/>
          <p:cNvCxnSpPr/>
          <p:nvPr/>
        </p:nvCxnSpPr>
        <p:spPr>
          <a:xfrm>
            <a:off x="6677626" y="2684109"/>
            <a:ext cx="0" cy="2489544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53"/>
          <p:cNvCxnSpPr/>
          <p:nvPr/>
        </p:nvCxnSpPr>
        <p:spPr>
          <a:xfrm>
            <a:off x="7100462" y="3384711"/>
            <a:ext cx="0" cy="1788411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53"/>
          <p:cNvCxnSpPr/>
          <p:nvPr/>
        </p:nvCxnSpPr>
        <p:spPr>
          <a:xfrm>
            <a:off x="7495103" y="3886018"/>
            <a:ext cx="0" cy="1287104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Rectangle 5"/>
          <p:cNvSpPr/>
          <p:nvPr/>
        </p:nvSpPr>
        <p:spPr>
          <a:xfrm>
            <a:off x="10217312" y="1241599"/>
            <a:ext cx="1130068" cy="27967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55" name="Straight Connector 53"/>
          <p:cNvCxnSpPr/>
          <p:nvPr/>
        </p:nvCxnSpPr>
        <p:spPr>
          <a:xfrm>
            <a:off x="10415196" y="1260109"/>
            <a:ext cx="0" cy="2625909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53"/>
          <p:cNvCxnSpPr/>
          <p:nvPr/>
        </p:nvCxnSpPr>
        <p:spPr>
          <a:xfrm>
            <a:off x="10515084" y="1260109"/>
            <a:ext cx="0" cy="2137679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53"/>
          <p:cNvCxnSpPr/>
          <p:nvPr/>
        </p:nvCxnSpPr>
        <p:spPr>
          <a:xfrm>
            <a:off x="10633405" y="1260109"/>
            <a:ext cx="0" cy="144780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53"/>
          <p:cNvCxnSpPr/>
          <p:nvPr/>
        </p:nvCxnSpPr>
        <p:spPr>
          <a:xfrm>
            <a:off x="10913839" y="1260109"/>
            <a:ext cx="0" cy="1233193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0"/>
          <p:cNvCxnSpPr/>
          <p:nvPr/>
        </p:nvCxnSpPr>
        <p:spPr>
          <a:xfrm>
            <a:off x="7096724" y="3397788"/>
            <a:ext cx="3418360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0"/>
          <p:cNvCxnSpPr/>
          <p:nvPr/>
        </p:nvCxnSpPr>
        <p:spPr>
          <a:xfrm>
            <a:off x="7494363" y="3882281"/>
            <a:ext cx="2920833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0"/>
          <p:cNvCxnSpPr/>
          <p:nvPr/>
        </p:nvCxnSpPr>
        <p:spPr>
          <a:xfrm>
            <a:off x="6673889" y="2691582"/>
            <a:ext cx="3959516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0"/>
          <p:cNvCxnSpPr/>
          <p:nvPr/>
        </p:nvCxnSpPr>
        <p:spPr>
          <a:xfrm>
            <a:off x="6493801" y="2493302"/>
            <a:ext cx="4420039" cy="0"/>
          </a:xfrm>
          <a:prstGeom prst="line">
            <a:avLst/>
          </a:prstGeom>
          <a:ln w="38100">
            <a:solidFill>
              <a:srgbClr val="525252">
                <a:alpha val="69804"/>
              </a:srgb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67"/>
          <p:cNvSpPr txBox="1"/>
          <p:nvPr/>
        </p:nvSpPr>
        <p:spPr>
          <a:xfrm>
            <a:off x="10577157" y="1846429"/>
            <a:ext cx="400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400" i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  <a:endParaRPr lang="en-US" sz="1400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52429" y="4217083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9" name="Rectangle 120"/>
          <p:cNvSpPr/>
          <p:nvPr/>
        </p:nvSpPr>
        <p:spPr>
          <a:xfrm>
            <a:off x="8104574" y="1400801"/>
            <a:ext cx="250737" cy="90124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270" name="TextBox 56"/>
          <p:cNvSpPr txBox="1"/>
          <p:nvPr/>
        </p:nvSpPr>
        <p:spPr>
          <a:xfrm>
            <a:off x="8362632" y="1331251"/>
            <a:ext cx="1089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TAP Region on L</a:t>
            </a:r>
            <a:r>
              <a:rPr lang="en-US" sz="1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1" name="Rectangle 120"/>
          <p:cNvSpPr/>
          <p:nvPr/>
        </p:nvSpPr>
        <p:spPr>
          <a:xfrm>
            <a:off x="8104573" y="1588499"/>
            <a:ext cx="250737" cy="90124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272" name="TextBox 56"/>
          <p:cNvSpPr txBox="1"/>
          <p:nvPr/>
        </p:nvSpPr>
        <p:spPr>
          <a:xfrm>
            <a:off x="8362632" y="1522658"/>
            <a:ext cx="1089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Times New Roman" panose="02020603050405020304" pitchFamily="18" charset="0"/>
              </a:rPr>
              <a:t>TAP Region on L2</a:t>
            </a:r>
            <a:endParaRPr lang="en-US" sz="1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88333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599" y="1211574"/>
            <a:ext cx="10963275" cy="4965389"/>
          </a:xfrm>
        </p:spPr>
        <p:txBody>
          <a:bodyPr/>
          <a:lstStyle/>
          <a:p>
            <a:r>
              <a:rPr lang="en-US" dirty="0"/>
              <a:t>Rip-up and Reroute Scheme (RR):</a:t>
            </a:r>
          </a:p>
          <a:p>
            <a:pPr lvl="1"/>
            <a:r>
              <a:rPr lang="en-US" dirty="0"/>
              <a:t>Add history cost to the edge of BGG:</a:t>
            </a:r>
          </a:p>
          <a:p>
            <a:pPr lvl="2"/>
            <a:r>
              <a:rPr lang="en-US" dirty="0"/>
              <a:t>To eliminate the congested regions on the BGG</a:t>
            </a:r>
          </a:p>
          <a:p>
            <a:pPr lvl="2"/>
            <a:r>
              <a:rPr lang="en-US" i="1" dirty="0" err="1"/>
              <a:t>h</a:t>
            </a:r>
            <a:r>
              <a:rPr lang="en-US" sz="1400" dirty="0" err="1"/>
              <a:t>new</a:t>
            </a:r>
            <a:r>
              <a:rPr lang="en-US" dirty="0"/>
              <a:t> = α · </a:t>
            </a:r>
            <a:r>
              <a:rPr lang="en-US" i="1" dirty="0" err="1"/>
              <a:t>n</a:t>
            </a:r>
            <a:r>
              <a:rPr lang="en-US" sz="1400" dirty="0" err="1"/>
              <a:t>vio</a:t>
            </a:r>
            <a:r>
              <a:rPr lang="en-US" dirty="0"/>
              <a:t> + β · </a:t>
            </a:r>
            <a:r>
              <a:rPr lang="en-US" i="1" dirty="0"/>
              <a:t>h</a:t>
            </a:r>
            <a:r>
              <a:rPr lang="en-US" sz="1600" dirty="0"/>
              <a:t>old</a:t>
            </a:r>
            <a:r>
              <a:rPr lang="en-US" dirty="0"/>
              <a:t> where </a:t>
            </a:r>
            <a:r>
              <a:rPr lang="en-US" i="1" dirty="0" err="1"/>
              <a:t>n</a:t>
            </a:r>
            <a:r>
              <a:rPr lang="en-US" sz="1400" dirty="0" err="1"/>
              <a:t>vio</a:t>
            </a:r>
            <a:r>
              <a:rPr lang="en-US" dirty="0"/>
              <a:t> is the number of spacing violations on the edge, and α and β are weights.</a:t>
            </a:r>
          </a:p>
          <a:p>
            <a:pPr lvl="1"/>
            <a:r>
              <a:rPr lang="en-US" dirty="0"/>
              <a:t>Enlarge the frontline size:</a:t>
            </a:r>
          </a:p>
          <a:p>
            <a:pPr lvl="2"/>
            <a:r>
              <a:rPr lang="en-US" dirty="0"/>
              <a:t>To handle the insufficiency of violation-free routing resources </a:t>
            </a:r>
          </a:p>
          <a:p>
            <a:pPr lvl="2"/>
            <a:r>
              <a:rPr lang="en-US" dirty="0"/>
              <a:t>Enlarge the frontline size of the bus by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layer where: </a:t>
            </a:r>
          </a:p>
          <a:p>
            <a:pPr lvl="3"/>
            <a:r>
              <a:rPr lang="en-US" dirty="0"/>
              <a:t>The number of spacing violations in a TAP region is larger than the bit number in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successive RR iterations.</a:t>
            </a:r>
          </a:p>
        </p:txBody>
      </p:sp>
    </p:spTree>
    <p:extLst>
      <p:ext uri="{BB962C8B-B14F-4D97-AF65-F5344CB8AC3E}">
        <p14:creationId xmlns:p14="http://schemas.microsoft.com/office/powerpoint/2010/main" val="143211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Our Methodology: MARCH 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Experimental Results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ysClr val="windowText" lastClr="000000"/>
                </a:solidFill>
                <a:latin typeface="Arial" panose="020B0604020202020204"/>
              </a:rPr>
              <a:t>Outline</a:t>
            </a:r>
            <a:endParaRPr lang="en-US" sz="3200" b="1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1334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88333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Experimental Results</a:t>
            </a:r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04272"/>
              </p:ext>
            </p:extLst>
          </p:nvPr>
        </p:nvGraphicFramePr>
        <p:xfrm>
          <a:off x="818150" y="1456616"/>
          <a:ext cx="10535650" cy="389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1671756658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3968866561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1961114498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166037576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4019223832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2889425834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461519460"/>
                    </a:ext>
                  </a:extLst>
                </a:gridCol>
                <a:gridCol w="1053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0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Characteristics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Metric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Weights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57652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bus</a:t>
                      </a:r>
                      <a:r>
                        <a:rPr lang="zh-CN" altLang="en-US" sz="1600" b="1" dirty="0">
                          <a:latin typeface="+mn-lt"/>
                        </a:rPr>
                        <a:t> </a:t>
                      </a:r>
                      <a:r>
                        <a:rPr lang="en-US" altLang="zh-CN" sz="1600" b="1" dirty="0">
                          <a:latin typeface="+mn-lt"/>
                        </a:rPr>
                        <a:t>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net</a:t>
                      </a:r>
                      <a:r>
                        <a:rPr lang="zh-CN" altLang="en-US" sz="16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1600" b="1" baseline="0" dirty="0">
                          <a:latin typeface="+mn-lt"/>
                        </a:rPr>
                        <a:t>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layer</a:t>
                      </a:r>
                      <a:r>
                        <a:rPr lang="zh-CN" altLang="en-US" sz="1600" b="1" dirty="0">
                          <a:latin typeface="+mn-lt"/>
                        </a:rPr>
                        <a:t> </a:t>
                      </a:r>
                      <a:r>
                        <a:rPr lang="en-US" altLang="zh-CN" sz="1600" b="1" dirty="0">
                          <a:latin typeface="+mn-lt"/>
                        </a:rPr>
                        <a:t>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track</a:t>
                      </a:r>
                      <a:r>
                        <a:rPr lang="zh-CN" altLang="en-US" sz="16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1600" b="1" baseline="0" dirty="0">
                          <a:latin typeface="+mn-lt"/>
                        </a:rPr>
                        <a:t>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latin typeface="+mn-lt"/>
                        </a:rPr>
                        <a:t>w</a:t>
                      </a:r>
                      <a:r>
                        <a:rPr lang="en-US" altLang="zh-CN" sz="1200" b="1" dirty="0" err="1">
                          <a:latin typeface="+mn-lt"/>
                        </a:rPr>
                        <a:t>wire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latin typeface="+mn-lt"/>
                        </a:rPr>
                        <a:t>w</a:t>
                      </a:r>
                      <a:r>
                        <a:rPr lang="en-US" altLang="zh-CN" sz="1200" b="1" dirty="0" err="1">
                          <a:latin typeface="+mn-lt"/>
                        </a:rPr>
                        <a:t>seg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latin typeface="+mn-lt"/>
                        </a:rPr>
                        <a:t>w</a:t>
                      </a:r>
                      <a:r>
                        <a:rPr lang="en-US" altLang="zh-CN" sz="1200" b="1" dirty="0" err="1">
                          <a:latin typeface="+mn-lt"/>
                        </a:rPr>
                        <a:t>com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latin typeface="+mn-lt"/>
                        </a:rPr>
                        <a:t>w</a:t>
                      </a:r>
                      <a:r>
                        <a:rPr lang="en-US" altLang="zh-CN" sz="1200" b="1" dirty="0" err="1">
                          <a:latin typeface="+mn-lt"/>
                        </a:rPr>
                        <a:t>space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latin typeface="+mn-lt"/>
                        </a:rPr>
                        <a:t>w</a:t>
                      </a:r>
                      <a:r>
                        <a:rPr lang="en-US" altLang="zh-CN" sz="1200" b="1" dirty="0" err="1">
                          <a:latin typeface="+mn-lt"/>
                        </a:rPr>
                        <a:t>fail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52239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beta1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1260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49209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51454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beta2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1262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49209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7721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beta3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665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22732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64394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beta4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698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22732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26840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beta5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1964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54150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872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final1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1032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81226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16422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final2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1285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14209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96551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final3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852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21379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8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88333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Experimental Results</a:t>
            </a:r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89201"/>
              </p:ext>
            </p:extLst>
          </p:nvPr>
        </p:nvGraphicFramePr>
        <p:xfrm>
          <a:off x="221861" y="1475139"/>
          <a:ext cx="11759601" cy="4385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1671756658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3968866561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1961114498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166037576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4019223832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889425834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461519460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909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First</a:t>
                      </a:r>
                      <a:r>
                        <a:rPr lang="zh-CN" altLang="en-US" sz="1600" b="1" dirty="0">
                          <a:latin typeface="+mn-lt"/>
                        </a:rPr>
                        <a:t> </a:t>
                      </a:r>
                      <a:r>
                        <a:rPr lang="en-US" altLang="zh-CN" sz="1600" b="1" dirty="0">
                          <a:latin typeface="+mn-lt"/>
                        </a:rPr>
                        <a:t>Place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Second</a:t>
                      </a:r>
                      <a:r>
                        <a:rPr lang="zh-CN" altLang="en-US" sz="1600" b="1" dirty="0">
                          <a:latin typeface="+mn-lt"/>
                        </a:rPr>
                        <a:t> </a:t>
                      </a:r>
                      <a:r>
                        <a:rPr lang="en-US" altLang="zh-CN" sz="1600" b="1" dirty="0">
                          <a:latin typeface="+mn-lt"/>
                        </a:rPr>
                        <a:t>Place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Third</a:t>
                      </a:r>
                      <a:r>
                        <a:rPr lang="zh-CN" altLang="en-US" sz="1600" b="1" dirty="0">
                          <a:latin typeface="+mn-lt"/>
                        </a:rPr>
                        <a:t> </a:t>
                      </a:r>
                      <a:r>
                        <a:rPr lang="en-US" altLang="zh-CN" sz="1600" b="1" dirty="0">
                          <a:latin typeface="+mn-lt"/>
                        </a:rPr>
                        <a:t>Place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MARCH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C</a:t>
                      </a:r>
                      <a:r>
                        <a:rPr lang="en-US" altLang="zh-CN" sz="1000" b="1" dirty="0">
                          <a:latin typeface="+mn-lt"/>
                        </a:rPr>
                        <a:t>route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space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fail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total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Time</a:t>
                      </a:r>
                      <a:r>
                        <a:rPr lang="zh-CN" altLang="en-US" sz="11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>
                          <a:latin typeface="+mn-lt"/>
                        </a:rPr>
                        <a:t>(s)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C</a:t>
                      </a:r>
                      <a:r>
                        <a:rPr lang="en-US" altLang="zh-CN" sz="1000" b="1" dirty="0">
                          <a:latin typeface="+mn-lt"/>
                        </a:rPr>
                        <a:t>route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space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fail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total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Time</a:t>
                      </a:r>
                      <a:r>
                        <a:rPr lang="zh-CN" altLang="en-US" sz="11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>
                          <a:latin typeface="+mn-lt"/>
                        </a:rPr>
                        <a:t>(s)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C</a:t>
                      </a:r>
                      <a:r>
                        <a:rPr lang="en-US" altLang="zh-CN" sz="1000" b="1" dirty="0">
                          <a:latin typeface="+mn-lt"/>
                        </a:rPr>
                        <a:t>route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space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fail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total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Time</a:t>
                      </a:r>
                      <a:r>
                        <a:rPr lang="zh-CN" altLang="en-US" sz="11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>
                          <a:latin typeface="+mn-lt"/>
                        </a:rPr>
                        <a:t>(s)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C</a:t>
                      </a:r>
                      <a:r>
                        <a:rPr lang="en-US" altLang="zh-CN" sz="1000" b="1" dirty="0">
                          <a:latin typeface="+mn-lt"/>
                        </a:rPr>
                        <a:t>route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space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fail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>
                          <a:latin typeface="+mn-lt"/>
                        </a:rPr>
                        <a:t>C</a:t>
                      </a:r>
                      <a:r>
                        <a:rPr lang="en-US" altLang="zh-CN" sz="1000" b="1" dirty="0" err="1">
                          <a:latin typeface="+mn-lt"/>
                        </a:rPr>
                        <a:t>total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+mn-lt"/>
                        </a:rPr>
                        <a:t>Time</a:t>
                      </a:r>
                      <a:r>
                        <a:rPr lang="zh-CN" altLang="en-US" sz="11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1100" b="1" baseline="0" dirty="0">
                          <a:latin typeface="+mn-lt"/>
                        </a:rPr>
                        <a:t>(s)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52239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beta1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689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280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969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3600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701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5096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5797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641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8744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4000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13385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765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765</a:t>
                      </a:r>
                      <a:endParaRPr lang="en-US" sz="105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50</a:t>
                      </a:r>
                      <a:endParaRPr lang="en-US" sz="105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51454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beta2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515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760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1275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3600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563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4904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7721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beta3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1936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1936</a:t>
                      </a:r>
                      <a:endParaRPr lang="en-US" sz="105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71</a:t>
                      </a:r>
                      <a:endParaRPr lang="en-US" sz="105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2024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3927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64394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beta4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2192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2192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64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2271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2165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26840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beta5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119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1848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1967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3600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95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616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3314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872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final1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327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830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3157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3317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367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2750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16422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final2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1824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4500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8000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14324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3600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1890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2990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8000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12880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8886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3551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96551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final3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2966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490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10000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13456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3600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2678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300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2000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4238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28258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3313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3463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+mn-lt"/>
                        </a:rPr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Avg.</a:t>
                      </a:r>
                    </a:p>
                    <a:p>
                      <a:pPr algn="ctr"/>
                      <a:r>
                        <a:rPr lang="en-US" altLang="zh-CN" sz="1200" b="1" dirty="0">
                          <a:latin typeface="+mn-lt"/>
                        </a:rPr>
                        <a:t>Ratio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2.130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+mn-lt"/>
                        </a:rPr>
                        <a:t>105.45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3.731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7.832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+mn-lt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DDC0EA-9256-4E86-802B-42B663C41812}"/>
              </a:ext>
            </a:extLst>
          </p:cNvPr>
          <p:cNvSpPr txBox="1"/>
          <p:nvPr/>
        </p:nvSpPr>
        <p:spPr>
          <a:xfrm>
            <a:off x="221861" y="6198255"/>
            <a:ext cx="1089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*The scores of top 3 teams of IC/CAD 2018 contest are provided by the contest organizer. A binary is also obtained from the first place to get its runtime information.</a:t>
            </a:r>
          </a:p>
        </p:txBody>
      </p:sp>
    </p:spTree>
    <p:extLst>
      <p:ext uri="{BB962C8B-B14F-4D97-AF65-F5344CB8AC3E}">
        <p14:creationId xmlns:p14="http://schemas.microsoft.com/office/powerpoint/2010/main" val="81865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Our Methodology: MARCH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Conclusion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ysClr val="windowText" lastClr="000000"/>
                </a:solidFill>
                <a:latin typeface="Arial" panose="020B0604020202020204"/>
              </a:rPr>
              <a:t>Outline</a:t>
            </a:r>
            <a:endParaRPr lang="en-US" sz="3200" b="1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4607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88333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Conclusion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211574"/>
            <a:ext cx="10963275" cy="364244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We propose MARCH for bus routing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Have a hierarchical framework (TAP &amp; TAB) for efficiency</a:t>
            </a:r>
            <a:endParaRPr lang="en-US" dirty="0"/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Route all the bits of a bus concurrently for topology consistency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Apply a RR scheme to reduce the routing congestion</a:t>
            </a:r>
          </a:p>
          <a:p>
            <a:pPr lvl="1"/>
            <a:r>
              <a:rPr lang="en-US" dirty="0"/>
              <a:t>Performance compared with the top contest teams</a:t>
            </a:r>
          </a:p>
          <a:p>
            <a:pPr lvl="2"/>
            <a:r>
              <a:rPr lang="en-US" dirty="0"/>
              <a:t>Reduce spacing violations greatly</a:t>
            </a:r>
          </a:p>
          <a:p>
            <a:pPr lvl="2"/>
            <a:r>
              <a:rPr lang="en-US" dirty="0"/>
              <a:t>Avoid any routing failure </a:t>
            </a:r>
          </a:p>
          <a:p>
            <a:pPr lvl="2"/>
            <a:r>
              <a:rPr lang="en-US" dirty="0"/>
              <a:t>Have competitive routing costs </a:t>
            </a:r>
          </a:p>
          <a:p>
            <a:pPr lvl="2"/>
            <a:r>
              <a:rPr lang="en-US" dirty="0"/>
              <a:t>Have a much shorter runtime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4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0218" y="2425150"/>
            <a:ext cx="11482647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Thank you for attention!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4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0218" y="2425150"/>
            <a:ext cx="11482647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Q &amp; A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68574"/>
            <a:ext cx="11581896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Arial" panose="020B0604020202020204"/>
              </a:rPr>
              <a:t>Outline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Problem Formulation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Our Methodology: MARCH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222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716" y="6350659"/>
            <a:ext cx="1008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*This case comes from the slides “ICCAD 2018 CAD Contest Problem B Summary” (link: </a:t>
            </a:r>
            <a:r>
              <a:rPr lang="en-US" sz="1400" dirty="0">
                <a:hlinkClick r:id="rId2"/>
              </a:rPr>
              <a:t>http://iccad-contest.org/2018/</a:t>
            </a:r>
            <a:r>
              <a:rPr lang="en-US" sz="1400" dirty="0"/>
              <a:t>)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27790" y="3218489"/>
            <a:ext cx="356593" cy="33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sz="1800" i="1" baseline="-25000" dirty="0"/>
              <a:t>2</a:t>
            </a:r>
            <a:endParaRPr lang="zh-TW" altLang="en-US" sz="1800" i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5741118" y="5568772"/>
            <a:ext cx="356593" cy="33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sz="1800" i="1" baseline="-25000" dirty="0"/>
              <a:t>1</a:t>
            </a:r>
            <a:endParaRPr lang="zh-TW" altLang="en-US" sz="1800" i="1" baseline="-250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6120000" y="1350461"/>
            <a:ext cx="5903343" cy="4427440"/>
            <a:chOff x="6191250" y="1350461"/>
            <a:chExt cx="5903343" cy="4427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409534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587554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823348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030073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arallelogram 76"/>
            <p:cNvSpPr/>
            <p:nvPr/>
          </p:nvSpPr>
          <p:spPr>
            <a:xfrm>
              <a:off x="6191250" y="3638550"/>
              <a:ext cx="5903343" cy="2139351"/>
            </a:xfrm>
            <a:prstGeom prst="parallelogram">
              <a:avLst>
                <a:gd name="adj" fmla="val 993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7553222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7744129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935036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8125943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316849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8525308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8735792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9170864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9361771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552677" y="3638549"/>
              <a:ext cx="2124973" cy="213935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Parallelogram 87"/>
            <p:cNvSpPr/>
            <p:nvPr/>
          </p:nvSpPr>
          <p:spPr>
            <a:xfrm>
              <a:off x="9259610" y="4602888"/>
              <a:ext cx="1649446" cy="80991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89" name="Parallelogram 88"/>
            <p:cNvSpPr/>
            <p:nvPr/>
          </p:nvSpPr>
          <p:spPr>
            <a:xfrm>
              <a:off x="7434132" y="4934175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7053262" y="5321274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91" name="Parallelogram 90"/>
            <p:cNvSpPr/>
            <p:nvPr/>
          </p:nvSpPr>
          <p:spPr>
            <a:xfrm>
              <a:off x="8271694" y="4859641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92" name="Parallelogram 91"/>
            <p:cNvSpPr/>
            <p:nvPr/>
          </p:nvSpPr>
          <p:spPr>
            <a:xfrm>
              <a:off x="7931580" y="5194555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7595104" y="5511741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94" name="Parallelogram 93"/>
            <p:cNvSpPr/>
            <p:nvPr/>
          </p:nvSpPr>
          <p:spPr>
            <a:xfrm>
              <a:off x="8359801" y="5339578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95" name="Parallelogram 94"/>
            <p:cNvSpPr/>
            <p:nvPr/>
          </p:nvSpPr>
          <p:spPr>
            <a:xfrm>
              <a:off x="8742192" y="4952479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cxnSp>
          <p:nvCxnSpPr>
            <p:cNvPr id="96" name="Straight Connector 95"/>
            <p:cNvCxnSpPr>
              <a:stCxn id="128" idx="5"/>
            </p:cNvCxnSpPr>
            <p:nvPr/>
          </p:nvCxnSpPr>
          <p:spPr>
            <a:xfrm>
              <a:off x="8065300" y="1622251"/>
              <a:ext cx="3697841" cy="88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35036" y="1725593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785312" y="1894392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682490" y="1982210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92347" y="2070029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268157" y="2404932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189145" y="2492750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99002" y="2580569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91348" y="2873119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679913" y="2995039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409535" y="3261739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298100" y="3383659"/>
              <a:ext cx="37619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876124" y="2250050"/>
              <a:ext cx="230174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8979957" y="2156070"/>
              <a:ext cx="231351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633438" y="1507735"/>
              <a:ext cx="230456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9729527" y="1423915"/>
              <a:ext cx="229102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Parallelogram 111"/>
            <p:cNvSpPr/>
            <p:nvPr/>
          </p:nvSpPr>
          <p:spPr>
            <a:xfrm>
              <a:off x="9361771" y="2284975"/>
              <a:ext cx="1618451" cy="80991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9298134" y="1817229"/>
              <a:ext cx="231351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Parallelogram 113"/>
            <p:cNvSpPr/>
            <p:nvPr/>
          </p:nvSpPr>
          <p:spPr>
            <a:xfrm>
              <a:off x="8635156" y="1571132"/>
              <a:ext cx="917521" cy="429081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15" name="Parallelogram 114"/>
            <p:cNvSpPr/>
            <p:nvPr/>
          </p:nvSpPr>
          <p:spPr>
            <a:xfrm>
              <a:off x="7516167" y="2455835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16" name="Parallelogram 115"/>
            <p:cNvSpPr/>
            <p:nvPr/>
          </p:nvSpPr>
          <p:spPr>
            <a:xfrm>
              <a:off x="7172352" y="2814146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17" name="Parallelogram 116"/>
            <p:cNvSpPr/>
            <p:nvPr/>
          </p:nvSpPr>
          <p:spPr>
            <a:xfrm>
              <a:off x="8271694" y="2352513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18" name="Parallelogram 117"/>
            <p:cNvSpPr/>
            <p:nvPr/>
          </p:nvSpPr>
          <p:spPr>
            <a:xfrm>
              <a:off x="7931580" y="2687427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19" name="Parallelogram 118"/>
            <p:cNvSpPr/>
            <p:nvPr/>
          </p:nvSpPr>
          <p:spPr>
            <a:xfrm>
              <a:off x="7518086" y="3098628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359801" y="2832450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1" name="Parallelogram 120"/>
            <p:cNvSpPr/>
            <p:nvPr/>
          </p:nvSpPr>
          <p:spPr>
            <a:xfrm>
              <a:off x="8742192" y="2452003"/>
              <a:ext cx="299668" cy="81494"/>
            </a:xfrm>
            <a:prstGeom prst="parallelogram">
              <a:avLst>
                <a:gd name="adj" fmla="val 99357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6191250" y="1350461"/>
              <a:ext cx="5903343" cy="2139351"/>
            </a:xfrm>
            <a:prstGeom prst="parallelogram">
              <a:avLst>
                <a:gd name="adj" fmla="val 993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3" name="Parallelogram 122"/>
            <p:cNvSpPr/>
            <p:nvPr/>
          </p:nvSpPr>
          <p:spPr>
            <a:xfrm>
              <a:off x="11585038" y="1599371"/>
              <a:ext cx="239965" cy="59927"/>
            </a:xfrm>
            <a:prstGeom prst="parallelogram">
              <a:avLst>
                <a:gd name="adj" fmla="val 99358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4" name="Parallelogram 123"/>
            <p:cNvSpPr/>
            <p:nvPr/>
          </p:nvSpPr>
          <p:spPr>
            <a:xfrm>
              <a:off x="11403808" y="1780078"/>
              <a:ext cx="242888" cy="59927"/>
            </a:xfrm>
            <a:prstGeom prst="parallelogram">
              <a:avLst>
                <a:gd name="adj" fmla="val 99357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5" name="Parallelogram 124"/>
            <p:cNvSpPr/>
            <p:nvPr/>
          </p:nvSpPr>
          <p:spPr>
            <a:xfrm>
              <a:off x="11310939" y="1872551"/>
              <a:ext cx="247650" cy="59927"/>
            </a:xfrm>
            <a:prstGeom prst="parallelogram">
              <a:avLst>
                <a:gd name="adj" fmla="val 99357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6" name="Parallelogram 125"/>
            <p:cNvSpPr/>
            <p:nvPr/>
          </p:nvSpPr>
          <p:spPr>
            <a:xfrm>
              <a:off x="7773216" y="1854387"/>
              <a:ext cx="261122" cy="59927"/>
            </a:xfrm>
            <a:prstGeom prst="parallelogram">
              <a:avLst>
                <a:gd name="adj" fmla="val 99358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7" name="Parallelogram 126"/>
            <p:cNvSpPr/>
            <p:nvPr/>
          </p:nvSpPr>
          <p:spPr>
            <a:xfrm>
              <a:off x="7937872" y="1692732"/>
              <a:ext cx="253144" cy="59927"/>
            </a:xfrm>
            <a:prstGeom prst="parallelogram">
              <a:avLst>
                <a:gd name="adj" fmla="val 103331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  <p:sp>
          <p:nvSpPr>
            <p:cNvPr id="128" name="Parallelogram 127"/>
            <p:cNvSpPr/>
            <p:nvPr/>
          </p:nvSpPr>
          <p:spPr>
            <a:xfrm>
              <a:off x="8034338" y="1592287"/>
              <a:ext cx="257918" cy="59927"/>
            </a:xfrm>
            <a:prstGeom prst="parallelogram">
              <a:avLst>
                <a:gd name="adj" fmla="val 103331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131993" y="5872202"/>
            <a:ext cx="143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toy case* </a:t>
            </a:r>
          </a:p>
        </p:txBody>
      </p:sp>
      <p:sp>
        <p:nvSpPr>
          <p:cNvPr id="130" name="标题 1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cs typeface="+mj-cs"/>
              </a:rPr>
              <a:t>Problem Formulation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6205541" cy="4757173"/>
          </a:xfrm>
        </p:spPr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altLang="zh-TW" dirty="0"/>
              <a:t>A set of routing layers</a:t>
            </a:r>
          </a:p>
          <a:p>
            <a:pPr lvl="2"/>
            <a:r>
              <a:rPr lang="en-US" altLang="zh-TW" sz="1800" dirty="0"/>
              <a:t>With preferred track direction for each layer</a:t>
            </a:r>
          </a:p>
          <a:p>
            <a:pPr lvl="2"/>
            <a:r>
              <a:rPr lang="en-US" altLang="zh-TW" sz="1800" dirty="0"/>
              <a:t>With min spacing constraint for each layer</a:t>
            </a:r>
          </a:p>
          <a:p>
            <a:pPr lvl="2"/>
            <a:r>
              <a:rPr lang="en-US" altLang="zh-TW" sz="1800" dirty="0"/>
              <a:t>With design boundary for each layer</a:t>
            </a:r>
          </a:p>
          <a:p>
            <a:pPr lvl="2"/>
            <a:r>
              <a:rPr lang="en-US" altLang="zh-TW" sz="1800" dirty="0"/>
              <a:t>With a set of obstacles for each layer </a:t>
            </a:r>
          </a:p>
          <a:p>
            <a:pPr lvl="1"/>
            <a:r>
              <a:rPr lang="en-US" altLang="zh-TW" dirty="0"/>
              <a:t>A set of routing tracks</a:t>
            </a:r>
          </a:p>
          <a:p>
            <a:pPr lvl="2"/>
            <a:r>
              <a:rPr lang="en-US" altLang="zh-TW" sz="1800" dirty="0"/>
              <a:t>With wire width constraint for each track</a:t>
            </a:r>
          </a:p>
          <a:p>
            <a:pPr lvl="1"/>
            <a:r>
              <a:rPr lang="en-US" altLang="zh-TW" dirty="0"/>
              <a:t>A set of buses</a:t>
            </a:r>
          </a:p>
          <a:p>
            <a:pPr lvl="2"/>
            <a:r>
              <a:rPr lang="en-US" altLang="zh-TW" sz="1800" dirty="0"/>
              <a:t>With a set of bits to be routed on tracks for each bus</a:t>
            </a:r>
          </a:p>
          <a:p>
            <a:pPr lvl="2"/>
            <a:r>
              <a:rPr lang="en-US" altLang="zh-TW" sz="1800" dirty="0"/>
              <a:t>With width constraint for each layer for each bus</a:t>
            </a:r>
          </a:p>
          <a:p>
            <a:pPr lvl="2"/>
            <a:r>
              <a:rPr lang="en-US" altLang="zh-TW" sz="1800" dirty="0"/>
              <a:t>With pin shapes for each bit in a bus</a:t>
            </a:r>
          </a:p>
          <a:p>
            <a:pPr lvl="1"/>
            <a:endParaRPr lang="en-US" altLang="zh-TW" sz="2200" dirty="0"/>
          </a:p>
          <a:p>
            <a:pPr lvl="2"/>
            <a:endParaRPr lang="en-US" altLang="zh-TW" dirty="0"/>
          </a:p>
          <a:p>
            <a:pPr lvl="2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215329" y="1538375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539796" y="1731014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658559" y="3415662"/>
            <a:ext cx="300264" cy="446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6658559" y="4087657"/>
            <a:ext cx="916545" cy="404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089604" y="3801569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Track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0072320" y="2734520"/>
            <a:ext cx="836652" cy="476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837806" y="3094889"/>
            <a:ext cx="107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Obstacles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3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cs typeface="+mj-cs"/>
              </a:rPr>
              <a:t>Problem Formulation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716" y="6350659"/>
            <a:ext cx="1008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*This case comes from the slides “ICCAD 2018 CAD Contest Problem B Summary” (link: </a:t>
            </a:r>
            <a:r>
              <a:rPr lang="en-US" sz="1400" dirty="0">
                <a:hlinkClick r:id="rId2"/>
              </a:rPr>
              <a:t>http://iccad-contest.org/2018/</a:t>
            </a:r>
            <a:r>
              <a:rPr lang="en-US" sz="1400" dirty="0"/>
              <a:t>)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31993" y="5872202"/>
            <a:ext cx="143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toy case*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27790" y="3218489"/>
            <a:ext cx="356593" cy="33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sz="1800" i="1" baseline="-25000" dirty="0"/>
              <a:t>2</a:t>
            </a:r>
            <a:endParaRPr lang="zh-TW" altLang="en-US" sz="1800" i="1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41118" y="5568772"/>
            <a:ext cx="356593" cy="33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/>
              <a:t>L</a:t>
            </a:r>
            <a:r>
              <a:rPr lang="en-US" altLang="zh-TW" sz="1800" i="1" baseline="-25000" dirty="0"/>
              <a:t>1</a:t>
            </a:r>
            <a:endParaRPr lang="zh-TW" altLang="en-US" sz="1800" i="1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6120000" y="1350000"/>
            <a:ext cx="5903343" cy="4427440"/>
            <a:chOff x="6096000" y="1550486"/>
            <a:chExt cx="5903343" cy="4427440"/>
          </a:xfrm>
        </p:grpSpPr>
        <p:cxnSp>
          <p:nvCxnSpPr>
            <p:cNvPr id="217" name="Straight Connector 216"/>
            <p:cNvCxnSpPr/>
            <p:nvPr/>
          </p:nvCxnSpPr>
          <p:spPr>
            <a:xfrm flipH="1">
              <a:off x="9932487" y="2108890"/>
              <a:ext cx="5289" cy="215804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endCxn id="249" idx="1"/>
            </p:cNvCxnSpPr>
            <p:nvPr/>
          </p:nvCxnSpPr>
          <p:spPr>
            <a:xfrm flipH="1">
              <a:off x="10244942" y="1995091"/>
              <a:ext cx="5289" cy="215804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0577891" y="1829420"/>
              <a:ext cx="0" cy="223775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6096000" y="3838574"/>
              <a:ext cx="5903343" cy="2139352"/>
              <a:chOff x="6096000" y="3838574"/>
              <a:chExt cx="5903343" cy="2139352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H="1">
                <a:off x="6314284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6492304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6728098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6934823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Parallelogram 224"/>
              <p:cNvSpPr/>
              <p:nvPr/>
            </p:nvSpPr>
            <p:spPr>
              <a:xfrm>
                <a:off x="6096000" y="3838575"/>
                <a:ext cx="5903343" cy="2139351"/>
              </a:xfrm>
              <a:prstGeom prst="parallelogram">
                <a:avLst>
                  <a:gd name="adj" fmla="val 993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 flipH="1">
                <a:off x="7457972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7648879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>
                <a:off x="7839786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8030693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8221599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8430058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H="1">
                <a:off x="8640542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9075614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9266521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>
                <a:off x="9457427" y="3838574"/>
                <a:ext cx="2124973" cy="213935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Parallelogram 235"/>
              <p:cNvSpPr/>
              <p:nvPr/>
            </p:nvSpPr>
            <p:spPr>
              <a:xfrm>
                <a:off x="9164360" y="4802913"/>
                <a:ext cx="1649446" cy="80991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37" name="Parallelogram 236"/>
              <p:cNvSpPr/>
              <p:nvPr/>
            </p:nvSpPr>
            <p:spPr>
              <a:xfrm>
                <a:off x="7338882" y="5134200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38" name="Parallelogram 237"/>
              <p:cNvSpPr/>
              <p:nvPr/>
            </p:nvSpPr>
            <p:spPr>
              <a:xfrm>
                <a:off x="6958012" y="5521299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39" name="Parallelogram 238"/>
              <p:cNvSpPr/>
              <p:nvPr/>
            </p:nvSpPr>
            <p:spPr>
              <a:xfrm>
                <a:off x="8176444" y="5059666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0" name="Parallelogram 239"/>
              <p:cNvSpPr/>
              <p:nvPr/>
            </p:nvSpPr>
            <p:spPr>
              <a:xfrm>
                <a:off x="7836330" y="5394580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1" name="Parallelogram 240"/>
              <p:cNvSpPr/>
              <p:nvPr/>
            </p:nvSpPr>
            <p:spPr>
              <a:xfrm>
                <a:off x="7499854" y="5711766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2" name="Parallelogram 241"/>
              <p:cNvSpPr/>
              <p:nvPr/>
            </p:nvSpPr>
            <p:spPr>
              <a:xfrm>
                <a:off x="8264551" y="5539603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3" name="Parallelogram 242"/>
              <p:cNvSpPr/>
              <p:nvPr/>
            </p:nvSpPr>
            <p:spPr>
              <a:xfrm>
                <a:off x="8646942" y="5152504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>
              <a:off x="6290778" y="4041000"/>
              <a:ext cx="4366397" cy="1897837"/>
              <a:chOff x="6290778" y="4041000"/>
              <a:chExt cx="4366397" cy="1897837"/>
            </a:xfrm>
          </p:grpSpPr>
          <p:sp>
            <p:nvSpPr>
              <p:cNvPr id="245" name="Parallelogram 244"/>
              <p:cNvSpPr/>
              <p:nvPr/>
            </p:nvSpPr>
            <p:spPr>
              <a:xfrm>
                <a:off x="6290778" y="4180174"/>
                <a:ext cx="1860587" cy="1758663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6" name="Parallelogram 245"/>
              <p:cNvSpPr/>
              <p:nvPr/>
            </p:nvSpPr>
            <p:spPr>
              <a:xfrm>
                <a:off x="6563727" y="4146022"/>
                <a:ext cx="1813709" cy="1690536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7" name="Parallelogram 246"/>
              <p:cNvSpPr/>
              <p:nvPr/>
            </p:nvSpPr>
            <p:spPr>
              <a:xfrm>
                <a:off x="7349631" y="4041000"/>
                <a:ext cx="1571863" cy="144614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>
                <a:off x="8645981" y="4264637"/>
                <a:ext cx="1359041" cy="1230326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>
                <a:off x="8499377" y="4153134"/>
                <a:ext cx="1818531" cy="1683424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50" name="Parallelogram 249"/>
              <p:cNvSpPr/>
              <p:nvPr/>
            </p:nvSpPr>
            <p:spPr>
              <a:xfrm>
                <a:off x="8637268" y="4041001"/>
                <a:ext cx="2019907" cy="1897836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</p:grpSp>
        <p:cxnSp>
          <p:nvCxnSpPr>
            <p:cNvPr id="251" name="Straight Connector 250"/>
            <p:cNvCxnSpPr/>
            <p:nvPr/>
          </p:nvCxnSpPr>
          <p:spPr>
            <a:xfrm>
              <a:off x="8723982" y="3187700"/>
              <a:ext cx="16952" cy="228837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8564284" y="3460750"/>
              <a:ext cx="17593" cy="2374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8688582" y="3582089"/>
              <a:ext cx="17388" cy="234722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410176" y="3187700"/>
              <a:ext cx="16952" cy="228837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33715" y="3582089"/>
              <a:ext cx="17388" cy="234722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91" idx="2"/>
            </p:cNvCxnSpPr>
            <p:nvPr/>
          </p:nvCxnSpPr>
          <p:spPr>
            <a:xfrm>
              <a:off x="8084683" y="2089482"/>
              <a:ext cx="15517" cy="209464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8304246" y="1909763"/>
              <a:ext cx="0" cy="223625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89" idx="2"/>
            </p:cNvCxnSpPr>
            <p:nvPr/>
          </p:nvCxnSpPr>
          <p:spPr>
            <a:xfrm>
              <a:off x="8823300" y="1829420"/>
              <a:ext cx="0" cy="223775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6624544" y="3460750"/>
              <a:ext cx="17593" cy="2374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6096000" y="1550486"/>
              <a:ext cx="5903343" cy="2139351"/>
              <a:chOff x="6096000" y="1550486"/>
              <a:chExt cx="5903343" cy="2139351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8289131" y="1831084"/>
                <a:ext cx="3378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7839786" y="1925618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7666252" y="2094417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7587240" y="2182235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7497097" y="2270054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7172907" y="2604957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7093895" y="2692775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7003752" y="2780594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696098" y="3073144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6584663" y="3195064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314285" y="3461764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6202850" y="3583684"/>
                <a:ext cx="37619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8780874" y="2450075"/>
                <a:ext cx="23017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8884707" y="2356095"/>
                <a:ext cx="2313518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9538188" y="1707760"/>
                <a:ext cx="230456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9634277" y="1623940"/>
                <a:ext cx="229102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Parallelogram 276"/>
              <p:cNvSpPr/>
              <p:nvPr/>
            </p:nvSpPr>
            <p:spPr>
              <a:xfrm>
                <a:off x="9266521" y="2485000"/>
                <a:ext cx="1618451" cy="80991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9202884" y="2017254"/>
                <a:ext cx="2313518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Parallelogram 278"/>
              <p:cNvSpPr/>
              <p:nvPr/>
            </p:nvSpPr>
            <p:spPr>
              <a:xfrm>
                <a:off x="8539906" y="1771157"/>
                <a:ext cx="917521" cy="429081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0" name="Parallelogram 279"/>
              <p:cNvSpPr/>
              <p:nvPr/>
            </p:nvSpPr>
            <p:spPr>
              <a:xfrm>
                <a:off x="7420917" y="2655860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1" name="Parallelogram 280"/>
              <p:cNvSpPr/>
              <p:nvPr/>
            </p:nvSpPr>
            <p:spPr>
              <a:xfrm>
                <a:off x="7077102" y="3014171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2" name="Parallelogram 281"/>
              <p:cNvSpPr/>
              <p:nvPr/>
            </p:nvSpPr>
            <p:spPr>
              <a:xfrm>
                <a:off x="8176444" y="2552538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3" name="Parallelogram 282"/>
              <p:cNvSpPr/>
              <p:nvPr/>
            </p:nvSpPr>
            <p:spPr>
              <a:xfrm>
                <a:off x="7836330" y="2887452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4" name="Parallelogram 283"/>
              <p:cNvSpPr/>
              <p:nvPr/>
            </p:nvSpPr>
            <p:spPr>
              <a:xfrm>
                <a:off x="7422836" y="3298653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5" name="Parallelogram 284"/>
              <p:cNvSpPr/>
              <p:nvPr/>
            </p:nvSpPr>
            <p:spPr>
              <a:xfrm>
                <a:off x="8264551" y="3032475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6" name="Parallelogram 285"/>
              <p:cNvSpPr/>
              <p:nvPr/>
            </p:nvSpPr>
            <p:spPr>
              <a:xfrm>
                <a:off x="8646942" y="2652028"/>
                <a:ext cx="299668" cy="81494"/>
              </a:xfrm>
              <a:prstGeom prst="parallelogram">
                <a:avLst>
                  <a:gd name="adj" fmla="val 99357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87" name="Parallelogram 286"/>
              <p:cNvSpPr/>
              <p:nvPr/>
            </p:nvSpPr>
            <p:spPr>
              <a:xfrm>
                <a:off x="6096000" y="1550486"/>
                <a:ext cx="5903343" cy="2139351"/>
              </a:xfrm>
              <a:prstGeom prst="parallelogram">
                <a:avLst>
                  <a:gd name="adj" fmla="val 993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6274155" y="1792312"/>
              <a:ext cx="5455598" cy="1827219"/>
              <a:chOff x="6274155" y="1792312"/>
              <a:chExt cx="5455598" cy="1827219"/>
            </a:xfrm>
          </p:grpSpPr>
          <p:sp>
            <p:nvSpPr>
              <p:cNvPr id="289" name="Parallelogram 288"/>
              <p:cNvSpPr/>
              <p:nvPr/>
            </p:nvSpPr>
            <p:spPr>
              <a:xfrm>
                <a:off x="8114454" y="1799456"/>
                <a:ext cx="738617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0" name="Parallelogram 289"/>
              <p:cNvSpPr/>
              <p:nvPr/>
            </p:nvSpPr>
            <p:spPr>
              <a:xfrm>
                <a:off x="8012962" y="1893123"/>
                <a:ext cx="333579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1" name="Parallelogram 290"/>
              <p:cNvSpPr/>
              <p:nvPr/>
            </p:nvSpPr>
            <p:spPr>
              <a:xfrm>
                <a:off x="7864223" y="2059518"/>
                <a:ext cx="250231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2" name="Parallelogram 291"/>
              <p:cNvSpPr/>
              <p:nvPr/>
            </p:nvSpPr>
            <p:spPr>
              <a:xfrm>
                <a:off x="7376771" y="3163439"/>
                <a:ext cx="1396686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3" name="Parallelogram 292"/>
              <p:cNvSpPr/>
              <p:nvPr/>
            </p:nvSpPr>
            <p:spPr>
              <a:xfrm>
                <a:off x="6601912" y="3430510"/>
                <a:ext cx="2015366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4" name="Parallelogram 293"/>
              <p:cNvSpPr/>
              <p:nvPr/>
            </p:nvSpPr>
            <p:spPr>
              <a:xfrm>
                <a:off x="6274155" y="3559604"/>
                <a:ext cx="2460270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5" name="Parallelogram 294"/>
              <p:cNvSpPr/>
              <p:nvPr/>
            </p:nvSpPr>
            <p:spPr>
              <a:xfrm>
                <a:off x="10532269" y="1795608"/>
                <a:ext cx="1069426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6" name="Parallelogram 295"/>
              <p:cNvSpPr/>
              <p:nvPr/>
            </p:nvSpPr>
            <p:spPr>
              <a:xfrm>
                <a:off x="10190780" y="1980941"/>
                <a:ext cx="1226450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7" name="Parallelogram 296"/>
              <p:cNvSpPr/>
              <p:nvPr/>
            </p:nvSpPr>
            <p:spPr>
              <a:xfrm>
                <a:off x="9882677" y="2068516"/>
                <a:ext cx="1432065" cy="59927"/>
              </a:xfrm>
              <a:prstGeom prst="parallelogram">
                <a:avLst>
                  <a:gd name="adj" fmla="val 9935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8" name="Parallelogram 297"/>
              <p:cNvSpPr/>
              <p:nvPr/>
            </p:nvSpPr>
            <p:spPr>
              <a:xfrm>
                <a:off x="11489788" y="1799396"/>
                <a:ext cx="239965" cy="59927"/>
              </a:xfrm>
              <a:prstGeom prst="parallelogram">
                <a:avLst>
                  <a:gd name="adj" fmla="val 99358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299" name="Parallelogram 298"/>
              <p:cNvSpPr/>
              <p:nvPr/>
            </p:nvSpPr>
            <p:spPr>
              <a:xfrm>
                <a:off x="11308558" y="1980103"/>
                <a:ext cx="242888" cy="59927"/>
              </a:xfrm>
              <a:prstGeom prst="parallelogram">
                <a:avLst>
                  <a:gd name="adj" fmla="val 9935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300" name="Parallelogram 299"/>
              <p:cNvSpPr/>
              <p:nvPr/>
            </p:nvSpPr>
            <p:spPr>
              <a:xfrm>
                <a:off x="11215689" y="2072576"/>
                <a:ext cx="247650" cy="59927"/>
              </a:xfrm>
              <a:prstGeom prst="parallelogram">
                <a:avLst>
                  <a:gd name="adj" fmla="val 9935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301" name="Parallelogram 300"/>
              <p:cNvSpPr/>
              <p:nvPr/>
            </p:nvSpPr>
            <p:spPr>
              <a:xfrm>
                <a:off x="7677966" y="2054412"/>
                <a:ext cx="261122" cy="59927"/>
              </a:xfrm>
              <a:prstGeom prst="parallelogram">
                <a:avLst>
                  <a:gd name="adj" fmla="val 99358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302" name="Parallelogram 301"/>
              <p:cNvSpPr/>
              <p:nvPr/>
            </p:nvSpPr>
            <p:spPr>
              <a:xfrm>
                <a:off x="7842622" y="1892757"/>
                <a:ext cx="253144" cy="59927"/>
              </a:xfrm>
              <a:prstGeom prst="parallelogram">
                <a:avLst>
                  <a:gd name="adj" fmla="val 103331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  <p:sp>
            <p:nvSpPr>
              <p:cNvPr id="303" name="Parallelogram 302"/>
              <p:cNvSpPr/>
              <p:nvPr/>
            </p:nvSpPr>
            <p:spPr>
              <a:xfrm>
                <a:off x="7939088" y="1792312"/>
                <a:ext cx="257918" cy="59927"/>
              </a:xfrm>
              <a:prstGeom prst="parallelogram">
                <a:avLst>
                  <a:gd name="adj" fmla="val 103331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 dirty="0"/>
              </a:p>
            </p:txBody>
          </p:sp>
        </p:grpSp>
      </p:grpSp>
      <p:sp>
        <p:nvSpPr>
          <p:cNvPr id="304" name="Content Placeholder 2"/>
          <p:cNvSpPr>
            <a:spLocks noGrp="1"/>
          </p:cNvSpPr>
          <p:nvPr>
            <p:ph idx="1"/>
          </p:nvPr>
        </p:nvSpPr>
        <p:spPr>
          <a:xfrm>
            <a:off x="562375" y="1243576"/>
            <a:ext cx="5900871" cy="4757173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pPr lvl="1"/>
            <a:r>
              <a:rPr lang="en-US" altLang="zh-TW" dirty="0"/>
              <a:t>A set of on-track wires and </a:t>
            </a:r>
            <a:r>
              <a:rPr lang="en-US" altLang="zh-TW" dirty="0" err="1"/>
              <a:t>vias</a:t>
            </a:r>
            <a:r>
              <a:rPr lang="en-US" altLang="zh-TW" dirty="0"/>
              <a:t> that connect pins for all buses</a:t>
            </a:r>
          </a:p>
          <a:p>
            <a:pPr lvl="2"/>
            <a:r>
              <a:rPr lang="en-US" altLang="zh-TW" sz="1800" dirty="0"/>
              <a:t>The bits in the same bus must share the exactly same topology</a:t>
            </a:r>
            <a:r>
              <a:rPr lang="en-US" altLang="zh-TW" dirty="0"/>
              <a:t> </a:t>
            </a:r>
          </a:p>
          <a:p>
            <a:pPr lvl="2"/>
            <a:endParaRPr lang="en-US" altLang="zh-TW" dirty="0"/>
          </a:p>
          <a:p>
            <a:pPr lvl="2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215329" y="1538375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0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539796" y="1731014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Pin 1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5716950" y="4263957"/>
            <a:ext cx="609770" cy="16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64643" y="4278437"/>
            <a:ext cx="64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Via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5801568" y="3440323"/>
            <a:ext cx="1095436" cy="39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244168" y="3696929"/>
            <a:ext cx="60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Wire</a:t>
            </a:r>
            <a:endParaRPr lang="en-US" sz="10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44" y="3113969"/>
            <a:ext cx="4209316" cy="29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cs typeface="+mj-cs"/>
              </a:rPr>
              <a:t>Problem Formulation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8290" y="232613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Wire length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0866" y="3489370"/>
            <a:ext cx="1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Segment</a:t>
            </a:r>
            <a:r>
              <a:rPr lang="en-US" dirty="0">
                <a:solidFill>
                  <a:prstClr val="black"/>
                </a:solidFill>
              </a:rPr>
              <a:t> 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umber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151" y="4666104"/>
            <a:ext cx="161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Compactness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63966" y="1642284"/>
            <a:ext cx="4299006" cy="3695801"/>
            <a:chOff x="7359191" y="1826950"/>
            <a:chExt cx="4299006" cy="3695801"/>
          </a:xfrm>
        </p:grpSpPr>
        <p:sp>
          <p:nvSpPr>
            <p:cNvPr id="101" name="Rectangle 100"/>
            <p:cNvSpPr/>
            <p:nvPr/>
          </p:nvSpPr>
          <p:spPr>
            <a:xfrm>
              <a:off x="7359192" y="3406052"/>
              <a:ext cx="1973580" cy="92672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16366" y="3464490"/>
              <a:ext cx="1456873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616366" y="3681496"/>
              <a:ext cx="123258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59191" y="3681499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59191" y="3464490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8505646" y="3920027"/>
              <a:ext cx="58183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8621429" y="3811526"/>
              <a:ext cx="798843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8670405" y="4147479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8894692" y="4147480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684617" y="3406052"/>
              <a:ext cx="1973580" cy="92240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941791" y="3464490"/>
              <a:ext cx="646419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941791" y="3681496"/>
              <a:ext cx="454189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684616" y="3681499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684616" y="3464490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10151513" y="3821191"/>
              <a:ext cx="384159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11097864" y="3962536"/>
              <a:ext cx="49682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11220117" y="4149248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291203" y="3961307"/>
              <a:ext cx="883173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10969785" y="4061124"/>
              <a:ext cx="304405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0347629" y="3630710"/>
              <a:ext cx="376386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88339" y="3766512"/>
              <a:ext cx="875966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10995830" y="4149247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359192" y="2230047"/>
              <a:ext cx="1973580" cy="92672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616366" y="2288485"/>
              <a:ext cx="978885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359191" y="2288485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359603" y="2628955"/>
              <a:ext cx="882809" cy="130036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8143442" y="2635522"/>
              <a:ext cx="798842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16365" y="2449933"/>
              <a:ext cx="79881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359191" y="2454695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616365" y="2820425"/>
              <a:ext cx="79881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616365" y="2991571"/>
              <a:ext cx="978886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669625" y="2628955"/>
              <a:ext cx="351225" cy="130036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684616" y="2230047"/>
              <a:ext cx="1973580" cy="92672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941790" y="2288485"/>
              <a:ext cx="1679683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684615" y="2288485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 rot="5400000">
              <a:off x="11208818" y="2623482"/>
              <a:ext cx="442350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685027" y="2628955"/>
              <a:ext cx="882809" cy="130036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11169665" y="2635522"/>
              <a:ext cx="798842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41789" y="2449933"/>
              <a:ext cx="153818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684615" y="2454695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941789" y="2820425"/>
              <a:ext cx="153818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684615" y="2823193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41788" y="2991571"/>
              <a:ext cx="1679685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684615" y="2989403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995049" y="2628955"/>
              <a:ext cx="351225" cy="130036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359191" y="2825361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359191" y="2991571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 rot="5400000">
              <a:off x="8132400" y="2635181"/>
              <a:ext cx="475268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359192" y="4596024"/>
              <a:ext cx="1973580" cy="92672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616366" y="4871468"/>
              <a:ext cx="316483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359191" y="4871471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8626748" y="5231101"/>
              <a:ext cx="33963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8670405" y="5337451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669625" y="4611559"/>
              <a:ext cx="351225" cy="201470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616366" y="4653242"/>
              <a:ext cx="483708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 rot="5400000">
              <a:off x="7718619" y="4983048"/>
              <a:ext cx="32793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30198" y="5095863"/>
              <a:ext cx="1018755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 rot="5400000">
              <a:off x="7883719" y="4767311"/>
              <a:ext cx="32793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994663" y="4906898"/>
              <a:ext cx="1078576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 rot="5400000">
              <a:off x="8841630" y="5033598"/>
              <a:ext cx="358442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 rot="5400000">
              <a:off x="8894692" y="5337452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682186" y="4596025"/>
              <a:ext cx="1973580" cy="92672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939360" y="4871469"/>
              <a:ext cx="316483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9682185" y="4871472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 rot="5400000">
              <a:off x="10949742" y="5231102"/>
              <a:ext cx="33963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rot="5400000">
              <a:off x="10993399" y="5337452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992619" y="4611560"/>
              <a:ext cx="351225" cy="201470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9939359" y="4653243"/>
              <a:ext cx="1000871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 rot="5400000">
              <a:off x="10041613" y="4983049"/>
              <a:ext cx="32793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153192" y="5095864"/>
              <a:ext cx="1018755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5400000">
              <a:off x="10723876" y="4767312"/>
              <a:ext cx="327934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0835455" y="4906899"/>
              <a:ext cx="560777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11164624" y="5033599"/>
              <a:ext cx="358442" cy="104776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rot="5400000">
              <a:off x="11217686" y="5337453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10153192" y="5057545"/>
              <a:ext cx="79024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7969924" y="1826950"/>
              <a:ext cx="767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Better</a:t>
              </a:r>
              <a:endParaRPr lang="zh-TW" altLang="en-US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0247442" y="1826950"/>
              <a:ext cx="783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Worse</a:t>
              </a:r>
              <a:endParaRPr lang="zh-TW" altLang="en-US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682185" y="4654463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359191" y="4654462"/>
              <a:ext cx="257175" cy="104776"/>
            </a:xfrm>
            <a:prstGeom prst="rect">
              <a:avLst/>
            </a:prstGeom>
            <a:solidFill>
              <a:srgbClr val="F69008"/>
            </a:solidFill>
            <a:ln w="25400" cap="flat" cmpd="sng" algn="ctr">
              <a:solidFill>
                <a:srgbClr val="F6900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10044127" y="4653242"/>
              <a:ext cx="0" cy="323002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>
              <a:off x="11031552" y="4906765"/>
              <a:ext cx="0" cy="292638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82" name="Straight Arrow Connector 181"/>
            <p:cNvCxnSpPr/>
            <p:nvPr/>
          </p:nvCxnSpPr>
          <p:spPr>
            <a:xfrm>
              <a:off x="11065166" y="5199403"/>
              <a:ext cx="331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85" name="TextBox 184"/>
          <p:cNvSpPr txBox="1"/>
          <p:nvPr/>
        </p:nvSpPr>
        <p:spPr>
          <a:xfrm>
            <a:off x="8839426" y="5521813"/>
            <a:ext cx="16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cases*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54716" y="6350659"/>
            <a:ext cx="1008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*These cases come from the slides “ICCAD 2018 CAD Contest Problem B Summary” (link: </a:t>
            </a:r>
            <a:r>
              <a:rPr lang="en-US" sz="1400" dirty="0">
                <a:hlinkClick r:id="rId2"/>
              </a:rPr>
              <a:t>http://iccad-contest.org/2018/</a:t>
            </a:r>
            <a:r>
              <a:rPr lang="en-US" sz="1400" dirty="0"/>
              <a:t>)  </a:t>
            </a:r>
          </a:p>
        </p:txBody>
      </p:sp>
      <p:sp>
        <p:nvSpPr>
          <p:cNvPr id="187" name="Content Placeholder 2"/>
          <p:cNvSpPr>
            <a:spLocks noGrp="1"/>
          </p:cNvSpPr>
          <p:nvPr>
            <p:ph idx="1"/>
          </p:nvPr>
        </p:nvSpPr>
        <p:spPr>
          <a:xfrm>
            <a:off x="562376" y="1243576"/>
            <a:ext cx="4970605" cy="4757173"/>
          </a:xfrm>
        </p:spPr>
        <p:txBody>
          <a:bodyPr/>
          <a:lstStyle/>
          <a:p>
            <a:r>
              <a:rPr lang="en-US" dirty="0"/>
              <a:t>Evaluation rule:</a:t>
            </a:r>
          </a:p>
          <a:p>
            <a:pPr lvl="1"/>
            <a:r>
              <a:rPr lang="en-US" altLang="zh-TW" dirty="0"/>
              <a:t>Overall cost consists of routing cost and penalty cost</a:t>
            </a:r>
          </a:p>
          <a:p>
            <a:pPr lvl="2"/>
            <a:r>
              <a:rPr lang="en-US" altLang="zh-TW" dirty="0"/>
              <a:t>Routing cost</a:t>
            </a:r>
            <a:r>
              <a:rPr lang="zh-CN" altLang="en-US" dirty="0"/>
              <a:t> </a:t>
            </a:r>
            <a:r>
              <a:rPr lang="en-US" altLang="zh-TW" dirty="0"/>
              <a:t>is the summation of :</a:t>
            </a:r>
          </a:p>
          <a:p>
            <a:pPr lvl="3"/>
            <a:r>
              <a:rPr lang="en-US" altLang="zh-TW" dirty="0"/>
              <a:t>Wire length cost: shorter -&gt; better</a:t>
            </a:r>
          </a:p>
          <a:p>
            <a:pPr lvl="3"/>
            <a:r>
              <a:rPr lang="en-US" altLang="zh-TW" dirty="0"/>
              <a:t>Segment cost: less -&gt; better</a:t>
            </a:r>
          </a:p>
          <a:p>
            <a:pPr lvl="3"/>
            <a:r>
              <a:rPr lang="en-US" altLang="zh-TW" dirty="0"/>
              <a:t>Compactness cost: more compact -&gt; better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8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cs typeface="+mj-cs"/>
              </a:rPr>
              <a:t>Problem Formulation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68104" y="1526433"/>
            <a:ext cx="20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Spacing constraint*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54716" y="6350659"/>
            <a:ext cx="1008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*This figure comes from the slides “ICCAD 2018 CAD Contest Problem B Summary” (link: </a:t>
            </a:r>
            <a:r>
              <a:rPr lang="en-US" sz="1400" dirty="0">
                <a:hlinkClick r:id="rId2"/>
              </a:rPr>
              <a:t>http://iccad-contest.org/2018/</a:t>
            </a:r>
            <a:r>
              <a:rPr lang="en-US" sz="1400" dirty="0"/>
              <a:t>)  </a:t>
            </a:r>
          </a:p>
        </p:txBody>
      </p:sp>
      <p:sp>
        <p:nvSpPr>
          <p:cNvPr id="187" name="Content Placeholder 2"/>
          <p:cNvSpPr>
            <a:spLocks noGrp="1"/>
          </p:cNvSpPr>
          <p:nvPr>
            <p:ph idx="1"/>
          </p:nvPr>
        </p:nvSpPr>
        <p:spPr>
          <a:xfrm>
            <a:off x="562376" y="1243576"/>
            <a:ext cx="4970605" cy="5120873"/>
          </a:xfrm>
        </p:spPr>
        <p:txBody>
          <a:bodyPr/>
          <a:lstStyle/>
          <a:p>
            <a:r>
              <a:rPr lang="en-US" dirty="0"/>
              <a:t>Evaluation rule:</a:t>
            </a:r>
          </a:p>
          <a:p>
            <a:pPr lvl="1"/>
            <a:r>
              <a:rPr lang="en-US" altLang="zh-TW" dirty="0"/>
              <a:t>Overall cost consists of routing cost and penalty cost</a:t>
            </a:r>
          </a:p>
          <a:p>
            <a:pPr lvl="2"/>
            <a:r>
              <a:rPr lang="en-US" dirty="0"/>
              <a:t>Penalty cost </a:t>
            </a:r>
            <a:r>
              <a:rPr lang="en-US" altLang="zh-TW" dirty="0"/>
              <a:t>is the summation of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Spacing violation penalty</a:t>
            </a:r>
          </a:p>
          <a:p>
            <a:pPr lvl="3"/>
            <a:r>
              <a:rPr lang="en-US" dirty="0"/>
              <a:t>Routing failure penalty</a:t>
            </a:r>
          </a:p>
          <a:p>
            <a:pPr lvl="4"/>
            <a:r>
              <a:rPr lang="en-US" dirty="0"/>
              <a:t>Wire off-track</a:t>
            </a:r>
          </a:p>
          <a:p>
            <a:pPr lvl="4"/>
            <a:r>
              <a:rPr lang="en-US" dirty="0"/>
              <a:t>Track width violation</a:t>
            </a:r>
          </a:p>
          <a:p>
            <a:pPr lvl="4"/>
            <a:r>
              <a:rPr lang="en-US" dirty="0"/>
              <a:t>Bit open</a:t>
            </a:r>
          </a:p>
          <a:p>
            <a:pPr lvl="4"/>
            <a:r>
              <a:rPr lang="en-US" dirty="0"/>
              <a:t>Topology inconsistency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78924" y="634454"/>
            <a:ext cx="2959196" cy="2200671"/>
            <a:chOff x="6912514" y="748754"/>
            <a:chExt cx="2959196" cy="2200671"/>
          </a:xfrm>
        </p:grpSpPr>
        <p:sp>
          <p:nvSpPr>
            <p:cNvPr id="217" name="Rectangle 216"/>
            <p:cNvSpPr/>
            <p:nvPr/>
          </p:nvSpPr>
          <p:spPr>
            <a:xfrm>
              <a:off x="7349490" y="786854"/>
              <a:ext cx="2522220" cy="216257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717413" y="1108561"/>
              <a:ext cx="431044" cy="1402080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219" name="Straight Connector 218"/>
            <p:cNvCxnSpPr>
              <a:stCxn id="218" idx="2"/>
              <a:endCxn id="218" idx="0"/>
            </p:cNvCxnSpPr>
            <p:nvPr/>
          </p:nvCxnSpPr>
          <p:spPr>
            <a:xfrm flipV="1">
              <a:off x="7932935" y="1108561"/>
              <a:ext cx="0" cy="140208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</a:ln>
            <a:effectLst/>
          </p:spPr>
        </p:cxnSp>
        <p:sp>
          <p:nvSpPr>
            <p:cNvPr id="220" name="TextBox 219"/>
            <p:cNvSpPr txBox="1"/>
            <p:nvPr/>
          </p:nvSpPr>
          <p:spPr>
            <a:xfrm>
              <a:off x="7717413" y="74875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p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682613" y="1156186"/>
              <a:ext cx="431044" cy="815340"/>
            </a:xfrm>
            <a:prstGeom prst="rect">
              <a:avLst/>
            </a:prstGeom>
            <a:solidFill>
              <a:srgbClr val="F69008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222" name="Straight Connector 221"/>
            <p:cNvCxnSpPr>
              <a:stCxn id="221" idx="2"/>
              <a:endCxn id="221" idx="0"/>
            </p:cNvCxnSpPr>
            <p:nvPr/>
          </p:nvCxnSpPr>
          <p:spPr>
            <a:xfrm flipV="1">
              <a:off x="8898135" y="1156186"/>
              <a:ext cx="0" cy="81534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8682613" y="78685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p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2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673323" y="2143897"/>
              <a:ext cx="1119111" cy="633157"/>
            </a:xfrm>
            <a:prstGeom prst="rect">
              <a:avLst/>
            </a:prstGeom>
            <a:solidFill>
              <a:srgbClr val="C41300"/>
            </a:solidFill>
            <a:ln w="25400" cap="flat" cmpd="sng" algn="ctr">
              <a:solidFill>
                <a:srgbClr val="C41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912514" y="78685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L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>
              <a:off x="7349490" y="2143897"/>
              <a:ext cx="36792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7" name="Straight Arrow Connector 226"/>
            <p:cNvCxnSpPr>
              <a:endCxn id="218" idx="2"/>
            </p:cNvCxnSpPr>
            <p:nvPr/>
          </p:nvCxnSpPr>
          <p:spPr>
            <a:xfrm flipV="1">
              <a:off x="7932935" y="2510641"/>
              <a:ext cx="0" cy="438784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8" name="Straight Arrow Connector 227"/>
            <p:cNvCxnSpPr/>
            <p:nvPr/>
          </p:nvCxnSpPr>
          <p:spPr>
            <a:xfrm>
              <a:off x="8148457" y="2319157"/>
              <a:ext cx="5341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9" name="Straight Arrow Connector 228"/>
            <p:cNvCxnSpPr/>
            <p:nvPr/>
          </p:nvCxnSpPr>
          <p:spPr>
            <a:xfrm>
              <a:off x="8148457" y="1450477"/>
              <a:ext cx="5341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2683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230" name="TextBox 229"/>
            <p:cNvSpPr txBox="1"/>
            <p:nvPr/>
          </p:nvSpPr>
          <p:spPr>
            <a:xfrm>
              <a:off x="7348359" y="172987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S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533450" y="2569179"/>
              <a:ext cx="47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S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8225436" y="231915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S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220367" y="109604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S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293750" y="17868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TW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O</a:t>
              </a:r>
              <a:r>
                <a:rPr lang="en-US" altLang="zh-TW" baseline="-25000" dirty="0">
                  <a:solidFill>
                    <a:prstClr val="black"/>
                  </a:solidFill>
                  <a:ea typeface="微軟正黑體" panose="020B0604030504040204" pitchFamily="34" charset="-120"/>
                </a:rPr>
                <a:t>1</a:t>
              </a:r>
              <a:endParaRPr lang="zh-TW" altLang="en-US" baseline="-25000" dirty="0">
                <a:solidFill>
                  <a:prstClr val="black"/>
                </a:solidFill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>
                  <a:off x="7219561" y="177604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561" y="1776044"/>
                  <a:ext cx="2260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027" r="-2162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6" name="TextBox 235"/>
          <p:cNvSpPr txBox="1"/>
          <p:nvPr/>
        </p:nvSpPr>
        <p:spPr>
          <a:xfrm>
            <a:off x="6931833" y="5987058"/>
            <a:ext cx="428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Four types of topology inconsistency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31833" y="2970436"/>
            <a:ext cx="4290353" cy="3009384"/>
            <a:chOff x="5918969" y="3480777"/>
            <a:chExt cx="4611642" cy="3551027"/>
          </a:xfrm>
        </p:grpSpPr>
        <p:grpSp>
          <p:nvGrpSpPr>
            <p:cNvPr id="8" name="Group 7"/>
            <p:cNvGrpSpPr/>
            <p:nvPr/>
          </p:nvGrpSpPr>
          <p:grpSpPr>
            <a:xfrm>
              <a:off x="5918969" y="3480777"/>
              <a:ext cx="2142878" cy="1665849"/>
              <a:chOff x="6743330" y="3249492"/>
              <a:chExt cx="2142878" cy="1665849"/>
            </a:xfrm>
          </p:grpSpPr>
          <p:cxnSp>
            <p:nvCxnSpPr>
              <p:cNvPr id="237" name="Straight Connector 236"/>
              <p:cNvCxnSpPr/>
              <p:nvPr/>
            </p:nvCxnSpPr>
            <p:spPr>
              <a:xfrm>
                <a:off x="7184115" y="3624619"/>
                <a:ext cx="899747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stCxn id="243" idx="3"/>
              </p:cNvCxnSpPr>
              <p:nvPr/>
            </p:nvCxnSpPr>
            <p:spPr>
              <a:xfrm flipV="1">
                <a:off x="7184115" y="4408526"/>
                <a:ext cx="1257302" cy="3643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7991787" y="4139351"/>
                <a:ext cx="452805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8043075" y="3574958"/>
                <a:ext cx="0" cy="61595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tangle 240"/>
              <p:cNvSpPr/>
              <p:nvPr/>
            </p:nvSpPr>
            <p:spPr>
              <a:xfrm>
                <a:off x="8441417" y="4325467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8441417" y="4055824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6744502" y="4328642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6744502" y="3541092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6743330" y="3249492"/>
                <a:ext cx="2142878" cy="166584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385291" y="3481371"/>
              <a:ext cx="2145320" cy="1665849"/>
              <a:chOff x="9209652" y="3250086"/>
              <a:chExt cx="2145320" cy="166584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0228092" y="3504897"/>
                <a:ext cx="92252" cy="937719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9649265" y="4697594"/>
                <a:ext cx="896815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0223330" y="3544727"/>
                <a:ext cx="692029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10499555" y="3840162"/>
                <a:ext cx="415804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>
                <a:stCxn id="251" idx="3"/>
              </p:cNvCxnSpPr>
              <p:nvPr/>
            </p:nvCxnSpPr>
            <p:spPr>
              <a:xfrm flipV="1">
                <a:off x="9649265" y="4400122"/>
                <a:ext cx="678222" cy="4396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9209652" y="4320991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0915359" y="3462276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10915359" y="3757993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9209652" y="4618463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9214414" y="3250086"/>
                <a:ext cx="843568" cy="7502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9649265" y="3299498"/>
                <a:ext cx="431860" cy="32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M1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" name="Straight Connector 256"/>
              <p:cNvCxnSpPr/>
              <p:nvPr/>
            </p:nvCxnSpPr>
            <p:spPr>
              <a:xfrm>
                <a:off x="9267288" y="3644238"/>
                <a:ext cx="381977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/>
              <p:cNvSpPr txBox="1"/>
              <p:nvPr/>
            </p:nvSpPr>
            <p:spPr>
              <a:xfrm>
                <a:off x="9649998" y="3497754"/>
                <a:ext cx="431127" cy="32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M2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9648656" y="3695096"/>
                <a:ext cx="432469" cy="32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cs typeface="Times New Roman" panose="02020603050405020304" pitchFamily="18" charset="0"/>
                  </a:rPr>
                  <a:t>M3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9213266" y="3250086"/>
                <a:ext cx="2140534" cy="166584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0467311" y="3794125"/>
                <a:ext cx="95729" cy="948530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269669" y="3387932"/>
                <a:ext cx="377873" cy="100129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267288" y="3786981"/>
                <a:ext cx="380700" cy="105398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18969" y="5364244"/>
              <a:ext cx="2142878" cy="1665849"/>
              <a:chOff x="6743330" y="5132959"/>
              <a:chExt cx="2142878" cy="1665849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7184115" y="5883212"/>
                <a:ext cx="899747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7184115" y="6203864"/>
                <a:ext cx="271097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7404412" y="6064187"/>
                <a:ext cx="1037005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455212" y="6014339"/>
                <a:ext cx="0" cy="24301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991787" y="6389968"/>
                <a:ext cx="452805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043075" y="5832145"/>
                <a:ext cx="0" cy="60764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280"/>
              <p:cNvSpPr/>
              <p:nvPr/>
            </p:nvSpPr>
            <p:spPr>
              <a:xfrm>
                <a:off x="8441417" y="5981128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8441417" y="6303222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6744502" y="6120337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6744502" y="5798829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6743330" y="5132959"/>
                <a:ext cx="2142878" cy="166584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86561" y="5365955"/>
              <a:ext cx="2142878" cy="1665849"/>
              <a:chOff x="9210922" y="5134670"/>
              <a:chExt cx="2142878" cy="1665849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9651707" y="5340683"/>
                <a:ext cx="722236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9651707" y="5787090"/>
                <a:ext cx="485604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10523168" y="6375387"/>
                <a:ext cx="385841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0282361" y="6123131"/>
                <a:ext cx="681111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Rectangle 289"/>
              <p:cNvSpPr/>
              <p:nvPr/>
            </p:nvSpPr>
            <p:spPr>
              <a:xfrm>
                <a:off x="10909009" y="6291860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9212094" y="5257156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9212094" y="5703563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10909009" y="6038521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9651707" y="5561909"/>
                <a:ext cx="971209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Rectangle 294"/>
              <p:cNvSpPr/>
              <p:nvPr/>
            </p:nvSpPr>
            <p:spPr>
              <a:xfrm>
                <a:off x="9212094" y="5480360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96" name="Straight Connector 295"/>
              <p:cNvCxnSpPr/>
              <p:nvPr/>
            </p:nvCxnSpPr>
            <p:spPr>
              <a:xfrm>
                <a:off x="10327205" y="5288686"/>
                <a:ext cx="0" cy="885825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10046918" y="6610569"/>
                <a:ext cx="862091" cy="0"/>
              </a:xfrm>
              <a:prstGeom prst="line">
                <a:avLst/>
              </a:prstGeom>
              <a:ln w="1016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10089080" y="5737948"/>
                <a:ext cx="0" cy="922338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10570997" y="5514111"/>
                <a:ext cx="0" cy="90976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Rectangle 299"/>
              <p:cNvSpPr/>
              <p:nvPr/>
            </p:nvSpPr>
            <p:spPr>
              <a:xfrm>
                <a:off x="10909009" y="6527042"/>
                <a:ext cx="439613" cy="1670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9210922" y="5134670"/>
                <a:ext cx="2142878" cy="166584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106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27A-C521-4BD7-8CDC-2F59C428C45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Our Methodology: MARCH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ysClr val="windowText" lastClr="000000"/>
                </a:solidFill>
                <a:latin typeface="Arial" panose="020B0604020202020204"/>
              </a:rPr>
              <a:t>Outline</a:t>
            </a:r>
            <a:endParaRPr lang="en-US" sz="3200" b="1" dirty="0">
              <a:solidFill>
                <a:sysClr val="windowText" lastClr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886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B927A-C521-4BD7-8CDC-2F59C428C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68574"/>
            <a:ext cx="6828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</a:rPr>
              <a:t>Our Methodology: MARCH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442" y="1118828"/>
            <a:ext cx="3467100" cy="2667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17" y="3832346"/>
            <a:ext cx="3409950" cy="26003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2376" y="1243576"/>
            <a:ext cx="5779808" cy="4757173"/>
          </a:xfrm>
        </p:spPr>
        <p:txBody>
          <a:bodyPr/>
          <a:lstStyle/>
          <a:p>
            <a:r>
              <a:rPr lang="en-US" dirty="0"/>
              <a:t>If routing bit by bit:</a:t>
            </a:r>
          </a:p>
          <a:p>
            <a:pPr lvl="1"/>
            <a:r>
              <a:rPr lang="en-US" dirty="0"/>
              <a:t>Advantage: traditional routing methods can be applied naturally.</a:t>
            </a:r>
          </a:p>
          <a:p>
            <a:pPr lvl="1"/>
            <a:r>
              <a:rPr lang="en-US" dirty="0"/>
              <a:t>Disadvantage: topology consistency can hardly be </a:t>
            </a:r>
            <a:r>
              <a:rPr lang="en-US" altLang="zh-CN" dirty="0"/>
              <a:t>maintained</a:t>
            </a:r>
            <a:r>
              <a:rPr lang="en-US" dirty="0"/>
              <a:t> in a relatively complex routing environment.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17823" y="1587692"/>
            <a:ext cx="1053032" cy="292388"/>
            <a:chOff x="1093833" y="1635317"/>
            <a:chExt cx="1053032" cy="292388"/>
          </a:xfrm>
        </p:grpSpPr>
        <p:sp>
          <p:nvSpPr>
            <p:cNvPr id="11" name="Rectangle 10"/>
            <p:cNvSpPr/>
            <p:nvPr/>
          </p:nvSpPr>
          <p:spPr>
            <a:xfrm>
              <a:off x="1093833" y="1696605"/>
              <a:ext cx="494791" cy="1574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6006" y="1635317"/>
              <a:ext cx="7508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cs typeface="Times New Roman" panose="02020603050405020304" pitchFamily="18" charset="0"/>
                </a:rPr>
                <a:t>Pin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17823" y="1968048"/>
            <a:ext cx="1239160" cy="292388"/>
            <a:chOff x="2027503" y="1632186"/>
            <a:chExt cx="1239160" cy="292388"/>
          </a:xfrm>
        </p:grpSpPr>
        <p:sp>
          <p:nvSpPr>
            <p:cNvPr id="14" name="Rectangle 13"/>
            <p:cNvSpPr/>
            <p:nvPr/>
          </p:nvSpPr>
          <p:spPr>
            <a:xfrm>
              <a:off x="2027503" y="1696605"/>
              <a:ext cx="494791" cy="1574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98014" y="1632186"/>
              <a:ext cx="7686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cs typeface="Times New Roman" panose="02020603050405020304" pitchFamily="18" charset="0"/>
                </a:rPr>
                <a:t>Obstacle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17823" y="2348404"/>
            <a:ext cx="1228191" cy="292388"/>
            <a:chOff x="3273153" y="1624566"/>
            <a:chExt cx="1228191" cy="29238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73153" y="1775311"/>
              <a:ext cx="433757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4146" y="1624566"/>
              <a:ext cx="8671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cs typeface="Times New Roman" panose="02020603050405020304" pitchFamily="18" charset="0"/>
                </a:rPr>
                <a:t>M1 Track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717823" y="2728761"/>
            <a:ext cx="1246159" cy="292388"/>
            <a:chOff x="3273153" y="1624566"/>
            <a:chExt cx="1143985" cy="29238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73153" y="1775311"/>
              <a:ext cx="39050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2806" y="1624566"/>
              <a:ext cx="8143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cs typeface="Times New Roman" panose="02020603050405020304" pitchFamily="18" charset="0"/>
                </a:rPr>
                <a:t>M2 Track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713238" y="3109118"/>
            <a:ext cx="998752" cy="292388"/>
            <a:chOff x="8121491" y="1635317"/>
            <a:chExt cx="998752" cy="29238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8121491" y="1773817"/>
              <a:ext cx="400734" cy="1"/>
            </a:xfrm>
            <a:prstGeom prst="line">
              <a:avLst/>
            </a:prstGeom>
            <a:ln w="762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343956" y="1635317"/>
              <a:ext cx="7762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dirty="0">
                  <a:cs typeface="Times New Roman" panose="02020603050405020304" pitchFamily="18" charset="0"/>
                </a:rPr>
                <a:t>Wire</a:t>
              </a:r>
              <a:endParaRPr lang="en-US" sz="13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9505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1969</Words>
  <Application>Microsoft Office PowerPoint</Application>
  <PresentationFormat>Widescreen</PresentationFormat>
  <Paragraphs>693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1_Office Theme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Jingsong Chen</cp:lastModifiedBy>
  <cp:revision>319</cp:revision>
  <dcterms:created xsi:type="dcterms:W3CDTF">2019-03-29T06:18:58Z</dcterms:created>
  <dcterms:modified xsi:type="dcterms:W3CDTF">2019-05-31T22:09:17Z</dcterms:modified>
</cp:coreProperties>
</file>