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7" r:id="rId12"/>
    <p:sldId id="271" r:id="rId13"/>
    <p:sldId id="272" r:id="rId14"/>
    <p:sldId id="280" r:id="rId15"/>
    <p:sldId id="281" r:id="rId16"/>
    <p:sldId id="273" r:id="rId17"/>
    <p:sldId id="268" r:id="rId18"/>
    <p:sldId id="270" r:id="rId19"/>
    <p:sldId id="269" r:id="rId20"/>
    <p:sldId id="276" r:id="rId21"/>
    <p:sldId id="274" r:id="rId22"/>
    <p:sldId id="277" r:id="rId23"/>
    <p:sldId id="275" r:id="rId24"/>
    <p:sldId id="278"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69" autoAdjust="0"/>
    <p:restoredTop sz="94660"/>
  </p:normalViewPr>
  <p:slideViewPr>
    <p:cSldViewPr snapToGrid="0">
      <p:cViewPr varScale="1">
        <p:scale>
          <a:sx n="151" d="100"/>
          <a:sy n="151" d="100"/>
        </p:scale>
        <p:origin x="18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EF88C9-87A1-43BA-9FC3-A24A37BF1149}" type="datetimeFigureOut">
              <a:rPr lang="zh-CN" altLang="en-US" smtClean="0"/>
              <a:t>2018/11/17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BD690-B2FD-4BEA-9CE7-90A335BD609D}" type="slidenum">
              <a:rPr lang="zh-CN" altLang="en-US" smtClean="0"/>
              <a:t>‹#›</a:t>
            </a:fld>
            <a:endParaRPr lang="zh-CN" altLang="en-US"/>
          </a:p>
        </p:txBody>
      </p:sp>
    </p:spTree>
    <p:extLst>
      <p:ext uri="{BB962C8B-B14F-4D97-AF65-F5344CB8AC3E}">
        <p14:creationId xmlns:p14="http://schemas.microsoft.com/office/powerpoint/2010/main" val="4031115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ABD690-B2FD-4BEA-9CE7-90A335BD609D}" type="slidenum">
              <a:rPr lang="zh-CN" altLang="en-US" smtClean="0"/>
              <a:t>3</a:t>
            </a:fld>
            <a:endParaRPr lang="zh-CN" altLang="en-US"/>
          </a:p>
        </p:txBody>
      </p:sp>
    </p:spTree>
    <p:extLst>
      <p:ext uri="{BB962C8B-B14F-4D97-AF65-F5344CB8AC3E}">
        <p14:creationId xmlns:p14="http://schemas.microsoft.com/office/powerpoint/2010/main" val="3646630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ABD690-B2FD-4BEA-9CE7-90A335BD609D}" type="slidenum">
              <a:rPr lang="zh-CN" altLang="en-US" smtClean="0"/>
              <a:t>20</a:t>
            </a:fld>
            <a:endParaRPr lang="zh-CN" altLang="en-US"/>
          </a:p>
        </p:txBody>
      </p:sp>
    </p:spTree>
    <p:extLst>
      <p:ext uri="{BB962C8B-B14F-4D97-AF65-F5344CB8AC3E}">
        <p14:creationId xmlns:p14="http://schemas.microsoft.com/office/powerpoint/2010/main" val="248102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ABD690-B2FD-4BEA-9CE7-90A335BD609D}" type="slidenum">
              <a:rPr lang="zh-CN" altLang="en-US" smtClean="0"/>
              <a:t>22</a:t>
            </a:fld>
            <a:endParaRPr lang="zh-CN" altLang="en-US"/>
          </a:p>
        </p:txBody>
      </p:sp>
    </p:spTree>
    <p:extLst>
      <p:ext uri="{BB962C8B-B14F-4D97-AF65-F5344CB8AC3E}">
        <p14:creationId xmlns:p14="http://schemas.microsoft.com/office/powerpoint/2010/main" val="2104955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C153F8-010B-4FDC-888A-CE64066AF7F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24A7B7-9BA0-4AE4-834D-ABEEC15FAA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466FF00-4390-496C-B658-2123048BA0C6}"/>
              </a:ext>
            </a:extLst>
          </p:cNvPr>
          <p:cNvSpPr>
            <a:spLocks noGrp="1"/>
          </p:cNvSpPr>
          <p:nvPr>
            <p:ph type="dt" sz="half" idx="10"/>
          </p:nvPr>
        </p:nvSpPr>
        <p:spPr/>
        <p:txBody>
          <a:bodyPr/>
          <a:lstStyle/>
          <a:p>
            <a:fld id="{7C9B8783-AFB6-48C0-8CF5-CE68A3355599}" type="datetimeFigureOut">
              <a:rPr lang="zh-CN" altLang="en-US" smtClean="0"/>
              <a:t>2018/11/17</a:t>
            </a:fld>
            <a:endParaRPr lang="zh-CN" altLang="en-US"/>
          </a:p>
        </p:txBody>
      </p:sp>
      <p:sp>
        <p:nvSpPr>
          <p:cNvPr id="5" name="页脚占位符 4">
            <a:extLst>
              <a:ext uri="{FF2B5EF4-FFF2-40B4-BE49-F238E27FC236}">
                <a16:creationId xmlns:a16="http://schemas.microsoft.com/office/drawing/2014/main" id="{9712FE4C-590B-4B64-808B-3C407984B9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ED898D-91FE-4018-B295-CECFFE45B42C}"/>
              </a:ext>
            </a:extLst>
          </p:cNvPr>
          <p:cNvSpPr>
            <a:spLocks noGrp="1"/>
          </p:cNvSpPr>
          <p:nvPr>
            <p:ph type="sldNum" sz="quarter" idx="12"/>
          </p:nvPr>
        </p:nvSpPr>
        <p:spPr/>
        <p:txBody>
          <a:bodyPr/>
          <a:lstStyle/>
          <a:p>
            <a:fld id="{5EF02992-C12C-45F9-BB62-531684B9DCE1}" type="slidenum">
              <a:rPr lang="zh-CN" altLang="en-US" smtClean="0"/>
              <a:t>‹#›</a:t>
            </a:fld>
            <a:endParaRPr lang="zh-CN" altLang="en-US"/>
          </a:p>
        </p:txBody>
      </p:sp>
    </p:spTree>
    <p:extLst>
      <p:ext uri="{BB962C8B-B14F-4D97-AF65-F5344CB8AC3E}">
        <p14:creationId xmlns:p14="http://schemas.microsoft.com/office/powerpoint/2010/main" val="3302293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E07E2-B2C1-40EE-B048-32AE9FAD896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99FC7D8-93F3-49A4-ABDD-E1FC71A36F7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52B6BF-3F4A-45D3-8A4F-A783B6556AAA}"/>
              </a:ext>
            </a:extLst>
          </p:cNvPr>
          <p:cNvSpPr>
            <a:spLocks noGrp="1"/>
          </p:cNvSpPr>
          <p:nvPr>
            <p:ph type="dt" sz="half" idx="10"/>
          </p:nvPr>
        </p:nvSpPr>
        <p:spPr/>
        <p:txBody>
          <a:bodyPr/>
          <a:lstStyle/>
          <a:p>
            <a:fld id="{7C9B8783-AFB6-48C0-8CF5-CE68A3355599}" type="datetimeFigureOut">
              <a:rPr lang="zh-CN" altLang="en-US" smtClean="0"/>
              <a:t>2018/11/17</a:t>
            </a:fld>
            <a:endParaRPr lang="zh-CN" altLang="en-US"/>
          </a:p>
        </p:txBody>
      </p:sp>
      <p:sp>
        <p:nvSpPr>
          <p:cNvPr id="5" name="页脚占位符 4">
            <a:extLst>
              <a:ext uri="{FF2B5EF4-FFF2-40B4-BE49-F238E27FC236}">
                <a16:creationId xmlns:a16="http://schemas.microsoft.com/office/drawing/2014/main" id="{F3BDC90D-69C4-45EC-8AF1-05E0898D08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D74976-8A5F-4C3E-9503-E145E5667B84}"/>
              </a:ext>
            </a:extLst>
          </p:cNvPr>
          <p:cNvSpPr>
            <a:spLocks noGrp="1"/>
          </p:cNvSpPr>
          <p:nvPr>
            <p:ph type="sldNum" sz="quarter" idx="12"/>
          </p:nvPr>
        </p:nvSpPr>
        <p:spPr/>
        <p:txBody>
          <a:bodyPr/>
          <a:lstStyle/>
          <a:p>
            <a:fld id="{5EF02992-C12C-45F9-BB62-531684B9DCE1}" type="slidenum">
              <a:rPr lang="zh-CN" altLang="en-US" smtClean="0"/>
              <a:t>‹#›</a:t>
            </a:fld>
            <a:endParaRPr lang="zh-CN" altLang="en-US"/>
          </a:p>
        </p:txBody>
      </p:sp>
    </p:spTree>
    <p:extLst>
      <p:ext uri="{BB962C8B-B14F-4D97-AF65-F5344CB8AC3E}">
        <p14:creationId xmlns:p14="http://schemas.microsoft.com/office/powerpoint/2010/main" val="2112344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68B0337-65E4-4589-A0A2-85284965041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022F70-E5CB-4431-9CE0-B28B2572E6E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444BB88-89BC-40C5-8A04-41EA24A64AE4}"/>
              </a:ext>
            </a:extLst>
          </p:cNvPr>
          <p:cNvSpPr>
            <a:spLocks noGrp="1"/>
          </p:cNvSpPr>
          <p:nvPr>
            <p:ph type="dt" sz="half" idx="10"/>
          </p:nvPr>
        </p:nvSpPr>
        <p:spPr/>
        <p:txBody>
          <a:bodyPr/>
          <a:lstStyle/>
          <a:p>
            <a:fld id="{7C9B8783-AFB6-48C0-8CF5-CE68A3355599}" type="datetimeFigureOut">
              <a:rPr lang="zh-CN" altLang="en-US" smtClean="0"/>
              <a:t>2018/11/17</a:t>
            </a:fld>
            <a:endParaRPr lang="zh-CN" altLang="en-US"/>
          </a:p>
        </p:txBody>
      </p:sp>
      <p:sp>
        <p:nvSpPr>
          <p:cNvPr id="5" name="页脚占位符 4">
            <a:extLst>
              <a:ext uri="{FF2B5EF4-FFF2-40B4-BE49-F238E27FC236}">
                <a16:creationId xmlns:a16="http://schemas.microsoft.com/office/drawing/2014/main" id="{44AD6C68-6DDC-4806-ABB3-813DCC034A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315BEA-50EA-45EC-9195-0A5C2032DDA4}"/>
              </a:ext>
            </a:extLst>
          </p:cNvPr>
          <p:cNvSpPr>
            <a:spLocks noGrp="1"/>
          </p:cNvSpPr>
          <p:nvPr>
            <p:ph type="sldNum" sz="quarter" idx="12"/>
          </p:nvPr>
        </p:nvSpPr>
        <p:spPr/>
        <p:txBody>
          <a:bodyPr/>
          <a:lstStyle/>
          <a:p>
            <a:fld id="{5EF02992-C12C-45F9-BB62-531684B9DCE1}" type="slidenum">
              <a:rPr lang="zh-CN" altLang="en-US" smtClean="0"/>
              <a:t>‹#›</a:t>
            </a:fld>
            <a:endParaRPr lang="zh-CN" altLang="en-US"/>
          </a:p>
        </p:txBody>
      </p:sp>
    </p:spTree>
    <p:extLst>
      <p:ext uri="{BB962C8B-B14F-4D97-AF65-F5344CB8AC3E}">
        <p14:creationId xmlns:p14="http://schemas.microsoft.com/office/powerpoint/2010/main" val="233595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C4F45-697D-4235-9461-6D5B04F240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B10C4E-60F2-4E05-B89A-595D816CB73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BBAD4A1-85A6-4B85-A17C-9690F6D7401B}"/>
              </a:ext>
            </a:extLst>
          </p:cNvPr>
          <p:cNvSpPr>
            <a:spLocks noGrp="1"/>
          </p:cNvSpPr>
          <p:nvPr>
            <p:ph type="dt" sz="half" idx="10"/>
          </p:nvPr>
        </p:nvSpPr>
        <p:spPr/>
        <p:txBody>
          <a:bodyPr/>
          <a:lstStyle/>
          <a:p>
            <a:fld id="{7C9B8783-AFB6-48C0-8CF5-CE68A3355599}" type="datetimeFigureOut">
              <a:rPr lang="zh-CN" altLang="en-US" smtClean="0"/>
              <a:t>2018/11/17</a:t>
            </a:fld>
            <a:endParaRPr lang="zh-CN" altLang="en-US"/>
          </a:p>
        </p:txBody>
      </p:sp>
      <p:sp>
        <p:nvSpPr>
          <p:cNvPr id="5" name="页脚占位符 4">
            <a:extLst>
              <a:ext uri="{FF2B5EF4-FFF2-40B4-BE49-F238E27FC236}">
                <a16:creationId xmlns:a16="http://schemas.microsoft.com/office/drawing/2014/main" id="{697E0729-EB2F-41E2-8438-8C958EBC14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76DD44-6F74-4C7D-866C-DC971E0CD11D}"/>
              </a:ext>
            </a:extLst>
          </p:cNvPr>
          <p:cNvSpPr>
            <a:spLocks noGrp="1"/>
          </p:cNvSpPr>
          <p:nvPr>
            <p:ph type="sldNum" sz="quarter" idx="12"/>
          </p:nvPr>
        </p:nvSpPr>
        <p:spPr/>
        <p:txBody>
          <a:bodyPr/>
          <a:lstStyle/>
          <a:p>
            <a:fld id="{5EF02992-C12C-45F9-BB62-531684B9DCE1}" type="slidenum">
              <a:rPr lang="zh-CN" altLang="en-US" smtClean="0"/>
              <a:t>‹#›</a:t>
            </a:fld>
            <a:endParaRPr lang="zh-CN" altLang="en-US"/>
          </a:p>
        </p:txBody>
      </p:sp>
    </p:spTree>
    <p:extLst>
      <p:ext uri="{BB962C8B-B14F-4D97-AF65-F5344CB8AC3E}">
        <p14:creationId xmlns:p14="http://schemas.microsoft.com/office/powerpoint/2010/main" val="3913450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4AE7A-2FBF-4096-B309-CB14EE4EB2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385FFF1-D0C7-45A9-AB2F-6611C696D1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4E7C234-2F66-45D0-90F2-A7E83F1FF3A2}"/>
              </a:ext>
            </a:extLst>
          </p:cNvPr>
          <p:cNvSpPr>
            <a:spLocks noGrp="1"/>
          </p:cNvSpPr>
          <p:nvPr>
            <p:ph type="dt" sz="half" idx="10"/>
          </p:nvPr>
        </p:nvSpPr>
        <p:spPr/>
        <p:txBody>
          <a:bodyPr/>
          <a:lstStyle/>
          <a:p>
            <a:fld id="{7C9B8783-AFB6-48C0-8CF5-CE68A3355599}" type="datetimeFigureOut">
              <a:rPr lang="zh-CN" altLang="en-US" smtClean="0"/>
              <a:t>2018/11/17</a:t>
            </a:fld>
            <a:endParaRPr lang="zh-CN" altLang="en-US"/>
          </a:p>
        </p:txBody>
      </p:sp>
      <p:sp>
        <p:nvSpPr>
          <p:cNvPr id="5" name="页脚占位符 4">
            <a:extLst>
              <a:ext uri="{FF2B5EF4-FFF2-40B4-BE49-F238E27FC236}">
                <a16:creationId xmlns:a16="http://schemas.microsoft.com/office/drawing/2014/main" id="{44D71BCA-938A-4398-878B-EFC9D78C24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8361CE-C821-482F-9491-AF290DD98B5D}"/>
              </a:ext>
            </a:extLst>
          </p:cNvPr>
          <p:cNvSpPr>
            <a:spLocks noGrp="1"/>
          </p:cNvSpPr>
          <p:nvPr>
            <p:ph type="sldNum" sz="quarter" idx="12"/>
          </p:nvPr>
        </p:nvSpPr>
        <p:spPr/>
        <p:txBody>
          <a:bodyPr/>
          <a:lstStyle/>
          <a:p>
            <a:fld id="{5EF02992-C12C-45F9-BB62-531684B9DCE1}" type="slidenum">
              <a:rPr lang="zh-CN" altLang="en-US" smtClean="0"/>
              <a:t>‹#›</a:t>
            </a:fld>
            <a:endParaRPr lang="zh-CN" altLang="en-US"/>
          </a:p>
        </p:txBody>
      </p:sp>
    </p:spTree>
    <p:extLst>
      <p:ext uri="{BB962C8B-B14F-4D97-AF65-F5344CB8AC3E}">
        <p14:creationId xmlns:p14="http://schemas.microsoft.com/office/powerpoint/2010/main" val="954684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FD0CA-C0B6-4EF8-B25E-0BB0D5F146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93BDE97-0634-4A31-B107-4A0BB611CA1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431A0A6-8BB8-47EC-9727-CD5ADB42766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FE8CF6F-1B71-4E73-964F-36E019967C75}"/>
              </a:ext>
            </a:extLst>
          </p:cNvPr>
          <p:cNvSpPr>
            <a:spLocks noGrp="1"/>
          </p:cNvSpPr>
          <p:nvPr>
            <p:ph type="dt" sz="half" idx="10"/>
          </p:nvPr>
        </p:nvSpPr>
        <p:spPr/>
        <p:txBody>
          <a:bodyPr/>
          <a:lstStyle/>
          <a:p>
            <a:fld id="{7C9B8783-AFB6-48C0-8CF5-CE68A3355599}" type="datetimeFigureOut">
              <a:rPr lang="zh-CN" altLang="en-US" smtClean="0"/>
              <a:t>2018/11/17</a:t>
            </a:fld>
            <a:endParaRPr lang="zh-CN" altLang="en-US"/>
          </a:p>
        </p:txBody>
      </p:sp>
      <p:sp>
        <p:nvSpPr>
          <p:cNvPr id="6" name="页脚占位符 5">
            <a:extLst>
              <a:ext uri="{FF2B5EF4-FFF2-40B4-BE49-F238E27FC236}">
                <a16:creationId xmlns:a16="http://schemas.microsoft.com/office/drawing/2014/main" id="{669B5A42-BC13-4300-AE2B-3869EEB635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7D61594-7F94-4C24-9A3A-902938BD8EDE}"/>
              </a:ext>
            </a:extLst>
          </p:cNvPr>
          <p:cNvSpPr>
            <a:spLocks noGrp="1"/>
          </p:cNvSpPr>
          <p:nvPr>
            <p:ph type="sldNum" sz="quarter" idx="12"/>
          </p:nvPr>
        </p:nvSpPr>
        <p:spPr/>
        <p:txBody>
          <a:bodyPr/>
          <a:lstStyle/>
          <a:p>
            <a:fld id="{5EF02992-C12C-45F9-BB62-531684B9DCE1}" type="slidenum">
              <a:rPr lang="zh-CN" altLang="en-US" smtClean="0"/>
              <a:t>‹#›</a:t>
            </a:fld>
            <a:endParaRPr lang="zh-CN" altLang="en-US"/>
          </a:p>
        </p:txBody>
      </p:sp>
    </p:spTree>
    <p:extLst>
      <p:ext uri="{BB962C8B-B14F-4D97-AF65-F5344CB8AC3E}">
        <p14:creationId xmlns:p14="http://schemas.microsoft.com/office/powerpoint/2010/main" val="1750085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4FB7B-CD73-4CD6-9AF4-982F48F4CAB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5FD3FA-412D-4BDD-BD83-8406D5E280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D117663-A307-4CC9-9EE1-2ADE5A882B9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D2D4E0B-A716-40E2-8A20-DABA1AE534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6744616-D898-49EB-AF2A-367872B6951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C22C471-EDCF-402B-9F0A-3E4A177CA5B5}"/>
              </a:ext>
            </a:extLst>
          </p:cNvPr>
          <p:cNvSpPr>
            <a:spLocks noGrp="1"/>
          </p:cNvSpPr>
          <p:nvPr>
            <p:ph type="dt" sz="half" idx="10"/>
          </p:nvPr>
        </p:nvSpPr>
        <p:spPr/>
        <p:txBody>
          <a:bodyPr/>
          <a:lstStyle/>
          <a:p>
            <a:fld id="{7C9B8783-AFB6-48C0-8CF5-CE68A3355599}" type="datetimeFigureOut">
              <a:rPr lang="zh-CN" altLang="en-US" smtClean="0"/>
              <a:t>2018/11/17</a:t>
            </a:fld>
            <a:endParaRPr lang="zh-CN" altLang="en-US"/>
          </a:p>
        </p:txBody>
      </p:sp>
      <p:sp>
        <p:nvSpPr>
          <p:cNvPr id="8" name="页脚占位符 7">
            <a:extLst>
              <a:ext uri="{FF2B5EF4-FFF2-40B4-BE49-F238E27FC236}">
                <a16:creationId xmlns:a16="http://schemas.microsoft.com/office/drawing/2014/main" id="{453210CD-A816-4FBB-816A-BC5694DDCA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E053C5B-561B-49DB-8CE7-9EFAD59753C3}"/>
              </a:ext>
            </a:extLst>
          </p:cNvPr>
          <p:cNvSpPr>
            <a:spLocks noGrp="1"/>
          </p:cNvSpPr>
          <p:nvPr>
            <p:ph type="sldNum" sz="quarter" idx="12"/>
          </p:nvPr>
        </p:nvSpPr>
        <p:spPr/>
        <p:txBody>
          <a:bodyPr/>
          <a:lstStyle/>
          <a:p>
            <a:fld id="{5EF02992-C12C-45F9-BB62-531684B9DCE1}" type="slidenum">
              <a:rPr lang="zh-CN" altLang="en-US" smtClean="0"/>
              <a:t>‹#›</a:t>
            </a:fld>
            <a:endParaRPr lang="zh-CN" altLang="en-US"/>
          </a:p>
        </p:txBody>
      </p:sp>
    </p:spTree>
    <p:extLst>
      <p:ext uri="{BB962C8B-B14F-4D97-AF65-F5344CB8AC3E}">
        <p14:creationId xmlns:p14="http://schemas.microsoft.com/office/powerpoint/2010/main" val="44684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AAD722-2474-4B8F-97C9-13C57B01084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61CEAC5-0906-49F5-AEBA-414DD178F3DC}"/>
              </a:ext>
            </a:extLst>
          </p:cNvPr>
          <p:cNvSpPr>
            <a:spLocks noGrp="1"/>
          </p:cNvSpPr>
          <p:nvPr>
            <p:ph type="dt" sz="half" idx="10"/>
          </p:nvPr>
        </p:nvSpPr>
        <p:spPr/>
        <p:txBody>
          <a:bodyPr/>
          <a:lstStyle/>
          <a:p>
            <a:fld id="{7C9B8783-AFB6-48C0-8CF5-CE68A3355599}" type="datetimeFigureOut">
              <a:rPr lang="zh-CN" altLang="en-US" smtClean="0"/>
              <a:t>2018/11/17</a:t>
            </a:fld>
            <a:endParaRPr lang="zh-CN" altLang="en-US"/>
          </a:p>
        </p:txBody>
      </p:sp>
      <p:sp>
        <p:nvSpPr>
          <p:cNvPr id="4" name="页脚占位符 3">
            <a:extLst>
              <a:ext uri="{FF2B5EF4-FFF2-40B4-BE49-F238E27FC236}">
                <a16:creationId xmlns:a16="http://schemas.microsoft.com/office/drawing/2014/main" id="{B5452248-3CB7-4281-9F6C-B2559F95D4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4B10F4C-39E4-4BD9-83ED-6DB5AB7FA916}"/>
              </a:ext>
            </a:extLst>
          </p:cNvPr>
          <p:cNvSpPr>
            <a:spLocks noGrp="1"/>
          </p:cNvSpPr>
          <p:nvPr>
            <p:ph type="sldNum" sz="quarter" idx="12"/>
          </p:nvPr>
        </p:nvSpPr>
        <p:spPr/>
        <p:txBody>
          <a:bodyPr/>
          <a:lstStyle/>
          <a:p>
            <a:fld id="{5EF02992-C12C-45F9-BB62-531684B9DCE1}" type="slidenum">
              <a:rPr lang="zh-CN" altLang="en-US" smtClean="0"/>
              <a:t>‹#›</a:t>
            </a:fld>
            <a:endParaRPr lang="zh-CN" altLang="en-US"/>
          </a:p>
        </p:txBody>
      </p:sp>
    </p:spTree>
    <p:extLst>
      <p:ext uri="{BB962C8B-B14F-4D97-AF65-F5344CB8AC3E}">
        <p14:creationId xmlns:p14="http://schemas.microsoft.com/office/powerpoint/2010/main" val="4005699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36A706D-D302-4DD9-AEFE-6D3780E66106}"/>
              </a:ext>
            </a:extLst>
          </p:cNvPr>
          <p:cNvSpPr>
            <a:spLocks noGrp="1"/>
          </p:cNvSpPr>
          <p:nvPr>
            <p:ph type="dt" sz="half" idx="10"/>
          </p:nvPr>
        </p:nvSpPr>
        <p:spPr/>
        <p:txBody>
          <a:bodyPr/>
          <a:lstStyle/>
          <a:p>
            <a:fld id="{7C9B8783-AFB6-48C0-8CF5-CE68A3355599}" type="datetimeFigureOut">
              <a:rPr lang="zh-CN" altLang="en-US" smtClean="0"/>
              <a:t>2018/11/17</a:t>
            </a:fld>
            <a:endParaRPr lang="zh-CN" altLang="en-US"/>
          </a:p>
        </p:txBody>
      </p:sp>
      <p:sp>
        <p:nvSpPr>
          <p:cNvPr id="3" name="页脚占位符 2">
            <a:extLst>
              <a:ext uri="{FF2B5EF4-FFF2-40B4-BE49-F238E27FC236}">
                <a16:creationId xmlns:a16="http://schemas.microsoft.com/office/drawing/2014/main" id="{1AD0EDF9-9AC3-4D23-894D-7A224957BDC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567E589-B6B9-4249-B549-DCBA93411028}"/>
              </a:ext>
            </a:extLst>
          </p:cNvPr>
          <p:cNvSpPr>
            <a:spLocks noGrp="1"/>
          </p:cNvSpPr>
          <p:nvPr>
            <p:ph type="sldNum" sz="quarter" idx="12"/>
          </p:nvPr>
        </p:nvSpPr>
        <p:spPr/>
        <p:txBody>
          <a:bodyPr/>
          <a:lstStyle/>
          <a:p>
            <a:fld id="{5EF02992-C12C-45F9-BB62-531684B9DCE1}" type="slidenum">
              <a:rPr lang="zh-CN" altLang="en-US" smtClean="0"/>
              <a:t>‹#›</a:t>
            </a:fld>
            <a:endParaRPr lang="zh-CN" altLang="en-US"/>
          </a:p>
        </p:txBody>
      </p:sp>
    </p:spTree>
    <p:extLst>
      <p:ext uri="{BB962C8B-B14F-4D97-AF65-F5344CB8AC3E}">
        <p14:creationId xmlns:p14="http://schemas.microsoft.com/office/powerpoint/2010/main" val="389357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2411F-7027-4C0D-863F-47C3B957D9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75E7281-6951-4BF4-A2C3-97FE286CD1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7A0D61E-5A93-4213-A35A-6633118D44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C453661-A37D-4A94-9175-A4145D7E09E4}"/>
              </a:ext>
            </a:extLst>
          </p:cNvPr>
          <p:cNvSpPr>
            <a:spLocks noGrp="1"/>
          </p:cNvSpPr>
          <p:nvPr>
            <p:ph type="dt" sz="half" idx="10"/>
          </p:nvPr>
        </p:nvSpPr>
        <p:spPr/>
        <p:txBody>
          <a:bodyPr/>
          <a:lstStyle/>
          <a:p>
            <a:fld id="{7C9B8783-AFB6-48C0-8CF5-CE68A3355599}" type="datetimeFigureOut">
              <a:rPr lang="zh-CN" altLang="en-US" smtClean="0"/>
              <a:t>2018/11/17</a:t>
            </a:fld>
            <a:endParaRPr lang="zh-CN" altLang="en-US"/>
          </a:p>
        </p:txBody>
      </p:sp>
      <p:sp>
        <p:nvSpPr>
          <p:cNvPr id="6" name="页脚占位符 5">
            <a:extLst>
              <a:ext uri="{FF2B5EF4-FFF2-40B4-BE49-F238E27FC236}">
                <a16:creationId xmlns:a16="http://schemas.microsoft.com/office/drawing/2014/main" id="{7620BAA0-D6EB-4F5D-BE0B-EE12C211C0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86DBE3-43C2-4E13-AE53-F24865BBD5F3}"/>
              </a:ext>
            </a:extLst>
          </p:cNvPr>
          <p:cNvSpPr>
            <a:spLocks noGrp="1"/>
          </p:cNvSpPr>
          <p:nvPr>
            <p:ph type="sldNum" sz="quarter" idx="12"/>
          </p:nvPr>
        </p:nvSpPr>
        <p:spPr/>
        <p:txBody>
          <a:bodyPr/>
          <a:lstStyle/>
          <a:p>
            <a:fld id="{5EF02992-C12C-45F9-BB62-531684B9DCE1}" type="slidenum">
              <a:rPr lang="zh-CN" altLang="en-US" smtClean="0"/>
              <a:t>‹#›</a:t>
            </a:fld>
            <a:endParaRPr lang="zh-CN" altLang="en-US"/>
          </a:p>
        </p:txBody>
      </p:sp>
    </p:spTree>
    <p:extLst>
      <p:ext uri="{BB962C8B-B14F-4D97-AF65-F5344CB8AC3E}">
        <p14:creationId xmlns:p14="http://schemas.microsoft.com/office/powerpoint/2010/main" val="2489948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A0DA9-7336-4670-974B-9770584FA75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165D157-B023-4CB6-94A2-1DFC214583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90D1A77-298B-4488-B6E5-B47BBBE5E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7F4FAA9-7A11-4E0F-921A-2C45F2B35930}"/>
              </a:ext>
            </a:extLst>
          </p:cNvPr>
          <p:cNvSpPr>
            <a:spLocks noGrp="1"/>
          </p:cNvSpPr>
          <p:nvPr>
            <p:ph type="dt" sz="half" idx="10"/>
          </p:nvPr>
        </p:nvSpPr>
        <p:spPr/>
        <p:txBody>
          <a:bodyPr/>
          <a:lstStyle/>
          <a:p>
            <a:fld id="{7C9B8783-AFB6-48C0-8CF5-CE68A3355599}" type="datetimeFigureOut">
              <a:rPr lang="zh-CN" altLang="en-US" smtClean="0"/>
              <a:t>2018/11/17</a:t>
            </a:fld>
            <a:endParaRPr lang="zh-CN" altLang="en-US"/>
          </a:p>
        </p:txBody>
      </p:sp>
      <p:sp>
        <p:nvSpPr>
          <p:cNvPr id="6" name="页脚占位符 5">
            <a:extLst>
              <a:ext uri="{FF2B5EF4-FFF2-40B4-BE49-F238E27FC236}">
                <a16:creationId xmlns:a16="http://schemas.microsoft.com/office/drawing/2014/main" id="{63574DFC-5BEA-443E-8616-ABFA1DC16F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9ADD52-3DD0-4C4D-B6D7-D8E2CFA1B805}"/>
              </a:ext>
            </a:extLst>
          </p:cNvPr>
          <p:cNvSpPr>
            <a:spLocks noGrp="1"/>
          </p:cNvSpPr>
          <p:nvPr>
            <p:ph type="sldNum" sz="quarter" idx="12"/>
          </p:nvPr>
        </p:nvSpPr>
        <p:spPr/>
        <p:txBody>
          <a:bodyPr/>
          <a:lstStyle/>
          <a:p>
            <a:fld id="{5EF02992-C12C-45F9-BB62-531684B9DCE1}" type="slidenum">
              <a:rPr lang="zh-CN" altLang="en-US" smtClean="0"/>
              <a:t>‹#›</a:t>
            </a:fld>
            <a:endParaRPr lang="zh-CN" altLang="en-US"/>
          </a:p>
        </p:txBody>
      </p:sp>
    </p:spTree>
    <p:extLst>
      <p:ext uri="{BB962C8B-B14F-4D97-AF65-F5344CB8AC3E}">
        <p14:creationId xmlns:p14="http://schemas.microsoft.com/office/powerpoint/2010/main" val="1369750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FF363B-8186-46DD-830B-ECE224974C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EDAECE8-99B3-4704-8FC5-77C03967D9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CD69147-CDD2-4E1D-9670-4BB23AF29C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B8783-AFB6-48C0-8CF5-CE68A3355599}" type="datetimeFigureOut">
              <a:rPr lang="zh-CN" altLang="en-US" smtClean="0"/>
              <a:t>2018/11/17</a:t>
            </a:fld>
            <a:endParaRPr lang="zh-CN" altLang="en-US"/>
          </a:p>
        </p:txBody>
      </p:sp>
      <p:sp>
        <p:nvSpPr>
          <p:cNvPr id="5" name="页脚占位符 4">
            <a:extLst>
              <a:ext uri="{FF2B5EF4-FFF2-40B4-BE49-F238E27FC236}">
                <a16:creationId xmlns:a16="http://schemas.microsoft.com/office/drawing/2014/main" id="{0E596414-ED46-497F-B82E-B141CFC84F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55E2FFB-5DE1-49AB-9303-9BE7786C7E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02992-C12C-45F9-BB62-531684B9DCE1}" type="slidenum">
              <a:rPr lang="zh-CN" altLang="en-US" smtClean="0"/>
              <a:t>‹#›</a:t>
            </a:fld>
            <a:endParaRPr lang="zh-CN" altLang="en-US"/>
          </a:p>
        </p:txBody>
      </p:sp>
    </p:spTree>
    <p:extLst>
      <p:ext uri="{BB962C8B-B14F-4D97-AF65-F5344CB8AC3E}">
        <p14:creationId xmlns:p14="http://schemas.microsoft.com/office/powerpoint/2010/main" val="2522833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37.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0.png"/><Relationship Id="rId11" Type="http://schemas.openxmlformats.org/officeDocument/2006/relationships/image" Target="../media/image43.png"/><Relationship Id="rId5" Type="http://schemas.openxmlformats.org/officeDocument/2006/relationships/image" Target="../media/image370.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38.png"/></Relationships>
</file>

<file path=ppt/slides/_rels/slide14.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6.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53.png"/><Relationship Id="rId5" Type="http://schemas.openxmlformats.org/officeDocument/2006/relationships/image" Target="../media/image48.png"/><Relationship Id="rId10" Type="http://schemas.openxmlformats.org/officeDocument/2006/relationships/image" Target="../media/image52.png"/><Relationship Id="rId4" Type="http://schemas.openxmlformats.org/officeDocument/2006/relationships/image" Target="../media/image47.png"/><Relationship Id="rId9" Type="http://schemas.openxmlformats.org/officeDocument/2006/relationships/image" Target="../media/image51.png"/></Relationships>
</file>

<file path=ppt/slides/_rels/slide15.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1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490.png"/></Relationships>
</file>

<file path=ppt/slides/_rels/slide17.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1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19.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9.png"/><Relationship Id="rId7" Type="http://schemas.openxmlformats.org/officeDocument/2006/relationships/slide" Target="slide24.xml"/><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650.png"/><Relationship Id="rId11" Type="http://schemas.openxmlformats.org/officeDocument/2006/relationships/image" Target="../media/image85.png"/><Relationship Id="rId5" Type="http://schemas.openxmlformats.org/officeDocument/2006/relationships/image" Target="../media/image81.png"/><Relationship Id="rId10" Type="http://schemas.openxmlformats.org/officeDocument/2006/relationships/image" Target="../media/image84.png"/><Relationship Id="rId4" Type="http://schemas.openxmlformats.org/officeDocument/2006/relationships/image" Target="../media/image80.png"/><Relationship Id="rId9" Type="http://schemas.openxmlformats.org/officeDocument/2006/relationships/image" Target="../media/image8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0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21.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7.png"/><Relationship Id="rId3" Type="http://schemas.openxmlformats.org/officeDocument/2006/relationships/image" Target="../media/image90.png"/><Relationship Id="rId7" Type="http://schemas.openxmlformats.org/officeDocument/2006/relationships/image" Target="../media/image86.png"/><Relationship Id="rId12" Type="http://schemas.openxmlformats.org/officeDocument/2006/relationships/image" Target="../media/image96.png"/><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780.png"/><Relationship Id="rId11" Type="http://schemas.openxmlformats.org/officeDocument/2006/relationships/image" Target="../media/image95.png"/><Relationship Id="rId5" Type="http://schemas.openxmlformats.org/officeDocument/2006/relationships/image" Target="../media/image92.png"/><Relationship Id="rId10" Type="http://schemas.openxmlformats.org/officeDocument/2006/relationships/image" Target="../media/image94.png"/><Relationship Id="rId4" Type="http://schemas.openxmlformats.org/officeDocument/2006/relationships/image" Target="../media/image91.png"/><Relationship Id="rId9" Type="http://schemas.openxmlformats.org/officeDocument/2006/relationships/image" Target="../media/image93.png"/></Relationships>
</file>

<file path=ppt/slides/_rels/slide22.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8.png"/><Relationship Id="rId7" Type="http://schemas.openxmlformats.org/officeDocument/2006/relationships/image" Target="../media/image10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87.png"/><Relationship Id="rId4" Type="http://schemas.openxmlformats.org/officeDocument/2006/relationships/image" Target="../media/image9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1BE866-EDEE-478F-96D6-0F64E684DBC4}"/>
              </a:ext>
            </a:extLst>
          </p:cNvPr>
          <p:cNvSpPr/>
          <p:nvPr/>
        </p:nvSpPr>
        <p:spPr>
          <a:xfrm>
            <a:off x="0" y="3713018"/>
            <a:ext cx="12192000" cy="1579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a:extLst>
              <a:ext uri="{FF2B5EF4-FFF2-40B4-BE49-F238E27FC236}">
                <a16:creationId xmlns:a16="http://schemas.microsoft.com/office/drawing/2014/main" id="{7D017F21-61B1-4BA2-982F-2E89F98098A4}"/>
              </a:ext>
            </a:extLst>
          </p:cNvPr>
          <p:cNvSpPr>
            <a:spLocks noGrp="1"/>
          </p:cNvSpPr>
          <p:nvPr>
            <p:ph type="ctrTitle"/>
          </p:nvPr>
        </p:nvSpPr>
        <p:spPr>
          <a:xfrm>
            <a:off x="286327" y="4678828"/>
            <a:ext cx="9144000" cy="466740"/>
          </a:xfrm>
        </p:spPr>
        <p:txBody>
          <a:bodyPr>
            <a:noAutofit/>
          </a:bodyPr>
          <a:lstStyle/>
          <a:p>
            <a:pPr algn="l"/>
            <a:r>
              <a:rPr lang="en-US" altLang="zh-CN" sz="4400" dirty="0">
                <a:solidFill>
                  <a:schemeClr val="bg1"/>
                </a:solidFill>
                <a:latin typeface="Lato Thin" panose="020F0502020204030203" pitchFamily="34" charset="0"/>
                <a:ea typeface="Lato Thin" panose="020F0502020204030203" pitchFamily="34" charset="0"/>
                <a:cs typeface="Lato Thin" panose="020F0502020204030203" pitchFamily="34" charset="0"/>
              </a:rPr>
              <a:t>SGD and</a:t>
            </a:r>
            <a:r>
              <a:rPr lang="zh-CN" altLang="en-US" sz="4400" dirty="0">
                <a:solidFill>
                  <a:schemeClr val="bg1"/>
                </a:solidFill>
                <a:latin typeface="Lato Thin" panose="020F0502020204030203" pitchFamily="34" charset="0"/>
                <a:cs typeface="Lato Thin" panose="020F0502020204030203" pitchFamily="34" charset="0"/>
              </a:rPr>
              <a:t> </a:t>
            </a:r>
            <a:r>
              <a:rPr lang="en-US" altLang="zh-CN" sz="4400" dirty="0">
                <a:solidFill>
                  <a:schemeClr val="bg1"/>
                </a:solidFill>
                <a:latin typeface="Lato Thin" panose="020F0502020204030203" pitchFamily="34" charset="0"/>
                <a:ea typeface="Lato Thin" panose="020F0502020204030203" pitchFamily="34" charset="0"/>
                <a:cs typeface="Lato Thin" panose="020F0502020204030203" pitchFamily="34" charset="0"/>
              </a:rPr>
              <a:t>its</a:t>
            </a:r>
            <a:r>
              <a:rPr lang="zh-CN" altLang="en-US" sz="4400" dirty="0">
                <a:solidFill>
                  <a:schemeClr val="bg1"/>
                </a:solidFill>
                <a:latin typeface="Lato Thin" panose="020F0502020204030203" pitchFamily="34" charset="0"/>
                <a:cs typeface="Lato Thin" panose="020F0502020204030203" pitchFamily="34" charset="0"/>
              </a:rPr>
              <a:t> </a:t>
            </a:r>
            <a:r>
              <a:rPr lang="en-US" altLang="zh-CN" sz="4400" dirty="0">
                <a:solidFill>
                  <a:schemeClr val="bg1"/>
                </a:solidFill>
                <a:latin typeface="Lato Thin" panose="020F0502020204030203" pitchFamily="34" charset="0"/>
                <a:ea typeface="Lato Thin" panose="020F0502020204030203" pitchFamily="34" charset="0"/>
                <a:cs typeface="Lato Thin" panose="020F0502020204030203" pitchFamily="34" charset="0"/>
              </a:rPr>
              <a:t>Extension</a:t>
            </a:r>
            <a:endParaRPr lang="zh-CN" altLang="en-US" sz="4400" dirty="0">
              <a:solidFill>
                <a:schemeClr val="bg1"/>
              </a:solidFill>
              <a:latin typeface="Lato Thin" panose="020F0502020204030203" pitchFamily="34" charset="0"/>
              <a:cs typeface="Lato Thin" panose="020F0502020204030203" pitchFamily="34" charset="0"/>
            </a:endParaRPr>
          </a:p>
        </p:txBody>
      </p:sp>
      <p:sp>
        <p:nvSpPr>
          <p:cNvPr id="6" name="文本框 5">
            <a:extLst>
              <a:ext uri="{FF2B5EF4-FFF2-40B4-BE49-F238E27FC236}">
                <a16:creationId xmlns:a16="http://schemas.microsoft.com/office/drawing/2014/main" id="{9A974058-0CB3-4057-A3ED-2C5BDFD98ED7}"/>
              </a:ext>
            </a:extLst>
          </p:cNvPr>
          <p:cNvSpPr txBox="1"/>
          <p:nvPr/>
        </p:nvSpPr>
        <p:spPr>
          <a:xfrm>
            <a:off x="4128654" y="5714634"/>
            <a:ext cx="3934691" cy="793487"/>
          </a:xfrm>
          <a:prstGeom prst="rect">
            <a:avLst/>
          </a:prstGeom>
          <a:noFill/>
        </p:spPr>
        <p:txBody>
          <a:bodyPr wrap="square" rtlCol="0">
            <a:spAutoFit/>
          </a:bodyPr>
          <a:lstStyle/>
          <a:p>
            <a:pPr algn="ctr">
              <a:lnSpc>
                <a:spcPct val="150000"/>
              </a:lnSpc>
            </a:pPr>
            <a:r>
              <a:rPr lang="en-US" altLang="zh-CN" sz="1600" dirty="0"/>
              <a:t>R. Chopin Weinstein</a:t>
            </a:r>
          </a:p>
          <a:p>
            <a:pPr algn="ctr">
              <a:lnSpc>
                <a:spcPct val="150000"/>
              </a:lnSpc>
            </a:pPr>
            <a:r>
              <a:rPr lang="en-US" altLang="zh-CN" sz="1600" dirty="0"/>
              <a:t>rchopin@Outlook.com</a:t>
            </a:r>
            <a:endParaRPr lang="zh-CN" altLang="en-US" sz="1600" dirty="0"/>
          </a:p>
        </p:txBody>
      </p:sp>
    </p:spTree>
    <p:extLst>
      <p:ext uri="{BB962C8B-B14F-4D97-AF65-F5344CB8AC3E}">
        <p14:creationId xmlns:p14="http://schemas.microsoft.com/office/powerpoint/2010/main" val="1923401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E995485-FAC9-4F17-8CD9-F73527C8D675}"/>
              </a:ext>
            </a:extLst>
          </p:cNvPr>
          <p:cNvGrpSpPr/>
          <p:nvPr/>
        </p:nvGrpSpPr>
        <p:grpSpPr>
          <a:xfrm>
            <a:off x="0" y="418361"/>
            <a:ext cx="6858000" cy="763480"/>
            <a:chOff x="0" y="257452"/>
            <a:chExt cx="6858000" cy="763480"/>
          </a:xfrm>
        </p:grpSpPr>
        <p:sp>
          <p:nvSpPr>
            <p:cNvPr id="3" name="矩形 2">
              <a:extLst>
                <a:ext uri="{FF2B5EF4-FFF2-40B4-BE49-F238E27FC236}">
                  <a16:creationId xmlns:a16="http://schemas.microsoft.com/office/drawing/2014/main" id="{62BBD448-4E1B-4FD8-A9E6-C0CD536DD05F}"/>
                </a:ext>
              </a:extLst>
            </p:cNvPr>
            <p:cNvSpPr/>
            <p:nvPr/>
          </p:nvSpPr>
          <p:spPr>
            <a:xfrm>
              <a:off x="0" y="257452"/>
              <a:ext cx="6858000" cy="7634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5C6D6ADE-4409-4CF1-B375-BE4C17707EEF}"/>
                </a:ext>
              </a:extLst>
            </p:cNvPr>
            <p:cNvSpPr txBox="1"/>
            <p:nvPr/>
          </p:nvSpPr>
          <p:spPr>
            <a:xfrm>
              <a:off x="154709" y="431186"/>
              <a:ext cx="6284192" cy="461665"/>
            </a:xfrm>
            <a:prstGeom prst="rect">
              <a:avLst/>
            </a:prstGeom>
            <a:noFill/>
          </p:spPr>
          <p:txBody>
            <a:bodyPr wrap="square" rtlCol="0">
              <a:spAutoFit/>
            </a:bodyPr>
            <a:lstStyle/>
            <a:p>
              <a:r>
                <a:rPr lang="en-US" altLang="zh-CN" sz="2400" dirty="0">
                  <a:solidFill>
                    <a:schemeClr val="bg1"/>
                  </a:solidFill>
                </a:rPr>
                <a:t>SG-Hamiltonian Monte Carlo</a:t>
              </a:r>
            </a:p>
          </p:txBody>
        </p:sp>
      </p:grpSp>
      <p:pic>
        <p:nvPicPr>
          <p:cNvPr id="5" name="图片 4">
            <a:extLst>
              <a:ext uri="{FF2B5EF4-FFF2-40B4-BE49-F238E27FC236}">
                <a16:creationId xmlns:a16="http://schemas.microsoft.com/office/drawing/2014/main" id="{99FB1F2A-1D35-452A-BE30-96246E218945}"/>
              </a:ext>
            </a:extLst>
          </p:cNvPr>
          <p:cNvPicPr>
            <a:picLocks noChangeAspect="1"/>
          </p:cNvPicPr>
          <p:nvPr/>
        </p:nvPicPr>
        <p:blipFill>
          <a:blip r:embed="rId2"/>
          <a:stretch>
            <a:fillRect/>
          </a:stretch>
        </p:blipFill>
        <p:spPr>
          <a:xfrm>
            <a:off x="685800" y="1690687"/>
            <a:ext cx="6172200" cy="4238625"/>
          </a:xfrm>
          <a:prstGeom prst="rect">
            <a:avLst/>
          </a:prstGeom>
        </p:spPr>
      </p:pic>
      <p:sp>
        <p:nvSpPr>
          <p:cNvPr id="7" name="矩形 6">
            <a:extLst>
              <a:ext uri="{FF2B5EF4-FFF2-40B4-BE49-F238E27FC236}">
                <a16:creationId xmlns:a16="http://schemas.microsoft.com/office/drawing/2014/main" id="{AB3F7663-9270-4958-9304-BA99FC9ABE7E}"/>
              </a:ext>
            </a:extLst>
          </p:cNvPr>
          <p:cNvSpPr/>
          <p:nvPr/>
        </p:nvSpPr>
        <p:spPr>
          <a:xfrm>
            <a:off x="7599533" y="2794336"/>
            <a:ext cx="3906667" cy="2031325"/>
          </a:xfrm>
          <a:prstGeom prst="rect">
            <a:avLst/>
          </a:prstGeom>
        </p:spPr>
        <p:txBody>
          <a:bodyPr wrap="square">
            <a:spAutoFit/>
          </a:bodyPr>
          <a:lstStyle/>
          <a:p>
            <a:pPr marL="285750" indent="-285750">
              <a:buFontTx/>
              <a:buChar char="-"/>
            </a:pPr>
            <a:r>
              <a:rPr lang="en-US" altLang="zh-CN" dirty="0">
                <a:latin typeface="Times New Roman" panose="02020603050405020304" pitchFamily="18" charset="0"/>
                <a:cs typeface="Times New Roman" panose="02020603050405020304" pitchFamily="18" charset="0"/>
              </a:rPr>
              <a:t>Remember that “Stochastic” always leads to “Noise”. </a:t>
            </a:r>
          </a:p>
          <a:p>
            <a:pPr marL="285750" indent="-285750">
              <a:buFontTx/>
              <a:buChar char="-"/>
            </a:pPr>
            <a:r>
              <a:rPr lang="en-US" altLang="zh-CN" dirty="0">
                <a:latin typeface="Times New Roman" panose="02020603050405020304" pitchFamily="18" charset="0"/>
                <a:cs typeface="Times New Roman" panose="02020603050405020304" pitchFamily="18" charset="0"/>
              </a:rPr>
              <a:t>Will this algorithm still converge?</a:t>
            </a:r>
          </a:p>
          <a:p>
            <a:pPr marL="285750" indent="-285750">
              <a:buFontTx/>
              <a:buChar char="-"/>
            </a:pPr>
            <a:r>
              <a:rPr lang="en-US" altLang="zh-CN" dirty="0">
                <a:solidFill>
                  <a:schemeClr val="accent1"/>
                </a:solidFill>
                <a:latin typeface="Times New Roman" panose="02020603050405020304" pitchFamily="18" charset="0"/>
                <a:cs typeface="Times New Roman" panose="02020603050405020304" pitchFamily="18" charset="0"/>
              </a:rPr>
              <a:t>Recall the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example of the Hockey Puck.</a:t>
            </a:r>
          </a:p>
          <a:p>
            <a:pPr marL="285750" indent="-285750">
              <a:buFontTx/>
              <a:buChar char="-"/>
            </a:pPr>
            <a:r>
              <a:rPr lang="en-US" altLang="zh-CN" dirty="0">
                <a:solidFill>
                  <a:schemeClr val="accent1"/>
                </a:solidFill>
                <a:latin typeface="Times New Roman" panose="02020603050405020304" pitchFamily="18" charset="0"/>
                <a:cs typeface="Times New Roman" panose="02020603050405020304" pitchFamily="18" charset="0"/>
              </a:rPr>
              <a:t>Adding a Friction term to alleviate the “Wind”.</a:t>
            </a:r>
          </a:p>
        </p:txBody>
      </p:sp>
    </p:spTree>
    <p:extLst>
      <p:ext uri="{BB962C8B-B14F-4D97-AF65-F5344CB8AC3E}">
        <p14:creationId xmlns:p14="http://schemas.microsoft.com/office/powerpoint/2010/main" val="1139260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C6297F6-5D5B-42D2-AEED-394E6E0F22BE}"/>
              </a:ext>
            </a:extLst>
          </p:cNvPr>
          <p:cNvGrpSpPr/>
          <p:nvPr/>
        </p:nvGrpSpPr>
        <p:grpSpPr>
          <a:xfrm>
            <a:off x="0" y="257452"/>
            <a:ext cx="12192000" cy="763480"/>
            <a:chOff x="0" y="257452"/>
            <a:chExt cx="12192000" cy="763480"/>
          </a:xfrm>
        </p:grpSpPr>
        <p:sp>
          <p:nvSpPr>
            <p:cNvPr id="3" name="矩形 2">
              <a:extLst>
                <a:ext uri="{FF2B5EF4-FFF2-40B4-BE49-F238E27FC236}">
                  <a16:creationId xmlns:a16="http://schemas.microsoft.com/office/drawing/2014/main" id="{BDAAB985-32B4-4EB7-9487-83CD3AD1152B}"/>
                </a:ext>
              </a:extLst>
            </p:cNvPr>
            <p:cNvSpPr/>
            <p:nvPr/>
          </p:nvSpPr>
          <p:spPr>
            <a:xfrm>
              <a:off x="0" y="257452"/>
              <a:ext cx="12192000" cy="7634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2F9CFF81-826C-47DB-BA96-C9A5979354C9}"/>
                </a:ext>
              </a:extLst>
            </p:cNvPr>
            <p:cNvSpPr txBox="1"/>
            <p:nvPr/>
          </p:nvSpPr>
          <p:spPr>
            <a:xfrm>
              <a:off x="332508" y="431185"/>
              <a:ext cx="9319485" cy="461665"/>
            </a:xfrm>
            <a:prstGeom prst="rect">
              <a:avLst/>
            </a:prstGeom>
            <a:noFill/>
          </p:spPr>
          <p:txBody>
            <a:bodyPr wrap="square" rtlCol="0">
              <a:spAutoFit/>
            </a:bodyPr>
            <a:lstStyle/>
            <a:p>
              <a:r>
                <a:rPr lang="en-US" altLang="zh-CN" sz="2400" dirty="0">
                  <a:solidFill>
                    <a:schemeClr val="bg1"/>
                  </a:solidFill>
                </a:rPr>
                <a:t>Exact Hamiltonian Monte Carlo (EHMC) with Auxiliary-variable</a:t>
              </a:r>
            </a:p>
          </p:txBody>
        </p:sp>
      </p:grpSp>
      <p:sp>
        <p:nvSpPr>
          <p:cNvPr id="5" name="文本框 4">
            <a:extLst>
              <a:ext uri="{FF2B5EF4-FFF2-40B4-BE49-F238E27FC236}">
                <a16:creationId xmlns:a16="http://schemas.microsoft.com/office/drawing/2014/main" id="{5F3C0176-C6D4-451C-A52D-B9E27B7CC811}"/>
              </a:ext>
            </a:extLst>
          </p:cNvPr>
          <p:cNvSpPr txBox="1"/>
          <p:nvPr/>
        </p:nvSpPr>
        <p:spPr>
          <a:xfrm>
            <a:off x="332509" y="1392865"/>
            <a:ext cx="6110821" cy="1754326"/>
          </a:xfrm>
          <a:prstGeom prst="rect">
            <a:avLst/>
          </a:prstGeom>
          <a:noFill/>
        </p:spPr>
        <p:txBody>
          <a:bodyPr wrap="square" rtlCol="0">
            <a:spAutoFit/>
          </a:bodyPr>
          <a:lstStyle/>
          <a:p>
            <a:r>
              <a:rPr lang="en-US" altLang="zh-CN" i="1" dirty="0">
                <a:solidFill>
                  <a:schemeClr val="accent1"/>
                </a:solidFill>
                <a:latin typeface="Times New Roman" panose="02020603050405020304" pitchFamily="18" charset="0"/>
                <a:cs typeface="Times New Roman" panose="02020603050405020304" pitchFamily="18" charset="0"/>
              </a:rPr>
              <a:t>However, our sampling target is not always continuous.</a:t>
            </a:r>
          </a:p>
          <a:p>
            <a:r>
              <a:rPr lang="en-US" altLang="zh-CN" dirty="0">
                <a:latin typeface="Times New Roman" panose="02020603050405020304" pitchFamily="18" charset="0"/>
                <a:cs typeface="Times New Roman" panose="02020603050405020304" pitchFamily="18" charset="0"/>
              </a:rPr>
              <a:t>For instance, a popular variable selection method called </a:t>
            </a:r>
            <a:r>
              <a:rPr lang="en-US" altLang="zh-CN" i="1" dirty="0">
                <a:latin typeface="Times New Roman" panose="02020603050405020304" pitchFamily="18" charset="0"/>
                <a:cs typeface="Times New Roman" panose="02020603050405020304" pitchFamily="18" charset="0"/>
              </a:rPr>
              <a:t>“the Spike and Slab Method”</a:t>
            </a:r>
            <a:r>
              <a:rPr lang="en-US" altLang="zh-CN" dirty="0">
                <a:latin typeface="Times New Roman" panose="02020603050405020304" pitchFamily="18" charset="0"/>
                <a:cs typeface="Times New Roman" panose="02020603050405020304" pitchFamily="18" charset="0"/>
              </a:rPr>
              <a:t> applied in fitting a posterior model contains parameters from</a:t>
            </a:r>
            <a:r>
              <a:rPr lang="en-US" altLang="zh-CN" i="1" dirty="0">
                <a:latin typeface="Times New Roman" panose="02020603050405020304" pitchFamily="18" charset="0"/>
                <a:cs typeface="Times New Roman" panose="02020603050405020304" pitchFamily="18" charset="0"/>
              </a:rPr>
              <a:t> discrete space</a:t>
            </a:r>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It’s hard to use a straight forward approach to sample those discrete parameters. Then, the EHMC algorithm is introduced.</a:t>
            </a:r>
            <a:endParaRPr lang="zh-CN" altLang="en-US" dirty="0">
              <a:latin typeface="Times New Roman" panose="02020603050405020304" pitchFamily="18" charset="0"/>
              <a:cs typeface="Times New Roman" panose="02020603050405020304" pitchFamily="18" charset="0"/>
            </a:endParaRPr>
          </a:p>
        </p:txBody>
      </p:sp>
      <p:cxnSp>
        <p:nvCxnSpPr>
          <p:cNvPr id="7" name="直接连接符 6">
            <a:extLst>
              <a:ext uri="{FF2B5EF4-FFF2-40B4-BE49-F238E27FC236}">
                <a16:creationId xmlns:a16="http://schemas.microsoft.com/office/drawing/2014/main" id="{578555E5-E499-4DC6-A7C3-B22DDE55DFCF}"/>
              </a:ext>
            </a:extLst>
          </p:cNvPr>
          <p:cNvCxnSpPr/>
          <p:nvPr/>
        </p:nvCxnSpPr>
        <p:spPr>
          <a:xfrm>
            <a:off x="6592186" y="1392865"/>
            <a:ext cx="0" cy="1754326"/>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E3FC73D-44F5-435E-A783-8160C5A0922C}"/>
              </a:ext>
            </a:extLst>
          </p:cNvPr>
          <p:cNvSpPr txBox="1"/>
          <p:nvPr/>
        </p:nvSpPr>
        <p:spPr>
          <a:xfrm>
            <a:off x="6947670" y="1725005"/>
            <a:ext cx="4782078" cy="1200329"/>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Distinguish between “discrete” and “continuous”.</a:t>
            </a:r>
          </a:p>
          <a:p>
            <a:r>
              <a:rPr lang="en-US" altLang="zh-CN" i="1" dirty="0">
                <a:latin typeface="Times New Roman" panose="02020603050405020304" pitchFamily="18" charset="0"/>
                <a:cs typeface="Times New Roman" panose="02020603050405020304" pitchFamily="18" charset="0"/>
              </a:rPr>
              <a:t> </a:t>
            </a:r>
          </a:p>
          <a:p>
            <a:r>
              <a:rPr lang="en-US" altLang="zh-CN" i="1" dirty="0">
                <a:latin typeface="Times New Roman" panose="02020603050405020304" pitchFamily="18" charset="0"/>
                <a:cs typeface="Times New Roman" panose="02020603050405020304" pitchFamily="18" charset="0"/>
              </a:rPr>
              <a:t> - Parameter Space</a:t>
            </a:r>
          </a:p>
          <a:p>
            <a:r>
              <a:rPr lang="en-US" altLang="zh-CN" i="1" dirty="0">
                <a:latin typeface="Times New Roman" panose="02020603050405020304" pitchFamily="18" charset="0"/>
                <a:cs typeface="Times New Roman" panose="02020603050405020304" pitchFamily="18" charset="0"/>
              </a:rPr>
              <a:t> - Iteration</a:t>
            </a:r>
          </a:p>
        </p:txBody>
      </p:sp>
      <p:sp>
        <p:nvSpPr>
          <p:cNvPr id="9" name="文本框 8">
            <a:extLst>
              <a:ext uri="{FF2B5EF4-FFF2-40B4-BE49-F238E27FC236}">
                <a16:creationId xmlns:a16="http://schemas.microsoft.com/office/drawing/2014/main" id="{621FBE00-67FA-47C8-A9AB-F7447B6633AC}"/>
              </a:ext>
            </a:extLst>
          </p:cNvPr>
          <p:cNvSpPr txBox="1"/>
          <p:nvPr/>
        </p:nvSpPr>
        <p:spPr>
          <a:xfrm>
            <a:off x="332509" y="3565290"/>
            <a:ext cx="1052622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Extension: </a:t>
            </a:r>
            <a:r>
              <a:rPr lang="en-US" altLang="zh-CN" i="1" dirty="0">
                <a:latin typeface="Times New Roman" panose="02020603050405020304" pitchFamily="18" charset="0"/>
                <a:cs typeface="Times New Roman" panose="02020603050405020304" pitchFamily="18" charset="0"/>
              </a:rPr>
              <a:t>the Spike and Slab prior </a:t>
            </a:r>
            <a:r>
              <a:rPr lang="en-US" altLang="zh-CN" dirty="0">
                <a:latin typeface="Times New Roman" panose="02020603050405020304" pitchFamily="18" charset="0"/>
                <a:cs typeface="Times New Roman" panose="02020603050405020304" pitchFamily="18" charset="0"/>
              </a:rPr>
              <a:t>and the posterior</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C106669-1CA0-44AF-A920-402097A8AE75}"/>
                  </a:ext>
                </a:extLst>
              </p:cNvPr>
              <p:cNvSpPr txBox="1"/>
              <p:nvPr/>
            </p:nvSpPr>
            <p:spPr>
              <a:xfrm>
                <a:off x="4155116" y="5839024"/>
                <a:ext cx="3881768" cy="276999"/>
              </a:xfrm>
              <a:prstGeom prst="rect">
                <a:avLst/>
              </a:prstGeom>
              <a:noFill/>
            </p:spPr>
            <p:txBody>
              <a:bodyPr wrap="none" lIns="0" tIns="0" rIns="0" bIns="0" rtlCol="0">
                <a:spAutoFit/>
              </a:bodyPr>
              <a:lstStyle/>
              <a:p>
                <a:r>
                  <a:rPr lang="en-US" altLang="zh-CN" dirty="0">
                    <a:latin typeface="Times New Roman" panose="02020603050405020304" pitchFamily="18" charset="0"/>
                    <a:cs typeface="Times New Roman" panose="02020603050405020304" pitchFamily="18" charset="0"/>
                  </a:rPr>
                  <a:t>p(w, s | D, a, </a:t>
                </a:r>
                <a14:m>
                  <m:oMath xmlns:m="http://schemas.openxmlformats.org/officeDocument/2006/math">
                    <m:sSup>
                      <m:sSupPr>
                        <m:ctrlPr>
                          <a:rPr lang="en-US" altLang="zh-CN" i="1" smtClean="0">
                            <a:latin typeface="Cambria Math" panose="02040503050406030204" pitchFamily="18" charset="0"/>
                          </a:rPr>
                        </m:ctrlPr>
                      </m:sSupPr>
                      <m:e>
                        <m:r>
                          <m:rPr>
                            <m:sty m:val="p"/>
                          </m:rPr>
                          <a:rPr lang="zh-CN" altLang="en-US" i="0" smtClean="0">
                            <a:latin typeface="Cambria Math" panose="02040503050406030204" pitchFamily="18" charset="0"/>
                          </a:rPr>
                          <m:t>τ</m:t>
                        </m:r>
                      </m:e>
                      <m:sup>
                        <m:r>
                          <a:rPr lang="en-US" altLang="zh-CN" b="0" i="0" smtClean="0">
                            <a:latin typeface="Cambria Math" panose="02040503050406030204" pitchFamily="18" charset="0"/>
                          </a:rPr>
                          <m:t>2</m:t>
                        </m:r>
                      </m:sup>
                    </m:sSup>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0" smtClean="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p(D | w) p(w, s | a , </a:t>
                </a:r>
                <a14:m>
                  <m:oMath xmlns:m="http://schemas.openxmlformats.org/officeDocument/2006/math">
                    <m:sSup>
                      <m:sSupPr>
                        <m:ctrlPr>
                          <a:rPr lang="en-US" altLang="zh-CN" i="1">
                            <a:latin typeface="Cambria Math" panose="02040503050406030204" pitchFamily="18" charset="0"/>
                          </a:rPr>
                        </m:ctrlPr>
                      </m:sSupPr>
                      <m:e>
                        <m:r>
                          <m:rPr>
                            <m:sty m:val="p"/>
                          </m:rPr>
                          <a:rPr lang="zh-CN" altLang="en-US" i="0">
                            <a:latin typeface="Cambria Math" panose="02040503050406030204" pitchFamily="18" charset="0"/>
                          </a:rPr>
                          <m:t>τ</m:t>
                        </m:r>
                      </m:e>
                      <m:sup>
                        <m:r>
                          <a:rPr lang="en-US" altLang="zh-CN" i="0">
                            <a:latin typeface="Cambria Math" panose="02040503050406030204" pitchFamily="18" charset="0"/>
                          </a:rPr>
                          <m:t>2</m:t>
                        </m:r>
                      </m:sup>
                    </m:sSup>
                  </m:oMath>
                </a14:m>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7C106669-1CA0-44AF-A920-402097A8AE75}"/>
                  </a:ext>
                </a:extLst>
              </p:cNvPr>
              <p:cNvSpPr txBox="1">
                <a:spLocks noRot="1" noChangeAspect="1" noMove="1" noResize="1" noEditPoints="1" noAdjustHandles="1" noChangeArrowheads="1" noChangeShapeType="1" noTextEdit="1"/>
              </p:cNvSpPr>
              <p:nvPr/>
            </p:nvSpPr>
            <p:spPr>
              <a:xfrm>
                <a:off x="4155116" y="5839024"/>
                <a:ext cx="3881768" cy="276999"/>
              </a:xfrm>
              <a:prstGeom prst="rect">
                <a:avLst/>
              </a:prstGeom>
              <a:blipFill>
                <a:blip r:embed="rId2"/>
                <a:stretch>
                  <a:fillRect l="-3774" t="-28889" r="-2830" b="-5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572F09F-CEDD-4392-ACBA-374534767D2E}"/>
                  </a:ext>
                </a:extLst>
              </p:cNvPr>
              <p:cNvSpPr txBox="1"/>
              <p:nvPr/>
            </p:nvSpPr>
            <p:spPr>
              <a:xfrm>
                <a:off x="4094074" y="4352721"/>
                <a:ext cx="4003852" cy="790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CN" dirty="0" smtClean="0">
                          <a:latin typeface="Times New Roman" panose="02020603050405020304" pitchFamily="18" charset="0"/>
                          <a:cs typeface="Times New Roman" panose="02020603050405020304" pitchFamily="18" charset="0"/>
                        </a:rPr>
                        <m:t>p</m:t>
                      </m:r>
                      <m:r>
                        <m:rPr>
                          <m:nor/>
                        </m:rPr>
                        <a:rPr lang="en-US" altLang="zh-CN" dirty="0" smtClean="0">
                          <a:latin typeface="Times New Roman" panose="02020603050405020304" pitchFamily="18" charset="0"/>
                          <a:cs typeface="Times New Roman" panose="02020603050405020304" pitchFamily="18" charset="0"/>
                        </a:rPr>
                        <m:t>(</m:t>
                      </m:r>
                      <m:r>
                        <m:rPr>
                          <m:nor/>
                        </m:rPr>
                        <a:rPr lang="en-US" altLang="zh-CN" dirty="0" smtClean="0">
                          <a:latin typeface="Times New Roman" panose="02020603050405020304" pitchFamily="18" charset="0"/>
                          <a:cs typeface="Times New Roman" panose="02020603050405020304" pitchFamily="18" charset="0"/>
                        </a:rPr>
                        <m:t>w</m:t>
                      </m:r>
                      <m:r>
                        <m:rPr>
                          <m:nor/>
                        </m:rPr>
                        <a:rPr lang="en-US" altLang="zh-CN" dirty="0" smtClean="0">
                          <a:latin typeface="Times New Roman" panose="02020603050405020304" pitchFamily="18" charset="0"/>
                          <a:cs typeface="Times New Roman" panose="02020603050405020304" pitchFamily="18" charset="0"/>
                        </a:rPr>
                        <m:t>, </m:t>
                      </m:r>
                      <m:r>
                        <m:rPr>
                          <m:nor/>
                        </m:rPr>
                        <a:rPr lang="en-US" altLang="zh-CN" dirty="0" smtClean="0">
                          <a:latin typeface="Times New Roman" panose="02020603050405020304" pitchFamily="18" charset="0"/>
                          <a:cs typeface="Times New Roman" panose="02020603050405020304" pitchFamily="18" charset="0"/>
                        </a:rPr>
                        <m:t>s</m:t>
                      </m:r>
                      <m:r>
                        <m:rPr>
                          <m:nor/>
                        </m:rPr>
                        <a:rPr lang="en-US" altLang="zh-CN" dirty="0" smtClean="0">
                          <a:latin typeface="Times New Roman" panose="02020603050405020304" pitchFamily="18" charset="0"/>
                          <a:cs typeface="Times New Roman" panose="02020603050405020304" pitchFamily="18" charset="0"/>
                        </a:rPr>
                        <m:t> | </m:t>
                      </m:r>
                      <m:r>
                        <m:rPr>
                          <m:nor/>
                        </m:rPr>
                        <a:rPr lang="en-US" altLang="zh-CN" dirty="0" smtClean="0">
                          <a:latin typeface="Times New Roman" panose="02020603050405020304" pitchFamily="18" charset="0"/>
                          <a:cs typeface="Times New Roman" panose="02020603050405020304" pitchFamily="18" charset="0"/>
                        </a:rPr>
                        <m:t>a</m:t>
                      </m:r>
                      <m:r>
                        <m:rPr>
                          <m:nor/>
                        </m:rPr>
                        <a:rPr lang="en-US" altLang="zh-CN" dirty="0" smtClean="0">
                          <a:latin typeface="Times New Roman" panose="02020603050405020304" pitchFamily="18" charset="0"/>
                          <a:cs typeface="Times New Roman" panose="02020603050405020304" pitchFamily="18" charset="0"/>
                        </a:rPr>
                        <m:t>, </m:t>
                      </m:r>
                      <m:sSup>
                        <m:sSupPr>
                          <m:ctrlPr>
                            <a:rPr lang="en-US" altLang="zh-CN" i="1">
                              <a:latin typeface="Cambria Math" panose="02040503050406030204" pitchFamily="18" charset="0"/>
                            </a:rPr>
                          </m:ctrlPr>
                        </m:sSupPr>
                        <m:e>
                          <m:r>
                            <m:rPr>
                              <m:sty m:val="p"/>
                            </m:rPr>
                            <a:rPr lang="zh-CN" altLang="en-US" i="0">
                              <a:latin typeface="Cambria Math" panose="02040503050406030204" pitchFamily="18" charset="0"/>
                            </a:rPr>
                            <m:t>τ</m:t>
                          </m:r>
                        </m:e>
                        <m:sup>
                          <m:r>
                            <a:rPr lang="en-US" altLang="zh-CN" i="0">
                              <a:latin typeface="Cambria Math" panose="02040503050406030204" pitchFamily="18" charset="0"/>
                            </a:rPr>
                            <m:t>2</m:t>
                          </m:r>
                        </m:sup>
                      </m:sSup>
                      <m:r>
                        <m:rPr>
                          <m:nor/>
                        </m:rPr>
                        <a:rPr lang="en-US" altLang="zh-CN" dirty="0">
                          <a:latin typeface="Times New Roman" panose="02020603050405020304" pitchFamily="18" charset="0"/>
                          <a:cs typeface="Times New Roman" panose="02020603050405020304" pitchFamily="18" charset="0"/>
                        </a:rPr>
                        <m:t>)</m:t>
                      </m:r>
                      <m:r>
                        <m:rPr>
                          <m:nor/>
                        </m:rPr>
                        <a:rPr lang="en-US" altLang="zh-CN" b="0" i="0" dirty="0" smtClean="0">
                          <a:latin typeface="Times New Roman" panose="02020603050405020304" pitchFamily="18" charset="0"/>
                          <a:cs typeface="Times New Roman" panose="02020603050405020304" pitchFamily="18" charset="0"/>
                        </a:rPr>
                        <m:t> </m:t>
                      </m:r>
                      <m:r>
                        <m:rPr>
                          <m:nor/>
                        </m:rPr>
                        <a:rPr lang="en-US" altLang="zh-CN" b="0" dirty="0" smtClean="0">
                          <a:latin typeface="Times New Roman" panose="02020603050405020304" pitchFamily="18" charset="0"/>
                          <a:cs typeface="Times New Roman" panose="02020603050405020304" pitchFamily="18" charset="0"/>
                        </a:rPr>
                        <m:t> = </m:t>
                      </m:r>
                      <m:nary>
                        <m:naryPr>
                          <m:chr m:val="∏"/>
                          <m:limLoc m:val="undOvr"/>
                          <m:grow m:val="on"/>
                          <m:ctrlPr>
                            <a:rPr lang="zh-CN" altLang="en-US" i="1" dirty="0" smtClean="0">
                              <a:latin typeface="Cambria Math" panose="02040503050406030204" pitchFamily="18" charset="0"/>
                            </a:rPr>
                          </m:ctrlPr>
                        </m:naryPr>
                        <m:sub>
                          <m:r>
                            <m:rPr>
                              <m:sty m:val="p"/>
                            </m:rPr>
                            <a:rPr lang="zh-CN" altLang="en-US" i="0" dirty="0">
                              <a:latin typeface="Cambria Math" panose="02040503050406030204" pitchFamily="18" charset="0"/>
                            </a:rPr>
                            <m:t>i</m:t>
                          </m:r>
                          <m:r>
                            <a:rPr lang="zh-CN" altLang="en-US" i="0" dirty="0">
                              <a:latin typeface="Cambria Math" panose="02040503050406030204" pitchFamily="18" charset="0"/>
                            </a:rPr>
                            <m:t>=1</m:t>
                          </m:r>
                        </m:sub>
                        <m:sup>
                          <m:r>
                            <m:rPr>
                              <m:sty m:val="p"/>
                            </m:rPr>
                            <a:rPr lang="zh-CN" altLang="en-US" i="0" dirty="0">
                              <a:latin typeface="Cambria Math" panose="02040503050406030204" pitchFamily="18" charset="0"/>
                            </a:rPr>
                            <m:t>d</m:t>
                          </m:r>
                        </m:sup>
                        <m:e>
                          <m:r>
                            <m:rPr>
                              <m:sty m:val="p"/>
                            </m:rPr>
                            <a:rPr lang="en-US" altLang="zh-CN" b="0" i="0" dirty="0" smtClean="0">
                              <a:latin typeface="Cambria Math" panose="02040503050406030204" pitchFamily="18" charset="0"/>
                            </a:rPr>
                            <m:t>p</m:t>
                          </m:r>
                          <m:d>
                            <m:dPr>
                              <m:endChr m:val="|"/>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m:rPr>
                                      <m:sty m:val="p"/>
                                    </m:rPr>
                                    <a:rPr lang="en-US" altLang="zh-CN" b="0" i="0" dirty="0" smtClean="0">
                                      <a:latin typeface="Cambria Math" panose="02040503050406030204" pitchFamily="18" charset="0"/>
                                    </a:rPr>
                                    <m:t>w</m:t>
                                  </m:r>
                                </m:e>
                                <m:sub>
                                  <m:r>
                                    <m:rPr>
                                      <m:sty m:val="p"/>
                                    </m:rPr>
                                    <a:rPr lang="en-US" altLang="zh-CN" b="0" i="0" dirty="0" smtClean="0">
                                      <a:latin typeface="Cambria Math" panose="02040503050406030204" pitchFamily="18" charset="0"/>
                                    </a:rPr>
                                    <m:t>i</m:t>
                                  </m:r>
                                </m:sub>
                              </m:sSub>
                              <m:r>
                                <a:rPr lang="en-US" altLang="zh-CN" b="0" i="0" dirty="0" smtClean="0">
                                  <a:latin typeface="Cambria Math" panose="02040503050406030204" pitchFamily="18" charset="0"/>
                                </a:rPr>
                                <m:t> </m:t>
                              </m:r>
                            </m:e>
                          </m:d>
                          <m:sSub>
                            <m:sSubPr>
                              <m:ctrlPr>
                                <a:rPr lang="en-US" altLang="zh-CN" b="0" i="1" dirty="0" smtClean="0">
                                  <a:latin typeface="Cambria Math" panose="02040503050406030204" pitchFamily="18" charset="0"/>
                                </a:rPr>
                              </m:ctrlPr>
                            </m:sSubPr>
                            <m:e>
                              <m:r>
                                <a:rPr lang="en-US" altLang="zh-CN" b="0" i="0" dirty="0" smtClean="0">
                                  <a:latin typeface="Cambria Math" panose="02040503050406030204" pitchFamily="18" charset="0"/>
                                </a:rPr>
                                <m:t> </m:t>
                              </m:r>
                              <m:r>
                                <m:rPr>
                                  <m:sty m:val="p"/>
                                </m:rPr>
                                <a:rPr lang="en-US" altLang="zh-CN" b="0" i="0" dirty="0" smtClean="0">
                                  <a:latin typeface="Cambria Math" panose="02040503050406030204" pitchFamily="18" charset="0"/>
                                </a:rPr>
                                <m:t>s</m:t>
                              </m:r>
                            </m:e>
                            <m:sub>
                              <m:r>
                                <m:rPr>
                                  <m:sty m:val="p"/>
                                </m:rPr>
                                <a:rPr lang="en-US" altLang="zh-CN" b="0" i="0" dirty="0" smtClean="0">
                                  <a:latin typeface="Cambria Math" panose="02040503050406030204" pitchFamily="18" charset="0"/>
                                </a:rPr>
                                <m:t>i</m:t>
                              </m:r>
                            </m:sub>
                          </m:sSub>
                          <m:r>
                            <a:rPr lang="en-US" altLang="zh-CN" b="0" i="0" dirty="0"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zh-CN" altLang="en-US" i="0">
                                  <a:latin typeface="Cambria Math" panose="02040503050406030204" pitchFamily="18" charset="0"/>
                                </a:rPr>
                                <m:t>τ</m:t>
                              </m:r>
                            </m:e>
                            <m:sup>
                              <m:r>
                                <a:rPr lang="en-US" altLang="zh-CN" i="0">
                                  <a:latin typeface="Cambria Math" panose="02040503050406030204" pitchFamily="18" charset="0"/>
                                </a:rPr>
                                <m:t>2</m:t>
                              </m:r>
                            </m:sup>
                          </m:sSup>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p</m:t>
                          </m:r>
                          <m:d>
                            <m:dPr>
                              <m:endChr m:val="|"/>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m:rPr>
                                      <m:sty m:val="p"/>
                                    </m:rPr>
                                    <a:rPr lang="en-US" altLang="zh-CN" b="0" i="0" dirty="0" smtClean="0">
                                      <a:latin typeface="Cambria Math" panose="02040503050406030204" pitchFamily="18" charset="0"/>
                                    </a:rPr>
                                    <m:t>s</m:t>
                                  </m:r>
                                </m:e>
                                <m:sub>
                                  <m:r>
                                    <m:rPr>
                                      <m:sty m:val="p"/>
                                    </m:rPr>
                                    <a:rPr lang="en-US" altLang="zh-CN" b="0" i="0" dirty="0" smtClean="0">
                                      <a:latin typeface="Cambria Math" panose="02040503050406030204" pitchFamily="18" charset="0"/>
                                    </a:rPr>
                                    <m:t>i</m:t>
                                  </m:r>
                                </m:sub>
                              </m:sSub>
                              <m:r>
                                <a:rPr lang="en-US" altLang="zh-CN" b="0" i="0" dirty="0" smtClean="0">
                                  <a:latin typeface="Cambria Math" panose="02040503050406030204" pitchFamily="18" charset="0"/>
                                </a:rPr>
                                <m:t> </m:t>
                              </m:r>
                            </m:e>
                          </m:d>
                          <m:r>
                            <a:rPr lang="en-US" altLang="zh-CN" b="0" i="0" dirty="0" smtClean="0">
                              <a:latin typeface="Cambria Math" panose="02040503050406030204" pitchFamily="18" charset="0"/>
                            </a:rPr>
                            <m:t> </m:t>
                          </m:r>
                          <m:r>
                            <m:rPr>
                              <m:sty m:val="p"/>
                            </m:rPr>
                            <a:rPr lang="en-US" altLang="zh-CN" b="0" i="0" dirty="0" smtClean="0">
                              <a:latin typeface="Cambria Math" panose="02040503050406030204" pitchFamily="18" charset="0"/>
                            </a:rPr>
                            <m:t>a</m:t>
                          </m:r>
                          <m:r>
                            <a:rPr lang="en-US" altLang="zh-CN" b="0" i="0" dirty="0" smtClean="0">
                              <a:latin typeface="Cambria Math" panose="02040503050406030204" pitchFamily="18" charset="0"/>
                            </a:rPr>
                            <m:t>)</m:t>
                          </m:r>
                        </m:e>
                      </m:nary>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C572F09F-CEDD-4392-ACBA-374534767D2E}"/>
                  </a:ext>
                </a:extLst>
              </p:cNvPr>
              <p:cNvSpPr txBox="1">
                <a:spLocks noRot="1" noChangeAspect="1" noMove="1" noResize="1" noEditPoints="1" noAdjustHandles="1" noChangeArrowheads="1" noChangeShapeType="1" noTextEdit="1"/>
              </p:cNvSpPr>
              <p:nvPr/>
            </p:nvSpPr>
            <p:spPr>
              <a:xfrm>
                <a:off x="4094074" y="4352721"/>
                <a:ext cx="4003852" cy="790409"/>
              </a:xfrm>
              <a:prstGeom prst="rect">
                <a:avLst/>
              </a:prstGeom>
              <a:blipFill>
                <a:blip r:embed="rId3"/>
                <a:stretch>
                  <a:fillRect/>
                </a:stretch>
              </a:blipFill>
            </p:spPr>
            <p:txBody>
              <a:bodyPr/>
              <a:lstStyle/>
              <a:p>
                <a:r>
                  <a:rPr lang="zh-CN" altLang="en-US">
                    <a:noFill/>
                  </a:rPr>
                  <a:t> </a:t>
                </a:r>
              </a:p>
            </p:txBody>
          </p:sp>
        </mc:Fallback>
      </mc:AlternateContent>
      <p:sp>
        <p:nvSpPr>
          <p:cNvPr id="12" name="矩形 11">
            <a:extLst>
              <a:ext uri="{FF2B5EF4-FFF2-40B4-BE49-F238E27FC236}">
                <a16:creationId xmlns:a16="http://schemas.microsoft.com/office/drawing/2014/main" id="{B826D373-F5C9-4414-A7E1-46D4024015EB}"/>
              </a:ext>
            </a:extLst>
          </p:cNvPr>
          <p:cNvSpPr/>
          <p:nvPr/>
        </p:nvSpPr>
        <p:spPr>
          <a:xfrm>
            <a:off x="2374326" y="4609426"/>
            <a:ext cx="793807" cy="369332"/>
          </a:xfrm>
          <a:prstGeom prst="rect">
            <a:avLst/>
          </a:prstGeom>
        </p:spPr>
        <p:txBody>
          <a:bodyPr wrap="none">
            <a:spAutoFit/>
          </a:bodyPr>
          <a:lstStyle/>
          <a:p>
            <a:r>
              <a:rPr lang="en-US" altLang="zh-CN" i="1" dirty="0">
                <a:latin typeface="Times New Roman" panose="02020603050405020304" pitchFamily="18" charset="0"/>
                <a:cs typeface="Times New Roman" panose="02020603050405020304" pitchFamily="18" charset="0"/>
              </a:rPr>
              <a:t>- prior</a:t>
            </a:r>
            <a:endParaRPr lang="zh-CN" altLang="en-US" dirty="0"/>
          </a:p>
        </p:txBody>
      </p:sp>
      <p:sp>
        <p:nvSpPr>
          <p:cNvPr id="13" name="矩形 12">
            <a:extLst>
              <a:ext uri="{FF2B5EF4-FFF2-40B4-BE49-F238E27FC236}">
                <a16:creationId xmlns:a16="http://schemas.microsoft.com/office/drawing/2014/main" id="{8E5C6D2C-57A6-48A7-9D38-E193A6FA341F}"/>
              </a:ext>
            </a:extLst>
          </p:cNvPr>
          <p:cNvSpPr/>
          <p:nvPr/>
        </p:nvSpPr>
        <p:spPr>
          <a:xfrm>
            <a:off x="2374325" y="5839024"/>
            <a:ext cx="1165704" cy="369332"/>
          </a:xfrm>
          <a:prstGeom prst="rect">
            <a:avLst/>
          </a:prstGeom>
        </p:spPr>
        <p:txBody>
          <a:bodyPr wrap="none">
            <a:spAutoFit/>
          </a:bodyPr>
          <a:lstStyle/>
          <a:p>
            <a:r>
              <a:rPr lang="en-US" altLang="zh-CN" i="1" dirty="0">
                <a:latin typeface="Times New Roman" panose="02020603050405020304" pitchFamily="18" charset="0"/>
                <a:cs typeface="Times New Roman" panose="02020603050405020304" pitchFamily="18" charset="0"/>
              </a:rPr>
              <a:t>- posterior</a:t>
            </a:r>
            <a:endParaRPr lang="zh-CN" altLang="en-US" dirty="0"/>
          </a:p>
        </p:txBody>
      </p:sp>
      <p:cxnSp>
        <p:nvCxnSpPr>
          <p:cNvPr id="15" name="直接箭头连接符 14">
            <a:extLst>
              <a:ext uri="{FF2B5EF4-FFF2-40B4-BE49-F238E27FC236}">
                <a16:creationId xmlns:a16="http://schemas.microsoft.com/office/drawing/2014/main" id="{80BFBB44-AC70-4DD8-97AF-A71FD442581E}"/>
              </a:ext>
            </a:extLst>
          </p:cNvPr>
          <p:cNvCxnSpPr/>
          <p:nvPr/>
        </p:nvCxnSpPr>
        <p:spPr>
          <a:xfrm>
            <a:off x="7304567" y="5000024"/>
            <a:ext cx="2200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1AD33E0F-5338-469F-BCE6-E6D099DEED09}"/>
              </a:ext>
            </a:extLst>
          </p:cNvPr>
          <p:cNvSpPr txBox="1"/>
          <p:nvPr/>
        </p:nvSpPr>
        <p:spPr>
          <a:xfrm>
            <a:off x="8608381" y="4978758"/>
            <a:ext cx="3121367" cy="646331"/>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How to sample from this term ?</a:t>
            </a:r>
          </a:p>
          <a:p>
            <a:r>
              <a:rPr lang="en-US" altLang="zh-CN" i="1" dirty="0">
                <a:latin typeface="Times New Roman" panose="02020603050405020304" pitchFamily="18" charset="0"/>
                <a:cs typeface="Times New Roman" panose="02020603050405020304" pitchFamily="18" charset="0"/>
              </a:rPr>
              <a:t>(Binary Distribution; Discrete)</a:t>
            </a:r>
            <a:endParaRPr lang="zh-CN" alt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8791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C6297F6-5D5B-42D2-AEED-394E6E0F22BE}"/>
              </a:ext>
            </a:extLst>
          </p:cNvPr>
          <p:cNvGrpSpPr/>
          <p:nvPr/>
        </p:nvGrpSpPr>
        <p:grpSpPr>
          <a:xfrm>
            <a:off x="0" y="257452"/>
            <a:ext cx="12192000" cy="763480"/>
            <a:chOff x="0" y="257452"/>
            <a:chExt cx="12192000" cy="763480"/>
          </a:xfrm>
        </p:grpSpPr>
        <p:sp>
          <p:nvSpPr>
            <p:cNvPr id="3" name="矩形 2">
              <a:extLst>
                <a:ext uri="{FF2B5EF4-FFF2-40B4-BE49-F238E27FC236}">
                  <a16:creationId xmlns:a16="http://schemas.microsoft.com/office/drawing/2014/main" id="{BDAAB985-32B4-4EB7-9487-83CD3AD1152B}"/>
                </a:ext>
              </a:extLst>
            </p:cNvPr>
            <p:cNvSpPr/>
            <p:nvPr/>
          </p:nvSpPr>
          <p:spPr>
            <a:xfrm>
              <a:off x="0" y="257452"/>
              <a:ext cx="12192000" cy="7634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2F9CFF81-826C-47DB-BA96-C9A5979354C9}"/>
                </a:ext>
              </a:extLst>
            </p:cNvPr>
            <p:cNvSpPr txBox="1"/>
            <p:nvPr/>
          </p:nvSpPr>
          <p:spPr>
            <a:xfrm>
              <a:off x="332509" y="431185"/>
              <a:ext cx="5597236" cy="461665"/>
            </a:xfrm>
            <a:prstGeom prst="rect">
              <a:avLst/>
            </a:prstGeom>
            <a:noFill/>
          </p:spPr>
          <p:txBody>
            <a:bodyPr wrap="square" rtlCol="0">
              <a:spAutoFit/>
            </a:bodyPr>
            <a:lstStyle/>
            <a:p>
              <a:r>
                <a:rPr lang="en-US" altLang="zh-CN" sz="2400" dirty="0">
                  <a:solidFill>
                    <a:schemeClr val="bg1"/>
                  </a:solidFill>
                </a:rPr>
                <a:t>Exact Hamiltonian Monte Carlo (EHMC)</a:t>
              </a:r>
            </a:p>
          </p:txBody>
        </p:sp>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48FC81E-B941-40A5-8D51-5FA3AE839350}"/>
                  </a:ext>
                </a:extLst>
              </p:cNvPr>
              <p:cNvSpPr txBox="1"/>
              <p:nvPr/>
            </p:nvSpPr>
            <p:spPr>
              <a:xfrm>
                <a:off x="332509" y="1194665"/>
                <a:ext cx="11427100" cy="928267"/>
              </a:xfrm>
              <a:prstGeom prst="rect">
                <a:avLst/>
              </a:prstGeom>
              <a:noFill/>
            </p:spPr>
            <p:txBody>
              <a:bodyPr wrap="square" rtlCol="0">
                <a:spAutoFit/>
              </a:bodyPr>
              <a:lstStyle/>
              <a:p>
                <a:pPr algn="ctr"/>
                <a:r>
                  <a:rPr lang="en-US" altLang="zh-CN" i="1" dirty="0">
                    <a:solidFill>
                      <a:schemeClr val="accent1"/>
                    </a:solidFill>
                    <a:latin typeface="Times New Roman" panose="02020603050405020304" pitchFamily="18" charset="0"/>
                    <a:cs typeface="Times New Roman" panose="02020603050405020304" pitchFamily="18" charset="0"/>
                  </a:rPr>
                  <a:t>Sign Function</a:t>
                </a:r>
                <a:r>
                  <a:rPr lang="en-US" altLang="zh-CN" dirty="0">
                    <a:solidFill>
                      <a:schemeClr val="accent1"/>
                    </a:solidFill>
                    <a:latin typeface="Times New Roman" panose="02020603050405020304" pitchFamily="18" charset="0"/>
                    <a:cs typeface="Times New Roman" panose="02020603050405020304" pitchFamily="18" charset="0"/>
                  </a:rPr>
                  <a:t>:</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from</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Discrete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to</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Continuous.</a:t>
                </a:r>
              </a:p>
              <a:p>
                <a:r>
                  <a:rPr lang="en-US" altLang="zh-CN" i="1" dirty="0">
                    <a:solidFill>
                      <a:schemeClr val="tx1"/>
                    </a:solidFill>
                    <a:latin typeface="Times New Roman" panose="02020603050405020304" pitchFamily="18" charset="0"/>
                    <a:cs typeface="Times New Roman" panose="02020603050405020304" pitchFamily="18" charset="0"/>
                  </a:rPr>
                  <a:t>To make it simplified and intuitive, we discuss sampling from a binary distribution p(x), defined over d-dimensional space s </a:t>
                </a:r>
                <a14:m>
                  <m:oMath xmlns:m="http://schemas.openxmlformats.org/officeDocument/2006/math">
                    <m:r>
                      <a:rPr lang="en-US" altLang="zh-CN" i="1" smtClean="0">
                        <a:solidFill>
                          <a:schemeClr val="tx1"/>
                        </a:solidFill>
                        <a:latin typeface="Cambria Math" panose="02040503050406030204" pitchFamily="18" charset="0"/>
                      </a:rPr>
                      <m:t>∈</m:t>
                    </m:r>
                    <m:sSup>
                      <m:sSupPr>
                        <m:ctrlPr>
                          <a:rPr lang="en-US" altLang="zh-CN" i="1" smtClean="0">
                            <a:solidFill>
                              <a:schemeClr val="tx1"/>
                            </a:solidFill>
                            <a:latin typeface="Cambria Math" panose="02040503050406030204" pitchFamily="18" charset="0"/>
                          </a:rPr>
                        </m:ctrlPr>
                      </m:sSupPr>
                      <m:e>
                        <m:d>
                          <m:dPr>
                            <m:begChr m:val="{"/>
                            <m:endChr m:val="}"/>
                            <m:ctrlPr>
                              <a:rPr lang="en-US" altLang="zh-CN" i="1" smtClean="0">
                                <a:solidFill>
                                  <a:schemeClr val="tx1"/>
                                </a:solidFill>
                                <a:latin typeface="Cambria Math" panose="02040503050406030204" pitchFamily="18" charset="0"/>
                              </a:rPr>
                            </m:ctrlPr>
                          </m:dPr>
                          <m:e>
                            <m:r>
                              <a:rPr lang="en-US" altLang="zh-CN" i="1" smtClean="0">
                                <a:solidFill>
                                  <a:schemeClr val="tx1"/>
                                </a:solidFill>
                                <a:latin typeface="Cambria Math" panose="02040503050406030204" pitchFamily="18" charset="0"/>
                              </a:rPr>
                              <m:t>−1,+1</m:t>
                            </m:r>
                          </m:e>
                        </m:d>
                      </m:e>
                      <m:sup>
                        <m:r>
                          <a:rPr lang="en-US" altLang="zh-CN" i="1" smtClean="0">
                            <a:solidFill>
                              <a:schemeClr val="tx1"/>
                            </a:solidFill>
                            <a:latin typeface="Cambria Math" panose="02040503050406030204" pitchFamily="18" charset="0"/>
                          </a:rPr>
                          <m:t>𝑑</m:t>
                        </m:r>
                      </m:sup>
                    </m:sSup>
                  </m:oMath>
                </a14:m>
                <a:r>
                  <a:rPr lang="en-US" altLang="zh-CN" i="1" dirty="0">
                    <a:solidFill>
                      <a:schemeClr val="tx1"/>
                    </a:solidFill>
                    <a:latin typeface="Times New Roman" panose="02020603050405020304" pitchFamily="18" charset="0"/>
                    <a:cs typeface="Times New Roman" panose="02020603050405020304" pitchFamily="18" charset="0"/>
                  </a:rPr>
                  <a:t>.</a:t>
                </a:r>
              </a:p>
            </p:txBody>
          </p:sp>
        </mc:Choice>
        <mc:Fallback xmlns="">
          <p:sp>
            <p:nvSpPr>
              <p:cNvPr id="5" name="文本框 4">
                <a:extLst>
                  <a:ext uri="{FF2B5EF4-FFF2-40B4-BE49-F238E27FC236}">
                    <a16:creationId xmlns:a16="http://schemas.microsoft.com/office/drawing/2014/main" id="{048FC81E-B941-40A5-8D51-5FA3AE839350}"/>
                  </a:ext>
                </a:extLst>
              </p:cNvPr>
              <p:cNvSpPr txBox="1">
                <a:spLocks noRot="1" noChangeAspect="1" noMove="1" noResize="1" noEditPoints="1" noAdjustHandles="1" noChangeArrowheads="1" noChangeShapeType="1" noTextEdit="1"/>
              </p:cNvSpPr>
              <p:nvPr/>
            </p:nvSpPr>
            <p:spPr>
              <a:xfrm>
                <a:off x="332509" y="1194665"/>
                <a:ext cx="11427100" cy="928267"/>
              </a:xfrm>
              <a:prstGeom prst="rect">
                <a:avLst/>
              </a:prstGeom>
              <a:blipFill>
                <a:blip r:embed="rId2"/>
                <a:stretch>
                  <a:fillRect l="-480" t="-3947" r="-53" b="-9868"/>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0F54464C-D3F3-40A4-AEF6-2F90B24152C7}"/>
              </a:ext>
            </a:extLst>
          </p:cNvPr>
          <p:cNvPicPr>
            <a:picLocks noChangeAspect="1"/>
          </p:cNvPicPr>
          <p:nvPr/>
        </p:nvPicPr>
        <p:blipFill>
          <a:blip r:embed="rId3"/>
          <a:stretch>
            <a:fillRect/>
          </a:stretch>
        </p:blipFill>
        <p:spPr>
          <a:xfrm>
            <a:off x="5044307" y="2122932"/>
            <a:ext cx="1770875" cy="688365"/>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CA901CF-B256-4DB2-8CCE-5546E99CBACD}"/>
                  </a:ext>
                </a:extLst>
              </p:cNvPr>
              <p:cNvSpPr txBox="1"/>
              <p:nvPr/>
            </p:nvSpPr>
            <p:spPr>
              <a:xfrm>
                <a:off x="382450" y="2811297"/>
                <a:ext cx="11427100" cy="374270"/>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Let us then augment the distribution p(s) with continuous variables </a:t>
                </a:r>
                <a14:m>
                  <m:oMath xmlns:m="http://schemas.openxmlformats.org/officeDocument/2006/math">
                    <m:r>
                      <a:rPr lang="en-US" altLang="zh-CN" i="1" smtClean="0">
                        <a:latin typeface="Cambria Math" panose="02040503050406030204" pitchFamily="18" charset="0"/>
                      </a:rPr>
                      <m:t>𝑦</m:t>
                    </m:r>
                    <m:r>
                      <a:rPr lang="en-US" altLang="zh-CN"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ℝ</m:t>
                        </m:r>
                      </m:e>
                      <m:sup>
                        <m:r>
                          <a:rPr lang="en-US" altLang="zh-CN" i="1" smtClean="0">
                            <a:latin typeface="Cambria Math" panose="02040503050406030204" pitchFamily="18" charset="0"/>
                          </a:rPr>
                          <m:t>𝑑</m:t>
                        </m:r>
                      </m:sup>
                    </m:sSup>
                  </m:oMath>
                </a14:m>
                <a:r>
                  <a:rPr lang="en-US" altLang="zh-CN" i="1" dirty="0">
                    <a:solidFill>
                      <a:schemeClr val="bg1">
                        <a:lumMod val="50000"/>
                      </a:schemeClr>
                    </a:solidFill>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as</a:t>
                </a:r>
              </a:p>
            </p:txBody>
          </p:sp>
        </mc:Choice>
        <mc:Fallback xmlns="">
          <p:sp>
            <p:nvSpPr>
              <p:cNvPr id="8" name="文本框 7">
                <a:extLst>
                  <a:ext uri="{FF2B5EF4-FFF2-40B4-BE49-F238E27FC236}">
                    <a16:creationId xmlns:a16="http://schemas.microsoft.com/office/drawing/2014/main" id="{DCA901CF-B256-4DB2-8CCE-5546E99CBACD}"/>
                  </a:ext>
                </a:extLst>
              </p:cNvPr>
              <p:cNvSpPr txBox="1">
                <a:spLocks noRot="1" noChangeAspect="1" noMove="1" noResize="1" noEditPoints="1" noAdjustHandles="1" noChangeArrowheads="1" noChangeShapeType="1" noTextEdit="1"/>
              </p:cNvSpPr>
              <p:nvPr/>
            </p:nvSpPr>
            <p:spPr>
              <a:xfrm>
                <a:off x="382450" y="2811297"/>
                <a:ext cx="11427100" cy="374270"/>
              </a:xfrm>
              <a:prstGeom prst="rect">
                <a:avLst/>
              </a:prstGeom>
              <a:blipFill>
                <a:blip r:embed="rId4"/>
                <a:stretch>
                  <a:fillRect l="-480" t="-6452" b="-24194"/>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4F0117E2-B7C0-49A7-B36B-534ED05BE790}"/>
              </a:ext>
            </a:extLst>
          </p:cNvPr>
          <p:cNvPicPr>
            <a:picLocks noChangeAspect="1"/>
          </p:cNvPicPr>
          <p:nvPr/>
        </p:nvPicPr>
        <p:blipFill>
          <a:blip r:embed="rId5"/>
          <a:stretch>
            <a:fillRect/>
          </a:stretch>
        </p:blipFill>
        <p:spPr>
          <a:xfrm>
            <a:off x="4912097" y="3270222"/>
            <a:ext cx="2367805" cy="469342"/>
          </a:xfrm>
          <a:prstGeom prst="rect">
            <a:avLst/>
          </a:prstGeom>
        </p:spPr>
      </p:pic>
      <p:sp>
        <p:nvSpPr>
          <p:cNvPr id="10" name="文本框 9">
            <a:extLst>
              <a:ext uri="{FF2B5EF4-FFF2-40B4-BE49-F238E27FC236}">
                <a16:creationId xmlns:a16="http://schemas.microsoft.com/office/drawing/2014/main" id="{B9EB991A-E3F0-4D59-975C-9D339BB038FB}"/>
              </a:ext>
            </a:extLst>
          </p:cNvPr>
          <p:cNvSpPr txBox="1"/>
          <p:nvPr/>
        </p:nvSpPr>
        <p:spPr>
          <a:xfrm>
            <a:off x="382450" y="3824219"/>
            <a:ext cx="11427100" cy="374270"/>
          </a:xfrm>
          <a:prstGeom prst="rect">
            <a:avLst/>
          </a:prstGeom>
          <a:noFill/>
        </p:spPr>
        <p:txBody>
          <a:bodyPr wrap="square" rtlCol="0">
            <a:spAutoFit/>
          </a:bodyPr>
          <a:lstStyle/>
          <a:p>
            <a:r>
              <a:rPr lang="en-US" altLang="zh-CN" i="1" dirty="0">
                <a:solidFill>
                  <a:schemeClr val="accent1"/>
                </a:solidFill>
                <a:latin typeface="Times New Roman" panose="02020603050405020304" pitchFamily="18" charset="0"/>
                <a:cs typeface="Times New Roman" panose="02020603050405020304" pitchFamily="18" charset="0"/>
              </a:rPr>
              <a:t>where p(y | s) is non-zero only in the orthant defined by</a:t>
            </a:r>
          </a:p>
        </p:txBody>
      </p:sp>
      <p:pic>
        <p:nvPicPr>
          <p:cNvPr id="11" name="图片 10">
            <a:extLst>
              <a:ext uri="{FF2B5EF4-FFF2-40B4-BE49-F238E27FC236}">
                <a16:creationId xmlns:a16="http://schemas.microsoft.com/office/drawing/2014/main" id="{CDA07CB6-951D-4157-9195-912BA4A5408C}"/>
              </a:ext>
            </a:extLst>
          </p:cNvPr>
          <p:cNvPicPr>
            <a:picLocks noChangeAspect="1"/>
          </p:cNvPicPr>
          <p:nvPr/>
        </p:nvPicPr>
        <p:blipFill>
          <a:blip r:embed="rId6"/>
          <a:stretch>
            <a:fillRect/>
          </a:stretch>
        </p:blipFill>
        <p:spPr>
          <a:xfrm>
            <a:off x="4052928" y="4378216"/>
            <a:ext cx="4086143" cy="368554"/>
          </a:xfrm>
          <a:prstGeom prst="rect">
            <a:avLst/>
          </a:prstGeom>
        </p:spPr>
      </p:pic>
      <p:sp>
        <p:nvSpPr>
          <p:cNvPr id="12" name="矩形 11">
            <a:extLst>
              <a:ext uri="{FF2B5EF4-FFF2-40B4-BE49-F238E27FC236}">
                <a16:creationId xmlns:a16="http://schemas.microsoft.com/office/drawing/2014/main" id="{3E2B5228-6756-49DD-AA24-02057A4BFD71}"/>
              </a:ext>
            </a:extLst>
          </p:cNvPr>
          <p:cNvSpPr/>
          <p:nvPr/>
        </p:nvSpPr>
        <p:spPr>
          <a:xfrm>
            <a:off x="382450" y="4926497"/>
            <a:ext cx="13570689" cy="369332"/>
          </a:xfrm>
          <a:prstGeom prst="rect">
            <a:avLst/>
          </a:prstGeom>
        </p:spPr>
        <p:txBody>
          <a:bodyPr wrap="square">
            <a:spAutoFit/>
          </a:bodyPr>
          <a:lstStyle/>
          <a:p>
            <a:r>
              <a:rPr lang="zh-CN" altLang="en-US" i="1" dirty="0">
                <a:solidFill>
                  <a:schemeClr val="accent1"/>
                </a:solidFill>
                <a:latin typeface="Times New Roman" panose="02020603050405020304" pitchFamily="18" charset="0"/>
                <a:cs typeface="Times New Roman" panose="02020603050405020304" pitchFamily="18" charset="0"/>
              </a:rPr>
              <a:t>The essence of the proposed method is that we can sample from p(s) by sampling y from</a:t>
            </a:r>
          </a:p>
        </p:txBody>
      </p:sp>
      <p:pic>
        <p:nvPicPr>
          <p:cNvPr id="13" name="图片 12">
            <a:extLst>
              <a:ext uri="{FF2B5EF4-FFF2-40B4-BE49-F238E27FC236}">
                <a16:creationId xmlns:a16="http://schemas.microsoft.com/office/drawing/2014/main" id="{7CE8CEAD-3E49-435E-B4B5-5A94B71E12A7}"/>
              </a:ext>
            </a:extLst>
          </p:cNvPr>
          <p:cNvPicPr>
            <a:picLocks noChangeAspect="1"/>
          </p:cNvPicPr>
          <p:nvPr/>
        </p:nvPicPr>
        <p:blipFill>
          <a:blip r:embed="rId7"/>
          <a:stretch>
            <a:fillRect/>
          </a:stretch>
        </p:blipFill>
        <p:spPr>
          <a:xfrm>
            <a:off x="4770041" y="5474778"/>
            <a:ext cx="2552035" cy="966850"/>
          </a:xfrm>
          <a:prstGeom prst="rect">
            <a:avLst/>
          </a:prstGeom>
        </p:spPr>
      </p:pic>
      <p:cxnSp>
        <p:nvCxnSpPr>
          <p:cNvPr id="15" name="直接箭头连接符 14">
            <a:extLst>
              <a:ext uri="{FF2B5EF4-FFF2-40B4-BE49-F238E27FC236}">
                <a16:creationId xmlns:a16="http://schemas.microsoft.com/office/drawing/2014/main" id="{3FDF0128-ADA9-4D79-BF46-B6EBC818C1DF}"/>
              </a:ext>
            </a:extLst>
          </p:cNvPr>
          <p:cNvCxnSpPr>
            <a:stCxn id="13" idx="3"/>
          </p:cNvCxnSpPr>
          <p:nvPr/>
        </p:nvCxnSpPr>
        <p:spPr>
          <a:xfrm>
            <a:off x="7322076" y="5958203"/>
            <a:ext cx="13859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9B0F1F85-CAA4-4501-90F2-32C86A188E8B}"/>
              </a:ext>
            </a:extLst>
          </p:cNvPr>
          <p:cNvSpPr txBox="1"/>
          <p:nvPr/>
        </p:nvSpPr>
        <p:spPr>
          <a:xfrm>
            <a:off x="9058939" y="5616253"/>
            <a:ext cx="270067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p(y) is piecewise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defined in each orthant.</a:t>
            </a:r>
            <a:endParaRPr lang="zh-CN" altLang="en-US"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A3638516-A6D3-4B5A-8371-BDEDD4CD06D9}"/>
              </a:ext>
            </a:extLst>
          </p:cNvPr>
          <p:cNvSpPr txBox="1"/>
          <p:nvPr/>
        </p:nvSpPr>
        <p:spPr>
          <a:xfrm>
            <a:off x="332508" y="431185"/>
            <a:ext cx="9319485" cy="461665"/>
          </a:xfrm>
          <a:prstGeom prst="rect">
            <a:avLst/>
          </a:prstGeom>
          <a:noFill/>
        </p:spPr>
        <p:txBody>
          <a:bodyPr wrap="square" rtlCol="0">
            <a:spAutoFit/>
          </a:bodyPr>
          <a:lstStyle/>
          <a:p>
            <a:r>
              <a:rPr lang="en-US" altLang="zh-CN" sz="2400" dirty="0">
                <a:solidFill>
                  <a:schemeClr val="bg1"/>
                </a:solidFill>
              </a:rPr>
              <a:t>Exact Hamiltonian Monte Carlo (EHMC) with Auxiliary-variable</a:t>
            </a:r>
          </a:p>
        </p:txBody>
      </p:sp>
    </p:spTree>
    <p:extLst>
      <p:ext uri="{BB962C8B-B14F-4D97-AF65-F5344CB8AC3E}">
        <p14:creationId xmlns:p14="http://schemas.microsoft.com/office/powerpoint/2010/main" val="2383564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C6297F6-5D5B-42D2-AEED-394E6E0F22BE}"/>
              </a:ext>
            </a:extLst>
          </p:cNvPr>
          <p:cNvGrpSpPr/>
          <p:nvPr/>
        </p:nvGrpSpPr>
        <p:grpSpPr>
          <a:xfrm>
            <a:off x="0" y="257452"/>
            <a:ext cx="12192000" cy="763480"/>
            <a:chOff x="0" y="257452"/>
            <a:chExt cx="12192000" cy="763480"/>
          </a:xfrm>
        </p:grpSpPr>
        <p:sp>
          <p:nvSpPr>
            <p:cNvPr id="3" name="矩形 2">
              <a:extLst>
                <a:ext uri="{FF2B5EF4-FFF2-40B4-BE49-F238E27FC236}">
                  <a16:creationId xmlns:a16="http://schemas.microsoft.com/office/drawing/2014/main" id="{BDAAB985-32B4-4EB7-9487-83CD3AD1152B}"/>
                </a:ext>
              </a:extLst>
            </p:cNvPr>
            <p:cNvSpPr/>
            <p:nvPr/>
          </p:nvSpPr>
          <p:spPr>
            <a:xfrm>
              <a:off x="0" y="257452"/>
              <a:ext cx="12192000" cy="7634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2F9CFF81-826C-47DB-BA96-C9A5979354C9}"/>
                </a:ext>
              </a:extLst>
            </p:cNvPr>
            <p:cNvSpPr txBox="1"/>
            <p:nvPr/>
          </p:nvSpPr>
          <p:spPr>
            <a:xfrm>
              <a:off x="332509" y="431185"/>
              <a:ext cx="5597236" cy="461665"/>
            </a:xfrm>
            <a:prstGeom prst="rect">
              <a:avLst/>
            </a:prstGeom>
            <a:noFill/>
          </p:spPr>
          <p:txBody>
            <a:bodyPr wrap="square" rtlCol="0">
              <a:spAutoFit/>
            </a:bodyPr>
            <a:lstStyle/>
            <a:p>
              <a:r>
                <a:rPr lang="en-US" altLang="zh-CN" sz="2400" dirty="0">
                  <a:solidFill>
                    <a:schemeClr val="bg1"/>
                  </a:solidFill>
                </a:rPr>
                <a:t>Exact Hamiltonian Monte Carlo (EHMC)</a:t>
              </a:r>
            </a:p>
          </p:txBody>
        </p:sp>
      </p:grpSp>
      <p:cxnSp>
        <p:nvCxnSpPr>
          <p:cNvPr id="6" name="直接连接符 5">
            <a:extLst>
              <a:ext uri="{FF2B5EF4-FFF2-40B4-BE49-F238E27FC236}">
                <a16:creationId xmlns:a16="http://schemas.microsoft.com/office/drawing/2014/main" id="{7B173500-E28A-4B3F-8A9E-79F788C702AA}"/>
              </a:ext>
            </a:extLst>
          </p:cNvPr>
          <p:cNvCxnSpPr>
            <a:stCxn id="3" idx="2"/>
          </p:cNvCxnSpPr>
          <p:nvPr/>
        </p:nvCxnSpPr>
        <p:spPr>
          <a:xfrm>
            <a:off x="6096000" y="1020932"/>
            <a:ext cx="0" cy="5837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5A944C75-D67C-48FB-B3D6-36B853127443}"/>
              </a:ext>
            </a:extLst>
          </p:cNvPr>
          <p:cNvPicPr>
            <a:picLocks noChangeAspect="1"/>
          </p:cNvPicPr>
          <p:nvPr/>
        </p:nvPicPr>
        <p:blipFill>
          <a:blip r:embed="rId2"/>
          <a:stretch>
            <a:fillRect/>
          </a:stretch>
        </p:blipFill>
        <p:spPr>
          <a:xfrm>
            <a:off x="1419448" y="2712060"/>
            <a:ext cx="3082554" cy="396488"/>
          </a:xfrm>
          <a:prstGeom prst="rect">
            <a:avLst/>
          </a:prstGeom>
        </p:spPr>
      </p:pic>
      <p:pic>
        <p:nvPicPr>
          <p:cNvPr id="8" name="图片 7">
            <a:extLst>
              <a:ext uri="{FF2B5EF4-FFF2-40B4-BE49-F238E27FC236}">
                <a16:creationId xmlns:a16="http://schemas.microsoft.com/office/drawing/2014/main" id="{4BCA7FDE-8F4C-49F4-B642-E11154727A0B}"/>
              </a:ext>
            </a:extLst>
          </p:cNvPr>
          <p:cNvPicPr>
            <a:picLocks noChangeAspect="1"/>
          </p:cNvPicPr>
          <p:nvPr/>
        </p:nvPicPr>
        <p:blipFill>
          <a:blip r:embed="rId3"/>
          <a:stretch>
            <a:fillRect/>
          </a:stretch>
        </p:blipFill>
        <p:spPr>
          <a:xfrm>
            <a:off x="1787655" y="3262023"/>
            <a:ext cx="2343150" cy="333954"/>
          </a:xfrm>
          <a:prstGeom prst="rect">
            <a:avLst/>
          </a:prstGeom>
        </p:spPr>
      </p:pic>
      <p:pic>
        <p:nvPicPr>
          <p:cNvPr id="9" name="图片 8">
            <a:extLst>
              <a:ext uri="{FF2B5EF4-FFF2-40B4-BE49-F238E27FC236}">
                <a16:creationId xmlns:a16="http://schemas.microsoft.com/office/drawing/2014/main" id="{38107F15-1258-4B29-BEB7-C1EEC4966E90}"/>
              </a:ext>
            </a:extLst>
          </p:cNvPr>
          <p:cNvPicPr>
            <a:picLocks noChangeAspect="1"/>
          </p:cNvPicPr>
          <p:nvPr/>
        </p:nvPicPr>
        <p:blipFill>
          <a:blip r:embed="rId4"/>
          <a:stretch>
            <a:fillRect/>
          </a:stretch>
        </p:blipFill>
        <p:spPr>
          <a:xfrm>
            <a:off x="1165706" y="3698850"/>
            <a:ext cx="3587048" cy="646664"/>
          </a:xfrm>
          <a:prstGeom prst="rect">
            <a:avLst/>
          </a:prstGeom>
        </p:spPr>
      </p:pic>
      <p:sp>
        <p:nvSpPr>
          <p:cNvPr id="10" name="文本框 9">
            <a:extLst>
              <a:ext uri="{FF2B5EF4-FFF2-40B4-BE49-F238E27FC236}">
                <a16:creationId xmlns:a16="http://schemas.microsoft.com/office/drawing/2014/main" id="{0CB9B06D-3D72-4941-9C5C-B2E82721CA67}"/>
              </a:ext>
            </a:extLst>
          </p:cNvPr>
          <p:cNvSpPr txBox="1"/>
          <p:nvPr/>
        </p:nvSpPr>
        <p:spPr>
          <a:xfrm>
            <a:off x="332509" y="1266430"/>
            <a:ext cx="5449830" cy="9233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Still, we’re going to make use of </a:t>
            </a:r>
            <a:r>
              <a:rPr lang="en-US" altLang="zh-CN" i="1" dirty="0">
                <a:latin typeface="Times New Roman" panose="02020603050405020304" pitchFamily="18" charset="0"/>
                <a:cs typeface="Times New Roman" panose="02020603050405020304" pitchFamily="18" charset="0"/>
              </a:rPr>
              <a:t>Hamiltonian Dynamics</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Hamiltonian Equation.</a:t>
            </a:r>
          </a:p>
          <a:p>
            <a:r>
              <a:rPr lang="en-US" altLang="zh-CN" i="1" dirty="0">
                <a:solidFill>
                  <a:schemeClr val="bg1">
                    <a:lumMod val="50000"/>
                  </a:schemeClr>
                </a:solidFill>
                <a:latin typeface="Times New Roman" panose="02020603050405020304" pitchFamily="18" charset="0"/>
                <a:cs typeface="Times New Roman" panose="02020603050405020304" pitchFamily="18" charset="0"/>
              </a:rPr>
              <a:t>Please recall the previous section.</a:t>
            </a:r>
            <a:endParaRPr lang="zh-CN" altLang="en-US" i="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EA3E8C4E-61CD-4C94-8F86-476BBD824931}"/>
              </a:ext>
            </a:extLst>
          </p:cNvPr>
          <p:cNvSpPr txBox="1"/>
          <p:nvPr/>
        </p:nvSpPr>
        <p:spPr>
          <a:xfrm>
            <a:off x="6120446" y="1035562"/>
            <a:ext cx="1174823" cy="1754326"/>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Two figures to illustrate the particle movement:</a:t>
            </a:r>
            <a:endParaRPr lang="zh-CN" altLang="en-US" i="1" dirty="0">
              <a:solidFill>
                <a:schemeClr val="bg1">
                  <a:lumMod val="50000"/>
                </a:schemeClr>
              </a:solidFill>
              <a:latin typeface="Times New Roman" panose="02020603050405020304" pitchFamily="18" charset="0"/>
              <a:cs typeface="Times New Roman" panose="02020603050405020304" pitchFamily="18" charset="0"/>
            </a:endParaRPr>
          </a:p>
        </p:txBody>
      </p:sp>
      <p:grpSp>
        <p:nvGrpSpPr>
          <p:cNvPr id="25" name="组合 24">
            <a:extLst>
              <a:ext uri="{FF2B5EF4-FFF2-40B4-BE49-F238E27FC236}">
                <a16:creationId xmlns:a16="http://schemas.microsoft.com/office/drawing/2014/main" id="{9EBD40A1-BEE4-48A8-99F6-B16BA9FD0E97}"/>
              </a:ext>
            </a:extLst>
          </p:cNvPr>
          <p:cNvGrpSpPr/>
          <p:nvPr/>
        </p:nvGrpSpPr>
        <p:grpSpPr>
          <a:xfrm>
            <a:off x="6860827" y="1455478"/>
            <a:ext cx="5104527" cy="2630183"/>
            <a:chOff x="6807664" y="1648184"/>
            <a:chExt cx="5104527" cy="2630183"/>
          </a:xfrm>
        </p:grpSpPr>
        <p:cxnSp>
          <p:nvCxnSpPr>
            <p:cNvPr id="13" name="直接连接符 12">
              <a:extLst>
                <a:ext uri="{FF2B5EF4-FFF2-40B4-BE49-F238E27FC236}">
                  <a16:creationId xmlns:a16="http://schemas.microsoft.com/office/drawing/2014/main" id="{4A90B0C6-395C-4EBE-B0A5-25B49E3873B4}"/>
                </a:ext>
              </a:extLst>
            </p:cNvPr>
            <p:cNvCxnSpPr>
              <a:cxnSpLocks/>
            </p:cNvCxnSpPr>
            <p:nvPr/>
          </p:nvCxnSpPr>
          <p:spPr>
            <a:xfrm>
              <a:off x="7081284" y="2987749"/>
              <a:ext cx="2945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EE2B40A-700E-414E-8582-6D16ABB5406C}"/>
                    </a:ext>
                  </a:extLst>
                </p:cNvPr>
                <p:cNvSpPr txBox="1"/>
                <p:nvPr/>
              </p:nvSpPr>
              <p:spPr>
                <a:xfrm>
                  <a:off x="10164725" y="2803083"/>
                  <a:ext cx="1747466" cy="391646"/>
                </a:xfrm>
                <a:prstGeom prst="rect">
                  <a:avLst/>
                </a:prstGeom>
                <a:noFill/>
              </p:spPr>
              <p:txBody>
                <a:bodyPr wrap="none" rtlCol="0">
                  <a:spAutoFit/>
                </a:bodyPr>
                <a:lstStyle/>
                <a:p>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a:rPr lang="en-US" altLang="zh-CN" i="1" dirty="0">
                              <a:latin typeface="Cambria Math" panose="02040503050406030204" pitchFamily="18" charset="0"/>
                            </a:rPr>
                            <m:t>𝑗</m:t>
                          </m:r>
                        </m:sub>
                      </m:sSub>
                      <m:r>
                        <a:rPr lang="en-US" altLang="zh-CN" i="1" dirty="0">
                          <a:latin typeface="Cambria Math" panose="02040503050406030204" pitchFamily="18" charset="0"/>
                        </a:rPr>
                        <m:t>=0</m:t>
                      </m:r>
                    </m:oMath>
                  </a14:m>
                  <a:r>
                    <a:rPr lang="en-US" altLang="zh-CN" dirty="0">
                      <a:latin typeface="Times New Roman" panose="02020603050405020304" pitchFamily="18" charset="0"/>
                      <a:cs typeface="Times New Roman" panose="02020603050405020304" pitchFamily="18" charset="0"/>
                    </a:rPr>
                    <a:t> boundary</a:t>
                  </a:r>
                  <a:endParaRPr lang="zh-CN" altLang="en-US" dirty="0">
                    <a:latin typeface="Times New Roman" panose="02020603050405020304" pitchFamily="18" charset="0"/>
                    <a:cs typeface="Times New Roman" panose="02020603050405020304" pitchFamily="18" charset="0"/>
                  </a:endParaRPr>
                </a:p>
              </p:txBody>
            </p:sp>
          </mc:Choice>
          <mc:Fallback xmlns="">
            <p:sp>
              <p:nvSpPr>
                <p:cNvPr id="15" name="文本框 14">
                  <a:extLst>
                    <a:ext uri="{FF2B5EF4-FFF2-40B4-BE49-F238E27FC236}">
                      <a16:creationId xmlns:a16="http://schemas.microsoft.com/office/drawing/2014/main" id="{2EE2B40A-700E-414E-8582-6D16ABB5406C}"/>
                    </a:ext>
                  </a:extLst>
                </p:cNvPr>
                <p:cNvSpPr txBox="1">
                  <a:spLocks noRot="1" noChangeAspect="1" noMove="1" noResize="1" noEditPoints="1" noAdjustHandles="1" noChangeArrowheads="1" noChangeShapeType="1" noTextEdit="1"/>
                </p:cNvSpPr>
                <p:nvPr/>
              </p:nvSpPr>
              <p:spPr>
                <a:xfrm>
                  <a:off x="10164725" y="2803083"/>
                  <a:ext cx="1747466" cy="391646"/>
                </a:xfrm>
                <a:prstGeom prst="rect">
                  <a:avLst/>
                </a:prstGeom>
                <a:blipFill>
                  <a:blip r:embed="rId5"/>
                  <a:stretch>
                    <a:fillRect t="-7813" r="-1742" b="-18750"/>
                  </a:stretch>
                </a:blipFill>
              </p:spPr>
              <p:txBody>
                <a:bodyPr/>
                <a:lstStyle/>
                <a:p>
                  <a:r>
                    <a:rPr lang="zh-CN" altLang="en-US">
                      <a:noFill/>
                    </a:rPr>
                    <a:t> </a:t>
                  </a:r>
                </a:p>
              </p:txBody>
            </p:sp>
          </mc:Fallback>
        </mc:AlternateContent>
        <p:cxnSp>
          <p:nvCxnSpPr>
            <p:cNvPr id="17" name="直接箭头连接符 16">
              <a:extLst>
                <a:ext uri="{FF2B5EF4-FFF2-40B4-BE49-F238E27FC236}">
                  <a16:creationId xmlns:a16="http://schemas.microsoft.com/office/drawing/2014/main" id="{8CF4E0BB-F61C-402F-AF57-FBA3509920A8}"/>
                </a:ext>
              </a:extLst>
            </p:cNvPr>
            <p:cNvCxnSpPr/>
            <p:nvPr/>
          </p:nvCxnSpPr>
          <p:spPr>
            <a:xfrm flipV="1">
              <a:off x="7410008" y="3061311"/>
              <a:ext cx="627321" cy="8089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D6DA827-D9DC-44D4-88BC-293CB36B938B}"/>
                </a:ext>
              </a:extLst>
            </p:cNvPr>
            <p:cNvCxnSpPr/>
            <p:nvPr/>
          </p:nvCxnSpPr>
          <p:spPr>
            <a:xfrm flipV="1">
              <a:off x="8123711" y="2101364"/>
              <a:ext cx="627321" cy="80894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CE7C452C-ACC0-4B5F-9765-35DEAD35B735}"/>
                </a:ext>
              </a:extLst>
            </p:cNvPr>
            <p:cNvSpPr/>
            <p:nvPr/>
          </p:nvSpPr>
          <p:spPr>
            <a:xfrm>
              <a:off x="7761329" y="2645844"/>
              <a:ext cx="676042" cy="676042"/>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6B19E870-FF89-4C09-B9F6-98D8D55770B4}"/>
                    </a:ext>
                  </a:extLst>
                </p:cNvPr>
                <p:cNvSpPr txBox="1"/>
                <p:nvPr/>
              </p:nvSpPr>
              <p:spPr>
                <a:xfrm>
                  <a:off x="8320363" y="1648184"/>
                  <a:ext cx="1623842" cy="475771"/>
                </a:xfrm>
                <a:prstGeom prst="rect">
                  <a:avLst/>
                </a:prstGeom>
                <a:noFill/>
              </p:spPr>
              <p:txBody>
                <a:bodyPr wrap="none" lIns="0" tIns="0" rIns="0" bIns="0" rtlCol="0">
                  <a:spAutoFit/>
                </a:bodyPr>
                <a:lstStyle/>
                <a:p>
                  <a:r>
                    <a:rPr lang="en-US" altLang="zh-CN" b="0" dirty="0">
                      <a:latin typeface="Times New Roman" panose="02020603050405020304" pitchFamily="18" charset="0"/>
                      <a:cs typeface="Times New Roman" panose="02020603050405020304" pitchFamily="18" charset="0"/>
                    </a:rPr>
                    <a:t>After = </a:t>
                  </a:r>
                  <a14:m>
                    <m:oMath xmlns:m="http://schemas.openxmlformats.org/officeDocument/2006/math">
                      <m:f>
                        <m:fPr>
                          <m:ctrlPr>
                            <a:rPr lang="en-US" altLang="zh-CN" b="0" i="1" smtClean="0">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𝑗</m:t>
                              </m:r>
                            </m:sub>
                            <m:sup>
                              <m:r>
                                <a:rPr lang="en-US" altLang="zh-CN" i="1">
                                  <a:latin typeface="Cambria Math" panose="02040503050406030204" pitchFamily="18" charset="0"/>
                                </a:rPr>
                                <m:t>2</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r>
                            <a:rPr lang="en-US" altLang="zh-CN" i="1">
                              <a:latin typeface="Cambria Math" panose="02040503050406030204" pitchFamily="18" charset="0"/>
                            </a:rPr>
                            <m:t>)</m:t>
                          </m:r>
                        </m:num>
                        <m:den>
                          <m:r>
                            <a:rPr lang="en-US" altLang="zh-CN" b="0" i="1" smtClean="0">
                              <a:latin typeface="Cambria Math" panose="02040503050406030204" pitchFamily="18" charset="0"/>
                            </a:rPr>
                            <m:t>2</m:t>
                          </m:r>
                        </m:den>
                      </m:f>
                    </m:oMath>
                  </a14:m>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&gt; 0</a:t>
                  </a:r>
                  <a:endParaRPr lang="zh-CN" altLang="en-US" dirty="0">
                    <a:latin typeface="Times New Roman" panose="02020603050405020304" pitchFamily="18" charset="0"/>
                    <a:cs typeface="Times New Roman" panose="02020603050405020304" pitchFamily="18" charset="0"/>
                  </a:endParaRPr>
                </a:p>
              </p:txBody>
            </p:sp>
          </mc:Choice>
          <mc:Fallback xmlns="">
            <p:sp>
              <p:nvSpPr>
                <p:cNvPr id="20" name="文本框 19">
                  <a:extLst>
                    <a:ext uri="{FF2B5EF4-FFF2-40B4-BE49-F238E27FC236}">
                      <a16:creationId xmlns:a16="http://schemas.microsoft.com/office/drawing/2014/main" id="{6B19E870-FF89-4C09-B9F6-98D8D55770B4}"/>
                    </a:ext>
                  </a:extLst>
                </p:cNvPr>
                <p:cNvSpPr txBox="1">
                  <a:spLocks noRot="1" noChangeAspect="1" noMove="1" noResize="1" noEditPoints="1" noAdjustHandles="1" noChangeArrowheads="1" noChangeShapeType="1" noTextEdit="1"/>
                </p:cNvSpPr>
                <p:nvPr/>
              </p:nvSpPr>
              <p:spPr>
                <a:xfrm>
                  <a:off x="8320363" y="1648184"/>
                  <a:ext cx="1623842" cy="475771"/>
                </a:xfrm>
                <a:prstGeom prst="rect">
                  <a:avLst/>
                </a:prstGeom>
                <a:blipFill>
                  <a:blip r:embed="rId6"/>
                  <a:stretch>
                    <a:fillRect l="-9023" r="-7895"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05C4B79-3A77-40BF-A224-16BE70CAF717}"/>
                    </a:ext>
                  </a:extLst>
                </p:cNvPr>
                <p:cNvSpPr txBox="1"/>
                <p:nvPr/>
              </p:nvSpPr>
              <p:spPr>
                <a:xfrm>
                  <a:off x="6807664" y="3803814"/>
                  <a:ext cx="1404231" cy="474553"/>
                </a:xfrm>
                <a:prstGeom prst="rect">
                  <a:avLst/>
                </a:prstGeom>
                <a:noFill/>
              </p:spPr>
              <p:txBody>
                <a:bodyPr wrap="none" lIns="0" tIns="0" rIns="0" bIns="0" rtlCol="0">
                  <a:spAutoFit/>
                </a:bodyPr>
                <a:lstStyle/>
                <a:p>
                  <a:r>
                    <a:rPr lang="en-US" altLang="zh-CN" b="0" dirty="0">
                      <a:latin typeface="Times New Roman" panose="02020603050405020304" pitchFamily="18" charset="0"/>
                      <a:cs typeface="Times New Roman" panose="02020603050405020304" pitchFamily="18" charset="0"/>
                    </a:rPr>
                    <a:t>Before = </a:t>
                  </a:r>
                  <a14:m>
                    <m:oMath xmlns:m="http://schemas.openxmlformats.org/officeDocument/2006/math">
                      <m:f>
                        <m:fPr>
                          <m:ctrlPr>
                            <a:rPr lang="en-US" altLang="zh-CN" b="0" i="1" smtClean="0">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𝑗</m:t>
                              </m:r>
                            </m:sub>
                            <m:sup>
                              <m:r>
                                <a:rPr lang="en-US" altLang="zh-CN" i="1">
                                  <a:latin typeface="Cambria Math" panose="02040503050406030204" pitchFamily="18" charset="0"/>
                                </a:rPr>
                                <m:t>2</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𝑗</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m:t>
                          </m:r>
                        </m:num>
                        <m:den>
                          <m:r>
                            <a:rPr lang="en-US" altLang="zh-CN" b="0" i="1" smtClean="0">
                              <a:latin typeface="Cambria Math" panose="02040503050406030204" pitchFamily="18" charset="0"/>
                            </a:rPr>
                            <m:t>2</m:t>
                          </m:r>
                        </m:den>
                      </m:f>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505C4B79-3A77-40BF-A224-16BE70CAF717}"/>
                    </a:ext>
                  </a:extLst>
                </p:cNvPr>
                <p:cNvSpPr txBox="1">
                  <a:spLocks noRot="1" noChangeAspect="1" noMove="1" noResize="1" noEditPoints="1" noAdjustHandles="1" noChangeArrowheads="1" noChangeShapeType="1" noTextEdit="1"/>
                </p:cNvSpPr>
                <p:nvPr/>
              </p:nvSpPr>
              <p:spPr>
                <a:xfrm>
                  <a:off x="6807664" y="3803814"/>
                  <a:ext cx="1404231" cy="474553"/>
                </a:xfrm>
                <a:prstGeom prst="rect">
                  <a:avLst/>
                </a:prstGeom>
                <a:blipFill>
                  <a:blip r:embed="rId7"/>
                  <a:stretch>
                    <a:fillRect l="-9957"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0E1F90D1-1142-4DFD-95B5-F1FB4EA9EA10}"/>
                    </a:ext>
                  </a:extLst>
                </p:cNvPr>
                <p:cNvSpPr txBox="1"/>
                <p:nvPr/>
              </p:nvSpPr>
              <p:spPr>
                <a:xfrm>
                  <a:off x="8639673" y="3381339"/>
                  <a:ext cx="273729"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m:rPr>
                                <m:sty m:val="p"/>
                              </m:rPr>
                              <a:rPr lang="zh-CN" altLang="en-US" i="1" smtClean="0">
                                <a:latin typeface="Cambria Math" panose="02040503050406030204" pitchFamily="18" charset="0"/>
                              </a:rPr>
                              <m:t>Δ</m:t>
                            </m:r>
                          </m:e>
                          <m:sub>
                            <m:r>
                              <a:rPr lang="zh-CN" altLang="en-US" i="1" smtClean="0">
                                <a:latin typeface="Cambria Math" panose="02040503050406030204" pitchFamily="18" charset="0"/>
                              </a:rPr>
                              <m:t>𝑗</m:t>
                            </m:r>
                          </m:sub>
                        </m:sSub>
                      </m:oMath>
                    </m:oMathPara>
                  </a14:m>
                  <a:endParaRPr lang="zh-CN" altLang="en-US" dirty="0"/>
                </a:p>
              </p:txBody>
            </p:sp>
          </mc:Choice>
          <mc:Fallback xmlns="">
            <p:sp>
              <p:nvSpPr>
                <p:cNvPr id="22" name="文本框 21">
                  <a:extLst>
                    <a:ext uri="{FF2B5EF4-FFF2-40B4-BE49-F238E27FC236}">
                      <a16:creationId xmlns:a16="http://schemas.microsoft.com/office/drawing/2014/main" id="{0E1F90D1-1142-4DFD-95B5-F1FB4EA9EA10}"/>
                    </a:ext>
                  </a:extLst>
                </p:cNvPr>
                <p:cNvSpPr txBox="1">
                  <a:spLocks noRot="1" noChangeAspect="1" noMove="1" noResize="1" noEditPoints="1" noAdjustHandles="1" noChangeArrowheads="1" noChangeShapeType="1" noTextEdit="1"/>
                </p:cNvSpPr>
                <p:nvPr/>
              </p:nvSpPr>
              <p:spPr>
                <a:xfrm>
                  <a:off x="8639673" y="3381339"/>
                  <a:ext cx="273729" cy="299313"/>
                </a:xfrm>
                <a:prstGeom prst="rect">
                  <a:avLst/>
                </a:prstGeom>
                <a:blipFill>
                  <a:blip r:embed="rId8"/>
                  <a:stretch>
                    <a:fillRect l="-20000" r="-13333" b="-26531"/>
                  </a:stretch>
                </a:blipFill>
              </p:spPr>
              <p:txBody>
                <a:bodyPr/>
                <a:lstStyle/>
                <a:p>
                  <a:r>
                    <a:rPr lang="zh-CN" altLang="en-US">
                      <a:noFill/>
                    </a:rPr>
                    <a:t> </a:t>
                  </a:r>
                </a:p>
              </p:txBody>
            </p:sp>
          </mc:Fallback>
        </mc:AlternateContent>
        <p:cxnSp>
          <p:nvCxnSpPr>
            <p:cNvPr id="24" name="直接连接符 23">
              <a:extLst>
                <a:ext uri="{FF2B5EF4-FFF2-40B4-BE49-F238E27FC236}">
                  <a16:creationId xmlns:a16="http://schemas.microsoft.com/office/drawing/2014/main" id="{0345D2B5-B8F4-4F5F-AA5C-FB1B30618E14}"/>
                </a:ext>
              </a:extLst>
            </p:cNvPr>
            <p:cNvCxnSpPr>
              <a:stCxn id="19" idx="5"/>
              <a:endCxn id="22" idx="1"/>
            </p:cNvCxnSpPr>
            <p:nvPr/>
          </p:nvCxnSpPr>
          <p:spPr>
            <a:xfrm>
              <a:off x="8338367" y="3222882"/>
              <a:ext cx="301306" cy="30811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0910C7CB-226A-4E90-8295-A53177A7FEA5}"/>
              </a:ext>
            </a:extLst>
          </p:cNvPr>
          <p:cNvGrpSpPr/>
          <p:nvPr/>
        </p:nvGrpSpPr>
        <p:grpSpPr>
          <a:xfrm>
            <a:off x="6860827" y="4472954"/>
            <a:ext cx="5104527" cy="2110839"/>
            <a:chOff x="6807664" y="2167528"/>
            <a:chExt cx="5104527" cy="2110839"/>
          </a:xfrm>
        </p:grpSpPr>
        <p:cxnSp>
          <p:nvCxnSpPr>
            <p:cNvPr id="28" name="直接连接符 27">
              <a:extLst>
                <a:ext uri="{FF2B5EF4-FFF2-40B4-BE49-F238E27FC236}">
                  <a16:creationId xmlns:a16="http://schemas.microsoft.com/office/drawing/2014/main" id="{000AEBD8-BF07-4B13-87B4-80186CD47E8C}"/>
                </a:ext>
              </a:extLst>
            </p:cNvPr>
            <p:cNvCxnSpPr>
              <a:cxnSpLocks/>
            </p:cNvCxnSpPr>
            <p:nvPr/>
          </p:nvCxnSpPr>
          <p:spPr>
            <a:xfrm>
              <a:off x="7081284" y="2987749"/>
              <a:ext cx="2945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F18D0326-021C-4519-B1BC-33CF7ECE6FCF}"/>
                    </a:ext>
                  </a:extLst>
                </p:cNvPr>
                <p:cNvSpPr txBox="1"/>
                <p:nvPr/>
              </p:nvSpPr>
              <p:spPr>
                <a:xfrm>
                  <a:off x="10164725" y="2803083"/>
                  <a:ext cx="1747466" cy="391646"/>
                </a:xfrm>
                <a:prstGeom prst="rect">
                  <a:avLst/>
                </a:prstGeom>
                <a:noFill/>
              </p:spPr>
              <p:txBody>
                <a:bodyPr wrap="none" rtlCol="0">
                  <a:spAutoFit/>
                </a:bodyPr>
                <a:lstStyle/>
                <a:p>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𝑦</m:t>
                          </m:r>
                        </m:e>
                        <m:sub>
                          <m:r>
                            <a:rPr lang="en-US" altLang="zh-CN" i="1" dirty="0" smtClean="0">
                              <a:latin typeface="Cambria Math" panose="02040503050406030204" pitchFamily="18" charset="0"/>
                            </a:rPr>
                            <m:t>𝑗</m:t>
                          </m:r>
                        </m:sub>
                      </m:sSub>
                      <m:r>
                        <a:rPr lang="en-US" altLang="zh-CN" i="1" dirty="0" smtClean="0">
                          <a:latin typeface="Cambria Math" panose="02040503050406030204" pitchFamily="18" charset="0"/>
                        </a:rPr>
                        <m:t>=0</m:t>
                      </m:r>
                    </m:oMath>
                  </a14:m>
                  <a:r>
                    <a:rPr lang="en-US" altLang="zh-CN" dirty="0">
                      <a:latin typeface="Times New Roman" panose="02020603050405020304" pitchFamily="18" charset="0"/>
                      <a:cs typeface="Times New Roman" panose="02020603050405020304" pitchFamily="18" charset="0"/>
                    </a:rPr>
                    <a:t> boundary</a:t>
                  </a:r>
                  <a:endParaRPr lang="zh-CN" altLang="en-US" dirty="0">
                    <a:latin typeface="Times New Roman" panose="02020603050405020304" pitchFamily="18" charset="0"/>
                    <a:cs typeface="Times New Roman" panose="02020603050405020304" pitchFamily="18" charset="0"/>
                  </a:endParaRPr>
                </a:p>
              </p:txBody>
            </p:sp>
          </mc:Choice>
          <mc:Fallback xmlns="">
            <p:sp>
              <p:nvSpPr>
                <p:cNvPr id="29" name="文本框 28">
                  <a:extLst>
                    <a:ext uri="{FF2B5EF4-FFF2-40B4-BE49-F238E27FC236}">
                      <a16:creationId xmlns:a16="http://schemas.microsoft.com/office/drawing/2014/main" id="{F18D0326-021C-4519-B1BC-33CF7ECE6FCF}"/>
                    </a:ext>
                  </a:extLst>
                </p:cNvPr>
                <p:cNvSpPr txBox="1">
                  <a:spLocks noRot="1" noChangeAspect="1" noMove="1" noResize="1" noEditPoints="1" noAdjustHandles="1" noChangeArrowheads="1" noChangeShapeType="1" noTextEdit="1"/>
                </p:cNvSpPr>
                <p:nvPr/>
              </p:nvSpPr>
              <p:spPr>
                <a:xfrm>
                  <a:off x="10164725" y="2803083"/>
                  <a:ext cx="1747466" cy="391646"/>
                </a:xfrm>
                <a:prstGeom prst="rect">
                  <a:avLst/>
                </a:prstGeom>
                <a:blipFill>
                  <a:blip r:embed="rId9"/>
                  <a:stretch>
                    <a:fillRect t="-7813" r="-1742" b="-18750"/>
                  </a:stretch>
                </a:blipFill>
              </p:spPr>
              <p:txBody>
                <a:bodyPr/>
                <a:lstStyle/>
                <a:p>
                  <a:r>
                    <a:rPr lang="zh-CN" altLang="en-US">
                      <a:noFill/>
                    </a:rPr>
                    <a:t> </a:t>
                  </a:r>
                </a:p>
              </p:txBody>
            </p:sp>
          </mc:Fallback>
        </mc:AlternateContent>
        <p:cxnSp>
          <p:nvCxnSpPr>
            <p:cNvPr id="30" name="直接箭头连接符 29">
              <a:extLst>
                <a:ext uri="{FF2B5EF4-FFF2-40B4-BE49-F238E27FC236}">
                  <a16:creationId xmlns:a16="http://schemas.microsoft.com/office/drawing/2014/main" id="{4E87C568-4046-40E1-8B46-A0BD146217B2}"/>
                </a:ext>
              </a:extLst>
            </p:cNvPr>
            <p:cNvCxnSpPr/>
            <p:nvPr/>
          </p:nvCxnSpPr>
          <p:spPr>
            <a:xfrm flipV="1">
              <a:off x="7410008" y="3061311"/>
              <a:ext cx="627321" cy="8089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BE76229D-DA42-4383-A8C5-1E43BD60B506}"/>
                </a:ext>
              </a:extLst>
            </p:cNvPr>
            <p:cNvCxnSpPr>
              <a:cxnSpLocks/>
            </p:cNvCxnSpPr>
            <p:nvPr/>
          </p:nvCxnSpPr>
          <p:spPr>
            <a:xfrm>
              <a:off x="8165158" y="3080431"/>
              <a:ext cx="967126" cy="69202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7926FDFD-6577-43C6-BD66-EA0B1459AA90}"/>
                </a:ext>
              </a:extLst>
            </p:cNvPr>
            <p:cNvSpPr/>
            <p:nvPr/>
          </p:nvSpPr>
          <p:spPr>
            <a:xfrm>
              <a:off x="7761329" y="2645844"/>
              <a:ext cx="676042" cy="676042"/>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EC0CD2F7-EF52-4D46-B918-B9F4C0196E7A}"/>
                    </a:ext>
                  </a:extLst>
                </p:cNvPr>
                <p:cNvSpPr txBox="1"/>
                <p:nvPr/>
              </p:nvSpPr>
              <p:spPr>
                <a:xfrm>
                  <a:off x="8751469" y="3719493"/>
                  <a:ext cx="1623842" cy="475771"/>
                </a:xfrm>
                <a:prstGeom prst="rect">
                  <a:avLst/>
                </a:prstGeom>
                <a:noFill/>
              </p:spPr>
              <p:txBody>
                <a:bodyPr wrap="none" lIns="0" tIns="0" rIns="0" bIns="0" rtlCol="0">
                  <a:spAutoFit/>
                </a:bodyPr>
                <a:lstStyle/>
                <a:p>
                  <a:r>
                    <a:rPr lang="en-US" altLang="zh-CN" b="0" dirty="0">
                      <a:latin typeface="Times New Roman" panose="02020603050405020304" pitchFamily="18" charset="0"/>
                      <a:cs typeface="Times New Roman" panose="02020603050405020304" pitchFamily="18" charset="0"/>
                    </a:rPr>
                    <a:t>After = </a:t>
                  </a:r>
                  <a14:m>
                    <m:oMath xmlns:m="http://schemas.openxmlformats.org/officeDocument/2006/math">
                      <m:f>
                        <m:fPr>
                          <m:ctrlPr>
                            <a:rPr lang="en-US" altLang="zh-CN" b="0" i="1" smtClean="0">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𝑗</m:t>
                              </m:r>
                            </m:sub>
                            <m:sup>
                              <m:r>
                                <a:rPr lang="en-US" altLang="zh-CN" i="1">
                                  <a:latin typeface="Cambria Math" panose="02040503050406030204" pitchFamily="18" charset="0"/>
                                </a:rPr>
                                <m:t>2</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r>
                            <a:rPr lang="en-US" altLang="zh-CN" i="1">
                              <a:latin typeface="Cambria Math" panose="02040503050406030204" pitchFamily="18" charset="0"/>
                            </a:rPr>
                            <m:t>)</m:t>
                          </m:r>
                        </m:num>
                        <m:den>
                          <m:r>
                            <a:rPr lang="en-US" altLang="zh-CN" b="0" i="1" smtClean="0">
                              <a:latin typeface="Cambria Math" panose="02040503050406030204" pitchFamily="18" charset="0"/>
                            </a:rPr>
                            <m:t>2</m:t>
                          </m:r>
                        </m:den>
                      </m:f>
                    </m:oMath>
                  </a14:m>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&lt; 0</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3" name="文本框 32">
                  <a:extLst>
                    <a:ext uri="{FF2B5EF4-FFF2-40B4-BE49-F238E27FC236}">
                      <a16:creationId xmlns:a16="http://schemas.microsoft.com/office/drawing/2014/main" id="{EC0CD2F7-EF52-4D46-B918-B9F4C0196E7A}"/>
                    </a:ext>
                  </a:extLst>
                </p:cNvPr>
                <p:cNvSpPr txBox="1">
                  <a:spLocks noRot="1" noChangeAspect="1" noMove="1" noResize="1" noEditPoints="1" noAdjustHandles="1" noChangeArrowheads="1" noChangeShapeType="1" noTextEdit="1"/>
                </p:cNvSpPr>
                <p:nvPr/>
              </p:nvSpPr>
              <p:spPr>
                <a:xfrm>
                  <a:off x="8751469" y="3719493"/>
                  <a:ext cx="1623842" cy="475771"/>
                </a:xfrm>
                <a:prstGeom prst="rect">
                  <a:avLst/>
                </a:prstGeom>
                <a:blipFill>
                  <a:blip r:embed="rId10"/>
                  <a:stretch>
                    <a:fillRect l="-8614" r="-7865"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071591D1-6022-44C9-B822-B344643B9A6B}"/>
                    </a:ext>
                  </a:extLst>
                </p:cNvPr>
                <p:cNvSpPr txBox="1"/>
                <p:nvPr/>
              </p:nvSpPr>
              <p:spPr>
                <a:xfrm>
                  <a:off x="6807664" y="3803814"/>
                  <a:ext cx="1404231" cy="474553"/>
                </a:xfrm>
                <a:prstGeom prst="rect">
                  <a:avLst/>
                </a:prstGeom>
                <a:noFill/>
              </p:spPr>
              <p:txBody>
                <a:bodyPr wrap="none" lIns="0" tIns="0" rIns="0" bIns="0" rtlCol="0">
                  <a:spAutoFit/>
                </a:bodyPr>
                <a:lstStyle/>
                <a:p>
                  <a:r>
                    <a:rPr lang="en-US" altLang="zh-CN" b="0" dirty="0">
                      <a:latin typeface="Times New Roman" panose="02020603050405020304" pitchFamily="18" charset="0"/>
                      <a:cs typeface="Times New Roman" panose="02020603050405020304" pitchFamily="18" charset="0"/>
                    </a:rPr>
                    <a:t>Before = </a:t>
                  </a:r>
                  <a14:m>
                    <m:oMath xmlns:m="http://schemas.openxmlformats.org/officeDocument/2006/math">
                      <m:f>
                        <m:fPr>
                          <m:ctrlPr>
                            <a:rPr lang="en-US" altLang="zh-CN" b="0" i="1" smtClean="0">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𝑗</m:t>
                              </m:r>
                            </m:sub>
                            <m:sup>
                              <m:r>
                                <a:rPr lang="en-US" altLang="zh-CN" i="1">
                                  <a:latin typeface="Cambria Math" panose="02040503050406030204" pitchFamily="18" charset="0"/>
                                </a:rPr>
                                <m:t>2</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𝑗</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m:t>
                          </m:r>
                        </m:num>
                        <m:den>
                          <m:r>
                            <a:rPr lang="en-US" altLang="zh-CN" b="0" i="1" smtClean="0">
                              <a:latin typeface="Cambria Math" panose="02040503050406030204" pitchFamily="18" charset="0"/>
                            </a:rPr>
                            <m:t>2</m:t>
                          </m:r>
                        </m:den>
                      </m:f>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34" name="文本框 33">
                  <a:extLst>
                    <a:ext uri="{FF2B5EF4-FFF2-40B4-BE49-F238E27FC236}">
                      <a16:creationId xmlns:a16="http://schemas.microsoft.com/office/drawing/2014/main" id="{071591D1-6022-44C9-B822-B344643B9A6B}"/>
                    </a:ext>
                  </a:extLst>
                </p:cNvPr>
                <p:cNvSpPr txBox="1">
                  <a:spLocks noRot="1" noChangeAspect="1" noMove="1" noResize="1" noEditPoints="1" noAdjustHandles="1" noChangeArrowheads="1" noChangeShapeType="1" noTextEdit="1"/>
                </p:cNvSpPr>
                <p:nvPr/>
              </p:nvSpPr>
              <p:spPr>
                <a:xfrm>
                  <a:off x="6807664" y="3803814"/>
                  <a:ext cx="1404231" cy="474553"/>
                </a:xfrm>
                <a:prstGeom prst="rect">
                  <a:avLst/>
                </a:prstGeom>
                <a:blipFill>
                  <a:blip r:embed="rId11"/>
                  <a:stretch>
                    <a:fillRect l="-9957"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11F9502B-6737-4F25-8C9B-DD64AD8FEE30}"/>
                    </a:ext>
                  </a:extLst>
                </p:cNvPr>
                <p:cNvSpPr txBox="1"/>
                <p:nvPr/>
              </p:nvSpPr>
              <p:spPr>
                <a:xfrm>
                  <a:off x="7314621" y="2167528"/>
                  <a:ext cx="273729"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m:rPr>
                                <m:sty m:val="p"/>
                              </m:rPr>
                              <a:rPr lang="zh-CN" altLang="en-US" i="1" smtClean="0">
                                <a:latin typeface="Cambria Math" panose="02040503050406030204" pitchFamily="18" charset="0"/>
                              </a:rPr>
                              <m:t>Δ</m:t>
                            </m:r>
                          </m:e>
                          <m:sub>
                            <m:r>
                              <a:rPr lang="zh-CN" altLang="en-US" i="1" smtClean="0">
                                <a:latin typeface="Cambria Math" panose="02040503050406030204" pitchFamily="18" charset="0"/>
                              </a:rPr>
                              <m:t>𝑗</m:t>
                            </m:r>
                          </m:sub>
                        </m:sSub>
                      </m:oMath>
                    </m:oMathPara>
                  </a14:m>
                  <a:endParaRPr lang="zh-CN" altLang="en-US" dirty="0"/>
                </a:p>
              </p:txBody>
            </p:sp>
          </mc:Choice>
          <mc:Fallback xmlns="">
            <p:sp>
              <p:nvSpPr>
                <p:cNvPr id="35" name="文本框 34">
                  <a:extLst>
                    <a:ext uri="{FF2B5EF4-FFF2-40B4-BE49-F238E27FC236}">
                      <a16:creationId xmlns:a16="http://schemas.microsoft.com/office/drawing/2014/main" id="{11F9502B-6737-4F25-8C9B-DD64AD8FEE30}"/>
                    </a:ext>
                  </a:extLst>
                </p:cNvPr>
                <p:cNvSpPr txBox="1">
                  <a:spLocks noRot="1" noChangeAspect="1" noMove="1" noResize="1" noEditPoints="1" noAdjustHandles="1" noChangeArrowheads="1" noChangeShapeType="1" noTextEdit="1"/>
                </p:cNvSpPr>
                <p:nvPr/>
              </p:nvSpPr>
              <p:spPr>
                <a:xfrm>
                  <a:off x="7314621" y="2167528"/>
                  <a:ext cx="273729" cy="299313"/>
                </a:xfrm>
                <a:prstGeom prst="rect">
                  <a:avLst/>
                </a:prstGeom>
                <a:blipFill>
                  <a:blip r:embed="rId12"/>
                  <a:stretch>
                    <a:fillRect l="-20000" r="-13333" b="-26531"/>
                  </a:stretch>
                </a:blipFill>
              </p:spPr>
              <p:txBody>
                <a:bodyPr/>
                <a:lstStyle/>
                <a:p>
                  <a:r>
                    <a:rPr lang="zh-CN" altLang="en-US">
                      <a:noFill/>
                    </a:rPr>
                    <a:t> </a:t>
                  </a:r>
                </a:p>
              </p:txBody>
            </p:sp>
          </mc:Fallback>
        </mc:AlternateContent>
        <p:cxnSp>
          <p:nvCxnSpPr>
            <p:cNvPr id="36" name="直接连接符 35">
              <a:extLst>
                <a:ext uri="{FF2B5EF4-FFF2-40B4-BE49-F238E27FC236}">
                  <a16:creationId xmlns:a16="http://schemas.microsoft.com/office/drawing/2014/main" id="{AD32224B-2838-4382-94FC-2E356CC283F5}"/>
                </a:ext>
              </a:extLst>
            </p:cNvPr>
            <p:cNvCxnSpPr>
              <a:cxnSpLocks/>
            </p:cNvCxnSpPr>
            <p:nvPr/>
          </p:nvCxnSpPr>
          <p:spPr>
            <a:xfrm>
              <a:off x="7573015" y="2456688"/>
              <a:ext cx="301306" cy="30811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38" name="图片 37">
            <a:extLst>
              <a:ext uri="{FF2B5EF4-FFF2-40B4-BE49-F238E27FC236}">
                <a16:creationId xmlns:a16="http://schemas.microsoft.com/office/drawing/2014/main" id="{8AAAFC39-EF3A-44E4-93C8-FD77051A671B}"/>
              </a:ext>
            </a:extLst>
          </p:cNvPr>
          <p:cNvPicPr>
            <a:picLocks noChangeAspect="1"/>
          </p:cNvPicPr>
          <p:nvPr/>
        </p:nvPicPr>
        <p:blipFill>
          <a:blip r:embed="rId13"/>
          <a:stretch>
            <a:fillRect/>
          </a:stretch>
        </p:blipFill>
        <p:spPr>
          <a:xfrm>
            <a:off x="1689569" y="4367698"/>
            <a:ext cx="2539322" cy="750756"/>
          </a:xfrm>
          <a:prstGeom prst="rect">
            <a:avLst/>
          </a:prstGeom>
        </p:spPr>
      </p:pic>
      <p:pic>
        <p:nvPicPr>
          <p:cNvPr id="39" name="图片 38">
            <a:extLst>
              <a:ext uri="{FF2B5EF4-FFF2-40B4-BE49-F238E27FC236}">
                <a16:creationId xmlns:a16="http://schemas.microsoft.com/office/drawing/2014/main" id="{AE4B1762-3426-4C4D-9D52-8333114C1EB9}"/>
              </a:ext>
            </a:extLst>
          </p:cNvPr>
          <p:cNvPicPr>
            <a:picLocks noChangeAspect="1"/>
          </p:cNvPicPr>
          <p:nvPr/>
        </p:nvPicPr>
        <p:blipFill>
          <a:blip r:embed="rId14"/>
          <a:stretch>
            <a:fillRect/>
          </a:stretch>
        </p:blipFill>
        <p:spPr>
          <a:xfrm>
            <a:off x="948952" y="5171086"/>
            <a:ext cx="4596364" cy="410004"/>
          </a:xfrm>
          <a:prstGeom prst="rect">
            <a:avLst/>
          </a:prstGeom>
        </p:spPr>
      </p:pic>
      <p:sp>
        <p:nvSpPr>
          <p:cNvPr id="37" name="文本框 36">
            <a:extLst>
              <a:ext uri="{FF2B5EF4-FFF2-40B4-BE49-F238E27FC236}">
                <a16:creationId xmlns:a16="http://schemas.microsoft.com/office/drawing/2014/main" id="{9BFF0075-BCC6-456E-AA68-E4A930524AE0}"/>
              </a:ext>
            </a:extLst>
          </p:cNvPr>
          <p:cNvSpPr txBox="1"/>
          <p:nvPr/>
        </p:nvSpPr>
        <p:spPr>
          <a:xfrm>
            <a:off x="332508" y="431185"/>
            <a:ext cx="9319485" cy="461665"/>
          </a:xfrm>
          <a:prstGeom prst="rect">
            <a:avLst/>
          </a:prstGeom>
          <a:noFill/>
        </p:spPr>
        <p:txBody>
          <a:bodyPr wrap="square" rtlCol="0">
            <a:spAutoFit/>
          </a:bodyPr>
          <a:lstStyle/>
          <a:p>
            <a:r>
              <a:rPr lang="en-US" altLang="zh-CN" sz="2400" dirty="0">
                <a:solidFill>
                  <a:schemeClr val="bg1"/>
                </a:solidFill>
              </a:rPr>
              <a:t>Exact Hamiltonian Monte Carlo (EHMC) with Auxiliary-variable</a:t>
            </a:r>
          </a:p>
        </p:txBody>
      </p:sp>
    </p:spTree>
    <p:extLst>
      <p:ext uri="{BB962C8B-B14F-4D97-AF65-F5344CB8AC3E}">
        <p14:creationId xmlns:p14="http://schemas.microsoft.com/office/powerpoint/2010/main" val="1753752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A79B59E-4FA3-45D5-BA90-60032F109FAE}"/>
              </a:ext>
            </a:extLst>
          </p:cNvPr>
          <p:cNvPicPr>
            <a:picLocks noChangeAspect="1"/>
          </p:cNvPicPr>
          <p:nvPr/>
        </p:nvPicPr>
        <p:blipFill>
          <a:blip r:embed="rId2"/>
          <a:stretch>
            <a:fillRect/>
          </a:stretch>
        </p:blipFill>
        <p:spPr>
          <a:xfrm>
            <a:off x="3054829" y="2131317"/>
            <a:ext cx="5568950" cy="631329"/>
          </a:xfrm>
          <a:prstGeom prst="rect">
            <a:avLst/>
          </a:prstGeom>
        </p:spPr>
      </p:pic>
      <p:grpSp>
        <p:nvGrpSpPr>
          <p:cNvPr id="5" name="组合 4">
            <a:extLst>
              <a:ext uri="{FF2B5EF4-FFF2-40B4-BE49-F238E27FC236}">
                <a16:creationId xmlns:a16="http://schemas.microsoft.com/office/drawing/2014/main" id="{0BC7290C-B892-4916-9D7C-EDB90C107788}"/>
              </a:ext>
            </a:extLst>
          </p:cNvPr>
          <p:cNvGrpSpPr/>
          <p:nvPr/>
        </p:nvGrpSpPr>
        <p:grpSpPr>
          <a:xfrm>
            <a:off x="0" y="257452"/>
            <a:ext cx="12192000" cy="763480"/>
            <a:chOff x="0" y="257452"/>
            <a:chExt cx="12192000" cy="763480"/>
          </a:xfrm>
        </p:grpSpPr>
        <p:sp>
          <p:nvSpPr>
            <p:cNvPr id="6" name="矩形 5">
              <a:extLst>
                <a:ext uri="{FF2B5EF4-FFF2-40B4-BE49-F238E27FC236}">
                  <a16:creationId xmlns:a16="http://schemas.microsoft.com/office/drawing/2014/main" id="{0B2DB75C-651A-4914-889A-2906AB0FA534}"/>
                </a:ext>
              </a:extLst>
            </p:cNvPr>
            <p:cNvSpPr/>
            <p:nvPr/>
          </p:nvSpPr>
          <p:spPr>
            <a:xfrm>
              <a:off x="0" y="257452"/>
              <a:ext cx="12192000" cy="7634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5DF2CFE0-ADCC-4B9C-B542-8FCFB8002A3E}"/>
                </a:ext>
              </a:extLst>
            </p:cNvPr>
            <p:cNvSpPr txBox="1"/>
            <p:nvPr/>
          </p:nvSpPr>
          <p:spPr>
            <a:xfrm>
              <a:off x="332509" y="431185"/>
              <a:ext cx="5597236" cy="461665"/>
            </a:xfrm>
            <a:prstGeom prst="rect">
              <a:avLst/>
            </a:prstGeom>
            <a:noFill/>
          </p:spPr>
          <p:txBody>
            <a:bodyPr wrap="square" rtlCol="0">
              <a:spAutoFit/>
            </a:bodyPr>
            <a:lstStyle/>
            <a:p>
              <a:r>
                <a:rPr lang="en-US" altLang="zh-CN" sz="2400" dirty="0">
                  <a:solidFill>
                    <a:schemeClr val="bg1"/>
                  </a:solidFill>
                </a:rPr>
                <a:t>Exact Hamiltonian Monte Carlo (EHMC)</a:t>
              </a:r>
            </a:p>
          </p:txBody>
        </p:sp>
      </p:gr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DC1EF0C-A988-470E-AC83-6727362B39B1}"/>
                  </a:ext>
                </a:extLst>
              </p:cNvPr>
              <p:cNvSpPr txBox="1"/>
              <p:nvPr/>
            </p:nvSpPr>
            <p:spPr>
              <a:xfrm>
                <a:off x="332509" y="1194665"/>
                <a:ext cx="1879361"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Choices of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7DC1EF0C-A988-470E-AC83-6727362B39B1}"/>
                  </a:ext>
                </a:extLst>
              </p:cNvPr>
              <p:cNvSpPr txBox="1">
                <a:spLocks noRot="1" noChangeAspect="1" noMove="1" noResize="1" noEditPoints="1" noAdjustHandles="1" noChangeArrowheads="1" noChangeShapeType="1" noTextEdit="1"/>
              </p:cNvSpPr>
              <p:nvPr/>
            </p:nvSpPr>
            <p:spPr>
              <a:xfrm>
                <a:off x="332509" y="1194665"/>
                <a:ext cx="1879361" cy="369332"/>
              </a:xfrm>
              <a:prstGeom prst="rect">
                <a:avLst/>
              </a:prstGeom>
              <a:blipFill>
                <a:blip r:embed="rId3"/>
                <a:stretch>
                  <a:fillRect l="-2922" t="-9836" r="-325" b="-24590"/>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0E08AFB4-AE15-4352-BB99-C1A45B83624C}"/>
              </a:ext>
            </a:extLst>
          </p:cNvPr>
          <p:cNvSpPr txBox="1"/>
          <p:nvPr/>
        </p:nvSpPr>
        <p:spPr>
          <a:xfrm>
            <a:off x="332508" y="1664565"/>
            <a:ext cx="4397422"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 popular choice is </a:t>
            </a:r>
            <a:r>
              <a:rPr lang="en-US" altLang="zh-CN" i="1" dirty="0">
                <a:latin typeface="Times New Roman" panose="02020603050405020304" pitchFamily="18" charset="0"/>
                <a:cs typeface="Times New Roman" panose="02020603050405020304" pitchFamily="18" charset="0"/>
              </a:rPr>
              <a:t>Gaussians augmentation:</a:t>
            </a:r>
            <a:endParaRPr lang="zh-CN" alt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C062E3D-18C2-461B-A509-E6BBAABFF0AE}"/>
                  </a:ext>
                </a:extLst>
              </p:cNvPr>
              <p:cNvSpPr txBox="1"/>
              <p:nvPr/>
            </p:nvSpPr>
            <p:spPr>
              <a:xfrm>
                <a:off x="332508" y="2866362"/>
                <a:ext cx="9209316"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Hamiltonian Equation leads to a equation between </a:t>
                </a:r>
                <a14:m>
                  <m:oMath xmlns:m="http://schemas.openxmlformats.org/officeDocument/2006/math">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en-US" altLang="zh-CN" dirty="0">
                    <a:latin typeface="Times New Roman" panose="02020603050405020304" pitchFamily="18" charset="0"/>
                    <a:cs typeface="Times New Roman" panose="02020603050405020304" pitchFamily="18" charset="0"/>
                  </a:rPr>
                  <a:t> and its second derivative </a:t>
                </a:r>
                <a14:m>
                  <m:oMath xmlns:m="http://schemas.openxmlformats.org/officeDocument/2006/math">
                    <m:acc>
                      <m:accPr>
                        <m:chr m:val="̈"/>
                        <m:ctrlPr>
                          <a:rPr lang="en-US" altLang="zh-CN" i="1" smtClean="0">
                            <a:latin typeface="Cambria Math" panose="02040503050406030204" pitchFamily="18" charset="0"/>
                          </a:rPr>
                        </m:ctrlPr>
                      </m:accPr>
                      <m:e>
                        <m:r>
                          <a:rPr lang="en-US" altLang="zh-CN" i="1" smtClean="0">
                            <a:latin typeface="Cambria Math" panose="02040503050406030204" pitchFamily="18" charset="0"/>
                          </a:rPr>
                          <m:t>𝑦</m:t>
                        </m:r>
                      </m:e>
                    </m:acc>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acc>
                      <m:accPr>
                        <m:chr m:val="̈"/>
                        <m:ctrlPr>
                          <a:rPr lang="zh-CN" altLang="en-US" i="1" dirty="0" smtClean="0">
                            <a:latin typeface="Cambria Math" panose="02040503050406030204" pitchFamily="18" charset="0"/>
                          </a:rPr>
                        </m:ctrlPr>
                      </m:accPr>
                      <m:e>
                        <m:r>
                          <a:rPr lang="zh-CN" altLang="en-US" i="1" dirty="0">
                            <a:latin typeface="Cambria Math" panose="02040503050406030204" pitchFamily="18" charset="0"/>
                          </a:rPr>
                          <m:t>𝑞</m:t>
                        </m:r>
                      </m:e>
                    </m:acc>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𝑡</m:t>
                        </m:r>
                      </m:e>
                    </m:d>
                    <m:r>
                      <a:rPr lang="en-US" altLang="zh-CN" b="0" i="1" dirty="0" smtClean="0">
                        <a:latin typeface="Cambria Math" panose="02040503050406030204" pitchFamily="18" charset="0"/>
                      </a:rPr>
                      <m:t>.</m:t>
                    </m:r>
                  </m:oMath>
                </a14:m>
                <a:endParaRPr lang="zh-CN" altLang="en-US" i="1" dirty="0">
                  <a:latin typeface="Times New Roman" panose="02020603050405020304" pitchFamily="18" charset="0"/>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AC062E3D-18C2-461B-A509-E6BBAABFF0AE}"/>
                  </a:ext>
                </a:extLst>
              </p:cNvPr>
              <p:cNvSpPr txBox="1">
                <a:spLocks noRot="1" noChangeAspect="1" noMove="1" noResize="1" noEditPoints="1" noAdjustHandles="1" noChangeArrowheads="1" noChangeShapeType="1" noTextEdit="1"/>
              </p:cNvSpPr>
              <p:nvPr/>
            </p:nvSpPr>
            <p:spPr>
              <a:xfrm>
                <a:off x="332508" y="2866362"/>
                <a:ext cx="9209316" cy="369332"/>
              </a:xfrm>
              <a:prstGeom prst="rect">
                <a:avLst/>
              </a:prstGeom>
              <a:blipFill>
                <a:blip r:embed="rId4"/>
                <a:stretch>
                  <a:fillRect l="-596" t="-8197" b="-24590"/>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6A8AE330-D5E2-42FA-B1E5-B2743C5DC793}"/>
              </a:ext>
            </a:extLst>
          </p:cNvPr>
          <p:cNvPicPr>
            <a:picLocks noChangeAspect="1"/>
          </p:cNvPicPr>
          <p:nvPr/>
        </p:nvPicPr>
        <p:blipFill>
          <a:blip r:embed="rId5"/>
          <a:stretch>
            <a:fillRect/>
          </a:stretch>
        </p:blipFill>
        <p:spPr>
          <a:xfrm>
            <a:off x="6755809" y="3595501"/>
            <a:ext cx="2993544" cy="313662"/>
          </a:xfrm>
          <a:prstGeom prst="rect">
            <a:avLst/>
          </a:prstGeom>
        </p:spPr>
      </p:pic>
      <p:pic>
        <p:nvPicPr>
          <p:cNvPr id="12" name="图片 11">
            <a:extLst>
              <a:ext uri="{FF2B5EF4-FFF2-40B4-BE49-F238E27FC236}">
                <a16:creationId xmlns:a16="http://schemas.microsoft.com/office/drawing/2014/main" id="{DD8A1347-8565-4A34-8207-3C44CE26A42F}"/>
              </a:ext>
            </a:extLst>
          </p:cNvPr>
          <p:cNvPicPr>
            <a:picLocks noChangeAspect="1"/>
          </p:cNvPicPr>
          <p:nvPr/>
        </p:nvPicPr>
        <p:blipFill>
          <a:blip r:embed="rId6"/>
          <a:stretch>
            <a:fillRect/>
          </a:stretch>
        </p:blipFill>
        <p:spPr>
          <a:xfrm>
            <a:off x="1142882" y="3429000"/>
            <a:ext cx="3587048" cy="646664"/>
          </a:xfrm>
          <a:prstGeom prst="rect">
            <a:avLst/>
          </a:prstGeom>
        </p:spPr>
      </p:pic>
      <p:cxnSp>
        <p:nvCxnSpPr>
          <p:cNvPr id="13" name="直接箭头连接符 12">
            <a:extLst>
              <a:ext uri="{FF2B5EF4-FFF2-40B4-BE49-F238E27FC236}">
                <a16:creationId xmlns:a16="http://schemas.microsoft.com/office/drawing/2014/main" id="{01A0E3C8-14AC-455C-8199-FAF29D7FF1BC}"/>
              </a:ext>
            </a:extLst>
          </p:cNvPr>
          <p:cNvCxnSpPr/>
          <p:nvPr/>
        </p:nvCxnSpPr>
        <p:spPr>
          <a:xfrm>
            <a:off x="4937166" y="3752332"/>
            <a:ext cx="1596799"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66D5D86-4400-4B4B-B530-0B7059EAB8FF}"/>
              </a:ext>
            </a:extLst>
          </p:cNvPr>
          <p:cNvSpPr txBox="1"/>
          <p:nvPr/>
        </p:nvSpPr>
        <p:spPr>
          <a:xfrm>
            <a:off x="332508" y="4250805"/>
            <a:ext cx="4728602"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Solving the above </a:t>
            </a:r>
            <a:r>
              <a:rPr lang="en-US" altLang="zh-CN" i="1" dirty="0">
                <a:latin typeface="Times New Roman" panose="02020603050405020304" pitchFamily="18" charset="0"/>
                <a:cs typeface="Times New Roman" panose="02020603050405020304" pitchFamily="18" charset="0"/>
              </a:rPr>
              <a:t>partial differential equations: </a:t>
            </a:r>
            <a:endParaRPr lang="zh-CN" alt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E735E231-BB51-4A19-9085-38090E39A81A}"/>
                  </a:ext>
                </a:extLst>
              </p:cNvPr>
              <p:cNvSpPr/>
              <p:nvPr/>
            </p:nvSpPr>
            <p:spPr>
              <a:xfrm>
                <a:off x="426129" y="4795278"/>
                <a:ext cx="32137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zh-CN" i="1" smtClean="0">
                              <a:latin typeface="Cambria Math" panose="02040503050406030204" pitchFamily="18" charset="0"/>
                            </a:rPr>
                          </m:ctrlPr>
                        </m:accPr>
                        <m:e>
                          <m:r>
                            <a:rPr lang="en-US" altLang="zh-CN" i="1">
                              <a:latin typeface="Cambria Math" panose="02040503050406030204" pitchFamily="18" charset="0"/>
                            </a:rPr>
                            <m:t>𝑦</m:t>
                          </m:r>
                        </m:e>
                      </m:acc>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b="0" i="0" smtClean="0">
                          <a:latin typeface="Cambria Math" panose="02040503050406030204" pitchFamily="18" charset="0"/>
                        </a:rPr>
                        <m:t>+</m:t>
                      </m:r>
                      <m:r>
                        <a:rPr lang="en-US" altLang="zh-CN" b="0" i="1" smtClean="0">
                          <a:latin typeface="Cambria Math" panose="02040503050406030204" pitchFamily="18" charset="0"/>
                        </a:rPr>
                        <m:t>0∗</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𝑦</m:t>
                          </m:r>
                        </m:e>
                      </m:acc>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b="0" i="0" smtClean="0">
                          <a:latin typeface="Cambria Math" panose="02040503050406030204" pitchFamily="18" charset="0"/>
                        </a:rPr>
                        <m:t>+1∗</m:t>
                      </m:r>
                      <m:r>
                        <m:rPr>
                          <m:sty m:val="p"/>
                        </m:rPr>
                        <a:rPr lang="en-US" altLang="zh-CN" b="0" i="0" smtClean="0">
                          <a:latin typeface="Cambria Math" panose="02040503050406030204" pitchFamily="18" charset="0"/>
                        </a:rPr>
                        <m:t>y</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t</m:t>
                          </m:r>
                        </m:e>
                      </m:d>
                      <m:r>
                        <a:rPr lang="en-US" altLang="zh-CN" b="0" i="0" smtClean="0">
                          <a:latin typeface="Cambria Math" panose="02040503050406030204" pitchFamily="18" charset="0"/>
                        </a:rPr>
                        <m:t>=0</m:t>
                      </m:r>
                    </m:oMath>
                  </m:oMathPara>
                </a14:m>
                <a:endParaRPr lang="zh-CN" altLang="en-US" dirty="0"/>
              </a:p>
            </p:txBody>
          </p:sp>
        </mc:Choice>
        <mc:Fallback xmlns="">
          <p:sp>
            <p:nvSpPr>
              <p:cNvPr id="15" name="矩形 14">
                <a:extLst>
                  <a:ext uri="{FF2B5EF4-FFF2-40B4-BE49-F238E27FC236}">
                    <a16:creationId xmlns:a16="http://schemas.microsoft.com/office/drawing/2014/main" id="{E735E231-BB51-4A19-9085-38090E39A81A}"/>
                  </a:ext>
                </a:extLst>
              </p:cNvPr>
              <p:cNvSpPr>
                <a:spLocks noRot="1" noChangeAspect="1" noMove="1" noResize="1" noEditPoints="1" noAdjustHandles="1" noChangeArrowheads="1" noChangeShapeType="1" noTextEdit="1"/>
              </p:cNvSpPr>
              <p:nvPr/>
            </p:nvSpPr>
            <p:spPr>
              <a:xfrm>
                <a:off x="426129" y="4795278"/>
                <a:ext cx="3213716" cy="369332"/>
              </a:xfrm>
              <a:prstGeom prst="rect">
                <a:avLst/>
              </a:prstGeom>
              <a:blipFill>
                <a:blip r:embed="rId7"/>
                <a:stretch>
                  <a:fillRect b="-6667"/>
                </a:stretch>
              </a:blipFill>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F73E9FA5-3AF1-4A9E-A67C-F52DB979E68A}"/>
              </a:ext>
            </a:extLst>
          </p:cNvPr>
          <p:cNvCxnSpPr>
            <a:cxnSpLocks/>
          </p:cNvCxnSpPr>
          <p:nvPr/>
        </p:nvCxnSpPr>
        <p:spPr>
          <a:xfrm>
            <a:off x="3666479" y="4979944"/>
            <a:ext cx="579151"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4C089CB1-DA3B-4161-9159-3D834FA6FF2B}"/>
                  </a:ext>
                </a:extLst>
              </p:cNvPr>
              <p:cNvSpPr/>
              <p:nvPr/>
            </p:nvSpPr>
            <p:spPr>
              <a:xfrm>
                <a:off x="4383264" y="4795278"/>
                <a:ext cx="1456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𝑝</m:t>
                      </m:r>
                      <m:r>
                        <a:rPr lang="en-US" altLang="zh-CN" b="0" i="1" smtClean="0">
                          <a:latin typeface="Cambria Math" panose="02040503050406030204" pitchFamily="18" charset="0"/>
                        </a:rPr>
                        <m:t>=0, </m:t>
                      </m:r>
                      <m:r>
                        <a:rPr lang="en-US" altLang="zh-CN" b="0" i="1" smtClean="0">
                          <a:latin typeface="Cambria Math" panose="02040503050406030204" pitchFamily="18" charset="0"/>
                        </a:rPr>
                        <m:t>𝑞</m:t>
                      </m:r>
                      <m:r>
                        <a:rPr lang="en-US" altLang="zh-CN" b="0" i="1" smtClean="0">
                          <a:latin typeface="Cambria Math" panose="02040503050406030204" pitchFamily="18" charset="0"/>
                        </a:rPr>
                        <m:t>=1</m:t>
                      </m:r>
                    </m:oMath>
                  </m:oMathPara>
                </a14:m>
                <a:endParaRPr lang="zh-CN" altLang="en-US" dirty="0"/>
              </a:p>
            </p:txBody>
          </p:sp>
        </mc:Choice>
        <mc:Fallback xmlns="">
          <p:sp>
            <p:nvSpPr>
              <p:cNvPr id="17" name="矩形 16">
                <a:extLst>
                  <a:ext uri="{FF2B5EF4-FFF2-40B4-BE49-F238E27FC236}">
                    <a16:creationId xmlns:a16="http://schemas.microsoft.com/office/drawing/2014/main" id="{4C089CB1-DA3B-4161-9159-3D834FA6FF2B}"/>
                  </a:ext>
                </a:extLst>
              </p:cNvPr>
              <p:cNvSpPr>
                <a:spLocks noRot="1" noChangeAspect="1" noMove="1" noResize="1" noEditPoints="1" noAdjustHandles="1" noChangeArrowheads="1" noChangeShapeType="1" noTextEdit="1"/>
              </p:cNvSpPr>
              <p:nvPr/>
            </p:nvSpPr>
            <p:spPr>
              <a:xfrm>
                <a:off x="4383264" y="4795278"/>
                <a:ext cx="1456040" cy="369332"/>
              </a:xfrm>
              <a:prstGeom prst="rect">
                <a:avLst/>
              </a:prstGeom>
              <a:blipFill>
                <a:blip r:embed="rId8"/>
                <a:stretch>
                  <a:fillRect b="-6667"/>
                </a:stretch>
              </a:blipFill>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BD04ED4C-2E11-4C18-8AF0-1B8DAB90292E}"/>
              </a:ext>
            </a:extLst>
          </p:cNvPr>
          <p:cNvCxnSpPr>
            <a:cxnSpLocks/>
          </p:cNvCxnSpPr>
          <p:nvPr/>
        </p:nvCxnSpPr>
        <p:spPr>
          <a:xfrm>
            <a:off x="5910424" y="4963239"/>
            <a:ext cx="579151"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8199C45F-4504-4B33-B749-8646014A9FEC}"/>
                  </a:ext>
                </a:extLst>
              </p:cNvPr>
              <p:cNvSpPr txBox="1"/>
              <p:nvPr/>
            </p:nvSpPr>
            <p:spPr>
              <a:xfrm>
                <a:off x="6649475" y="4824739"/>
                <a:ext cx="181677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latin typeface="Cambria Math" panose="02040503050406030204" pitchFamily="18" charset="0"/>
                            </a:rPr>
                          </m:ctrlPr>
                        </m:sSupPr>
                        <m:e>
                          <m:r>
                            <a:rPr lang="zh-CN" altLang="en-US" i="1" smtClean="0">
                              <a:latin typeface="Cambria Math" panose="02040503050406030204" pitchFamily="18" charset="0"/>
                            </a:rPr>
                            <m:t>𝜆</m:t>
                          </m:r>
                        </m:e>
                        <m:sup>
                          <m:r>
                            <a:rPr lang="zh-CN" altLang="en-US" i="1" smtClean="0">
                              <a:latin typeface="Cambria Math" panose="02040503050406030204" pitchFamily="18" charset="0"/>
                            </a:rPr>
                            <m:t>2</m:t>
                          </m:r>
                        </m:sup>
                      </m:sSup>
                      <m:r>
                        <a:rPr lang="zh-CN" altLang="en-US" i="1" smtClean="0">
                          <a:latin typeface="Cambria Math" panose="02040503050406030204" pitchFamily="18" charset="0"/>
                        </a:rPr>
                        <m:t>+0⋅</m:t>
                      </m:r>
                      <m:r>
                        <a:rPr lang="zh-CN" altLang="en-US" i="1" smtClean="0">
                          <a:latin typeface="Cambria Math" panose="02040503050406030204" pitchFamily="18" charset="0"/>
                        </a:rPr>
                        <m:t>𝜆</m:t>
                      </m:r>
                      <m:r>
                        <a:rPr lang="zh-CN" altLang="en-US" i="1" smtClean="0">
                          <a:latin typeface="Cambria Math" panose="02040503050406030204" pitchFamily="18" charset="0"/>
                        </a:rPr>
                        <m:t>+1=0</m:t>
                      </m:r>
                    </m:oMath>
                  </m:oMathPara>
                </a14:m>
                <a:endParaRPr lang="zh-CN" altLang="en-US" dirty="0"/>
              </a:p>
            </p:txBody>
          </p:sp>
        </mc:Choice>
        <mc:Fallback xmlns="">
          <p:sp>
            <p:nvSpPr>
              <p:cNvPr id="19" name="文本框 18">
                <a:extLst>
                  <a:ext uri="{FF2B5EF4-FFF2-40B4-BE49-F238E27FC236}">
                    <a16:creationId xmlns:a16="http://schemas.microsoft.com/office/drawing/2014/main" id="{8199C45F-4504-4B33-B749-8646014A9FEC}"/>
                  </a:ext>
                </a:extLst>
              </p:cNvPr>
              <p:cNvSpPr txBox="1">
                <a:spLocks noRot="1" noChangeAspect="1" noMove="1" noResize="1" noEditPoints="1" noAdjustHandles="1" noChangeArrowheads="1" noChangeShapeType="1" noTextEdit="1"/>
              </p:cNvSpPr>
              <p:nvPr/>
            </p:nvSpPr>
            <p:spPr>
              <a:xfrm>
                <a:off x="6649475" y="4824739"/>
                <a:ext cx="1816779" cy="276999"/>
              </a:xfrm>
              <a:prstGeom prst="rect">
                <a:avLst/>
              </a:prstGeom>
              <a:blipFill>
                <a:blip r:embed="rId9"/>
                <a:stretch>
                  <a:fillRect l="-2685" t="-4348" r="-2349" b="-6522"/>
                </a:stretch>
              </a:blipFill>
            </p:spPr>
            <p:txBody>
              <a:bodyPr/>
              <a:lstStyle/>
              <a:p>
                <a:r>
                  <a:rPr lang="zh-CN" altLang="en-US">
                    <a:noFill/>
                  </a:rPr>
                  <a:t> </a:t>
                </a:r>
              </a:p>
            </p:txBody>
          </p:sp>
        </mc:Fallback>
      </mc:AlternateContent>
      <p:cxnSp>
        <p:nvCxnSpPr>
          <p:cNvPr id="20" name="直接箭头连接符 19">
            <a:extLst>
              <a:ext uri="{FF2B5EF4-FFF2-40B4-BE49-F238E27FC236}">
                <a16:creationId xmlns:a16="http://schemas.microsoft.com/office/drawing/2014/main" id="{AFBE878B-9B82-40D9-9787-3615134455C3}"/>
              </a:ext>
            </a:extLst>
          </p:cNvPr>
          <p:cNvCxnSpPr>
            <a:cxnSpLocks/>
          </p:cNvCxnSpPr>
          <p:nvPr/>
        </p:nvCxnSpPr>
        <p:spPr>
          <a:xfrm>
            <a:off x="8628471" y="4963238"/>
            <a:ext cx="579151"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6C349265-FF0C-4F04-B17E-76B588796D5C}"/>
                  </a:ext>
                </a:extLst>
              </p:cNvPr>
              <p:cNvSpPr txBox="1"/>
              <p:nvPr/>
            </p:nvSpPr>
            <p:spPr>
              <a:xfrm>
                <a:off x="9369839" y="4654307"/>
                <a:ext cx="1594475"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𝜆</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0+</m:t>
                              </m:r>
                              <m:r>
                                <m:rPr>
                                  <m:sty m:val="p"/>
                                </m:rPr>
                                <a:rPr lang="en-US" altLang="zh-CN" i="1" smtClean="0">
                                  <a:latin typeface="Cambria Math" panose="02040503050406030204" pitchFamily="18" charset="0"/>
                                </a:rPr>
                                <m:t>i</m:t>
                              </m:r>
                              <m:r>
                                <a:rPr lang="en-US" altLang="zh-CN" b="0" i="1" smtClean="0">
                                  <a:latin typeface="Cambria Math" panose="02040503050406030204" pitchFamily="18" charset="0"/>
                                </a:rPr>
                                <m:t>∗1</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𝜆</m:t>
                                  </m:r>
                                </m:e>
                                <m:sub>
                                  <m:r>
                                    <a:rPr lang="en-US" altLang="zh-CN" i="1" smtClean="0">
                                      <a:latin typeface="Cambria Math" panose="02040503050406030204" pitchFamily="18" charset="0"/>
                                    </a:rPr>
                                    <m:t>2</m:t>
                                  </m:r>
                                </m:sub>
                              </m:sSub>
                              <m:r>
                                <a:rPr lang="en-US" altLang="zh-CN" i="1">
                                  <a:latin typeface="Cambria Math" panose="02040503050406030204" pitchFamily="18" charset="0"/>
                                </a:rPr>
                                <m:t>=</m:t>
                              </m:r>
                              <m:r>
                                <a:rPr lang="en-US" altLang="zh-CN" b="0" i="1" smtClean="0">
                                  <a:latin typeface="Cambria Math" panose="02040503050406030204" pitchFamily="18" charset="0"/>
                                </a:rPr>
                                <m:t>0+</m:t>
                              </m:r>
                              <m:r>
                                <a:rPr lang="en-US" altLang="zh-CN" i="1">
                                  <a:latin typeface="Cambria Math" panose="02040503050406030204" pitchFamily="18" charset="0"/>
                                </a:rPr>
                                <m:t>−</m:t>
                              </m:r>
                              <m:r>
                                <m:rPr>
                                  <m:sty m:val="p"/>
                                </m:rPr>
                                <a:rPr lang="en-US" altLang="zh-CN" i="1">
                                  <a:latin typeface="Cambria Math" panose="02040503050406030204" pitchFamily="18" charset="0"/>
                                </a:rPr>
                                <m:t>i</m:t>
                              </m:r>
                              <m:r>
                                <a:rPr lang="en-US" altLang="zh-CN" b="0" i="1" smtClean="0">
                                  <a:latin typeface="Cambria Math" panose="02040503050406030204" pitchFamily="18" charset="0"/>
                                </a:rPr>
                                <m:t>∗1</m:t>
                              </m:r>
                            </m:e>
                          </m:eqArr>
                        </m:e>
                      </m:d>
                    </m:oMath>
                  </m:oMathPara>
                </a14:m>
                <a:endParaRPr lang="zh-CN" altLang="en-US" dirty="0"/>
              </a:p>
            </p:txBody>
          </p:sp>
        </mc:Choice>
        <mc:Fallback xmlns="">
          <p:sp>
            <p:nvSpPr>
              <p:cNvPr id="21" name="文本框 20">
                <a:extLst>
                  <a:ext uri="{FF2B5EF4-FFF2-40B4-BE49-F238E27FC236}">
                    <a16:creationId xmlns:a16="http://schemas.microsoft.com/office/drawing/2014/main" id="{6C349265-FF0C-4F04-B17E-76B588796D5C}"/>
                  </a:ext>
                </a:extLst>
              </p:cNvPr>
              <p:cNvSpPr txBox="1">
                <a:spLocks noRot="1" noChangeAspect="1" noMove="1" noResize="1" noEditPoints="1" noAdjustHandles="1" noChangeArrowheads="1" noChangeShapeType="1" noTextEdit="1"/>
              </p:cNvSpPr>
              <p:nvPr/>
            </p:nvSpPr>
            <p:spPr>
              <a:xfrm>
                <a:off x="9369839" y="4654307"/>
                <a:ext cx="1594475" cy="617861"/>
              </a:xfrm>
              <a:prstGeom prst="rect">
                <a:avLst/>
              </a:prstGeom>
              <a:blipFill>
                <a:blip r:embed="rId10"/>
                <a:stretch>
                  <a:fillRect/>
                </a:stretch>
              </a:blipFill>
            </p:spPr>
            <p:txBody>
              <a:bodyPr/>
              <a:lstStyle/>
              <a:p>
                <a:r>
                  <a:rPr lang="zh-CN" altLang="en-US">
                    <a:noFill/>
                  </a:rPr>
                  <a:t> </a:t>
                </a:r>
              </a:p>
            </p:txBody>
          </p:sp>
        </mc:Fallback>
      </mc:AlternateContent>
      <p:cxnSp>
        <p:nvCxnSpPr>
          <p:cNvPr id="22" name="直接箭头连接符 21">
            <a:extLst>
              <a:ext uri="{FF2B5EF4-FFF2-40B4-BE49-F238E27FC236}">
                <a16:creationId xmlns:a16="http://schemas.microsoft.com/office/drawing/2014/main" id="{822A44F0-41FB-4353-A329-CAE97303DDF5}"/>
              </a:ext>
            </a:extLst>
          </p:cNvPr>
          <p:cNvCxnSpPr>
            <a:cxnSpLocks/>
          </p:cNvCxnSpPr>
          <p:nvPr/>
        </p:nvCxnSpPr>
        <p:spPr>
          <a:xfrm>
            <a:off x="563731" y="5843607"/>
            <a:ext cx="579151"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344475FF-47F7-446D-ABA2-8746C3FDC058}"/>
                  </a:ext>
                </a:extLst>
              </p:cNvPr>
              <p:cNvSpPr/>
              <p:nvPr/>
            </p:nvSpPr>
            <p:spPr>
              <a:xfrm>
                <a:off x="2945132" y="5653642"/>
                <a:ext cx="46227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mtClean="0">
                          <a:latin typeface="Cambria Math" panose="02040503050406030204" pitchFamily="18" charset="0"/>
                        </a:rPr>
                        <m:t>y</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t</m:t>
                          </m:r>
                        </m:e>
                      </m:d>
                      <m:r>
                        <a:rPr lang="en-US" altLang="zh-CN"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zh-CN" altLang="en-US" i="1">
                              <a:latin typeface="Cambria Math" panose="02040503050406030204" pitchFamily="18" charset="0"/>
                            </a:rPr>
                            <m:t>𝛼</m:t>
                          </m:r>
                          <m:r>
                            <a:rPr lang="en-US" altLang="zh-CN" i="1">
                              <a:latin typeface="Cambria Math" panose="02040503050406030204" pitchFamily="18" charset="0"/>
                            </a:rPr>
                            <m:t>∗</m:t>
                          </m:r>
                          <m:r>
                            <a:rPr lang="en-US" altLang="zh-CN" i="1">
                              <a:latin typeface="Cambria Math" panose="02040503050406030204" pitchFamily="18" charset="0"/>
                            </a:rPr>
                            <m:t>𝑡</m:t>
                          </m:r>
                        </m:sup>
                      </m:sSup>
                      <m:r>
                        <a:rPr lang="en-US" altLang="zh-CN" i="1">
                          <a:latin typeface="Cambria Math" panose="02040503050406030204" pitchFamily="18" charset="0"/>
                        </a:rPr>
                        <m:t>(</m:t>
                      </m:r>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d>
                            <m:dPr>
                              <m:ctrlPr>
                                <a:rPr lang="en-US" altLang="zh-CN" b="0" i="1" smtClean="0">
                                  <a:latin typeface="Cambria Math" panose="02040503050406030204" pitchFamily="18" charset="0"/>
                                </a:rPr>
                              </m:ctrlPr>
                            </m:dPr>
                            <m:e>
                              <m:r>
                                <a:rPr lang="zh-CN" altLang="en-US" i="1">
                                  <a:latin typeface="Cambria Math" panose="02040503050406030204" pitchFamily="18" charset="0"/>
                                </a:rPr>
                                <m:t>𝛽</m:t>
                              </m:r>
                              <m:r>
                                <a:rPr lang="en-US" altLang="zh-CN" b="0" i="1" smtClean="0">
                                  <a:latin typeface="Cambria Math" panose="02040503050406030204" pitchFamily="18" charset="0"/>
                                </a:rPr>
                                <m:t>𝑡</m:t>
                              </m:r>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sin</m:t>
                      </m:r>
                      <m:r>
                        <a:rPr lang="en-US" altLang="zh-CN" b="0" i="1" smtClean="0">
                          <a:latin typeface="Cambria Math" panose="02040503050406030204" pitchFamily="18" charset="0"/>
                        </a:rPr>
                        <m:t>⁡(</m:t>
                      </m:r>
                      <m:r>
                        <a:rPr lang="zh-CN" altLang="en-US" i="1">
                          <a:latin typeface="Cambria Math" panose="02040503050406030204" pitchFamily="18" charset="0"/>
                        </a:rPr>
                        <m:t>𝛽</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zh-CN" altLang="en-US" dirty="0"/>
              </a:p>
            </p:txBody>
          </p:sp>
        </mc:Choice>
        <mc:Fallback xmlns="">
          <p:sp>
            <p:nvSpPr>
              <p:cNvPr id="23" name="矩形 22">
                <a:extLst>
                  <a:ext uri="{FF2B5EF4-FFF2-40B4-BE49-F238E27FC236}">
                    <a16:creationId xmlns:a16="http://schemas.microsoft.com/office/drawing/2014/main" id="{344475FF-47F7-446D-ABA2-8746C3FDC058}"/>
                  </a:ext>
                </a:extLst>
              </p:cNvPr>
              <p:cNvSpPr>
                <a:spLocks noRot="1" noChangeAspect="1" noMove="1" noResize="1" noEditPoints="1" noAdjustHandles="1" noChangeArrowheads="1" noChangeShapeType="1" noTextEdit="1"/>
              </p:cNvSpPr>
              <p:nvPr/>
            </p:nvSpPr>
            <p:spPr>
              <a:xfrm>
                <a:off x="2945132" y="5653642"/>
                <a:ext cx="4622740" cy="369332"/>
              </a:xfrm>
              <a:prstGeom prst="rect">
                <a:avLst/>
              </a:prstGeom>
              <a:blipFill>
                <a:blip r:embed="rId11"/>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49451EFA-A150-41FB-AAF7-94650663B841}"/>
                  </a:ext>
                </a:extLst>
              </p:cNvPr>
              <p:cNvSpPr txBox="1"/>
              <p:nvPr/>
            </p:nvSpPr>
            <p:spPr>
              <a:xfrm>
                <a:off x="1224403" y="5534676"/>
                <a:ext cx="753540"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zh-CN" altLang="en-US" i="1" smtClean="0">
                                  <a:latin typeface="Cambria Math" panose="02040503050406030204" pitchFamily="18" charset="0"/>
                                </a:rPr>
                                <m:t>𝛼</m:t>
                              </m:r>
                              <m:r>
                                <a:rPr lang="en-US" altLang="zh-CN" i="1">
                                  <a:latin typeface="Cambria Math" panose="02040503050406030204" pitchFamily="18" charset="0"/>
                                </a:rPr>
                                <m:t>=</m:t>
                              </m:r>
                              <m:r>
                                <a:rPr lang="en-US" altLang="zh-CN" b="0" i="1" smtClean="0">
                                  <a:latin typeface="Cambria Math" panose="02040503050406030204" pitchFamily="18" charset="0"/>
                                </a:rPr>
                                <m:t>0</m:t>
                              </m:r>
                            </m:e>
                            <m:e>
                              <m:r>
                                <a:rPr lang="zh-CN" altLang="en-US" i="1" smtClean="0">
                                  <a:latin typeface="Cambria Math" panose="02040503050406030204" pitchFamily="18" charset="0"/>
                                </a:rPr>
                                <m:t>𝛽</m:t>
                              </m:r>
                              <m:r>
                                <a:rPr lang="en-US" altLang="zh-CN" i="1">
                                  <a:latin typeface="Cambria Math" panose="02040503050406030204" pitchFamily="18" charset="0"/>
                                </a:rPr>
                                <m:t>=</m:t>
                              </m:r>
                              <m:r>
                                <a:rPr lang="en-US" altLang="zh-CN" b="0" i="1" smtClean="0">
                                  <a:latin typeface="Cambria Math" panose="02040503050406030204" pitchFamily="18" charset="0"/>
                                </a:rPr>
                                <m:t>1</m:t>
                              </m:r>
                            </m:e>
                          </m:eqArr>
                        </m:e>
                      </m:d>
                    </m:oMath>
                  </m:oMathPara>
                </a14:m>
                <a:endParaRPr lang="zh-CN" altLang="en-US" dirty="0"/>
              </a:p>
            </p:txBody>
          </p:sp>
        </mc:Choice>
        <mc:Fallback xmlns="">
          <p:sp>
            <p:nvSpPr>
              <p:cNvPr id="25" name="文本框 24">
                <a:extLst>
                  <a:ext uri="{FF2B5EF4-FFF2-40B4-BE49-F238E27FC236}">
                    <a16:creationId xmlns:a16="http://schemas.microsoft.com/office/drawing/2014/main" id="{49451EFA-A150-41FB-AAF7-94650663B841}"/>
                  </a:ext>
                </a:extLst>
              </p:cNvPr>
              <p:cNvSpPr txBox="1">
                <a:spLocks noRot="1" noChangeAspect="1" noMove="1" noResize="1" noEditPoints="1" noAdjustHandles="1" noChangeArrowheads="1" noChangeShapeType="1" noTextEdit="1"/>
              </p:cNvSpPr>
              <p:nvPr/>
            </p:nvSpPr>
            <p:spPr>
              <a:xfrm>
                <a:off x="1224403" y="5534676"/>
                <a:ext cx="753540" cy="617861"/>
              </a:xfrm>
              <a:prstGeom prst="rect">
                <a:avLst/>
              </a:prstGeom>
              <a:blipFill>
                <a:blip r:embed="rId12"/>
                <a:stretch>
                  <a:fillRect b="-990"/>
                </a:stretch>
              </a:blipFill>
            </p:spPr>
            <p:txBody>
              <a:bodyPr/>
              <a:lstStyle/>
              <a:p>
                <a:r>
                  <a:rPr lang="zh-CN" altLang="en-US">
                    <a:noFill/>
                  </a:rPr>
                  <a:t> </a:t>
                </a:r>
              </a:p>
            </p:txBody>
          </p:sp>
        </mc:Fallback>
      </mc:AlternateContent>
      <p:cxnSp>
        <p:nvCxnSpPr>
          <p:cNvPr id="26" name="直接箭头连接符 25">
            <a:extLst>
              <a:ext uri="{FF2B5EF4-FFF2-40B4-BE49-F238E27FC236}">
                <a16:creationId xmlns:a16="http://schemas.microsoft.com/office/drawing/2014/main" id="{15897B4B-D3B5-445C-AD3B-D356887280ED}"/>
              </a:ext>
            </a:extLst>
          </p:cNvPr>
          <p:cNvCxnSpPr>
            <a:cxnSpLocks/>
          </p:cNvCxnSpPr>
          <p:nvPr/>
        </p:nvCxnSpPr>
        <p:spPr>
          <a:xfrm>
            <a:off x="2241643" y="5838308"/>
            <a:ext cx="579151"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FE915D2-48F5-4AC1-9386-7A5082DF5F74}"/>
              </a:ext>
            </a:extLst>
          </p:cNvPr>
          <p:cNvCxnSpPr>
            <a:cxnSpLocks/>
          </p:cNvCxnSpPr>
          <p:nvPr/>
        </p:nvCxnSpPr>
        <p:spPr>
          <a:xfrm>
            <a:off x="7567872" y="5838308"/>
            <a:ext cx="579151"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ACC2D2D9-62F9-4DB6-9D19-5126646FC225}"/>
              </a:ext>
            </a:extLst>
          </p:cNvPr>
          <p:cNvPicPr>
            <a:picLocks noChangeAspect="1"/>
          </p:cNvPicPr>
          <p:nvPr/>
        </p:nvPicPr>
        <p:blipFill>
          <a:blip r:embed="rId13"/>
          <a:stretch>
            <a:fillRect/>
          </a:stretch>
        </p:blipFill>
        <p:spPr>
          <a:xfrm>
            <a:off x="8293080" y="5627855"/>
            <a:ext cx="3757373" cy="617857"/>
          </a:xfrm>
          <a:prstGeom prst="rect">
            <a:avLst/>
          </a:prstGeom>
        </p:spPr>
      </p:pic>
      <p:sp>
        <p:nvSpPr>
          <p:cNvPr id="27" name="文本框 26">
            <a:extLst>
              <a:ext uri="{FF2B5EF4-FFF2-40B4-BE49-F238E27FC236}">
                <a16:creationId xmlns:a16="http://schemas.microsoft.com/office/drawing/2014/main" id="{1C5D6D0D-BC22-434C-8EAB-AD6F7DEB22C9}"/>
              </a:ext>
            </a:extLst>
          </p:cNvPr>
          <p:cNvSpPr txBox="1"/>
          <p:nvPr/>
        </p:nvSpPr>
        <p:spPr>
          <a:xfrm>
            <a:off x="332508" y="431185"/>
            <a:ext cx="9319485" cy="461665"/>
          </a:xfrm>
          <a:prstGeom prst="rect">
            <a:avLst/>
          </a:prstGeom>
          <a:noFill/>
        </p:spPr>
        <p:txBody>
          <a:bodyPr wrap="square" rtlCol="0">
            <a:spAutoFit/>
          </a:bodyPr>
          <a:lstStyle/>
          <a:p>
            <a:r>
              <a:rPr lang="en-US" altLang="zh-CN" sz="2400" dirty="0">
                <a:solidFill>
                  <a:schemeClr val="bg1"/>
                </a:solidFill>
              </a:rPr>
              <a:t>Exact Hamiltonian Monte Carlo (EHMC) with Auxiliary-variable</a:t>
            </a:r>
          </a:p>
        </p:txBody>
      </p:sp>
    </p:spTree>
    <p:extLst>
      <p:ext uri="{BB962C8B-B14F-4D97-AF65-F5344CB8AC3E}">
        <p14:creationId xmlns:p14="http://schemas.microsoft.com/office/powerpoint/2010/main" val="38089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94C58FE2-36E8-46AA-9F68-3AD617FB4B27}"/>
              </a:ext>
            </a:extLst>
          </p:cNvPr>
          <p:cNvGrpSpPr/>
          <p:nvPr/>
        </p:nvGrpSpPr>
        <p:grpSpPr>
          <a:xfrm>
            <a:off x="0" y="257452"/>
            <a:ext cx="12192000" cy="763480"/>
            <a:chOff x="0" y="257452"/>
            <a:chExt cx="12192000" cy="763480"/>
          </a:xfrm>
        </p:grpSpPr>
        <p:sp>
          <p:nvSpPr>
            <p:cNvPr id="5" name="矩形 4">
              <a:extLst>
                <a:ext uri="{FF2B5EF4-FFF2-40B4-BE49-F238E27FC236}">
                  <a16:creationId xmlns:a16="http://schemas.microsoft.com/office/drawing/2014/main" id="{BF19B970-A548-4F48-9EF4-46B160CF39B1}"/>
                </a:ext>
              </a:extLst>
            </p:cNvPr>
            <p:cNvSpPr/>
            <p:nvPr/>
          </p:nvSpPr>
          <p:spPr>
            <a:xfrm>
              <a:off x="0" y="257452"/>
              <a:ext cx="12192000" cy="7634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FB5A12AE-C68C-4476-98ED-46B44DA05096}"/>
                </a:ext>
              </a:extLst>
            </p:cNvPr>
            <p:cNvSpPr txBox="1"/>
            <p:nvPr/>
          </p:nvSpPr>
          <p:spPr>
            <a:xfrm>
              <a:off x="332509" y="431185"/>
              <a:ext cx="5597236" cy="461665"/>
            </a:xfrm>
            <a:prstGeom prst="rect">
              <a:avLst/>
            </a:prstGeom>
            <a:noFill/>
          </p:spPr>
          <p:txBody>
            <a:bodyPr wrap="square" rtlCol="0">
              <a:spAutoFit/>
            </a:bodyPr>
            <a:lstStyle/>
            <a:p>
              <a:r>
                <a:rPr lang="en-US" altLang="zh-CN" sz="2400" dirty="0">
                  <a:solidFill>
                    <a:schemeClr val="bg1"/>
                  </a:solidFill>
                </a:rPr>
                <a:t>Exact Hamiltonian Monte Carlo (EHMC)</a:t>
              </a:r>
            </a:p>
          </p:txBody>
        </p:sp>
      </p:grpSp>
      <p:pic>
        <p:nvPicPr>
          <p:cNvPr id="7" name="图片 6">
            <a:extLst>
              <a:ext uri="{FF2B5EF4-FFF2-40B4-BE49-F238E27FC236}">
                <a16:creationId xmlns:a16="http://schemas.microsoft.com/office/drawing/2014/main" id="{B79E3D7B-B2EA-4F60-9F93-DEF1A6E11836}"/>
              </a:ext>
            </a:extLst>
          </p:cNvPr>
          <p:cNvPicPr>
            <a:picLocks noChangeAspect="1"/>
          </p:cNvPicPr>
          <p:nvPr/>
        </p:nvPicPr>
        <p:blipFill>
          <a:blip r:embed="rId2"/>
          <a:stretch>
            <a:fillRect/>
          </a:stretch>
        </p:blipFill>
        <p:spPr>
          <a:xfrm>
            <a:off x="768124" y="1716480"/>
            <a:ext cx="4111473" cy="1458231"/>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C999439-F9EE-45BF-8773-C0D23523A74C}"/>
                  </a:ext>
                </a:extLst>
              </p:cNvPr>
              <p:cNvSpPr txBox="1"/>
              <p:nvPr/>
            </p:nvSpPr>
            <p:spPr>
              <a:xfrm>
                <a:off x="332509" y="1194665"/>
                <a:ext cx="7338804"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By solving those 2 equations we can the calculate the boundary hit times </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e>
                      <m:sub>
                        <m:r>
                          <a:rPr lang="en-US" altLang="zh-CN" b="0" i="1" smtClean="0">
                            <a:latin typeface="Cambria Math" panose="02040503050406030204" pitchFamily="18" charset="0"/>
                            <a:cs typeface="Times New Roman" panose="02020603050405020304" pitchFamily="18" charset="0"/>
                          </a:rPr>
                          <m:t>𝑖</m:t>
                        </m:r>
                      </m:sub>
                    </m:sSub>
                    <m:r>
                      <a:rPr lang="en-US" altLang="zh-CN" b="0" i="1" smtClean="0">
                        <a:latin typeface="Cambria Math" panose="02040503050406030204" pitchFamily="18" charset="0"/>
                        <a:cs typeface="Times New Roman" panose="02020603050405020304" pitchFamily="18" charset="0"/>
                      </a:rPr>
                      <m:t> </m:t>
                    </m:r>
                  </m:oMath>
                </a14:m>
                <a:endParaRPr lang="zh-CN" altLang="en-US" i="1" dirty="0">
                  <a:latin typeface="Times New Roman" panose="02020603050405020304" pitchFamily="18" charset="0"/>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CC999439-F9EE-45BF-8773-C0D23523A74C}"/>
                  </a:ext>
                </a:extLst>
              </p:cNvPr>
              <p:cNvSpPr txBox="1">
                <a:spLocks noRot="1" noChangeAspect="1" noMove="1" noResize="1" noEditPoints="1" noAdjustHandles="1" noChangeArrowheads="1" noChangeShapeType="1" noTextEdit="1"/>
              </p:cNvSpPr>
              <p:nvPr/>
            </p:nvSpPr>
            <p:spPr>
              <a:xfrm>
                <a:off x="332509" y="1194665"/>
                <a:ext cx="7338804" cy="369332"/>
              </a:xfrm>
              <a:prstGeom prst="rect">
                <a:avLst/>
              </a:prstGeom>
              <a:blipFill>
                <a:blip r:embed="rId3"/>
                <a:stretch>
                  <a:fillRect l="-748" t="-9836" b="-24590"/>
                </a:stretch>
              </a:blipFill>
            </p:spPr>
            <p:txBody>
              <a:bodyPr/>
              <a:lstStyle/>
              <a:p>
                <a:r>
                  <a:rPr lang="zh-CN" altLang="en-US">
                    <a:noFill/>
                  </a:rPr>
                  <a:t> </a:t>
                </a:r>
              </a:p>
            </p:txBody>
          </p:sp>
        </mc:Fallback>
      </mc:AlternateContent>
      <p:cxnSp>
        <p:nvCxnSpPr>
          <p:cNvPr id="14" name="直接箭头连接符 13">
            <a:extLst>
              <a:ext uri="{FF2B5EF4-FFF2-40B4-BE49-F238E27FC236}">
                <a16:creationId xmlns:a16="http://schemas.microsoft.com/office/drawing/2014/main" id="{73806AE0-AA6A-4085-956B-7F447424D739}"/>
              </a:ext>
            </a:extLst>
          </p:cNvPr>
          <p:cNvCxnSpPr/>
          <p:nvPr/>
        </p:nvCxnSpPr>
        <p:spPr>
          <a:xfrm>
            <a:off x="5131345" y="2287515"/>
            <a:ext cx="1596799"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109800D1-2AED-4DE3-BDCD-30AF9FFF80A6}"/>
              </a:ext>
            </a:extLst>
          </p:cNvPr>
          <p:cNvPicPr>
            <a:picLocks noChangeAspect="1"/>
          </p:cNvPicPr>
          <p:nvPr/>
        </p:nvPicPr>
        <p:blipFill>
          <a:blip r:embed="rId4"/>
          <a:stretch>
            <a:fillRect/>
          </a:stretch>
        </p:blipFill>
        <p:spPr>
          <a:xfrm>
            <a:off x="7312405" y="2129436"/>
            <a:ext cx="2597413" cy="316159"/>
          </a:xfrm>
          <a:prstGeom prst="rect">
            <a:avLst/>
          </a:prstGeom>
        </p:spPr>
      </p:pic>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C887B92F-4D4C-4049-ADA0-00587A0E9259}"/>
                  </a:ext>
                </a:extLst>
              </p:cNvPr>
              <p:cNvSpPr/>
              <p:nvPr/>
            </p:nvSpPr>
            <p:spPr>
              <a:xfrm>
                <a:off x="332509" y="3302703"/>
                <a:ext cx="9496148" cy="391646"/>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When a boundary is reached, say </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𝑦</m:t>
                        </m:r>
                      </m:e>
                      <m:sub>
                        <m:r>
                          <a:rPr lang="en-US" altLang="zh-CN" b="0" i="1" smtClean="0">
                            <a:latin typeface="Cambria Math" panose="02040503050406030204" pitchFamily="18" charset="0"/>
                            <a:cs typeface="Times New Roman" panose="02020603050405020304" pitchFamily="18" charset="0"/>
                          </a:rPr>
                          <m:t>𝑗</m:t>
                        </m:r>
                      </m:sub>
                    </m:sSub>
                  </m:oMath>
                </a14:m>
                <a:r>
                  <a:rPr lang="en-US" altLang="zh-CN" dirty="0">
                    <a:latin typeface="Times New Roman" panose="02020603050405020304" pitchFamily="18" charset="0"/>
                    <a:cs typeface="Times New Roman" panose="02020603050405020304" pitchFamily="18" charset="0"/>
                  </a:rPr>
                  <a:t>, the coordinate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𝑦</m:t>
                        </m:r>
                      </m:e>
                      <m:sub>
                        <m:r>
                          <a:rPr lang="en-US" altLang="zh-CN" i="1">
                            <a:latin typeface="Cambria Math" panose="02040503050406030204" pitchFamily="18" charset="0"/>
                            <a:cs typeface="Times New Roman" panose="02020603050405020304" pitchFamily="18" charset="0"/>
                          </a:rPr>
                          <m:t>𝑗</m:t>
                        </m:r>
                      </m:sub>
                    </m:sSub>
                  </m:oMath>
                </a14:m>
                <a:r>
                  <a:rPr lang="en-US" altLang="zh-CN" sz="8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changes its trajectory for </a:t>
                </a:r>
                <a14:m>
                  <m:oMath xmlns:m="http://schemas.openxmlformats.org/officeDocument/2006/math">
                    <m:r>
                      <m:rPr>
                        <m:sty m:val="p"/>
                      </m:rPr>
                      <a:rPr lang="en-US" altLang="zh-CN" b="0" i="0" smtClean="0">
                        <a:latin typeface="Cambria Math" panose="02040503050406030204" pitchFamily="18" charset="0"/>
                        <a:cs typeface="Times New Roman" panose="02020603050405020304" pitchFamily="18" charset="0"/>
                      </a:rPr>
                      <m:t>t</m:t>
                    </m:r>
                    <m:r>
                      <a:rPr lang="en-US" altLang="zh-CN" b="0" i="0" smtClean="0">
                        <a:latin typeface="Cambria Math" panose="02040503050406030204" pitchFamily="18" charset="0"/>
                        <a:cs typeface="Times New Roman" panose="02020603050405020304" pitchFamily="18" charset="0"/>
                      </a:rPr>
                      <m:t>&gt;</m:t>
                    </m:r>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𝑗</m:t>
                        </m:r>
                      </m:sub>
                    </m:sSub>
                  </m:oMath>
                </a14:m>
                <a:r>
                  <a:rPr lang="en-US" altLang="zh-CN" sz="8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as</a:t>
                </a:r>
                <a:endParaRPr lang="zh-CN" altLang="en-US" dirty="0">
                  <a:latin typeface="Times New Roman" panose="02020603050405020304" pitchFamily="18" charset="0"/>
                  <a:cs typeface="Times New Roman" panose="02020603050405020304" pitchFamily="18" charset="0"/>
                </a:endParaRPr>
              </a:p>
            </p:txBody>
          </p:sp>
        </mc:Choice>
        <mc:Fallback xmlns="">
          <p:sp>
            <p:nvSpPr>
              <p:cNvPr id="16" name="矩形 15">
                <a:extLst>
                  <a:ext uri="{FF2B5EF4-FFF2-40B4-BE49-F238E27FC236}">
                    <a16:creationId xmlns:a16="http://schemas.microsoft.com/office/drawing/2014/main" id="{C887B92F-4D4C-4049-ADA0-00587A0E9259}"/>
                  </a:ext>
                </a:extLst>
              </p:cNvPr>
              <p:cNvSpPr>
                <a:spLocks noRot="1" noChangeAspect="1" noMove="1" noResize="1" noEditPoints="1" noAdjustHandles="1" noChangeArrowheads="1" noChangeShapeType="1" noTextEdit="1"/>
              </p:cNvSpPr>
              <p:nvPr/>
            </p:nvSpPr>
            <p:spPr>
              <a:xfrm>
                <a:off x="332509" y="3302703"/>
                <a:ext cx="9496148" cy="391646"/>
              </a:xfrm>
              <a:prstGeom prst="rect">
                <a:avLst/>
              </a:prstGeom>
              <a:blipFill>
                <a:blip r:embed="rId5"/>
                <a:stretch>
                  <a:fillRect l="-578" t="-9375" b="-18750"/>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23EA4F46-F1AC-46F0-8C70-73B32A1AC416}"/>
              </a:ext>
            </a:extLst>
          </p:cNvPr>
          <p:cNvPicPr>
            <a:picLocks noChangeAspect="1"/>
          </p:cNvPicPr>
          <p:nvPr/>
        </p:nvPicPr>
        <p:blipFill>
          <a:blip r:embed="rId6"/>
          <a:stretch>
            <a:fillRect/>
          </a:stretch>
        </p:blipFill>
        <p:spPr>
          <a:xfrm>
            <a:off x="4425209" y="3825804"/>
            <a:ext cx="3009069" cy="358538"/>
          </a:xfrm>
          <a:prstGeom prst="rect">
            <a:avLst/>
          </a:prstGeom>
        </p:spPr>
      </p:pic>
      <p:sp>
        <p:nvSpPr>
          <p:cNvPr id="19" name="矩形 18">
            <a:extLst>
              <a:ext uri="{FF2B5EF4-FFF2-40B4-BE49-F238E27FC236}">
                <a16:creationId xmlns:a16="http://schemas.microsoft.com/office/drawing/2014/main" id="{1C212D04-F50B-456C-8281-C0FAA4CB89C9}"/>
              </a:ext>
            </a:extLst>
          </p:cNvPr>
          <p:cNvSpPr/>
          <p:nvPr/>
        </p:nvSpPr>
        <p:spPr>
          <a:xfrm>
            <a:off x="332509" y="4412406"/>
            <a:ext cx="9496148" cy="369332"/>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Choosing Travel time T (Crucial): </a:t>
            </a:r>
            <a:endParaRPr lang="zh-CN" altLang="en-US" dirty="0">
              <a:latin typeface="Times New Roman" panose="02020603050405020304" pitchFamily="18" charset="0"/>
              <a:cs typeface="Times New Roman" panose="02020603050405020304" pitchFamily="18" charset="0"/>
            </a:endParaRPr>
          </a:p>
        </p:txBody>
      </p:sp>
      <p:pic>
        <p:nvPicPr>
          <p:cNvPr id="20" name="图片 19">
            <a:extLst>
              <a:ext uri="{FF2B5EF4-FFF2-40B4-BE49-F238E27FC236}">
                <a16:creationId xmlns:a16="http://schemas.microsoft.com/office/drawing/2014/main" id="{DA736D42-E5ED-4BB4-98B7-E58948D77C82}"/>
              </a:ext>
            </a:extLst>
          </p:cNvPr>
          <p:cNvPicPr>
            <a:picLocks noChangeAspect="1"/>
          </p:cNvPicPr>
          <p:nvPr/>
        </p:nvPicPr>
        <p:blipFill>
          <a:blip r:embed="rId7"/>
          <a:stretch>
            <a:fillRect/>
          </a:stretch>
        </p:blipFill>
        <p:spPr>
          <a:xfrm>
            <a:off x="4117408" y="4423195"/>
            <a:ext cx="710087" cy="316808"/>
          </a:xfrm>
          <a:prstGeom prst="rect">
            <a:avLst/>
          </a:prstGeom>
        </p:spPr>
      </p:pic>
      <p:pic>
        <p:nvPicPr>
          <p:cNvPr id="21" name="图片 20">
            <a:extLst>
              <a:ext uri="{FF2B5EF4-FFF2-40B4-BE49-F238E27FC236}">
                <a16:creationId xmlns:a16="http://schemas.microsoft.com/office/drawing/2014/main" id="{13365196-A755-4407-A96D-8562740406E4}"/>
              </a:ext>
            </a:extLst>
          </p:cNvPr>
          <p:cNvPicPr>
            <a:picLocks noChangeAspect="1"/>
          </p:cNvPicPr>
          <p:nvPr/>
        </p:nvPicPr>
        <p:blipFill>
          <a:blip r:embed="rId8"/>
          <a:stretch>
            <a:fillRect/>
          </a:stretch>
        </p:blipFill>
        <p:spPr>
          <a:xfrm>
            <a:off x="5520947" y="4423195"/>
            <a:ext cx="2720904" cy="369332"/>
          </a:xfrm>
          <a:prstGeom prst="rect">
            <a:avLst/>
          </a:prstGeom>
        </p:spPr>
      </p:pic>
      <p:pic>
        <p:nvPicPr>
          <p:cNvPr id="22" name="图片 21">
            <a:extLst>
              <a:ext uri="{FF2B5EF4-FFF2-40B4-BE49-F238E27FC236}">
                <a16:creationId xmlns:a16="http://schemas.microsoft.com/office/drawing/2014/main" id="{2B88E414-4BC5-45CC-86DB-A762B22DAF7E}"/>
              </a:ext>
            </a:extLst>
          </p:cNvPr>
          <p:cNvPicPr>
            <a:picLocks noChangeAspect="1"/>
          </p:cNvPicPr>
          <p:nvPr/>
        </p:nvPicPr>
        <p:blipFill>
          <a:blip r:embed="rId9"/>
          <a:stretch>
            <a:fillRect/>
          </a:stretch>
        </p:blipFill>
        <p:spPr>
          <a:xfrm>
            <a:off x="8832226" y="4478873"/>
            <a:ext cx="2238706" cy="279236"/>
          </a:xfrm>
          <a:prstGeom prst="rect">
            <a:avLst/>
          </a:prstGeom>
        </p:spPr>
      </p:pic>
      <p:grpSp>
        <p:nvGrpSpPr>
          <p:cNvPr id="23" name="组合 22">
            <a:extLst>
              <a:ext uri="{FF2B5EF4-FFF2-40B4-BE49-F238E27FC236}">
                <a16:creationId xmlns:a16="http://schemas.microsoft.com/office/drawing/2014/main" id="{F23104DD-62E0-4E2D-B29E-C81C4BA05285}"/>
              </a:ext>
            </a:extLst>
          </p:cNvPr>
          <p:cNvGrpSpPr/>
          <p:nvPr/>
        </p:nvGrpSpPr>
        <p:grpSpPr>
          <a:xfrm>
            <a:off x="8895425" y="2760233"/>
            <a:ext cx="2863131" cy="1395387"/>
            <a:chOff x="1082111" y="2489200"/>
            <a:chExt cx="2657949" cy="1574301"/>
          </a:xfrm>
        </p:grpSpPr>
        <p:sp>
          <p:nvSpPr>
            <p:cNvPr id="24" name="矩形 23">
              <a:extLst>
                <a:ext uri="{FF2B5EF4-FFF2-40B4-BE49-F238E27FC236}">
                  <a16:creationId xmlns:a16="http://schemas.microsoft.com/office/drawing/2014/main" id="{2A1085FC-E5F8-46E5-86C9-D300CC012677}"/>
                </a:ext>
              </a:extLst>
            </p:cNvPr>
            <p:cNvSpPr/>
            <p:nvPr/>
          </p:nvSpPr>
          <p:spPr>
            <a:xfrm>
              <a:off x="1082112" y="2489200"/>
              <a:ext cx="2657948" cy="15743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02816F73-FA07-454B-9580-7F25C7133CCA}"/>
                    </a:ext>
                  </a:extLst>
                </p:cNvPr>
                <p:cNvSpPr txBox="1"/>
                <p:nvPr/>
              </p:nvSpPr>
              <p:spPr>
                <a:xfrm>
                  <a:off x="1082111" y="2568727"/>
                  <a:ext cx="2598147" cy="1477328"/>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Notation:</a:t>
                  </a:r>
                </a:p>
                <a:p>
                  <a:r>
                    <a:rPr lang="en-US" altLang="zh-CN" i="1" dirty="0">
                      <a:solidFill>
                        <a:srgbClr val="FF0000"/>
                      </a:solidFill>
                      <a:latin typeface="Times New Roman" panose="02020603050405020304" pitchFamily="18" charset="0"/>
                      <a:cs typeface="Times New Roman" panose="02020603050405020304" pitchFamily="18" charset="0"/>
                    </a:rPr>
                    <a:t>T = n</a:t>
                  </a:r>
                  <a14:m>
                    <m:oMath xmlns:m="http://schemas.openxmlformats.org/officeDocument/2006/math">
                      <m:r>
                        <a:rPr lang="en-US" altLang="zh-CN" i="1" smtClean="0">
                          <a:solidFill>
                            <a:srgbClr val="FF0000"/>
                          </a:solidFill>
                          <a:latin typeface="Cambria Math" panose="02040503050406030204" pitchFamily="18" charset="0"/>
                        </a:rPr>
                        <m:t>𝜋</m:t>
                      </m:r>
                    </m:oMath>
                  </a14:m>
                  <a:r>
                    <a:rPr lang="zh-CN" altLang="en-US" i="1" dirty="0">
                      <a:solidFill>
                        <a:srgbClr val="FF0000"/>
                      </a:solidFill>
                      <a:latin typeface="Times New Roman" panose="02020603050405020304" pitchFamily="18" charset="0"/>
                      <a:cs typeface="Times New Roman" panose="02020603050405020304" pitchFamily="18" charset="0"/>
                    </a:rPr>
                    <a:t> </a:t>
                  </a:r>
                  <a:r>
                    <a:rPr lang="en-US" altLang="zh-CN" i="1" dirty="0">
                      <a:solidFill>
                        <a:srgbClr val="FF0000"/>
                      </a:solidFill>
                      <a:latin typeface="Times New Roman" panose="02020603050405020304" pitchFamily="18" charset="0"/>
                      <a:cs typeface="Times New Roman" panose="02020603050405020304" pitchFamily="18" charset="0"/>
                    </a:rPr>
                    <a:t>is not recommended, </a:t>
                  </a:r>
                </a:p>
                <a:p>
                  <a:r>
                    <a:rPr lang="en-US" altLang="zh-CN" i="1" dirty="0">
                      <a:solidFill>
                        <a:srgbClr val="FF0000"/>
                      </a:solidFill>
                      <a:latin typeface="Times New Roman" panose="02020603050405020304" pitchFamily="18" charset="0"/>
                      <a:cs typeface="Times New Roman" panose="02020603050405020304" pitchFamily="18" charset="0"/>
                    </a:rPr>
                    <a:t>a more popular choice is </a:t>
                  </a:r>
                </a:p>
                <a:p>
                  <a:r>
                    <a:rPr lang="en-US" altLang="zh-CN" i="1" dirty="0">
                      <a:solidFill>
                        <a:srgbClr val="FF0000"/>
                      </a:solidFill>
                      <a:latin typeface="Times New Roman" panose="02020603050405020304" pitchFamily="18" charset="0"/>
                      <a:cs typeface="Times New Roman" panose="02020603050405020304" pitchFamily="18" charset="0"/>
                    </a:rPr>
                    <a:t>T = (n + 1/2)</a:t>
                  </a:r>
                  <a14:m>
                    <m:oMath xmlns:m="http://schemas.openxmlformats.org/officeDocument/2006/math">
                      <m:r>
                        <a:rPr lang="en-US" altLang="zh-CN" i="1">
                          <a:solidFill>
                            <a:srgbClr val="FF0000"/>
                          </a:solidFill>
                          <a:latin typeface="Cambria Math" panose="02040503050406030204" pitchFamily="18" charset="0"/>
                        </a:rPr>
                        <m:t>𝜋</m:t>
                      </m:r>
                    </m:oMath>
                  </a14:m>
                  <a:endParaRPr lang="zh-CN" altLang="en-US" i="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5" name="文本框 24">
                  <a:extLst>
                    <a:ext uri="{FF2B5EF4-FFF2-40B4-BE49-F238E27FC236}">
                      <a16:creationId xmlns:a16="http://schemas.microsoft.com/office/drawing/2014/main" id="{02816F73-FA07-454B-9580-7F25C7133CCA}"/>
                    </a:ext>
                  </a:extLst>
                </p:cNvPr>
                <p:cNvSpPr txBox="1">
                  <a:spLocks noRot="1" noChangeAspect="1" noMove="1" noResize="1" noEditPoints="1" noAdjustHandles="1" noChangeArrowheads="1" noChangeShapeType="1" noTextEdit="1"/>
                </p:cNvSpPr>
                <p:nvPr/>
              </p:nvSpPr>
              <p:spPr>
                <a:xfrm>
                  <a:off x="1082111" y="2568727"/>
                  <a:ext cx="2598147" cy="1477328"/>
                </a:xfrm>
                <a:prstGeom prst="rect">
                  <a:avLst/>
                </a:prstGeom>
                <a:blipFill>
                  <a:blip r:embed="rId10"/>
                  <a:stretch>
                    <a:fillRect l="-1743" t="-2326" r="-3268"/>
                  </a:stretch>
                </a:blipFill>
              </p:spPr>
              <p:txBody>
                <a:bodyPr/>
                <a:lstStyle/>
                <a:p>
                  <a:r>
                    <a:rPr lang="zh-CN" altLang="en-US">
                      <a:noFill/>
                    </a:rPr>
                    <a:t> </a:t>
                  </a:r>
                </a:p>
              </p:txBody>
            </p:sp>
          </mc:Fallback>
        </mc:AlternateContent>
      </p:grpSp>
      <p:sp>
        <p:nvSpPr>
          <p:cNvPr id="26" name="文本框 25">
            <a:extLst>
              <a:ext uri="{FF2B5EF4-FFF2-40B4-BE49-F238E27FC236}">
                <a16:creationId xmlns:a16="http://schemas.microsoft.com/office/drawing/2014/main" id="{6E8407E0-DEF4-4600-B3F7-DFF2BFB5405E}"/>
              </a:ext>
            </a:extLst>
          </p:cNvPr>
          <p:cNvSpPr txBox="1"/>
          <p:nvPr/>
        </p:nvSpPr>
        <p:spPr>
          <a:xfrm>
            <a:off x="332508" y="431185"/>
            <a:ext cx="9319485" cy="461665"/>
          </a:xfrm>
          <a:prstGeom prst="rect">
            <a:avLst/>
          </a:prstGeom>
          <a:noFill/>
        </p:spPr>
        <p:txBody>
          <a:bodyPr wrap="square" rtlCol="0">
            <a:spAutoFit/>
          </a:bodyPr>
          <a:lstStyle/>
          <a:p>
            <a:r>
              <a:rPr lang="en-US" altLang="zh-CN" sz="2400" dirty="0">
                <a:solidFill>
                  <a:schemeClr val="bg1"/>
                </a:solidFill>
              </a:rPr>
              <a:t>Exact Hamiltonian Monte Carlo (EHMC) with Auxiliary-variable</a:t>
            </a:r>
          </a:p>
        </p:txBody>
      </p:sp>
    </p:spTree>
    <p:extLst>
      <p:ext uri="{BB962C8B-B14F-4D97-AF65-F5344CB8AC3E}">
        <p14:creationId xmlns:p14="http://schemas.microsoft.com/office/powerpoint/2010/main" val="4050335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C6297F6-5D5B-42D2-AEED-394E6E0F22BE}"/>
              </a:ext>
            </a:extLst>
          </p:cNvPr>
          <p:cNvGrpSpPr/>
          <p:nvPr/>
        </p:nvGrpSpPr>
        <p:grpSpPr>
          <a:xfrm>
            <a:off x="0" y="257452"/>
            <a:ext cx="12192000" cy="763480"/>
            <a:chOff x="0" y="257452"/>
            <a:chExt cx="12192000" cy="763480"/>
          </a:xfrm>
        </p:grpSpPr>
        <p:sp>
          <p:nvSpPr>
            <p:cNvPr id="3" name="矩形 2">
              <a:extLst>
                <a:ext uri="{FF2B5EF4-FFF2-40B4-BE49-F238E27FC236}">
                  <a16:creationId xmlns:a16="http://schemas.microsoft.com/office/drawing/2014/main" id="{BDAAB985-32B4-4EB7-9487-83CD3AD1152B}"/>
                </a:ext>
              </a:extLst>
            </p:cNvPr>
            <p:cNvSpPr/>
            <p:nvPr/>
          </p:nvSpPr>
          <p:spPr>
            <a:xfrm>
              <a:off x="0" y="257452"/>
              <a:ext cx="12192000" cy="7634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2F9CFF81-826C-47DB-BA96-C9A5979354C9}"/>
                </a:ext>
              </a:extLst>
            </p:cNvPr>
            <p:cNvSpPr txBox="1"/>
            <p:nvPr/>
          </p:nvSpPr>
          <p:spPr>
            <a:xfrm>
              <a:off x="332509" y="431185"/>
              <a:ext cx="5597236" cy="461665"/>
            </a:xfrm>
            <a:prstGeom prst="rect">
              <a:avLst/>
            </a:prstGeom>
            <a:noFill/>
          </p:spPr>
          <p:txBody>
            <a:bodyPr wrap="square" rtlCol="0">
              <a:spAutoFit/>
            </a:bodyPr>
            <a:lstStyle/>
            <a:p>
              <a:r>
                <a:rPr lang="en-US" altLang="zh-CN" sz="2400" dirty="0">
                  <a:solidFill>
                    <a:schemeClr val="bg1"/>
                  </a:solidFill>
                </a:rPr>
                <a:t>Exact Hamiltonian Monte Carlo (EHMC)</a:t>
              </a:r>
            </a:p>
          </p:txBody>
        </p:sp>
      </p:grpSp>
      <p:sp>
        <p:nvSpPr>
          <p:cNvPr id="5" name="文本框 4">
            <a:extLst>
              <a:ext uri="{FF2B5EF4-FFF2-40B4-BE49-F238E27FC236}">
                <a16:creationId xmlns:a16="http://schemas.microsoft.com/office/drawing/2014/main" id="{C0CDA80B-17D4-474C-8520-D02651F9754F}"/>
              </a:ext>
            </a:extLst>
          </p:cNvPr>
          <p:cNvSpPr txBox="1"/>
          <p:nvPr/>
        </p:nvSpPr>
        <p:spPr>
          <a:xfrm>
            <a:off x="927126" y="4726119"/>
            <a:ext cx="4408002" cy="646331"/>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Notation on implementing the algorithm</a:t>
            </a:r>
          </a:p>
          <a:p>
            <a:r>
              <a:rPr lang="en-US" altLang="zh-CN" i="1" dirty="0">
                <a:solidFill>
                  <a:schemeClr val="bg1">
                    <a:lumMod val="50000"/>
                  </a:schemeClr>
                </a:solidFill>
                <a:latin typeface="Times New Roman" panose="02020603050405020304" pitchFamily="18" charset="0"/>
                <a:cs typeface="Times New Roman" panose="02020603050405020304" pitchFamily="18" charset="0"/>
              </a:rPr>
              <a:t>Suppose a jump of s from (1, -1, 1) to (1, 1, 1)</a:t>
            </a:r>
            <a:endParaRPr lang="zh-CN" altLang="en-US" i="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5001567-C276-487B-B57E-38F4F0DAA1B5}"/>
              </a:ext>
            </a:extLst>
          </p:cNvPr>
          <p:cNvSpPr txBox="1"/>
          <p:nvPr/>
        </p:nvSpPr>
        <p:spPr>
          <a:xfrm>
            <a:off x="959830" y="1439384"/>
            <a:ext cx="3421001"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Truncated Gaussians augmentation</a:t>
            </a:r>
            <a:endParaRPr lang="zh-CN" altLang="en-US" dirty="0">
              <a:latin typeface="Times New Roman" panose="02020603050405020304" pitchFamily="18" charset="0"/>
              <a:cs typeface="Times New Roman" panose="02020603050405020304" pitchFamily="18" charset="0"/>
            </a:endParaRPr>
          </a:p>
        </p:txBody>
      </p:sp>
      <p:pic>
        <p:nvPicPr>
          <p:cNvPr id="14" name="图片 13">
            <a:extLst>
              <a:ext uri="{FF2B5EF4-FFF2-40B4-BE49-F238E27FC236}">
                <a16:creationId xmlns:a16="http://schemas.microsoft.com/office/drawing/2014/main" id="{DEAC0341-3497-441E-B636-25052F456B66}"/>
              </a:ext>
            </a:extLst>
          </p:cNvPr>
          <p:cNvPicPr>
            <a:picLocks noChangeAspect="1"/>
          </p:cNvPicPr>
          <p:nvPr/>
        </p:nvPicPr>
        <p:blipFill>
          <a:blip r:embed="rId2"/>
          <a:stretch>
            <a:fillRect/>
          </a:stretch>
        </p:blipFill>
        <p:spPr>
          <a:xfrm>
            <a:off x="4963101" y="1242310"/>
            <a:ext cx="6699206" cy="763480"/>
          </a:xfrm>
          <a:prstGeom prst="rect">
            <a:avLst/>
          </a:prstGeom>
        </p:spPr>
      </p:pic>
      <p:pic>
        <p:nvPicPr>
          <p:cNvPr id="15" name="图片 14">
            <a:extLst>
              <a:ext uri="{FF2B5EF4-FFF2-40B4-BE49-F238E27FC236}">
                <a16:creationId xmlns:a16="http://schemas.microsoft.com/office/drawing/2014/main" id="{7914B79F-BED1-4820-AFD7-D95C039A88C4}"/>
              </a:ext>
            </a:extLst>
          </p:cNvPr>
          <p:cNvPicPr>
            <a:picLocks noChangeAspect="1"/>
          </p:cNvPicPr>
          <p:nvPr/>
        </p:nvPicPr>
        <p:blipFill>
          <a:blip r:embed="rId3"/>
          <a:stretch>
            <a:fillRect/>
          </a:stretch>
        </p:blipFill>
        <p:spPr>
          <a:xfrm>
            <a:off x="6547353" y="2687539"/>
            <a:ext cx="4084776" cy="1356831"/>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5656F2F-6741-4AE7-8FB7-CDB85A5D5E0B}"/>
                  </a:ext>
                </a:extLst>
              </p:cNvPr>
              <p:cNvSpPr txBox="1"/>
              <p:nvPr/>
            </p:nvSpPr>
            <p:spPr>
              <a:xfrm>
                <a:off x="959830" y="2898085"/>
                <a:ext cx="4281941" cy="668645"/>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The Hamiltonian Equation yields a solution:</a:t>
                </a:r>
              </a:p>
              <a:p>
                <a14:m>
                  <m:oMath xmlns:m="http://schemas.openxmlformats.org/officeDocument/2006/math">
                    <m:sSub>
                      <m:sSubPr>
                        <m:ctrlPr>
                          <a:rPr lang="en-US" altLang="zh-CN" i="1" smtClean="0">
                            <a:solidFill>
                              <a:schemeClr val="bg1">
                                <a:lumMod val="50000"/>
                              </a:schemeClr>
                            </a:solidFill>
                            <a:latin typeface="Cambria Math" panose="02040503050406030204" pitchFamily="18" charset="0"/>
                            <a:cs typeface="Times New Roman" panose="02020603050405020304" pitchFamily="18" charset="0"/>
                          </a:rPr>
                        </m:ctrlPr>
                      </m:sSubPr>
                      <m:e>
                        <m:r>
                          <a:rPr lang="en-US" altLang="zh-CN" i="1" smtClean="0">
                            <a:solidFill>
                              <a:schemeClr val="bg1">
                                <a:lumMod val="50000"/>
                              </a:schemeClr>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altLang="zh-CN" b="0" i="1" smtClean="0">
                            <a:solidFill>
                              <a:schemeClr val="bg1">
                                <a:lumMod val="50000"/>
                              </a:schemeClr>
                            </a:solidFill>
                            <a:latin typeface="Cambria Math" panose="02040503050406030204" pitchFamily="18" charset="0"/>
                            <a:cs typeface="Times New Roman" panose="02020603050405020304" pitchFamily="18" charset="0"/>
                          </a:rPr>
                          <m:t>𝑗</m:t>
                        </m:r>
                      </m:sub>
                    </m:sSub>
                  </m:oMath>
                </a14:m>
                <a:r>
                  <a:rPr lang="en-US" altLang="zh-CN" i="1" dirty="0">
                    <a:solidFill>
                      <a:schemeClr val="bg1">
                        <a:lumMod val="50000"/>
                      </a:schemeClr>
                    </a:solidFill>
                    <a:latin typeface="Times New Roman" panose="02020603050405020304" pitchFamily="18" charset="0"/>
                    <a:cs typeface="Times New Roman" panose="02020603050405020304" pitchFamily="18" charset="0"/>
                  </a:rPr>
                  <a:t> indicates the boundary hit times t (why?).</a:t>
                </a:r>
                <a:endParaRPr lang="zh-CN" altLang="en-US" i="1" dirty="0">
                  <a:latin typeface="Times New Roman" panose="02020603050405020304" pitchFamily="18" charset="0"/>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95656F2F-6741-4AE7-8FB7-CDB85A5D5E0B}"/>
                  </a:ext>
                </a:extLst>
              </p:cNvPr>
              <p:cNvSpPr txBox="1">
                <a:spLocks noRot="1" noChangeAspect="1" noMove="1" noResize="1" noEditPoints="1" noAdjustHandles="1" noChangeArrowheads="1" noChangeShapeType="1" noTextEdit="1"/>
              </p:cNvSpPr>
              <p:nvPr/>
            </p:nvSpPr>
            <p:spPr>
              <a:xfrm>
                <a:off x="959830" y="2898085"/>
                <a:ext cx="4281941" cy="668645"/>
              </a:xfrm>
              <a:prstGeom prst="rect">
                <a:avLst/>
              </a:prstGeom>
              <a:blipFill>
                <a:blip r:embed="rId4"/>
                <a:stretch>
                  <a:fillRect l="-1138" t="-4545" r="-1138" b="-10000"/>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4AC74C6A-BDDF-4840-B7C3-D9CDC5D947CC}"/>
              </a:ext>
            </a:extLst>
          </p:cNvPr>
          <p:cNvPicPr>
            <a:picLocks noChangeAspect="1"/>
          </p:cNvPicPr>
          <p:nvPr/>
        </p:nvPicPr>
        <p:blipFill>
          <a:blip r:embed="rId5"/>
          <a:stretch>
            <a:fillRect/>
          </a:stretch>
        </p:blipFill>
        <p:spPr>
          <a:xfrm>
            <a:off x="7452415" y="4387829"/>
            <a:ext cx="2539322" cy="750756"/>
          </a:xfrm>
          <a:prstGeom prst="rect">
            <a:avLst/>
          </a:prstGeom>
        </p:spPr>
      </p:pic>
      <p:pic>
        <p:nvPicPr>
          <p:cNvPr id="18" name="图片 17">
            <a:extLst>
              <a:ext uri="{FF2B5EF4-FFF2-40B4-BE49-F238E27FC236}">
                <a16:creationId xmlns:a16="http://schemas.microsoft.com/office/drawing/2014/main" id="{6EF5A7DF-0EB1-4773-B6D4-CF90C82DEF04}"/>
              </a:ext>
            </a:extLst>
          </p:cNvPr>
          <p:cNvPicPr>
            <a:picLocks noChangeAspect="1"/>
          </p:cNvPicPr>
          <p:nvPr/>
        </p:nvPicPr>
        <p:blipFill>
          <a:blip r:embed="rId6"/>
          <a:stretch>
            <a:fillRect/>
          </a:stretch>
        </p:blipFill>
        <p:spPr>
          <a:xfrm>
            <a:off x="6423894" y="5201697"/>
            <a:ext cx="4596364" cy="410004"/>
          </a:xfrm>
          <a:prstGeom prst="rect">
            <a:avLst/>
          </a:prstGeom>
        </p:spPr>
      </p:pic>
      <p:sp>
        <p:nvSpPr>
          <p:cNvPr id="12" name="文本框 11">
            <a:extLst>
              <a:ext uri="{FF2B5EF4-FFF2-40B4-BE49-F238E27FC236}">
                <a16:creationId xmlns:a16="http://schemas.microsoft.com/office/drawing/2014/main" id="{AE106B9C-4E70-480D-A211-25BEC23211F9}"/>
              </a:ext>
            </a:extLst>
          </p:cNvPr>
          <p:cNvSpPr txBox="1"/>
          <p:nvPr/>
        </p:nvSpPr>
        <p:spPr>
          <a:xfrm>
            <a:off x="332508" y="431185"/>
            <a:ext cx="9319485" cy="461665"/>
          </a:xfrm>
          <a:prstGeom prst="rect">
            <a:avLst/>
          </a:prstGeom>
          <a:noFill/>
        </p:spPr>
        <p:txBody>
          <a:bodyPr wrap="square" rtlCol="0">
            <a:spAutoFit/>
          </a:bodyPr>
          <a:lstStyle/>
          <a:p>
            <a:r>
              <a:rPr lang="en-US" altLang="zh-CN" sz="2400" dirty="0">
                <a:solidFill>
                  <a:schemeClr val="bg1"/>
                </a:solidFill>
              </a:rPr>
              <a:t>Exact Hamiltonian Monte Carlo (EHMC) with Auxiliary-variable</a:t>
            </a:r>
          </a:p>
        </p:txBody>
      </p:sp>
    </p:spTree>
    <p:extLst>
      <p:ext uri="{BB962C8B-B14F-4D97-AF65-F5344CB8AC3E}">
        <p14:creationId xmlns:p14="http://schemas.microsoft.com/office/powerpoint/2010/main" val="1479836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72D9F5C-454D-45E8-9C70-8297B515709F}"/>
              </a:ext>
            </a:extLst>
          </p:cNvPr>
          <p:cNvGrpSpPr/>
          <p:nvPr/>
        </p:nvGrpSpPr>
        <p:grpSpPr>
          <a:xfrm>
            <a:off x="0" y="257452"/>
            <a:ext cx="12192000" cy="763480"/>
            <a:chOff x="0" y="257452"/>
            <a:chExt cx="12192000" cy="763480"/>
          </a:xfrm>
        </p:grpSpPr>
        <p:sp>
          <p:nvSpPr>
            <p:cNvPr id="3" name="矩形 2">
              <a:extLst>
                <a:ext uri="{FF2B5EF4-FFF2-40B4-BE49-F238E27FC236}">
                  <a16:creationId xmlns:a16="http://schemas.microsoft.com/office/drawing/2014/main" id="{798817C1-E8F6-41CD-9CE3-78D973C8B542}"/>
                </a:ext>
              </a:extLst>
            </p:cNvPr>
            <p:cNvSpPr/>
            <p:nvPr/>
          </p:nvSpPr>
          <p:spPr>
            <a:xfrm>
              <a:off x="0" y="257452"/>
              <a:ext cx="12192000" cy="7634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55C56F45-F9CB-4BA3-80EB-E35E616F2CC6}"/>
                </a:ext>
              </a:extLst>
            </p:cNvPr>
            <p:cNvSpPr txBox="1"/>
            <p:nvPr/>
          </p:nvSpPr>
          <p:spPr>
            <a:xfrm>
              <a:off x="332509" y="431185"/>
              <a:ext cx="8123334" cy="461665"/>
            </a:xfrm>
            <a:prstGeom prst="rect">
              <a:avLst/>
            </a:prstGeom>
            <a:noFill/>
          </p:spPr>
          <p:txBody>
            <a:bodyPr wrap="square" rtlCol="0">
              <a:spAutoFit/>
            </a:bodyPr>
            <a:lstStyle/>
            <a:p>
              <a:r>
                <a:rPr lang="en-US" altLang="zh-CN" sz="2400" dirty="0">
                  <a:solidFill>
                    <a:schemeClr val="bg1"/>
                  </a:solidFill>
                </a:rPr>
                <a:t>Stochastic Gradient Langevin Dynamics (SGLD)</a:t>
              </a:r>
            </a:p>
          </p:txBody>
        </p:sp>
      </p:grpSp>
      <p:sp>
        <p:nvSpPr>
          <p:cNvPr id="6" name="文本框 5">
            <a:extLst>
              <a:ext uri="{FF2B5EF4-FFF2-40B4-BE49-F238E27FC236}">
                <a16:creationId xmlns:a16="http://schemas.microsoft.com/office/drawing/2014/main" id="{CD73A545-D905-439E-81C7-15F537BD08F2}"/>
              </a:ext>
            </a:extLst>
          </p:cNvPr>
          <p:cNvSpPr txBox="1"/>
          <p:nvPr/>
        </p:nvSpPr>
        <p:spPr>
          <a:xfrm>
            <a:off x="316212" y="1323975"/>
            <a:ext cx="11835291" cy="646331"/>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In 1951, Robbins and </a:t>
            </a:r>
            <a:r>
              <a:rPr lang="en-US" altLang="zh-CN" dirty="0" err="1">
                <a:latin typeface="Times New Roman" panose="02020603050405020304" pitchFamily="18" charset="0"/>
                <a:cs typeface="Times New Roman" panose="02020603050405020304" pitchFamily="18" charset="0"/>
              </a:rPr>
              <a:t>Monro</a:t>
            </a:r>
            <a:r>
              <a:rPr lang="en-US" altLang="zh-CN" dirty="0">
                <a:latin typeface="Times New Roman" panose="02020603050405020304" pitchFamily="18" charset="0"/>
                <a:cs typeface="Times New Roman" panose="02020603050405020304" pitchFamily="18" charset="0"/>
              </a:rPr>
              <a:t>, to find the Maximum a Posteriori (MAP), introduced a method called </a:t>
            </a:r>
            <a:r>
              <a:rPr lang="en-US" altLang="zh-CN" i="1" dirty="0">
                <a:latin typeface="Times New Roman" panose="02020603050405020304" pitchFamily="18" charset="0"/>
                <a:cs typeface="Times New Roman" panose="02020603050405020304" pitchFamily="18" charset="0"/>
              </a:rPr>
              <a:t>Stochastic Optimization.</a:t>
            </a:r>
          </a:p>
          <a:p>
            <a:r>
              <a:rPr lang="en-US" altLang="zh-CN" dirty="0">
                <a:latin typeface="Times New Roman" panose="02020603050405020304" pitchFamily="18" charset="0"/>
                <a:cs typeface="Times New Roman" panose="02020603050405020304" pitchFamily="18" charset="0"/>
              </a:rPr>
              <a:t>At each iteration t, a subset of n data items </a:t>
            </a:r>
            <a:r>
              <a:rPr lang="en-US" altLang="zh-CN" dirty="0" err="1">
                <a:latin typeface="Times New Roman" panose="02020603050405020304" pitchFamily="18" charset="0"/>
                <a:cs typeface="Times New Roman" panose="02020603050405020304" pitchFamily="18" charset="0"/>
              </a:rPr>
              <a:t>Xt</a:t>
            </a:r>
            <a:r>
              <a:rPr lang="en-US" altLang="zh-CN" dirty="0">
                <a:latin typeface="Times New Roman" panose="02020603050405020304" pitchFamily="18" charset="0"/>
                <a:cs typeface="Times New Roman" panose="02020603050405020304" pitchFamily="18" charset="0"/>
              </a:rPr>
              <a:t> = {xt1, ..., </a:t>
            </a:r>
            <a:r>
              <a:rPr lang="en-US" altLang="zh-CN" dirty="0" err="1">
                <a:latin typeface="Times New Roman" panose="02020603050405020304" pitchFamily="18" charset="0"/>
                <a:cs typeface="Times New Roman" panose="02020603050405020304" pitchFamily="18" charset="0"/>
              </a:rPr>
              <a:t>xtn</a:t>
            </a:r>
            <a:r>
              <a:rPr lang="en-US" altLang="zh-CN" dirty="0">
                <a:latin typeface="Times New Roman" panose="02020603050405020304" pitchFamily="18" charset="0"/>
                <a:cs typeface="Times New Roman" panose="02020603050405020304" pitchFamily="18" charset="0"/>
              </a:rPr>
              <a:t>} is given, and the parameters are updated as follows: </a:t>
            </a:r>
          </a:p>
        </p:txBody>
      </p:sp>
      <p:pic>
        <p:nvPicPr>
          <p:cNvPr id="7" name="图片 6">
            <a:extLst>
              <a:ext uri="{FF2B5EF4-FFF2-40B4-BE49-F238E27FC236}">
                <a16:creationId xmlns:a16="http://schemas.microsoft.com/office/drawing/2014/main" id="{DB9435BB-467B-435E-8C34-7DF4FCC21806}"/>
              </a:ext>
            </a:extLst>
          </p:cNvPr>
          <p:cNvPicPr>
            <a:picLocks noChangeAspect="1"/>
          </p:cNvPicPr>
          <p:nvPr/>
        </p:nvPicPr>
        <p:blipFill>
          <a:blip r:embed="rId2"/>
          <a:stretch>
            <a:fillRect/>
          </a:stretch>
        </p:blipFill>
        <p:spPr>
          <a:xfrm>
            <a:off x="2144353" y="2257480"/>
            <a:ext cx="4545782" cy="712077"/>
          </a:xfrm>
          <a:prstGeom prst="rect">
            <a:avLst/>
          </a:prstGeom>
        </p:spPr>
      </p:pic>
      <p:sp>
        <p:nvSpPr>
          <p:cNvPr id="8" name="文本框 7">
            <a:extLst>
              <a:ext uri="{FF2B5EF4-FFF2-40B4-BE49-F238E27FC236}">
                <a16:creationId xmlns:a16="http://schemas.microsoft.com/office/drawing/2014/main" id="{8F3F01F2-37B9-4E99-A34C-7BDABA55A325}"/>
              </a:ext>
            </a:extLst>
          </p:cNvPr>
          <p:cNvSpPr txBox="1"/>
          <p:nvPr/>
        </p:nvSpPr>
        <p:spPr>
          <a:xfrm>
            <a:off x="316212" y="3206854"/>
            <a:ext cx="8784878" cy="9233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 molecular system in the real world is unlikely to be present in vacuum. Jostling of solvent or air molecules causes friction, and the occasional high velocity collision will perturb the system. </a:t>
            </a:r>
            <a:r>
              <a:rPr lang="en-US" altLang="zh-CN" i="1" dirty="0">
                <a:latin typeface="Times New Roman" panose="02020603050405020304" pitchFamily="18" charset="0"/>
                <a:cs typeface="Times New Roman" panose="02020603050405020304" pitchFamily="18" charset="0"/>
              </a:rPr>
              <a:t>Langevin dynamics </a:t>
            </a:r>
            <a:r>
              <a:rPr lang="en-US" altLang="zh-CN" dirty="0">
                <a:latin typeface="Times New Roman" panose="02020603050405020304" pitchFamily="18" charset="0"/>
                <a:cs typeface="Times New Roman" panose="02020603050405020304" pitchFamily="18" charset="0"/>
              </a:rPr>
              <a:t>attempts to extend molecular dynamics to allow for these effects.</a:t>
            </a:r>
          </a:p>
        </p:txBody>
      </p:sp>
      <p:sp>
        <p:nvSpPr>
          <p:cNvPr id="9" name="矩形 8">
            <a:extLst>
              <a:ext uri="{FF2B5EF4-FFF2-40B4-BE49-F238E27FC236}">
                <a16:creationId xmlns:a16="http://schemas.microsoft.com/office/drawing/2014/main" id="{951429A8-EB49-4BE1-9DC7-1BF38A245CD4}"/>
              </a:ext>
            </a:extLst>
          </p:cNvPr>
          <p:cNvSpPr/>
          <p:nvPr/>
        </p:nvSpPr>
        <p:spPr>
          <a:xfrm>
            <a:off x="9184457" y="2205038"/>
            <a:ext cx="2419350" cy="2238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8293ACA1-CE3E-4ADB-9DD7-B9A40CB14848}"/>
              </a:ext>
            </a:extLst>
          </p:cNvPr>
          <p:cNvSpPr txBox="1"/>
          <p:nvPr/>
        </p:nvSpPr>
        <p:spPr>
          <a:xfrm>
            <a:off x="9184457" y="2338388"/>
            <a:ext cx="2502717" cy="646331"/>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    Note that 2 conditions must be satisfied.</a:t>
            </a:r>
          </a:p>
        </p:txBody>
      </p:sp>
      <p:pic>
        <p:nvPicPr>
          <p:cNvPr id="12" name="图片 11">
            <a:extLst>
              <a:ext uri="{FF2B5EF4-FFF2-40B4-BE49-F238E27FC236}">
                <a16:creationId xmlns:a16="http://schemas.microsoft.com/office/drawing/2014/main" id="{7902DAD8-4039-4CD3-9F24-23F07D807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5796" y="2995685"/>
            <a:ext cx="1079091" cy="646331"/>
          </a:xfrm>
          <a:prstGeom prst="rect">
            <a:avLst/>
          </a:prstGeom>
        </p:spPr>
      </p:pic>
      <p:pic>
        <p:nvPicPr>
          <p:cNvPr id="14" name="图片 13">
            <a:extLst>
              <a:ext uri="{FF2B5EF4-FFF2-40B4-BE49-F238E27FC236}">
                <a16:creationId xmlns:a16="http://schemas.microsoft.com/office/drawing/2014/main" id="{2BA2A0AE-84D0-4B50-8381-E9B9DB3423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5424" y="3727348"/>
            <a:ext cx="1025863" cy="583122"/>
          </a:xfrm>
          <a:prstGeom prst="rect">
            <a:avLst/>
          </a:prstGeom>
        </p:spPr>
      </p:pic>
      <p:pic>
        <p:nvPicPr>
          <p:cNvPr id="15" name="图片 14">
            <a:extLst>
              <a:ext uri="{FF2B5EF4-FFF2-40B4-BE49-F238E27FC236}">
                <a16:creationId xmlns:a16="http://schemas.microsoft.com/office/drawing/2014/main" id="{4CA88EBC-7F24-4E38-83B2-EF181D3D5CBA}"/>
              </a:ext>
            </a:extLst>
          </p:cNvPr>
          <p:cNvPicPr>
            <a:picLocks noChangeAspect="1"/>
          </p:cNvPicPr>
          <p:nvPr/>
        </p:nvPicPr>
        <p:blipFill>
          <a:blip r:embed="rId5"/>
          <a:stretch>
            <a:fillRect/>
          </a:stretch>
        </p:blipFill>
        <p:spPr>
          <a:xfrm>
            <a:off x="1954513" y="4304834"/>
            <a:ext cx="4217688" cy="727408"/>
          </a:xfrm>
          <a:prstGeom prst="rect">
            <a:avLst/>
          </a:prstGeom>
        </p:spPr>
      </p:pic>
      <p:pic>
        <p:nvPicPr>
          <p:cNvPr id="16" name="图片 15">
            <a:extLst>
              <a:ext uri="{FF2B5EF4-FFF2-40B4-BE49-F238E27FC236}">
                <a16:creationId xmlns:a16="http://schemas.microsoft.com/office/drawing/2014/main" id="{EE6C4C75-A22E-4AA1-8161-24DBA8D18385}"/>
              </a:ext>
            </a:extLst>
          </p:cNvPr>
          <p:cNvPicPr>
            <a:picLocks noChangeAspect="1"/>
          </p:cNvPicPr>
          <p:nvPr/>
        </p:nvPicPr>
        <p:blipFill>
          <a:blip r:embed="rId6"/>
          <a:stretch>
            <a:fillRect/>
          </a:stretch>
        </p:blipFill>
        <p:spPr>
          <a:xfrm>
            <a:off x="6172201" y="4427305"/>
            <a:ext cx="1316999" cy="482465"/>
          </a:xfrm>
          <a:prstGeom prst="rect">
            <a:avLst/>
          </a:prstGeom>
        </p:spPr>
      </p:pic>
      <p:sp>
        <p:nvSpPr>
          <p:cNvPr id="17" name="矩形 16">
            <a:extLst>
              <a:ext uri="{FF2B5EF4-FFF2-40B4-BE49-F238E27FC236}">
                <a16:creationId xmlns:a16="http://schemas.microsoft.com/office/drawing/2014/main" id="{B4B31210-961D-42FB-A6BC-F2EA2C2C3D2E}"/>
              </a:ext>
            </a:extLst>
          </p:cNvPr>
          <p:cNvSpPr/>
          <p:nvPr/>
        </p:nvSpPr>
        <p:spPr>
          <a:xfrm>
            <a:off x="332509" y="5206891"/>
            <a:ext cx="6096000" cy="1200329"/>
          </a:xfrm>
          <a:prstGeom prst="rect">
            <a:avLst/>
          </a:prstGeom>
        </p:spPr>
        <p:txBody>
          <a:bodyPr>
            <a:spAutoFit/>
          </a:bodyPr>
          <a:lstStyle/>
          <a:p>
            <a:r>
              <a:rPr lang="en-US" altLang="zh-CN" dirty="0">
                <a:latin typeface="Times New Roman" panose="02020603050405020304" pitchFamily="18" charset="0"/>
                <a:cs typeface="Times New Roman" panose="02020603050405020304" pitchFamily="18" charset="0"/>
              </a:rPr>
              <a:t>From above, t</a:t>
            </a:r>
            <a:r>
              <a:rPr lang="zh-CN" altLang="en-US" dirty="0">
                <a:latin typeface="Times New Roman" panose="02020603050405020304" pitchFamily="18" charset="0"/>
                <a:cs typeface="Times New Roman" panose="02020603050405020304" pitchFamily="18" charset="0"/>
              </a:rPr>
              <a:t>he </a:t>
            </a:r>
            <a:r>
              <a:rPr lang="en-US" altLang="zh-CN" dirty="0">
                <a:latin typeface="Times New Roman" panose="02020603050405020304" pitchFamily="18" charset="0"/>
                <a:cs typeface="Times New Roman" panose="02020603050405020304" pitchFamily="18" charset="0"/>
              </a:rPr>
              <a:t>SGLD </a:t>
            </a:r>
            <a:r>
              <a:rPr lang="zh-CN" altLang="en-US" dirty="0">
                <a:latin typeface="Times New Roman" panose="02020603050405020304" pitchFamily="18" charset="0"/>
                <a:cs typeface="Times New Roman" panose="02020603050405020304" pitchFamily="18" charset="0"/>
              </a:rPr>
              <a:t>approach is </a:t>
            </a:r>
            <a:r>
              <a:rPr lang="en-US" altLang="zh-CN" dirty="0">
                <a:latin typeface="Times New Roman" panose="02020603050405020304" pitchFamily="18" charset="0"/>
                <a:cs typeface="Times New Roman" panose="02020603050405020304" pitchFamily="18" charset="0"/>
              </a:rPr>
              <a:t>then</a:t>
            </a:r>
            <a:r>
              <a:rPr lang="zh-CN" altLang="en-US" dirty="0">
                <a:latin typeface="Times New Roman" panose="02020603050405020304" pitchFamily="18" charset="0"/>
                <a:cs typeface="Times New Roman" panose="02020603050405020304" pitchFamily="18" charset="0"/>
              </a:rPr>
              <a:t> straightforward: use </a:t>
            </a:r>
            <a:r>
              <a:rPr lang="zh-CN" altLang="en-US" dirty="0">
                <a:solidFill>
                  <a:schemeClr val="accent1"/>
                </a:solidFill>
                <a:latin typeface="Times New Roman" panose="02020603050405020304" pitchFamily="18" charset="0"/>
                <a:cs typeface="Times New Roman" panose="02020603050405020304" pitchFamily="18" charset="0"/>
              </a:rPr>
              <a:t>Robbins-Monro stochastic gradients</a:t>
            </a:r>
            <a:r>
              <a:rPr lang="zh-CN" altLang="en-US" dirty="0">
                <a:latin typeface="Times New Roman" panose="02020603050405020304" pitchFamily="18" charset="0"/>
                <a:cs typeface="Times New Roman" panose="02020603050405020304" pitchFamily="18" charset="0"/>
              </a:rPr>
              <a:t>, add an amount of </a:t>
            </a:r>
            <a:r>
              <a:rPr lang="zh-CN" altLang="en-US" dirty="0">
                <a:solidFill>
                  <a:schemeClr val="accent1"/>
                </a:solidFill>
                <a:latin typeface="Times New Roman" panose="02020603050405020304" pitchFamily="18" charset="0"/>
                <a:cs typeface="Times New Roman" panose="02020603050405020304" pitchFamily="18" charset="0"/>
              </a:rPr>
              <a:t>Gaussian noise</a:t>
            </a:r>
            <a:r>
              <a:rPr lang="zh-CN" altLang="en-US" dirty="0">
                <a:latin typeface="Times New Roman" panose="02020603050405020304" pitchFamily="18" charset="0"/>
                <a:cs typeface="Times New Roman" panose="02020603050405020304" pitchFamily="18" charset="0"/>
              </a:rPr>
              <a:t> balanced with the step size used, and allow step sizes to go to zero.</a:t>
            </a:r>
          </a:p>
        </p:txBody>
      </p:sp>
      <p:pic>
        <p:nvPicPr>
          <p:cNvPr id="18" name="图片 17">
            <a:extLst>
              <a:ext uri="{FF2B5EF4-FFF2-40B4-BE49-F238E27FC236}">
                <a16:creationId xmlns:a16="http://schemas.microsoft.com/office/drawing/2014/main" id="{8393B32E-3C53-4977-8C60-77E2C5317996}"/>
              </a:ext>
            </a:extLst>
          </p:cNvPr>
          <p:cNvPicPr>
            <a:picLocks noChangeAspect="1"/>
          </p:cNvPicPr>
          <p:nvPr/>
        </p:nvPicPr>
        <p:blipFill>
          <a:blip r:embed="rId7"/>
          <a:stretch>
            <a:fillRect/>
          </a:stretch>
        </p:blipFill>
        <p:spPr>
          <a:xfrm>
            <a:off x="7181850" y="5186042"/>
            <a:ext cx="4352824" cy="650422"/>
          </a:xfrm>
          <a:prstGeom prst="rect">
            <a:avLst/>
          </a:prstGeom>
        </p:spPr>
      </p:pic>
      <p:pic>
        <p:nvPicPr>
          <p:cNvPr id="19" name="图片 18">
            <a:extLst>
              <a:ext uri="{FF2B5EF4-FFF2-40B4-BE49-F238E27FC236}">
                <a16:creationId xmlns:a16="http://schemas.microsoft.com/office/drawing/2014/main" id="{988E5E37-4C2F-488D-B447-86A6D4539034}"/>
              </a:ext>
            </a:extLst>
          </p:cNvPr>
          <p:cNvPicPr>
            <a:picLocks noChangeAspect="1"/>
          </p:cNvPicPr>
          <p:nvPr/>
        </p:nvPicPr>
        <p:blipFill>
          <a:blip r:embed="rId8"/>
          <a:stretch>
            <a:fillRect/>
          </a:stretch>
        </p:blipFill>
        <p:spPr>
          <a:xfrm>
            <a:off x="7181850" y="5853200"/>
            <a:ext cx="1293043" cy="391831"/>
          </a:xfrm>
          <a:prstGeom prst="rect">
            <a:avLst/>
          </a:prstGeom>
        </p:spPr>
      </p:pic>
    </p:spTree>
    <p:extLst>
      <p:ext uri="{BB962C8B-B14F-4D97-AF65-F5344CB8AC3E}">
        <p14:creationId xmlns:p14="http://schemas.microsoft.com/office/powerpoint/2010/main" val="2912479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72D9F5C-454D-45E8-9C70-8297B515709F}"/>
              </a:ext>
            </a:extLst>
          </p:cNvPr>
          <p:cNvGrpSpPr/>
          <p:nvPr/>
        </p:nvGrpSpPr>
        <p:grpSpPr>
          <a:xfrm>
            <a:off x="0" y="257452"/>
            <a:ext cx="12192000" cy="763480"/>
            <a:chOff x="0" y="257452"/>
            <a:chExt cx="12192000" cy="763480"/>
          </a:xfrm>
        </p:grpSpPr>
        <p:sp>
          <p:nvSpPr>
            <p:cNvPr id="3" name="矩形 2">
              <a:extLst>
                <a:ext uri="{FF2B5EF4-FFF2-40B4-BE49-F238E27FC236}">
                  <a16:creationId xmlns:a16="http://schemas.microsoft.com/office/drawing/2014/main" id="{798817C1-E8F6-41CD-9CE3-78D973C8B542}"/>
                </a:ext>
              </a:extLst>
            </p:cNvPr>
            <p:cNvSpPr/>
            <p:nvPr/>
          </p:nvSpPr>
          <p:spPr>
            <a:xfrm>
              <a:off x="0" y="257452"/>
              <a:ext cx="12192000" cy="7634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55C56F45-F9CB-4BA3-80EB-E35E616F2CC6}"/>
                </a:ext>
              </a:extLst>
            </p:cNvPr>
            <p:cNvSpPr txBox="1"/>
            <p:nvPr/>
          </p:nvSpPr>
          <p:spPr>
            <a:xfrm>
              <a:off x="332509" y="431185"/>
              <a:ext cx="8123334" cy="461665"/>
            </a:xfrm>
            <a:prstGeom prst="rect">
              <a:avLst/>
            </a:prstGeom>
            <a:noFill/>
          </p:spPr>
          <p:txBody>
            <a:bodyPr wrap="square" rtlCol="0">
              <a:spAutoFit/>
            </a:bodyPr>
            <a:lstStyle/>
            <a:p>
              <a:r>
                <a:rPr lang="en-US" altLang="zh-CN" sz="2400" dirty="0">
                  <a:solidFill>
                    <a:schemeClr val="bg1"/>
                  </a:solidFill>
                </a:rPr>
                <a:t>Stochastic Gradient Langevin Dynamics (SGLD)</a:t>
              </a:r>
            </a:p>
          </p:txBody>
        </p:sp>
      </p:grpSp>
      <p:pic>
        <p:nvPicPr>
          <p:cNvPr id="31" name="图片 30">
            <a:extLst>
              <a:ext uri="{FF2B5EF4-FFF2-40B4-BE49-F238E27FC236}">
                <a16:creationId xmlns:a16="http://schemas.microsoft.com/office/drawing/2014/main" id="{7974CA54-B9C4-42A6-9753-F0E0FED38C2D}"/>
              </a:ext>
            </a:extLst>
          </p:cNvPr>
          <p:cNvPicPr>
            <a:picLocks noChangeAspect="1"/>
          </p:cNvPicPr>
          <p:nvPr/>
        </p:nvPicPr>
        <p:blipFill>
          <a:blip r:embed="rId2"/>
          <a:stretch>
            <a:fillRect/>
          </a:stretch>
        </p:blipFill>
        <p:spPr>
          <a:xfrm>
            <a:off x="1001665" y="3978860"/>
            <a:ext cx="5225671" cy="905976"/>
          </a:xfrm>
          <a:prstGeom prst="rect">
            <a:avLst/>
          </a:prstGeom>
        </p:spPr>
      </p:pic>
      <p:pic>
        <p:nvPicPr>
          <p:cNvPr id="32" name="图片 31">
            <a:extLst>
              <a:ext uri="{FF2B5EF4-FFF2-40B4-BE49-F238E27FC236}">
                <a16:creationId xmlns:a16="http://schemas.microsoft.com/office/drawing/2014/main" id="{55786E0D-01E0-41E4-B75B-6B6E2AF8AFD1}"/>
              </a:ext>
            </a:extLst>
          </p:cNvPr>
          <p:cNvPicPr>
            <a:picLocks noChangeAspect="1"/>
          </p:cNvPicPr>
          <p:nvPr/>
        </p:nvPicPr>
        <p:blipFill>
          <a:blip r:embed="rId3"/>
          <a:stretch>
            <a:fillRect/>
          </a:stretch>
        </p:blipFill>
        <p:spPr>
          <a:xfrm>
            <a:off x="778382" y="1354515"/>
            <a:ext cx="4070727" cy="999044"/>
          </a:xfrm>
          <a:prstGeom prst="rect">
            <a:avLst/>
          </a:prstGeom>
        </p:spPr>
      </p:pic>
      <p:pic>
        <p:nvPicPr>
          <p:cNvPr id="33" name="图片 32">
            <a:extLst>
              <a:ext uri="{FF2B5EF4-FFF2-40B4-BE49-F238E27FC236}">
                <a16:creationId xmlns:a16="http://schemas.microsoft.com/office/drawing/2014/main" id="{36CC0C1A-82A6-4CAA-929C-E531E40B9AC7}"/>
              </a:ext>
            </a:extLst>
          </p:cNvPr>
          <p:cNvPicPr>
            <a:picLocks noChangeAspect="1"/>
          </p:cNvPicPr>
          <p:nvPr/>
        </p:nvPicPr>
        <p:blipFill>
          <a:blip r:embed="rId4"/>
          <a:stretch>
            <a:fillRect/>
          </a:stretch>
        </p:blipFill>
        <p:spPr>
          <a:xfrm>
            <a:off x="846607" y="2251946"/>
            <a:ext cx="4723550" cy="857550"/>
          </a:xfrm>
          <a:prstGeom prst="rect">
            <a:avLst/>
          </a:prstGeom>
        </p:spPr>
      </p:pic>
      <p:cxnSp>
        <p:nvCxnSpPr>
          <p:cNvPr id="23" name="直接箭头连接符 22">
            <a:extLst>
              <a:ext uri="{FF2B5EF4-FFF2-40B4-BE49-F238E27FC236}">
                <a16:creationId xmlns:a16="http://schemas.microsoft.com/office/drawing/2014/main" id="{32BA4D42-DD35-42E8-9DE5-4CC57C859042}"/>
              </a:ext>
            </a:extLst>
          </p:cNvPr>
          <p:cNvCxnSpPr>
            <a:cxnSpLocks/>
          </p:cNvCxnSpPr>
          <p:nvPr/>
        </p:nvCxnSpPr>
        <p:spPr>
          <a:xfrm>
            <a:off x="3195099" y="3184981"/>
            <a:ext cx="0" cy="770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F74A84AC-2D12-4441-9E85-D3319E047814}"/>
              </a:ext>
            </a:extLst>
          </p:cNvPr>
          <p:cNvSpPr txBox="1"/>
          <p:nvPr/>
        </p:nvSpPr>
        <p:spPr>
          <a:xfrm>
            <a:off x="7845225" y="1723415"/>
            <a:ext cx="4010077" cy="3693319"/>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An intuitive description:</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 the initial phase the stochastic gradient noise will dominate and the algorithm will imitate an efficient stochastic gradient ascent algorithm.</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 the later phase the injected noise will dominate, so the algorithm will imitate a Langevin dynamics MH algorithm (Original MH still needed?), and the algorithm will transition smoothly between the two.</a:t>
            </a:r>
            <a:endParaRPr lang="zh-CN" altLang="en-US" dirty="0">
              <a:latin typeface="Times New Roman" panose="02020603050405020304" pitchFamily="18" charset="0"/>
              <a:cs typeface="Times New Roman" panose="02020603050405020304" pitchFamily="18" charset="0"/>
            </a:endParaRPr>
          </a:p>
        </p:txBody>
      </p:sp>
      <p:cxnSp>
        <p:nvCxnSpPr>
          <p:cNvPr id="16" name="直接连接符 15">
            <a:extLst>
              <a:ext uri="{FF2B5EF4-FFF2-40B4-BE49-F238E27FC236}">
                <a16:creationId xmlns:a16="http://schemas.microsoft.com/office/drawing/2014/main" id="{161EE9A3-096D-4D58-889C-41605472DF90}"/>
              </a:ext>
            </a:extLst>
          </p:cNvPr>
          <p:cNvCxnSpPr>
            <a:cxnSpLocks/>
          </p:cNvCxnSpPr>
          <p:nvPr/>
        </p:nvCxnSpPr>
        <p:spPr>
          <a:xfrm flipH="1">
            <a:off x="6072278" y="892850"/>
            <a:ext cx="1743507" cy="61246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CC7AB3CC-6A27-45EC-8916-521F7AAC101C}"/>
              </a:ext>
            </a:extLst>
          </p:cNvPr>
          <p:cNvSpPr txBox="1"/>
          <p:nvPr/>
        </p:nvSpPr>
        <p:spPr>
          <a:xfrm>
            <a:off x="846607" y="5154035"/>
            <a:ext cx="4822859" cy="1477328"/>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TWO sources of STOCHASTICITY: </a:t>
            </a:r>
          </a:p>
          <a:p>
            <a:r>
              <a:rPr lang="en-US" altLang="zh-CN" dirty="0">
                <a:latin typeface="Times New Roman" panose="02020603050405020304" pitchFamily="18" charset="0"/>
                <a:cs typeface="Times New Roman" panose="02020603050405020304" pitchFamily="18" charset="0"/>
              </a:rPr>
              <a:t>As the process going, iterate times t getting larger.</a:t>
            </a:r>
          </a:p>
          <a:p>
            <a:r>
              <a:rPr lang="en-US" altLang="zh-CN" i="1" dirty="0">
                <a:solidFill>
                  <a:schemeClr val="accent1"/>
                </a:solidFill>
                <a:latin typeface="Times New Roman" panose="02020603050405020304" pitchFamily="18" charset="0"/>
                <a:cs typeface="Times New Roman" panose="02020603050405020304" pitchFamily="18" charset="0"/>
              </a:rPr>
              <a:t>Total Stochastic Gradient </a:t>
            </a:r>
            <a:r>
              <a:rPr lang="en-US" altLang="zh-CN" dirty="0">
                <a:latin typeface="Times New Roman" panose="02020603050405020304" pitchFamily="18" charset="0"/>
                <a:cs typeface="Times New Roman" panose="02020603050405020304" pitchFamily="18" charset="0"/>
              </a:rPr>
              <a:t>dominates ?</a:t>
            </a:r>
          </a:p>
          <a:p>
            <a:r>
              <a:rPr lang="en-US" altLang="zh-CN" i="1" dirty="0">
                <a:solidFill>
                  <a:schemeClr val="accent1"/>
                </a:solidFill>
                <a:latin typeface="Times New Roman" panose="02020603050405020304" pitchFamily="18" charset="0"/>
                <a:cs typeface="Times New Roman" panose="02020603050405020304" pitchFamily="18" charset="0"/>
              </a:rPr>
              <a:t>Injected Gaussian </a:t>
            </a:r>
            <a:r>
              <a:rPr lang="en-US" altLang="zh-CN" dirty="0">
                <a:latin typeface="Times New Roman" panose="02020603050405020304" pitchFamily="18" charset="0"/>
                <a:cs typeface="Times New Roman" panose="02020603050405020304" pitchFamily="18" charset="0"/>
              </a:rPr>
              <a:t>dominates ?</a:t>
            </a:r>
          </a:p>
          <a:p>
            <a:r>
              <a:rPr lang="en-US" altLang="zh-CN" dirty="0">
                <a:latin typeface="Times New Roman" panose="02020603050405020304" pitchFamily="18" charset="0"/>
                <a:cs typeface="Times New Roman" panose="02020603050405020304" pitchFamily="18" charset="0"/>
              </a:rPr>
              <a:t>In which phase can we </a:t>
            </a:r>
            <a:r>
              <a:rPr lang="en-US" altLang="zh-CN" i="1" dirty="0">
                <a:solidFill>
                  <a:schemeClr val="accent1"/>
                </a:solidFill>
                <a:latin typeface="Times New Roman" panose="02020603050405020304" pitchFamily="18" charset="0"/>
                <a:cs typeface="Times New Roman" panose="02020603050405020304" pitchFamily="18" charset="0"/>
              </a:rPr>
              <a:t>start a sampler ?</a:t>
            </a:r>
            <a:endParaRPr lang="zh-CN" altLang="en-US" i="1" dirty="0">
              <a:solidFill>
                <a:schemeClr val="accent1"/>
              </a:solidFill>
              <a:latin typeface="Times New Roman" panose="02020603050405020304" pitchFamily="18" charset="0"/>
              <a:cs typeface="Times New Roman" panose="02020603050405020304" pitchFamily="18" charset="0"/>
            </a:endParaRPr>
          </a:p>
        </p:txBody>
      </p:sp>
      <p:pic>
        <p:nvPicPr>
          <p:cNvPr id="26" name="图片 25">
            <a:extLst>
              <a:ext uri="{FF2B5EF4-FFF2-40B4-BE49-F238E27FC236}">
                <a16:creationId xmlns:a16="http://schemas.microsoft.com/office/drawing/2014/main" id="{F14F422C-91D6-46FB-9B7A-37F7E9FD46E8}"/>
              </a:ext>
            </a:extLst>
          </p:cNvPr>
          <p:cNvPicPr>
            <a:picLocks noChangeAspect="1"/>
          </p:cNvPicPr>
          <p:nvPr/>
        </p:nvPicPr>
        <p:blipFill>
          <a:blip r:embed="rId5"/>
          <a:stretch>
            <a:fillRect/>
          </a:stretch>
        </p:blipFill>
        <p:spPr>
          <a:xfrm>
            <a:off x="7845225" y="5512308"/>
            <a:ext cx="3334015" cy="760782"/>
          </a:xfrm>
          <a:prstGeom prst="rect">
            <a:avLst/>
          </a:prstGeom>
        </p:spPr>
      </p:pic>
      <p:sp>
        <p:nvSpPr>
          <p:cNvPr id="34" name="文本框 33">
            <a:extLst>
              <a:ext uri="{FF2B5EF4-FFF2-40B4-BE49-F238E27FC236}">
                <a16:creationId xmlns:a16="http://schemas.microsoft.com/office/drawing/2014/main" id="{D6C1BBF3-C44E-48C0-B1BE-0C5FB3CC61E5}"/>
              </a:ext>
            </a:extLst>
          </p:cNvPr>
          <p:cNvSpPr txBox="1"/>
          <p:nvPr/>
        </p:nvSpPr>
        <p:spPr>
          <a:xfrm>
            <a:off x="9238849" y="6119201"/>
            <a:ext cx="1852880" cy="307777"/>
          </a:xfrm>
          <a:prstGeom prst="rect">
            <a:avLst/>
          </a:prstGeom>
          <a:noFill/>
        </p:spPr>
        <p:txBody>
          <a:bodyPr wrap="none" rtlCol="0">
            <a:spAutoFit/>
          </a:bodyPr>
          <a:lstStyle/>
          <a:p>
            <a:r>
              <a:rPr lang="en-US" altLang="zh-CN" sz="1400" i="1" dirty="0">
                <a:solidFill>
                  <a:schemeClr val="bg1">
                    <a:lumMod val="50000"/>
                  </a:schemeClr>
                </a:solidFill>
                <a:latin typeface="Times New Roman" panose="02020603050405020304" pitchFamily="18" charset="0"/>
                <a:cs typeface="Times New Roman" panose="02020603050405020304" pitchFamily="18" charset="0"/>
              </a:rPr>
              <a:t>(Threshold Introduced)</a:t>
            </a:r>
            <a:endParaRPr lang="zh-CN" altLang="en-US" sz="1400" i="1"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984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59E623F-6CED-4296-AD2B-0795651CC05A}"/>
              </a:ext>
            </a:extLst>
          </p:cNvPr>
          <p:cNvGrpSpPr/>
          <p:nvPr/>
        </p:nvGrpSpPr>
        <p:grpSpPr>
          <a:xfrm>
            <a:off x="0" y="257452"/>
            <a:ext cx="12192000" cy="763480"/>
            <a:chOff x="0" y="257452"/>
            <a:chExt cx="12192000" cy="763480"/>
          </a:xfrm>
        </p:grpSpPr>
        <p:sp>
          <p:nvSpPr>
            <p:cNvPr id="5" name="矩形 4">
              <a:extLst>
                <a:ext uri="{FF2B5EF4-FFF2-40B4-BE49-F238E27FC236}">
                  <a16:creationId xmlns:a16="http://schemas.microsoft.com/office/drawing/2014/main" id="{5D1E0742-1BB8-45E8-B8DC-003ED30E548B}"/>
                </a:ext>
              </a:extLst>
            </p:cNvPr>
            <p:cNvSpPr/>
            <p:nvPr/>
          </p:nvSpPr>
          <p:spPr>
            <a:xfrm>
              <a:off x="0" y="257452"/>
              <a:ext cx="12192000" cy="7634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6C8673AC-D234-4D76-AC8C-F77F3FE59D4F}"/>
                </a:ext>
              </a:extLst>
            </p:cNvPr>
            <p:cNvSpPr txBox="1"/>
            <p:nvPr/>
          </p:nvSpPr>
          <p:spPr>
            <a:xfrm>
              <a:off x="332509" y="431185"/>
              <a:ext cx="8123334" cy="461665"/>
            </a:xfrm>
            <a:prstGeom prst="rect">
              <a:avLst/>
            </a:prstGeom>
            <a:noFill/>
          </p:spPr>
          <p:txBody>
            <a:bodyPr wrap="square" rtlCol="0">
              <a:spAutoFit/>
            </a:bodyPr>
            <a:lstStyle/>
            <a:p>
              <a:r>
                <a:rPr lang="en-US" altLang="zh-CN" sz="2400" dirty="0">
                  <a:solidFill>
                    <a:schemeClr val="bg1"/>
                  </a:solidFill>
                </a:rPr>
                <a:t>Stochastic Gradient Fisher Scoring (SGFS)</a:t>
              </a:r>
            </a:p>
          </p:txBody>
        </p:sp>
      </p:grpSp>
      <p:sp>
        <p:nvSpPr>
          <p:cNvPr id="2" name="文本框 1">
            <a:extLst>
              <a:ext uri="{FF2B5EF4-FFF2-40B4-BE49-F238E27FC236}">
                <a16:creationId xmlns:a16="http://schemas.microsoft.com/office/drawing/2014/main" id="{1BF01E00-23D1-41F9-94FE-0D32E7CAFFA9}"/>
              </a:ext>
            </a:extLst>
          </p:cNvPr>
          <p:cNvSpPr txBox="1"/>
          <p:nvPr/>
        </p:nvSpPr>
        <p:spPr>
          <a:xfrm>
            <a:off x="216561" y="1278384"/>
            <a:ext cx="11758877" cy="1754326"/>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 balance between </a:t>
            </a:r>
            <a:r>
              <a:rPr lang="en-US" altLang="zh-CN" i="1" dirty="0">
                <a:latin typeface="Times New Roman" panose="02020603050405020304" pitchFamily="18" charset="0"/>
                <a:cs typeface="Times New Roman" panose="02020603050405020304" pitchFamily="18" charset="0"/>
              </a:rPr>
              <a:t>Mixing Rate </a:t>
            </a:r>
            <a:r>
              <a:rPr lang="en-US" altLang="zh-CN" dirty="0">
                <a:latin typeface="Times New Roman" panose="02020603050405020304" pitchFamily="18" charset="0"/>
                <a:cs typeface="Times New Roman" panose="02020603050405020304" pitchFamily="18" charset="0"/>
              </a:rPr>
              <a:t>&amp;</a:t>
            </a:r>
            <a:r>
              <a:rPr lang="en-US" altLang="zh-CN" i="1" dirty="0">
                <a:latin typeface="Times New Roman" panose="02020603050405020304" pitchFamily="18" charset="0"/>
                <a:cs typeface="Times New Roman" panose="02020603050405020304" pitchFamily="18" charset="0"/>
              </a:rPr>
              <a:t> Step Size </a:t>
            </a:r>
            <a:r>
              <a:rPr lang="en-US" altLang="zh-CN" i="1" dirty="0">
                <a:solidFill>
                  <a:schemeClr val="bg1">
                    <a:lumMod val="65000"/>
                  </a:schemeClr>
                </a:solidFill>
                <a:latin typeface="Times New Roman" panose="02020603050405020304" pitchFamily="18" charset="0"/>
                <a:cs typeface="Times New Roman" panose="02020603050405020304" pitchFamily="18" charset="0"/>
              </a:rPr>
              <a:t>(Recall SGLD)</a:t>
            </a:r>
          </a:p>
          <a:p>
            <a:endParaRPr lang="en-US" altLang="zh-CN" i="1" dirty="0">
              <a:latin typeface="Times New Roman" panose="02020603050405020304" pitchFamily="18" charset="0"/>
              <a:cs typeface="Times New Roman" panose="02020603050405020304" pitchFamily="18" charset="0"/>
            </a:endParaRPr>
          </a:p>
          <a:p>
            <a:r>
              <a:rPr lang="en-US" altLang="zh-CN" dirty="0">
                <a:solidFill>
                  <a:schemeClr val="accent1"/>
                </a:solidFill>
                <a:latin typeface="Times New Roman" panose="02020603050405020304" pitchFamily="18" charset="0"/>
                <a:cs typeface="Times New Roman" panose="02020603050405020304" pitchFamily="18" charset="0"/>
              </a:rPr>
              <a:t>Goal of SGFS: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design</a:t>
            </a: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an</a:t>
            </a: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algorithm, for large step sizes (and thus at high mixing rates) it will sample from this approximate</a:t>
            </a:r>
          </a:p>
          <a:p>
            <a:r>
              <a:rPr lang="en-US" altLang="zh-CN" i="1" dirty="0">
                <a:latin typeface="Times New Roman" panose="02020603050405020304" pitchFamily="18" charset="0"/>
                <a:cs typeface="Times New Roman" panose="02020603050405020304" pitchFamily="18" charset="0"/>
              </a:rPr>
              <a:t>normal distribution </a:t>
            </a:r>
            <a:r>
              <a:rPr lang="en-US" altLang="zh-CN" i="1" dirty="0">
                <a:solidFill>
                  <a:schemeClr val="bg1">
                    <a:lumMod val="65000"/>
                  </a:schemeClr>
                </a:solidFill>
                <a:latin typeface="Times New Roman" panose="02020603050405020304" pitchFamily="18" charset="0"/>
                <a:cs typeface="Times New Roman" panose="02020603050405020304" pitchFamily="18" charset="0"/>
              </a:rPr>
              <a:t>(supported by the “Bayesian Central Limit Theorem” which states that when N is large the posterior will be well approximated by a normal distribution), </a:t>
            </a:r>
            <a:r>
              <a:rPr lang="en-US" altLang="zh-CN" i="1" dirty="0">
                <a:latin typeface="Times New Roman" panose="02020603050405020304" pitchFamily="18" charset="0"/>
                <a:cs typeface="Times New Roman" panose="02020603050405020304" pitchFamily="18" charset="0"/>
              </a:rPr>
              <a:t>while at smaller step sizes (and thus at slower mixing rates) it will generate samples from an increasingly accurate (non-Gaussian) approximation of the posterior.</a:t>
            </a:r>
          </a:p>
        </p:txBody>
      </p:sp>
      <p:pic>
        <p:nvPicPr>
          <p:cNvPr id="3" name="图片 2">
            <a:extLst>
              <a:ext uri="{FF2B5EF4-FFF2-40B4-BE49-F238E27FC236}">
                <a16:creationId xmlns:a16="http://schemas.microsoft.com/office/drawing/2014/main" id="{A59F2DE1-7F15-42B6-A1A2-F0614D978E1D}"/>
              </a:ext>
            </a:extLst>
          </p:cNvPr>
          <p:cNvPicPr>
            <a:picLocks noChangeAspect="1"/>
          </p:cNvPicPr>
          <p:nvPr/>
        </p:nvPicPr>
        <p:blipFill>
          <a:blip r:embed="rId2"/>
          <a:stretch>
            <a:fillRect/>
          </a:stretch>
        </p:blipFill>
        <p:spPr>
          <a:xfrm>
            <a:off x="332509" y="3593986"/>
            <a:ext cx="3990512" cy="462610"/>
          </a:xfrm>
          <a:prstGeom prst="rect">
            <a:avLst/>
          </a:prstGeom>
        </p:spPr>
      </p:pic>
      <p:sp>
        <p:nvSpPr>
          <p:cNvPr id="7" name="文本框 6">
            <a:extLst>
              <a:ext uri="{FF2B5EF4-FFF2-40B4-BE49-F238E27FC236}">
                <a16:creationId xmlns:a16="http://schemas.microsoft.com/office/drawing/2014/main" id="{C2FCE639-009D-4C9E-A92B-21DA76AFDD31}"/>
              </a:ext>
            </a:extLst>
          </p:cNvPr>
          <p:cNvSpPr txBox="1"/>
          <p:nvPr/>
        </p:nvSpPr>
        <p:spPr>
          <a:xfrm>
            <a:off x="332510" y="3224654"/>
            <a:ext cx="93699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SGLD</a:t>
            </a:r>
            <a:endParaRPr lang="en-US" altLang="zh-CN" i="1"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121C6400-3B39-4957-8945-AF1AD82CDBAE}"/>
              </a:ext>
            </a:extLst>
          </p:cNvPr>
          <p:cNvPicPr>
            <a:picLocks noChangeAspect="1"/>
          </p:cNvPicPr>
          <p:nvPr/>
        </p:nvPicPr>
        <p:blipFill>
          <a:blip r:embed="rId3"/>
          <a:stretch>
            <a:fillRect/>
          </a:stretch>
        </p:blipFill>
        <p:spPr>
          <a:xfrm>
            <a:off x="4429686" y="3683372"/>
            <a:ext cx="1234267" cy="283838"/>
          </a:xfrm>
          <a:prstGeom prst="rect">
            <a:avLst/>
          </a:prstGeom>
        </p:spPr>
      </p:pic>
      <p:pic>
        <p:nvPicPr>
          <p:cNvPr id="9" name="图片 8">
            <a:extLst>
              <a:ext uri="{FF2B5EF4-FFF2-40B4-BE49-F238E27FC236}">
                <a16:creationId xmlns:a16="http://schemas.microsoft.com/office/drawing/2014/main" id="{B21CDCBA-BC6B-4F3F-8D1E-96A5F02C8948}"/>
              </a:ext>
            </a:extLst>
          </p:cNvPr>
          <p:cNvPicPr>
            <a:picLocks noChangeAspect="1"/>
          </p:cNvPicPr>
          <p:nvPr/>
        </p:nvPicPr>
        <p:blipFill>
          <a:blip r:embed="rId4"/>
          <a:stretch>
            <a:fillRect/>
          </a:stretch>
        </p:blipFill>
        <p:spPr>
          <a:xfrm>
            <a:off x="332509" y="4486219"/>
            <a:ext cx="3032128" cy="472486"/>
          </a:xfrm>
          <a:prstGeom prst="rect">
            <a:avLst/>
          </a:prstGeom>
        </p:spPr>
      </p:pic>
      <p:pic>
        <p:nvPicPr>
          <p:cNvPr id="10" name="图片 9">
            <a:extLst>
              <a:ext uri="{FF2B5EF4-FFF2-40B4-BE49-F238E27FC236}">
                <a16:creationId xmlns:a16="http://schemas.microsoft.com/office/drawing/2014/main" id="{B9F7B528-D3F9-4D9D-B74B-39797FB96FD8}"/>
              </a:ext>
            </a:extLst>
          </p:cNvPr>
          <p:cNvPicPr>
            <a:picLocks noChangeAspect="1"/>
          </p:cNvPicPr>
          <p:nvPr/>
        </p:nvPicPr>
        <p:blipFill>
          <a:blip r:embed="rId5"/>
          <a:stretch>
            <a:fillRect/>
          </a:stretch>
        </p:blipFill>
        <p:spPr>
          <a:xfrm>
            <a:off x="3546753" y="4492468"/>
            <a:ext cx="2108322" cy="472486"/>
          </a:xfrm>
          <a:prstGeom prst="rect">
            <a:avLst/>
          </a:prstGeom>
        </p:spPr>
      </p:pic>
      <p:sp>
        <p:nvSpPr>
          <p:cNvPr id="11" name="文本框 10">
            <a:extLst>
              <a:ext uri="{FF2B5EF4-FFF2-40B4-BE49-F238E27FC236}">
                <a16:creationId xmlns:a16="http://schemas.microsoft.com/office/drawing/2014/main" id="{D4E3C340-41C5-4489-A585-E4252602A50E}"/>
              </a:ext>
            </a:extLst>
          </p:cNvPr>
          <p:cNvSpPr txBox="1"/>
          <p:nvPr/>
        </p:nvSpPr>
        <p:spPr>
          <a:xfrm>
            <a:off x="332510" y="4116887"/>
            <a:ext cx="576349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SGLD with gradient approximated by </a:t>
            </a:r>
            <a:r>
              <a:rPr lang="en-US" altLang="zh-CN" i="1" dirty="0">
                <a:latin typeface="Times New Roman" panose="02020603050405020304" pitchFamily="18" charset="0"/>
                <a:cs typeface="Times New Roman" panose="02020603050405020304" pitchFamily="18" charset="0"/>
              </a:rPr>
              <a:t>Fisher Information</a:t>
            </a:r>
          </a:p>
        </p:txBody>
      </p:sp>
      <p:sp>
        <p:nvSpPr>
          <p:cNvPr id="12" name="矩形 11">
            <a:extLst>
              <a:ext uri="{FF2B5EF4-FFF2-40B4-BE49-F238E27FC236}">
                <a16:creationId xmlns:a16="http://schemas.microsoft.com/office/drawing/2014/main" id="{A163D241-BF6C-4E90-9FDC-5E4186EB5ED2}"/>
              </a:ext>
            </a:extLst>
          </p:cNvPr>
          <p:cNvSpPr/>
          <p:nvPr/>
        </p:nvSpPr>
        <p:spPr>
          <a:xfrm>
            <a:off x="216561" y="5583407"/>
            <a:ext cx="6096000" cy="923330"/>
          </a:xfrm>
          <a:prstGeom prst="rect">
            <a:avLst/>
          </a:prstGeom>
        </p:spPr>
        <p:txBody>
          <a:bodyPr>
            <a:spAutoFit/>
          </a:bodyPr>
          <a:lstStyle/>
          <a:p>
            <a:r>
              <a:rPr lang="en-US" altLang="zh-CN" i="1" dirty="0">
                <a:solidFill>
                  <a:schemeClr val="accent1"/>
                </a:solidFill>
                <a:latin typeface="Times New Roman" panose="02020603050405020304" pitchFamily="18" charset="0"/>
                <a:cs typeface="Times New Roman" panose="02020603050405020304" pitchFamily="18" charset="0"/>
              </a:rPr>
              <a:t>“One should have the freedom to manage the right trade off between sampling accuracy and mixing rate depending on the problem at hand.”</a:t>
            </a:r>
            <a:endParaRPr lang="zh-CN" altLang="en-US" i="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517A4C75-C4A2-46A2-B6A4-E94DBC1EA0DC}"/>
                  </a:ext>
                </a:extLst>
              </p:cNvPr>
              <p:cNvSpPr/>
              <p:nvPr/>
            </p:nvSpPr>
            <p:spPr>
              <a:xfrm>
                <a:off x="6096000" y="3080012"/>
                <a:ext cx="6096000" cy="646331"/>
              </a:xfrm>
              <a:prstGeom prst="rect">
                <a:avLst/>
              </a:prstGeom>
            </p:spPr>
            <p:txBody>
              <a:bodyPr>
                <a:spAutoFit/>
              </a:bodyPr>
              <a:lstStyle/>
              <a:p>
                <a:r>
                  <a:rPr lang="en-US" altLang="zh-CN" dirty="0">
                    <a:latin typeface="Times New Roman" panose="02020603050405020304" pitchFamily="18" charset="0"/>
                    <a:cs typeface="Times New Roman" panose="02020603050405020304" pitchFamily="18" charset="0"/>
                  </a:rPr>
                  <a:t>When the step size is small, we want to choose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𝑄</m:t>
                    </m:r>
                    <m:r>
                      <a:rPr lang="en-US" altLang="zh-CN" i="1" dirty="0" smtClean="0">
                        <a:latin typeface="Cambria Math" panose="02040503050406030204" pitchFamily="18" charset="0"/>
                        <a:cs typeface="Times New Roman" panose="02020603050405020304" pitchFamily="18" charset="0"/>
                      </a:rPr>
                      <m:t> = </m:t>
                    </m:r>
                    <m:r>
                      <a:rPr lang="zh-CN" altLang="en-US" i="1" dirty="0" smtClean="0">
                        <a:latin typeface="Cambria Math" panose="02040503050406030204" pitchFamily="18" charset="0"/>
                        <a:cs typeface="Times New Roman" panose="02020603050405020304" pitchFamily="18" charset="0"/>
                      </a:rPr>
                      <m:t>𝜖</m:t>
                    </m:r>
                    <m:r>
                      <a:rPr lang="en-US" altLang="zh-CN" i="1" dirty="0" smtClean="0">
                        <a:latin typeface="Cambria Math" panose="02040503050406030204" pitchFamily="18" charset="0"/>
                        <a:cs typeface="Times New Roman" panose="02020603050405020304" pitchFamily="18" charset="0"/>
                      </a:rPr>
                      <m:t>𝐶</m:t>
                    </m:r>
                    <m:r>
                      <a:rPr lang="en-US" altLang="zh-CN" i="1" dirty="0" smtClean="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so</a:t>
                </a:r>
              </a:p>
              <a:p>
                <a:r>
                  <a:rPr lang="en-US" altLang="zh-CN" dirty="0">
                    <a:latin typeface="Times New Roman" panose="02020603050405020304" pitchFamily="18" charset="0"/>
                    <a:cs typeface="Times New Roman" panose="02020603050405020304" pitchFamily="18" charset="0"/>
                  </a:rPr>
                  <a:t>that it behaves like the Markov chain in the left side.</a:t>
                </a:r>
                <a:endParaRPr lang="zh-CN" altLang="en-US" dirty="0">
                  <a:latin typeface="Times New Roman" panose="02020603050405020304" pitchFamily="18" charset="0"/>
                  <a:cs typeface="Times New Roman" panose="02020603050405020304" pitchFamily="18" charset="0"/>
                </a:endParaRPr>
              </a:p>
            </p:txBody>
          </p:sp>
        </mc:Choice>
        <mc:Fallback xmlns="">
          <p:sp>
            <p:nvSpPr>
              <p:cNvPr id="13" name="矩形 12">
                <a:extLst>
                  <a:ext uri="{FF2B5EF4-FFF2-40B4-BE49-F238E27FC236}">
                    <a16:creationId xmlns:a16="http://schemas.microsoft.com/office/drawing/2014/main" id="{517A4C75-C4A2-46A2-B6A4-E94DBC1EA0DC}"/>
                  </a:ext>
                </a:extLst>
              </p:cNvPr>
              <p:cNvSpPr>
                <a:spLocks noRot="1" noChangeAspect="1" noMove="1" noResize="1" noEditPoints="1" noAdjustHandles="1" noChangeArrowheads="1" noChangeShapeType="1" noTextEdit="1"/>
              </p:cNvSpPr>
              <p:nvPr/>
            </p:nvSpPr>
            <p:spPr>
              <a:xfrm>
                <a:off x="6096000" y="3080012"/>
                <a:ext cx="6096000" cy="646331"/>
              </a:xfrm>
              <a:prstGeom prst="rect">
                <a:avLst/>
              </a:prstGeom>
              <a:blipFill>
                <a:blip r:embed="rId6"/>
                <a:stretch>
                  <a:fillRect l="-800" t="-4717" b="-14151"/>
                </a:stretch>
              </a:blipFill>
            </p:spPr>
            <p:txBody>
              <a:bodyPr/>
              <a:lstStyle/>
              <a:p>
                <a:r>
                  <a:rPr lang="zh-CN" altLang="en-US">
                    <a:noFill/>
                  </a:rPr>
                  <a:t> </a:t>
                </a:r>
              </a:p>
            </p:txBody>
          </p:sp>
        </mc:Fallback>
      </mc:AlternateContent>
      <p:cxnSp>
        <p:nvCxnSpPr>
          <p:cNvPr id="15" name="直接箭头连接符 14">
            <a:extLst>
              <a:ext uri="{FF2B5EF4-FFF2-40B4-BE49-F238E27FC236}">
                <a16:creationId xmlns:a16="http://schemas.microsoft.com/office/drawing/2014/main" id="{5BA6EC9E-9C72-404B-8D9D-BF95288F86E5}"/>
              </a:ext>
            </a:extLst>
          </p:cNvPr>
          <p:cNvCxnSpPr>
            <a:cxnSpLocks/>
          </p:cNvCxnSpPr>
          <p:nvPr/>
        </p:nvCxnSpPr>
        <p:spPr>
          <a:xfrm flipH="1" flipV="1">
            <a:off x="2361461" y="4864963"/>
            <a:ext cx="497149" cy="213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a:hlinkClick r:id="rId7" action="ppaction://hlinksldjump"/>
            <a:extLst>
              <a:ext uri="{FF2B5EF4-FFF2-40B4-BE49-F238E27FC236}">
                <a16:creationId xmlns:a16="http://schemas.microsoft.com/office/drawing/2014/main" id="{3666EC58-C457-45FB-A15E-17003771DFDE}"/>
              </a:ext>
            </a:extLst>
          </p:cNvPr>
          <p:cNvSpPr/>
          <p:nvPr/>
        </p:nvSpPr>
        <p:spPr>
          <a:xfrm>
            <a:off x="2298710" y="5032978"/>
            <a:ext cx="3560552" cy="369332"/>
          </a:xfrm>
          <a:prstGeom prst="rect">
            <a:avLst/>
          </a:prstGeom>
        </p:spPr>
        <p:txBody>
          <a:bodyPr wrap="square">
            <a:spAutoFit/>
          </a:bodyPr>
          <a:lstStyle/>
          <a:p>
            <a:r>
              <a:rPr lang="en-US" altLang="zh-CN" i="1" dirty="0">
                <a:latin typeface="Times New Roman" panose="02020603050405020304" pitchFamily="18" charset="0"/>
                <a:cs typeface="Times New Roman" panose="02020603050405020304" pitchFamily="18" charset="0"/>
              </a:rPr>
              <a:t>Bernstein-von Mises Approximation</a:t>
            </a:r>
            <a:endParaRPr lang="zh-CN" altLang="en-US" i="1" dirty="0">
              <a:latin typeface="Times New Roman" panose="02020603050405020304" pitchFamily="18" charset="0"/>
              <a:cs typeface="Times New Roman" panose="02020603050405020304" pitchFamily="18" charset="0"/>
            </a:endParaRPr>
          </a:p>
        </p:txBody>
      </p:sp>
      <p:pic>
        <p:nvPicPr>
          <p:cNvPr id="19" name="图片 18">
            <a:extLst>
              <a:ext uri="{FF2B5EF4-FFF2-40B4-BE49-F238E27FC236}">
                <a16:creationId xmlns:a16="http://schemas.microsoft.com/office/drawing/2014/main" id="{0226A0FC-C580-42E4-9380-0FB3393D3BFE}"/>
              </a:ext>
            </a:extLst>
          </p:cNvPr>
          <p:cNvPicPr>
            <a:picLocks noChangeAspect="1"/>
          </p:cNvPicPr>
          <p:nvPr/>
        </p:nvPicPr>
        <p:blipFill>
          <a:blip r:embed="rId8"/>
          <a:stretch>
            <a:fillRect/>
          </a:stretch>
        </p:blipFill>
        <p:spPr>
          <a:xfrm>
            <a:off x="6668181" y="4432538"/>
            <a:ext cx="4498026" cy="727543"/>
          </a:xfrm>
          <a:prstGeom prst="rect">
            <a:avLst/>
          </a:prstGeom>
        </p:spPr>
      </p:pic>
      <p:pic>
        <p:nvPicPr>
          <p:cNvPr id="20" name="图片 19">
            <a:extLst>
              <a:ext uri="{FF2B5EF4-FFF2-40B4-BE49-F238E27FC236}">
                <a16:creationId xmlns:a16="http://schemas.microsoft.com/office/drawing/2014/main" id="{E565EC90-10B0-41CF-8326-F81EBCA76DA3}"/>
              </a:ext>
            </a:extLst>
          </p:cNvPr>
          <p:cNvPicPr>
            <a:picLocks noChangeAspect="1"/>
          </p:cNvPicPr>
          <p:nvPr/>
        </p:nvPicPr>
        <p:blipFill>
          <a:blip r:embed="rId9"/>
          <a:stretch>
            <a:fillRect/>
          </a:stretch>
        </p:blipFill>
        <p:spPr>
          <a:xfrm>
            <a:off x="6894329" y="5205774"/>
            <a:ext cx="4045729" cy="705177"/>
          </a:xfrm>
          <a:prstGeom prst="rect">
            <a:avLst/>
          </a:prstGeom>
        </p:spPr>
      </p:pic>
      <p:pic>
        <p:nvPicPr>
          <p:cNvPr id="21" name="图片 20">
            <a:extLst>
              <a:ext uri="{FF2B5EF4-FFF2-40B4-BE49-F238E27FC236}">
                <a16:creationId xmlns:a16="http://schemas.microsoft.com/office/drawing/2014/main" id="{1A7D51B3-10DA-4432-BBDD-8BB75FB065EA}"/>
              </a:ext>
            </a:extLst>
          </p:cNvPr>
          <p:cNvPicPr>
            <a:picLocks noChangeAspect="1"/>
          </p:cNvPicPr>
          <p:nvPr/>
        </p:nvPicPr>
        <p:blipFill>
          <a:blip r:embed="rId10"/>
          <a:stretch>
            <a:fillRect/>
          </a:stretch>
        </p:blipFill>
        <p:spPr>
          <a:xfrm>
            <a:off x="6375312" y="3789656"/>
            <a:ext cx="5083761" cy="597189"/>
          </a:xfrm>
          <a:prstGeom prst="rect">
            <a:avLst/>
          </a:prstGeom>
        </p:spPr>
      </p:pic>
      <p:pic>
        <p:nvPicPr>
          <p:cNvPr id="22" name="图片 21">
            <a:extLst>
              <a:ext uri="{FF2B5EF4-FFF2-40B4-BE49-F238E27FC236}">
                <a16:creationId xmlns:a16="http://schemas.microsoft.com/office/drawing/2014/main" id="{41C18BA1-0A3E-424A-B3BF-8C4DFA3E99B7}"/>
              </a:ext>
            </a:extLst>
          </p:cNvPr>
          <p:cNvPicPr>
            <a:picLocks noChangeAspect="1"/>
          </p:cNvPicPr>
          <p:nvPr/>
        </p:nvPicPr>
        <p:blipFill>
          <a:blip r:embed="rId11"/>
          <a:stretch>
            <a:fillRect/>
          </a:stretch>
        </p:blipFill>
        <p:spPr>
          <a:xfrm>
            <a:off x="6974694" y="5956644"/>
            <a:ext cx="3731777" cy="643287"/>
          </a:xfrm>
          <a:prstGeom prst="rect">
            <a:avLst/>
          </a:prstGeom>
        </p:spPr>
      </p:pic>
    </p:spTree>
    <p:extLst>
      <p:ext uri="{BB962C8B-B14F-4D97-AF65-F5344CB8AC3E}">
        <p14:creationId xmlns:p14="http://schemas.microsoft.com/office/powerpoint/2010/main" val="168555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885712-FEBE-4906-B0C3-81DC0E562E4A}"/>
              </a:ext>
            </a:extLst>
          </p:cNvPr>
          <p:cNvSpPr>
            <a:spLocks noGrp="1"/>
          </p:cNvSpPr>
          <p:nvPr>
            <p:ph idx="1"/>
          </p:nvPr>
        </p:nvSpPr>
        <p:spPr>
          <a:xfrm>
            <a:off x="838200" y="1311563"/>
            <a:ext cx="10515600" cy="4792054"/>
          </a:xfrm>
        </p:spPr>
        <p:txBody>
          <a:bodyPr>
            <a:normAutofit fontScale="62500" lnSpcReduction="20000"/>
          </a:bodyPr>
          <a:lstStyle/>
          <a:p>
            <a:pPr>
              <a:buFontTx/>
              <a:buChar char="-"/>
            </a:pPr>
            <a:r>
              <a:rPr lang="en-US" altLang="zh-CN" dirty="0">
                <a:latin typeface="Times New Roman" panose="02020603050405020304" pitchFamily="18" charset="0"/>
                <a:cs typeface="Times New Roman" panose="02020603050405020304" pitchFamily="18" charset="0"/>
              </a:rPr>
              <a:t>Stochastic Gradient Descent Algorithm </a:t>
            </a:r>
            <a:r>
              <a:rPr lang="en-US" altLang="zh-CN" dirty="0">
                <a:solidFill>
                  <a:schemeClr val="bg1">
                    <a:lumMod val="65000"/>
                  </a:schemeClr>
                </a:solidFill>
                <a:latin typeface="Times New Roman" panose="02020603050405020304" pitchFamily="18" charset="0"/>
                <a:cs typeface="Times New Roman" panose="02020603050405020304" pitchFamily="18" charset="0"/>
              </a:rPr>
              <a:t>(SGD)</a:t>
            </a:r>
          </a:p>
          <a:p>
            <a:pPr lvl="1">
              <a:buFontTx/>
              <a:buChar char="-"/>
            </a:pPr>
            <a:r>
              <a:rPr lang="en-US" altLang="zh-CN" i="1" dirty="0">
                <a:latin typeface="Times New Roman" panose="02020603050405020304" pitchFamily="18" charset="0"/>
                <a:cs typeface="Times New Roman" panose="02020603050405020304" pitchFamily="18" charset="0"/>
              </a:rPr>
              <a:t>Stochastic Approximation: Robbins &amp; Monro Algorithm</a:t>
            </a:r>
          </a:p>
          <a:p>
            <a:pPr lvl="1">
              <a:buFontTx/>
              <a:buChar char="-"/>
            </a:pPr>
            <a:r>
              <a:rPr lang="en-US" altLang="zh-CN" i="1" dirty="0">
                <a:latin typeface="Times New Roman" panose="02020603050405020304" pitchFamily="18" charset="0"/>
                <a:cs typeface="Times New Roman" panose="02020603050405020304" pitchFamily="18" charset="0"/>
              </a:rPr>
              <a:t>Basic GD / SGD Method</a:t>
            </a:r>
          </a:p>
          <a:p>
            <a:pPr>
              <a:buFontTx/>
              <a:buChar char="-"/>
            </a:pPr>
            <a:r>
              <a:rPr lang="en-US" altLang="zh-CN" dirty="0">
                <a:latin typeface="Times New Roman" panose="02020603050405020304" pitchFamily="18" charset="0"/>
                <a:cs typeface="Times New Roman" panose="02020603050405020304" pitchFamily="18" charset="0"/>
              </a:rPr>
              <a:t>Hamiltonian Monte Carlo </a:t>
            </a:r>
            <a:r>
              <a:rPr lang="en-US" altLang="zh-CN" dirty="0">
                <a:solidFill>
                  <a:schemeClr val="bg1">
                    <a:lumMod val="65000"/>
                  </a:schemeClr>
                </a:solidFill>
                <a:latin typeface="Times New Roman" panose="02020603050405020304" pitchFamily="18" charset="0"/>
                <a:cs typeface="Times New Roman" panose="02020603050405020304" pitchFamily="18" charset="0"/>
              </a:rPr>
              <a:t>(HMC)</a:t>
            </a:r>
          </a:p>
          <a:p>
            <a:pPr lvl="1">
              <a:buFontTx/>
              <a:buChar char="-"/>
            </a:pPr>
            <a:r>
              <a:rPr lang="en-US" altLang="zh-CN" i="1" dirty="0">
                <a:latin typeface="Times New Roman" panose="02020603050405020304" pitchFamily="18" charset="0"/>
                <a:cs typeface="Times New Roman" panose="02020603050405020304" pitchFamily="18" charset="0"/>
              </a:rPr>
              <a:t>Hamiltonian Dynamics &amp; Hamiltonian Equation </a:t>
            </a:r>
          </a:p>
          <a:p>
            <a:pPr lvl="1">
              <a:buFontTx/>
              <a:buChar char="-"/>
            </a:pPr>
            <a:r>
              <a:rPr lang="en-US" altLang="zh-CN" i="1" dirty="0">
                <a:latin typeface="Times New Roman" panose="02020603050405020304" pitchFamily="18" charset="0"/>
                <a:cs typeface="Times New Roman" panose="02020603050405020304" pitchFamily="18" charset="0"/>
              </a:rPr>
              <a:t>L-Leapfrog Method</a:t>
            </a:r>
          </a:p>
          <a:p>
            <a:pPr lvl="1">
              <a:buFontTx/>
              <a:buChar char="-"/>
            </a:pPr>
            <a:r>
              <a:rPr lang="en-US" altLang="zh-CN" i="1" dirty="0">
                <a:latin typeface="Times New Roman" panose="02020603050405020304" pitchFamily="18" charset="0"/>
                <a:cs typeface="Times New Roman" panose="02020603050405020304" pitchFamily="18" charset="0"/>
              </a:rPr>
              <a:t>Basic HMC Method </a:t>
            </a:r>
            <a:r>
              <a:rPr lang="en-US" altLang="zh-CN" i="1" dirty="0">
                <a:solidFill>
                  <a:schemeClr val="bg1">
                    <a:lumMod val="65000"/>
                  </a:schemeClr>
                </a:solidFill>
                <a:latin typeface="Times New Roman" panose="02020603050405020304" pitchFamily="18" charset="0"/>
                <a:cs typeface="Times New Roman" panose="02020603050405020304" pitchFamily="18" charset="0"/>
              </a:rPr>
              <a:t>(Brief)</a:t>
            </a:r>
          </a:p>
          <a:p>
            <a:pPr lvl="1">
              <a:buFontTx/>
              <a:buChar char="-"/>
            </a:pPr>
            <a:r>
              <a:rPr lang="en-US" altLang="zh-CN" i="1" dirty="0">
                <a:latin typeface="Times New Roman" panose="02020603050405020304" pitchFamily="18" charset="0"/>
                <a:cs typeface="Times New Roman" panose="02020603050405020304" pitchFamily="18" charset="0"/>
              </a:rPr>
              <a:t>Stochastic Hamiltonian Monte Carlo </a:t>
            </a:r>
            <a:r>
              <a:rPr lang="en-US" altLang="zh-CN" i="1" dirty="0">
                <a:solidFill>
                  <a:schemeClr val="bg1">
                    <a:lumMod val="65000"/>
                  </a:schemeClr>
                </a:solidFill>
                <a:latin typeface="Times New Roman" panose="02020603050405020304" pitchFamily="18" charset="0"/>
                <a:cs typeface="Times New Roman" panose="02020603050405020304" pitchFamily="18" charset="0"/>
              </a:rPr>
              <a:t>(SG-HMC)</a:t>
            </a:r>
          </a:p>
          <a:p>
            <a:pPr lvl="1">
              <a:buFontTx/>
              <a:buChar char="-"/>
            </a:pPr>
            <a:r>
              <a:rPr lang="en-US" altLang="zh-CN" i="1" strike="sngStrike" dirty="0">
                <a:latin typeface="Times New Roman" panose="02020603050405020304" pitchFamily="18" charset="0"/>
                <a:cs typeface="Times New Roman" panose="02020603050405020304" pitchFamily="18" charset="0"/>
              </a:rPr>
              <a:t>The No-U-Turn Sampler</a:t>
            </a:r>
            <a:r>
              <a:rPr lang="en-US" altLang="zh-CN" i="1" strike="sngStrike" dirty="0">
                <a:solidFill>
                  <a:schemeClr val="bg1">
                    <a:lumMod val="65000"/>
                  </a:schemeClr>
                </a:solidFill>
                <a:latin typeface="Times New Roman" panose="02020603050405020304" pitchFamily="18" charset="0"/>
                <a:cs typeface="Times New Roman" panose="02020603050405020304" pitchFamily="18" charset="0"/>
              </a:rPr>
              <a:t>(NUTS)</a:t>
            </a:r>
          </a:p>
          <a:p>
            <a:pPr lvl="1">
              <a:buFontTx/>
              <a:buChar char="-"/>
            </a:pPr>
            <a:r>
              <a:rPr lang="en-US" altLang="zh-CN" i="1" dirty="0">
                <a:latin typeface="Times New Roman" panose="02020603050405020304" pitchFamily="18" charset="0"/>
                <a:cs typeface="Times New Roman" panose="02020603050405020304" pitchFamily="18" charset="0"/>
              </a:rPr>
              <a:t>Exact Hamiltonian Monte Carlo </a:t>
            </a:r>
            <a:r>
              <a:rPr lang="en-US" altLang="zh-CN" i="1" dirty="0">
                <a:solidFill>
                  <a:schemeClr val="bg1">
                    <a:lumMod val="65000"/>
                  </a:schemeClr>
                </a:solidFill>
                <a:latin typeface="Times New Roman" panose="02020603050405020304" pitchFamily="18" charset="0"/>
                <a:cs typeface="Times New Roman" panose="02020603050405020304" pitchFamily="18" charset="0"/>
              </a:rPr>
              <a:t>(E-HMC) </a:t>
            </a:r>
            <a:r>
              <a:rPr lang="en-US" altLang="zh-CN" i="1" dirty="0">
                <a:latin typeface="Times New Roman" panose="02020603050405020304" pitchFamily="18" charset="0"/>
                <a:cs typeface="Times New Roman" panose="02020603050405020304" pitchFamily="18" charset="0"/>
              </a:rPr>
              <a:t>with Auxiliary-Variable</a:t>
            </a:r>
          </a:p>
          <a:p>
            <a:pPr lvl="1">
              <a:buFontTx/>
              <a:buChar char="-"/>
            </a:pPr>
            <a:r>
              <a:rPr lang="en-US" altLang="zh-CN" i="1" strike="sngStrike" dirty="0">
                <a:latin typeface="Times New Roman" panose="02020603050405020304" pitchFamily="18" charset="0"/>
                <a:cs typeface="Times New Roman" panose="02020603050405020304" pitchFamily="18" charset="0"/>
              </a:rPr>
              <a:t>Extension Topic: Riemannian Manifold</a:t>
            </a:r>
          </a:p>
          <a:p>
            <a:pPr>
              <a:buFontTx/>
              <a:buChar char="-"/>
            </a:pPr>
            <a:r>
              <a:rPr lang="en-US" altLang="zh-CN" dirty="0">
                <a:latin typeface="Times New Roman" panose="02020603050405020304" pitchFamily="18" charset="0"/>
                <a:cs typeface="Times New Roman" panose="02020603050405020304" pitchFamily="18" charset="0"/>
              </a:rPr>
              <a:t>Stochastic Gradient Langevin Dynamics </a:t>
            </a:r>
            <a:r>
              <a:rPr lang="en-US" altLang="zh-CN" dirty="0">
                <a:solidFill>
                  <a:schemeClr val="bg1">
                    <a:lumMod val="65000"/>
                  </a:schemeClr>
                </a:solidFill>
                <a:latin typeface="Times New Roman" panose="02020603050405020304" pitchFamily="18" charset="0"/>
                <a:cs typeface="Times New Roman" panose="02020603050405020304" pitchFamily="18" charset="0"/>
              </a:rPr>
              <a:t>(SGLD)</a:t>
            </a:r>
            <a:endParaRPr lang="en-US" altLang="zh-CN" i="1" dirty="0">
              <a:solidFill>
                <a:schemeClr val="bg1">
                  <a:lumMod val="65000"/>
                </a:schemeClr>
              </a:solidFill>
              <a:latin typeface="Times New Roman" panose="02020603050405020304" pitchFamily="18" charset="0"/>
              <a:cs typeface="Times New Roman" panose="02020603050405020304" pitchFamily="18" charset="0"/>
            </a:endParaRPr>
          </a:p>
          <a:p>
            <a:pPr lvl="1">
              <a:buFontTx/>
              <a:buChar char="-"/>
            </a:pPr>
            <a:r>
              <a:rPr lang="en-US" altLang="zh-CN" i="1" dirty="0">
                <a:latin typeface="Times New Roman" panose="02020603050405020304" pitchFamily="18" charset="0"/>
                <a:cs typeface="Times New Roman" panose="02020603050405020304" pitchFamily="18" charset="0"/>
              </a:rPr>
              <a:t>Langevin Dynamics</a:t>
            </a:r>
          </a:p>
          <a:p>
            <a:pPr>
              <a:buFontTx/>
              <a:buChar char="-"/>
            </a:pPr>
            <a:r>
              <a:rPr lang="en-US" altLang="zh-CN" dirty="0">
                <a:latin typeface="Times New Roman" panose="02020603050405020304" pitchFamily="18" charset="0"/>
                <a:cs typeface="Times New Roman" panose="02020603050405020304" pitchFamily="18" charset="0"/>
              </a:rPr>
              <a:t>Stochastic Gradient Fisher Scoring </a:t>
            </a:r>
            <a:r>
              <a:rPr lang="en-US" altLang="zh-CN" dirty="0">
                <a:solidFill>
                  <a:schemeClr val="bg1">
                    <a:lumMod val="65000"/>
                  </a:schemeClr>
                </a:solidFill>
                <a:latin typeface="Times New Roman" panose="02020603050405020304" pitchFamily="18" charset="0"/>
                <a:cs typeface="Times New Roman" panose="02020603050405020304" pitchFamily="18" charset="0"/>
              </a:rPr>
              <a:t>(SGFS)</a:t>
            </a:r>
          </a:p>
          <a:p>
            <a:pPr lvl="1">
              <a:buFontTx/>
              <a:buChar char="-"/>
            </a:pPr>
            <a:r>
              <a:rPr lang="en-US" altLang="zh-CN" i="1" dirty="0">
                <a:latin typeface="Times New Roman" panose="02020603050405020304" pitchFamily="18" charset="0"/>
                <a:cs typeface="Times New Roman" panose="02020603050405020304" pitchFamily="18" charset="0"/>
              </a:rPr>
              <a:t>Bernstein-von Mises Theorem and Approximation (Extension: Cromwell’s Rule)</a:t>
            </a:r>
          </a:p>
          <a:p>
            <a:pPr lvl="1">
              <a:buFontTx/>
              <a:buChar char="-"/>
            </a:pPr>
            <a:r>
              <a:rPr lang="en-US" altLang="zh-CN" i="1" dirty="0">
                <a:latin typeface="Times New Roman" panose="02020603050405020304" pitchFamily="18" charset="0"/>
                <a:cs typeface="Times New Roman" panose="02020603050405020304" pitchFamily="18" charset="0"/>
              </a:rPr>
              <a:t>Fisher Scoring &amp; Fisher Information</a:t>
            </a:r>
          </a:p>
          <a:p>
            <a:pPr>
              <a:buFontTx/>
              <a:buChar char="-"/>
            </a:pPr>
            <a:r>
              <a:rPr lang="en-US" altLang="zh-CN" dirty="0">
                <a:latin typeface="Times New Roman" panose="02020603050405020304" pitchFamily="18" charset="0"/>
                <a:cs typeface="Times New Roman" panose="02020603050405020304" pitchFamily="18" charset="0"/>
              </a:rPr>
              <a:t>SGD as Approximate Bayesian Inference</a:t>
            </a:r>
          </a:p>
          <a:p>
            <a:pPr lvl="1">
              <a:buFontTx/>
              <a:buChar char="-"/>
            </a:pPr>
            <a:r>
              <a:rPr lang="en-US" altLang="zh-CN" i="1" dirty="0">
                <a:latin typeface="Times New Roman" panose="02020603050405020304" pitchFamily="18" charset="0"/>
                <a:cs typeface="Times New Roman" panose="02020603050405020304" pitchFamily="18" charset="0"/>
              </a:rPr>
              <a:t>SDE &amp; Ornstein-</a:t>
            </a:r>
            <a:r>
              <a:rPr lang="en-US" altLang="zh-CN" i="1" dirty="0" err="1">
                <a:latin typeface="Times New Roman" panose="02020603050405020304" pitchFamily="18" charset="0"/>
                <a:cs typeface="Times New Roman" panose="02020603050405020304" pitchFamily="18" charset="0"/>
              </a:rPr>
              <a:t>Uhlenbeck</a:t>
            </a:r>
            <a:r>
              <a:rPr lang="en-US" altLang="zh-CN" i="1" dirty="0">
                <a:latin typeface="Times New Roman" panose="02020603050405020304" pitchFamily="18" charset="0"/>
                <a:cs typeface="Times New Roman" panose="02020603050405020304" pitchFamily="18" charset="0"/>
              </a:rPr>
              <a:t> process</a:t>
            </a:r>
          </a:p>
          <a:p>
            <a:pPr lvl="1">
              <a:buFontTx/>
              <a:buChar char="-"/>
            </a:pPr>
            <a:r>
              <a:rPr lang="en-US" altLang="zh-CN" i="1" dirty="0">
                <a:latin typeface="Times New Roman" panose="02020603050405020304" pitchFamily="18" charset="0"/>
                <a:cs typeface="Times New Roman" panose="02020603050405020304" pitchFamily="18" charset="0"/>
              </a:rPr>
              <a:t>Constant Stochastic Gradient Descent algorithm</a:t>
            </a:r>
          </a:p>
          <a:p>
            <a:pPr>
              <a:buFontTx/>
              <a:buChar char="-"/>
            </a:pPr>
            <a:endParaRPr lang="en-US" altLang="zh-CN" dirty="0">
              <a:latin typeface="Times New Roman" panose="02020603050405020304" pitchFamily="18" charset="0"/>
              <a:cs typeface="Times New Roman" panose="02020603050405020304" pitchFamily="18" charset="0"/>
            </a:endParaRPr>
          </a:p>
          <a:p>
            <a:pPr>
              <a:buFontTx/>
              <a:buChar char="-"/>
            </a:pPr>
            <a:endParaRPr lang="zh-CN" altLang="en-US" dirty="0">
              <a:latin typeface="Times New Roman" panose="02020603050405020304" pitchFamily="18" charset="0"/>
              <a:cs typeface="Times New Roman" panose="02020603050405020304" pitchFamily="18" charset="0"/>
            </a:endParaRPr>
          </a:p>
        </p:txBody>
      </p:sp>
      <p:grpSp>
        <p:nvGrpSpPr>
          <p:cNvPr id="6" name="组合 5">
            <a:extLst>
              <a:ext uri="{FF2B5EF4-FFF2-40B4-BE49-F238E27FC236}">
                <a16:creationId xmlns:a16="http://schemas.microsoft.com/office/drawing/2014/main" id="{0EBBD01A-8101-4405-AB9A-141A05D83411}"/>
              </a:ext>
            </a:extLst>
          </p:cNvPr>
          <p:cNvGrpSpPr/>
          <p:nvPr/>
        </p:nvGrpSpPr>
        <p:grpSpPr>
          <a:xfrm>
            <a:off x="0" y="257452"/>
            <a:ext cx="12192000" cy="763480"/>
            <a:chOff x="0" y="257452"/>
            <a:chExt cx="12192000" cy="763480"/>
          </a:xfrm>
        </p:grpSpPr>
        <p:sp>
          <p:nvSpPr>
            <p:cNvPr id="4" name="矩形 3">
              <a:extLst>
                <a:ext uri="{FF2B5EF4-FFF2-40B4-BE49-F238E27FC236}">
                  <a16:creationId xmlns:a16="http://schemas.microsoft.com/office/drawing/2014/main" id="{AFE9B168-9F03-4710-B7F7-E753621D0412}"/>
                </a:ext>
              </a:extLst>
            </p:cNvPr>
            <p:cNvSpPr/>
            <p:nvPr/>
          </p:nvSpPr>
          <p:spPr>
            <a:xfrm>
              <a:off x="0" y="257452"/>
              <a:ext cx="12192000" cy="7634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1ECED7EF-CBCB-4F77-814A-DDCEEBC5DE50}"/>
                </a:ext>
              </a:extLst>
            </p:cNvPr>
            <p:cNvSpPr txBox="1"/>
            <p:nvPr/>
          </p:nvSpPr>
          <p:spPr>
            <a:xfrm>
              <a:off x="332509" y="431185"/>
              <a:ext cx="4174837" cy="461665"/>
            </a:xfrm>
            <a:prstGeom prst="rect">
              <a:avLst/>
            </a:prstGeom>
            <a:noFill/>
          </p:spPr>
          <p:txBody>
            <a:bodyPr wrap="square" rtlCol="0">
              <a:spAutoFit/>
            </a:bodyPr>
            <a:lstStyle/>
            <a:p>
              <a:r>
                <a:rPr lang="en-US" altLang="zh-CN" sz="2400" dirty="0">
                  <a:solidFill>
                    <a:schemeClr val="bg1"/>
                  </a:solidFill>
                </a:rPr>
                <a:t>Outline</a:t>
              </a:r>
            </a:p>
          </p:txBody>
        </p:sp>
      </p:grpSp>
    </p:spTree>
    <p:extLst>
      <p:ext uri="{BB962C8B-B14F-4D97-AF65-F5344CB8AC3E}">
        <p14:creationId xmlns:p14="http://schemas.microsoft.com/office/powerpoint/2010/main" val="3292774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59E623F-6CED-4296-AD2B-0795651CC05A}"/>
              </a:ext>
            </a:extLst>
          </p:cNvPr>
          <p:cNvGrpSpPr/>
          <p:nvPr/>
        </p:nvGrpSpPr>
        <p:grpSpPr>
          <a:xfrm>
            <a:off x="0" y="257452"/>
            <a:ext cx="12192000" cy="763480"/>
            <a:chOff x="0" y="257452"/>
            <a:chExt cx="12192000" cy="763480"/>
          </a:xfrm>
        </p:grpSpPr>
        <p:sp>
          <p:nvSpPr>
            <p:cNvPr id="5" name="矩形 4">
              <a:extLst>
                <a:ext uri="{FF2B5EF4-FFF2-40B4-BE49-F238E27FC236}">
                  <a16:creationId xmlns:a16="http://schemas.microsoft.com/office/drawing/2014/main" id="{5D1E0742-1BB8-45E8-B8DC-003ED30E548B}"/>
                </a:ext>
              </a:extLst>
            </p:cNvPr>
            <p:cNvSpPr/>
            <p:nvPr/>
          </p:nvSpPr>
          <p:spPr>
            <a:xfrm>
              <a:off x="0" y="257452"/>
              <a:ext cx="12192000" cy="7634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6C8673AC-D234-4D76-AC8C-F77F3FE59D4F}"/>
                </a:ext>
              </a:extLst>
            </p:cNvPr>
            <p:cNvSpPr txBox="1"/>
            <p:nvPr/>
          </p:nvSpPr>
          <p:spPr>
            <a:xfrm>
              <a:off x="332509" y="431185"/>
              <a:ext cx="8123334" cy="461665"/>
            </a:xfrm>
            <a:prstGeom prst="rect">
              <a:avLst/>
            </a:prstGeom>
            <a:noFill/>
          </p:spPr>
          <p:txBody>
            <a:bodyPr wrap="square" rtlCol="0">
              <a:spAutoFit/>
            </a:bodyPr>
            <a:lstStyle/>
            <a:p>
              <a:r>
                <a:rPr lang="en-US" altLang="zh-CN" sz="2400" dirty="0">
                  <a:solidFill>
                    <a:schemeClr val="bg1"/>
                  </a:solidFill>
                </a:rPr>
                <a:t>SGD as</a:t>
              </a:r>
              <a:r>
                <a:rPr lang="zh-CN" altLang="en-US" sz="2400" dirty="0">
                  <a:solidFill>
                    <a:schemeClr val="bg1"/>
                  </a:solidFill>
                </a:rPr>
                <a:t> </a:t>
              </a:r>
              <a:r>
                <a:rPr lang="en-US" altLang="zh-CN" sz="2400" dirty="0">
                  <a:solidFill>
                    <a:schemeClr val="bg1"/>
                  </a:solidFill>
                </a:rPr>
                <a:t>approximate</a:t>
              </a:r>
              <a:r>
                <a:rPr lang="zh-CN" altLang="en-US" sz="2400" dirty="0">
                  <a:solidFill>
                    <a:schemeClr val="bg1"/>
                  </a:solidFill>
                </a:rPr>
                <a:t> </a:t>
              </a:r>
              <a:r>
                <a:rPr lang="en-US" altLang="zh-CN" sz="2400" dirty="0">
                  <a:solidFill>
                    <a:schemeClr val="bg1"/>
                  </a:solidFill>
                </a:rPr>
                <a:t>Bayesian</a:t>
              </a:r>
              <a:r>
                <a:rPr lang="zh-CN" altLang="en-US" sz="2400" dirty="0">
                  <a:solidFill>
                    <a:schemeClr val="bg1"/>
                  </a:solidFill>
                </a:rPr>
                <a:t> </a:t>
              </a:r>
              <a:r>
                <a:rPr lang="en-US" altLang="zh-CN" sz="2400" dirty="0">
                  <a:solidFill>
                    <a:schemeClr val="bg1"/>
                  </a:solidFill>
                </a:rPr>
                <a:t>Inference</a:t>
              </a:r>
            </a:p>
          </p:txBody>
        </p:sp>
      </p:gr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A8F703B-B791-4CE2-8F8A-EDE4DDC7B8E1}"/>
                  </a:ext>
                </a:extLst>
              </p:cNvPr>
              <p:cNvSpPr txBox="1"/>
              <p:nvPr/>
            </p:nvSpPr>
            <p:spPr>
              <a:xfrm>
                <a:off x="1114889" y="3643676"/>
                <a:ext cx="9500585"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A continuous-time multivariate </a:t>
                </a:r>
                <a:r>
                  <a:rPr lang="en-US" altLang="zh-CN" i="1" dirty="0">
                    <a:latin typeface="Times New Roman" panose="02020603050405020304" pitchFamily="18" charset="0"/>
                    <a:cs typeface="Times New Roman" panose="02020603050405020304" pitchFamily="18" charset="0"/>
                  </a:rPr>
                  <a:t>Ornstein-</a:t>
                </a:r>
                <a:r>
                  <a:rPr lang="en-US" altLang="zh-CN" i="1" dirty="0" err="1">
                    <a:latin typeface="Times New Roman" panose="02020603050405020304" pitchFamily="18" charset="0"/>
                    <a:cs typeface="Times New Roman" panose="02020603050405020304" pitchFamily="18" charset="0"/>
                  </a:rPr>
                  <a:t>Uhlenbeck</a:t>
                </a:r>
                <a:r>
                  <a:rPr lang="en-US" altLang="zh-CN" i="1" dirty="0">
                    <a:latin typeface="Times New Roman" panose="02020603050405020304" pitchFamily="18" charset="0"/>
                    <a:cs typeface="Times New Roman" panose="02020603050405020304" pitchFamily="18" charset="0"/>
                  </a:rPr>
                  <a:t> process </a:t>
                </a:r>
                <a:r>
                  <a:rPr lang="en-US" altLang="zh-CN" dirty="0">
                    <a:latin typeface="Times New Roman" panose="02020603050405020304" pitchFamily="18" charset="0"/>
                    <a:cs typeface="Times New Roman" panose="02020603050405020304" pitchFamily="18" charset="0"/>
                  </a:rPr>
                  <a:t>and its stationary distribution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𝑞</m:t>
                    </m:r>
                    <m:r>
                      <a:rPr lang="en-US" altLang="zh-CN" b="0" i="1" smtClean="0">
                        <a:latin typeface="Cambria Math" panose="02040503050406030204" pitchFamily="18" charset="0"/>
                        <a:cs typeface="Times New Roman" panose="02020603050405020304" pitchFamily="18" charset="0"/>
                      </a:rPr>
                      <m:t>(</m:t>
                    </m:r>
                    <m:r>
                      <a:rPr lang="zh-CN" altLang="en-US" b="0" i="1" smtClean="0">
                        <a:latin typeface="Cambria Math" panose="02040503050406030204" pitchFamily="18" charset="0"/>
                        <a:cs typeface="Times New Roman" panose="02020603050405020304" pitchFamily="18" charset="0"/>
                      </a:rPr>
                      <m:t>𝜃</m:t>
                    </m:r>
                    <m:r>
                      <a:rPr lang="en-US" altLang="zh-CN" b="0" i="1" smtClean="0">
                        <a:latin typeface="Cambria Math" panose="02040503050406030204" pitchFamily="18" charset="0"/>
                        <a:cs typeface="Times New Roman" panose="02020603050405020304" pitchFamily="18" charset="0"/>
                      </a:rPr>
                      <m:t>)</m:t>
                    </m:r>
                  </m:oMath>
                </a14:m>
                <a:r>
                  <a:rPr lang="en-US" altLang="zh-CN" i="1" dirty="0">
                    <a:latin typeface="Times New Roman" panose="02020603050405020304" pitchFamily="18" charset="0"/>
                    <a:cs typeface="Times New Roman" panose="02020603050405020304" pitchFamily="18" charset="0"/>
                  </a:rPr>
                  <a:t>:</a:t>
                </a:r>
                <a:endParaRPr lang="en-US" altLang="zh-CN" i="1" dirty="0">
                  <a:solidFill>
                    <a:schemeClr val="accent1"/>
                  </a:solidFill>
                  <a:latin typeface="Times New Roman" panose="02020603050405020304" pitchFamily="18" charset="0"/>
                  <a:cs typeface="Times New Roman" panose="02020603050405020304" pitchFamily="18" charset="0"/>
                </a:endParaRPr>
              </a:p>
            </p:txBody>
          </p:sp>
        </mc:Choice>
        <mc:Fallback xmlns="">
          <p:sp>
            <p:nvSpPr>
              <p:cNvPr id="14" name="文本框 13">
                <a:extLst>
                  <a:ext uri="{FF2B5EF4-FFF2-40B4-BE49-F238E27FC236}">
                    <a16:creationId xmlns:a16="http://schemas.microsoft.com/office/drawing/2014/main" id="{4A8F703B-B791-4CE2-8F8A-EDE4DDC7B8E1}"/>
                  </a:ext>
                </a:extLst>
              </p:cNvPr>
              <p:cNvSpPr txBox="1">
                <a:spLocks noRot="1" noChangeAspect="1" noMove="1" noResize="1" noEditPoints="1" noAdjustHandles="1" noChangeArrowheads="1" noChangeShapeType="1" noTextEdit="1"/>
              </p:cNvSpPr>
              <p:nvPr/>
            </p:nvSpPr>
            <p:spPr>
              <a:xfrm>
                <a:off x="1114889" y="3643676"/>
                <a:ext cx="9500585" cy="369332"/>
              </a:xfrm>
              <a:prstGeom prst="rect">
                <a:avLst/>
              </a:prstGeom>
              <a:blipFill>
                <a:blip r:embed="rId3"/>
                <a:stretch>
                  <a:fillRect t="-10000" b="-26667"/>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C26CD51B-1DB8-4F62-990F-C4B620EF2F4E}"/>
              </a:ext>
            </a:extLst>
          </p:cNvPr>
          <p:cNvPicPr>
            <a:picLocks noChangeAspect="1"/>
          </p:cNvPicPr>
          <p:nvPr/>
        </p:nvPicPr>
        <p:blipFill>
          <a:blip r:embed="rId4"/>
          <a:stretch>
            <a:fillRect/>
          </a:stretch>
        </p:blipFill>
        <p:spPr>
          <a:xfrm>
            <a:off x="4085783" y="4227683"/>
            <a:ext cx="3789610" cy="443517"/>
          </a:xfrm>
          <a:prstGeom prst="rect">
            <a:avLst/>
          </a:prstGeom>
        </p:spPr>
      </p:pic>
      <p:pic>
        <p:nvPicPr>
          <p:cNvPr id="16" name="图片 15">
            <a:extLst>
              <a:ext uri="{FF2B5EF4-FFF2-40B4-BE49-F238E27FC236}">
                <a16:creationId xmlns:a16="http://schemas.microsoft.com/office/drawing/2014/main" id="{9D4C7D0F-6A03-4CED-B2DE-A6355E187E6C}"/>
              </a:ext>
            </a:extLst>
          </p:cNvPr>
          <p:cNvPicPr>
            <a:picLocks noChangeAspect="1"/>
          </p:cNvPicPr>
          <p:nvPr/>
        </p:nvPicPr>
        <p:blipFill>
          <a:blip r:embed="rId5"/>
          <a:stretch>
            <a:fillRect/>
          </a:stretch>
        </p:blipFill>
        <p:spPr>
          <a:xfrm>
            <a:off x="4603183" y="4889172"/>
            <a:ext cx="2523998" cy="385548"/>
          </a:xfrm>
          <a:prstGeom prst="rect">
            <a:avLst/>
          </a:prstGeom>
        </p:spPr>
      </p:pic>
      <p:pic>
        <p:nvPicPr>
          <p:cNvPr id="2" name="图片 1">
            <a:extLst>
              <a:ext uri="{FF2B5EF4-FFF2-40B4-BE49-F238E27FC236}">
                <a16:creationId xmlns:a16="http://schemas.microsoft.com/office/drawing/2014/main" id="{F20B9F47-18D1-4AE4-8144-B12DF3445F64}"/>
              </a:ext>
            </a:extLst>
          </p:cNvPr>
          <p:cNvPicPr>
            <a:picLocks noChangeAspect="1"/>
          </p:cNvPicPr>
          <p:nvPr/>
        </p:nvPicPr>
        <p:blipFill>
          <a:blip r:embed="rId6"/>
          <a:stretch>
            <a:fillRect/>
          </a:stretch>
        </p:blipFill>
        <p:spPr>
          <a:xfrm>
            <a:off x="3394066" y="2173529"/>
            <a:ext cx="5155291" cy="671464"/>
          </a:xfrm>
          <a:prstGeom prst="rect">
            <a:avLst/>
          </a:prstGeom>
        </p:spPr>
      </p:pic>
      <p:cxnSp>
        <p:nvCxnSpPr>
          <p:cNvPr id="23" name="直接箭头连接符 22">
            <a:extLst>
              <a:ext uri="{FF2B5EF4-FFF2-40B4-BE49-F238E27FC236}">
                <a16:creationId xmlns:a16="http://schemas.microsoft.com/office/drawing/2014/main" id="{E964438C-02C0-432B-98AC-50BFEADA9E46}"/>
              </a:ext>
            </a:extLst>
          </p:cNvPr>
          <p:cNvCxnSpPr>
            <a:cxnSpLocks/>
          </p:cNvCxnSpPr>
          <p:nvPr/>
        </p:nvCxnSpPr>
        <p:spPr>
          <a:xfrm flipV="1">
            <a:off x="5362113" y="2817803"/>
            <a:ext cx="221942" cy="369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5A2BCA77-3B09-4C42-9007-66CD3525CB06}"/>
              </a:ext>
            </a:extLst>
          </p:cNvPr>
          <p:cNvSpPr txBox="1"/>
          <p:nvPr/>
        </p:nvSpPr>
        <p:spPr>
          <a:xfrm>
            <a:off x="4420051" y="3146262"/>
            <a:ext cx="1884124" cy="369332"/>
          </a:xfrm>
          <a:prstGeom prst="rect">
            <a:avLst/>
          </a:prstGeom>
          <a:noFill/>
        </p:spPr>
        <p:txBody>
          <a:bodyPr wrap="square" rtlCol="0">
            <a:spAutoFit/>
          </a:bodyPr>
          <a:lstStyle/>
          <a:p>
            <a:pPr algn="ctr"/>
            <a:r>
              <a:rPr lang="en-US" altLang="zh-CN" i="1" dirty="0">
                <a:solidFill>
                  <a:schemeClr val="accent1"/>
                </a:solidFill>
                <a:latin typeface="Times New Roman" panose="02020603050405020304" pitchFamily="18" charset="0"/>
                <a:cs typeface="Times New Roman" panose="02020603050405020304" pitchFamily="18" charset="0"/>
              </a:rPr>
              <a:t>Drift Coefficient</a:t>
            </a:r>
          </a:p>
        </p:txBody>
      </p:sp>
      <p:cxnSp>
        <p:nvCxnSpPr>
          <p:cNvPr id="30" name="直接箭头连接符 29">
            <a:extLst>
              <a:ext uri="{FF2B5EF4-FFF2-40B4-BE49-F238E27FC236}">
                <a16:creationId xmlns:a16="http://schemas.microsoft.com/office/drawing/2014/main" id="{4952999F-4CE4-4D0C-B062-F4DBA519D0A4}"/>
              </a:ext>
            </a:extLst>
          </p:cNvPr>
          <p:cNvCxnSpPr>
            <a:cxnSpLocks/>
          </p:cNvCxnSpPr>
          <p:nvPr/>
        </p:nvCxnSpPr>
        <p:spPr>
          <a:xfrm flipH="1" flipV="1">
            <a:off x="7552102" y="2701393"/>
            <a:ext cx="517141" cy="598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297CA9DB-C135-4140-BE46-018C12779A8D}"/>
              </a:ext>
            </a:extLst>
          </p:cNvPr>
          <p:cNvSpPr txBox="1"/>
          <p:nvPr/>
        </p:nvSpPr>
        <p:spPr>
          <a:xfrm>
            <a:off x="7127180" y="3259444"/>
            <a:ext cx="2229883" cy="369332"/>
          </a:xfrm>
          <a:prstGeom prst="rect">
            <a:avLst/>
          </a:prstGeom>
          <a:noFill/>
        </p:spPr>
        <p:txBody>
          <a:bodyPr wrap="square" rtlCol="0">
            <a:spAutoFit/>
          </a:bodyPr>
          <a:lstStyle/>
          <a:p>
            <a:pPr algn="ctr"/>
            <a:r>
              <a:rPr lang="en-US" altLang="zh-CN" i="1" dirty="0">
                <a:solidFill>
                  <a:schemeClr val="accent1"/>
                </a:solidFill>
                <a:latin typeface="Times New Roman" panose="02020603050405020304" pitchFamily="18" charset="0"/>
                <a:cs typeface="Times New Roman" panose="02020603050405020304" pitchFamily="18" charset="0"/>
              </a:rPr>
              <a:t>Diffusion Coefficient</a:t>
            </a:r>
          </a:p>
        </p:txBody>
      </p:sp>
      <p:cxnSp>
        <p:nvCxnSpPr>
          <p:cNvPr id="34" name="直接箭头连接符 33">
            <a:extLst>
              <a:ext uri="{FF2B5EF4-FFF2-40B4-BE49-F238E27FC236}">
                <a16:creationId xmlns:a16="http://schemas.microsoft.com/office/drawing/2014/main" id="{EA43AE96-6E0D-457F-93D2-10384E6D18A1}"/>
              </a:ext>
            </a:extLst>
          </p:cNvPr>
          <p:cNvCxnSpPr>
            <a:cxnSpLocks/>
          </p:cNvCxnSpPr>
          <p:nvPr/>
        </p:nvCxnSpPr>
        <p:spPr>
          <a:xfrm flipH="1">
            <a:off x="8242121" y="1875748"/>
            <a:ext cx="528719" cy="349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6FABEE54-1422-4AF5-A883-00CF72EA01B0}"/>
              </a:ext>
            </a:extLst>
          </p:cNvPr>
          <p:cNvSpPr txBox="1"/>
          <p:nvPr/>
        </p:nvSpPr>
        <p:spPr>
          <a:xfrm>
            <a:off x="8242121" y="1506867"/>
            <a:ext cx="2229883" cy="369332"/>
          </a:xfrm>
          <a:prstGeom prst="rect">
            <a:avLst/>
          </a:prstGeom>
          <a:noFill/>
        </p:spPr>
        <p:txBody>
          <a:bodyPr wrap="square" rtlCol="0">
            <a:spAutoFit/>
          </a:bodyPr>
          <a:lstStyle/>
          <a:p>
            <a:pPr algn="ctr"/>
            <a:r>
              <a:rPr lang="en-US" altLang="zh-CN" i="1" dirty="0">
                <a:solidFill>
                  <a:schemeClr val="accent1"/>
                </a:solidFill>
                <a:latin typeface="Times New Roman" panose="02020603050405020304" pitchFamily="18" charset="0"/>
                <a:cs typeface="Times New Roman" panose="02020603050405020304" pitchFamily="18" charset="0"/>
              </a:rPr>
              <a:t>Wiener Process</a:t>
            </a:r>
          </a:p>
        </p:txBody>
      </p:sp>
    </p:spTree>
    <p:extLst>
      <p:ext uri="{BB962C8B-B14F-4D97-AF65-F5344CB8AC3E}">
        <p14:creationId xmlns:p14="http://schemas.microsoft.com/office/powerpoint/2010/main" val="2355060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59E623F-6CED-4296-AD2B-0795651CC05A}"/>
              </a:ext>
            </a:extLst>
          </p:cNvPr>
          <p:cNvGrpSpPr/>
          <p:nvPr/>
        </p:nvGrpSpPr>
        <p:grpSpPr>
          <a:xfrm>
            <a:off x="0" y="257452"/>
            <a:ext cx="12192000" cy="763480"/>
            <a:chOff x="0" y="257452"/>
            <a:chExt cx="12192000" cy="763480"/>
          </a:xfrm>
        </p:grpSpPr>
        <p:sp>
          <p:nvSpPr>
            <p:cNvPr id="5" name="矩形 4">
              <a:extLst>
                <a:ext uri="{FF2B5EF4-FFF2-40B4-BE49-F238E27FC236}">
                  <a16:creationId xmlns:a16="http://schemas.microsoft.com/office/drawing/2014/main" id="{5D1E0742-1BB8-45E8-B8DC-003ED30E548B}"/>
                </a:ext>
              </a:extLst>
            </p:cNvPr>
            <p:cNvSpPr/>
            <p:nvPr/>
          </p:nvSpPr>
          <p:spPr>
            <a:xfrm>
              <a:off x="0" y="257452"/>
              <a:ext cx="12192000" cy="7634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6C8673AC-D234-4D76-AC8C-F77F3FE59D4F}"/>
                </a:ext>
              </a:extLst>
            </p:cNvPr>
            <p:cNvSpPr txBox="1"/>
            <p:nvPr/>
          </p:nvSpPr>
          <p:spPr>
            <a:xfrm>
              <a:off x="332509" y="431185"/>
              <a:ext cx="8123334" cy="461665"/>
            </a:xfrm>
            <a:prstGeom prst="rect">
              <a:avLst/>
            </a:prstGeom>
            <a:noFill/>
          </p:spPr>
          <p:txBody>
            <a:bodyPr wrap="square" rtlCol="0">
              <a:spAutoFit/>
            </a:bodyPr>
            <a:lstStyle/>
            <a:p>
              <a:r>
                <a:rPr lang="en-US" altLang="zh-CN" sz="2400" dirty="0">
                  <a:solidFill>
                    <a:schemeClr val="bg1"/>
                  </a:solidFill>
                </a:rPr>
                <a:t>SGD as</a:t>
              </a:r>
              <a:r>
                <a:rPr lang="zh-CN" altLang="en-US" sz="2400" dirty="0">
                  <a:solidFill>
                    <a:schemeClr val="bg1"/>
                  </a:solidFill>
                </a:rPr>
                <a:t> </a:t>
              </a:r>
              <a:r>
                <a:rPr lang="en-US" altLang="zh-CN" sz="2400" dirty="0">
                  <a:solidFill>
                    <a:schemeClr val="bg1"/>
                  </a:solidFill>
                </a:rPr>
                <a:t>approximate</a:t>
              </a:r>
              <a:r>
                <a:rPr lang="zh-CN" altLang="en-US" sz="2400" dirty="0">
                  <a:solidFill>
                    <a:schemeClr val="bg1"/>
                  </a:solidFill>
                </a:rPr>
                <a:t> </a:t>
              </a:r>
              <a:r>
                <a:rPr lang="en-US" altLang="zh-CN" sz="2400" dirty="0">
                  <a:solidFill>
                    <a:schemeClr val="bg1"/>
                  </a:solidFill>
                </a:rPr>
                <a:t>Bayesian</a:t>
              </a:r>
              <a:r>
                <a:rPr lang="zh-CN" altLang="en-US" sz="2400" dirty="0">
                  <a:solidFill>
                    <a:schemeClr val="bg1"/>
                  </a:solidFill>
                </a:rPr>
                <a:t> </a:t>
              </a:r>
              <a:r>
                <a:rPr lang="en-US" altLang="zh-CN" sz="2400" dirty="0">
                  <a:solidFill>
                    <a:schemeClr val="bg1"/>
                  </a:solidFill>
                </a:rPr>
                <a:t>Inference</a:t>
              </a:r>
            </a:p>
          </p:txBody>
        </p:sp>
      </p:grpSp>
      <p:sp>
        <p:nvSpPr>
          <p:cNvPr id="3" name="文本框 2">
            <a:extLst>
              <a:ext uri="{FF2B5EF4-FFF2-40B4-BE49-F238E27FC236}">
                <a16:creationId xmlns:a16="http://schemas.microsoft.com/office/drawing/2014/main" id="{3F0ADCAF-54A1-4952-8070-2340B18FA2CC}"/>
              </a:ext>
            </a:extLst>
          </p:cNvPr>
          <p:cNvSpPr txBox="1"/>
          <p:nvPr/>
        </p:nvSpPr>
        <p:spPr>
          <a:xfrm>
            <a:off x="321021" y="1194665"/>
            <a:ext cx="11281678" cy="646331"/>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Think about the following question:  </a:t>
            </a:r>
          </a:p>
          <a:p>
            <a:r>
              <a:rPr lang="en-US" altLang="zh-CN" i="1" dirty="0">
                <a:solidFill>
                  <a:schemeClr val="accent1"/>
                </a:solidFill>
                <a:latin typeface="Times New Roman" panose="02020603050405020304" pitchFamily="18" charset="0"/>
                <a:cs typeface="Times New Roman" panose="02020603050405020304" pitchFamily="18" charset="0"/>
              </a:rPr>
              <a:t>What are the similarities between SGD as an optimization algorithm and SG-MCMC methods as a sampling algorithm?</a:t>
            </a:r>
          </a:p>
        </p:txBody>
      </p:sp>
      <p:pic>
        <p:nvPicPr>
          <p:cNvPr id="8" name="图片 7">
            <a:extLst>
              <a:ext uri="{FF2B5EF4-FFF2-40B4-BE49-F238E27FC236}">
                <a16:creationId xmlns:a16="http://schemas.microsoft.com/office/drawing/2014/main" id="{DABE6178-C0C9-4731-879F-73AC3B088F76}"/>
              </a:ext>
            </a:extLst>
          </p:cNvPr>
          <p:cNvPicPr>
            <a:picLocks noChangeAspect="1"/>
          </p:cNvPicPr>
          <p:nvPr/>
        </p:nvPicPr>
        <p:blipFill>
          <a:blip r:embed="rId2"/>
          <a:stretch>
            <a:fillRect/>
          </a:stretch>
        </p:blipFill>
        <p:spPr>
          <a:xfrm>
            <a:off x="332509" y="1823239"/>
            <a:ext cx="4391210" cy="455972"/>
          </a:xfrm>
          <a:prstGeom prst="rect">
            <a:avLst/>
          </a:prstGeom>
        </p:spPr>
      </p:pic>
      <p:pic>
        <p:nvPicPr>
          <p:cNvPr id="9" name="图片 8">
            <a:extLst>
              <a:ext uri="{FF2B5EF4-FFF2-40B4-BE49-F238E27FC236}">
                <a16:creationId xmlns:a16="http://schemas.microsoft.com/office/drawing/2014/main" id="{9C537BCD-E95D-4ACC-A158-B6BD7BFE63F1}"/>
              </a:ext>
            </a:extLst>
          </p:cNvPr>
          <p:cNvPicPr>
            <a:picLocks noChangeAspect="1"/>
          </p:cNvPicPr>
          <p:nvPr/>
        </p:nvPicPr>
        <p:blipFill>
          <a:blip r:embed="rId3"/>
          <a:stretch>
            <a:fillRect/>
          </a:stretch>
        </p:blipFill>
        <p:spPr>
          <a:xfrm>
            <a:off x="376899" y="2338699"/>
            <a:ext cx="3896782" cy="439292"/>
          </a:xfrm>
          <a:prstGeom prst="rect">
            <a:avLst/>
          </a:prstGeom>
        </p:spPr>
      </p:pic>
      <p:pic>
        <p:nvPicPr>
          <p:cNvPr id="10" name="图片 9">
            <a:extLst>
              <a:ext uri="{FF2B5EF4-FFF2-40B4-BE49-F238E27FC236}">
                <a16:creationId xmlns:a16="http://schemas.microsoft.com/office/drawing/2014/main" id="{7A07D67D-2EDC-4788-AD80-FBCD7AF005BB}"/>
              </a:ext>
            </a:extLst>
          </p:cNvPr>
          <p:cNvPicPr>
            <a:picLocks noChangeAspect="1"/>
          </p:cNvPicPr>
          <p:nvPr/>
        </p:nvPicPr>
        <p:blipFill>
          <a:blip r:embed="rId4"/>
          <a:stretch>
            <a:fillRect/>
          </a:stretch>
        </p:blipFill>
        <p:spPr>
          <a:xfrm>
            <a:off x="376899" y="3345204"/>
            <a:ext cx="4470309" cy="491242"/>
          </a:xfrm>
          <a:prstGeom prst="rect">
            <a:avLst/>
          </a:prstGeom>
        </p:spPr>
      </p:pic>
      <p:pic>
        <p:nvPicPr>
          <p:cNvPr id="11" name="图片 10">
            <a:extLst>
              <a:ext uri="{FF2B5EF4-FFF2-40B4-BE49-F238E27FC236}">
                <a16:creationId xmlns:a16="http://schemas.microsoft.com/office/drawing/2014/main" id="{74C4A6F1-CA9D-4CFC-BC54-C85E0B7828FB}"/>
              </a:ext>
            </a:extLst>
          </p:cNvPr>
          <p:cNvPicPr>
            <a:picLocks noChangeAspect="1"/>
          </p:cNvPicPr>
          <p:nvPr/>
        </p:nvPicPr>
        <p:blipFill>
          <a:blip r:embed="rId5"/>
          <a:stretch>
            <a:fillRect/>
          </a:stretch>
        </p:blipFill>
        <p:spPr>
          <a:xfrm>
            <a:off x="376899" y="4391949"/>
            <a:ext cx="3033429" cy="392652"/>
          </a:xfrm>
          <a:prstGeom prst="rect">
            <a:avLst/>
          </a:prstGeom>
        </p:spPr>
      </p:pic>
      <p:sp>
        <p:nvSpPr>
          <p:cNvPr id="12" name="文本框 11">
            <a:extLst>
              <a:ext uri="{FF2B5EF4-FFF2-40B4-BE49-F238E27FC236}">
                <a16:creationId xmlns:a16="http://schemas.microsoft.com/office/drawing/2014/main" id="{8C67F7F1-9E34-41CF-A738-61D9B909CB74}"/>
              </a:ext>
            </a:extLst>
          </p:cNvPr>
          <p:cNvSpPr txBox="1"/>
          <p:nvPr/>
        </p:nvSpPr>
        <p:spPr>
          <a:xfrm>
            <a:off x="321021" y="2879239"/>
            <a:ext cx="3089307"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Then we introduce into the SG:</a:t>
            </a:r>
            <a:endParaRPr lang="en-US" altLang="zh-CN" i="1" dirty="0">
              <a:solidFill>
                <a:schemeClr val="accent1"/>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48696DB1-11C8-4783-9EAC-0A4DF27967E4}"/>
              </a:ext>
            </a:extLst>
          </p:cNvPr>
          <p:cNvSpPr txBox="1"/>
          <p:nvPr/>
        </p:nvSpPr>
        <p:spPr>
          <a:xfrm>
            <a:off x="332509" y="3929531"/>
            <a:ext cx="3730508"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The SGD update can be expressed as: </a:t>
            </a:r>
            <a:endParaRPr lang="en-US" altLang="zh-CN" i="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A8F703B-B791-4CE2-8F8A-EDE4DDC7B8E1}"/>
                  </a:ext>
                </a:extLst>
              </p:cNvPr>
              <p:cNvSpPr txBox="1"/>
              <p:nvPr/>
            </p:nvSpPr>
            <p:spPr>
              <a:xfrm>
                <a:off x="321021" y="4877687"/>
                <a:ext cx="4638899" cy="646331"/>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 continuous-time </a:t>
                </a:r>
                <a:r>
                  <a:rPr lang="en-US" altLang="zh-CN" i="1" dirty="0">
                    <a:latin typeface="Times New Roman" panose="02020603050405020304" pitchFamily="18" charset="0"/>
                    <a:cs typeface="Times New Roman" panose="02020603050405020304" pitchFamily="18" charset="0"/>
                  </a:rPr>
                  <a:t>Ornstein-</a:t>
                </a:r>
                <a:r>
                  <a:rPr lang="en-US" altLang="zh-CN" i="1" dirty="0" err="1">
                    <a:latin typeface="Times New Roman" panose="02020603050405020304" pitchFamily="18" charset="0"/>
                    <a:cs typeface="Times New Roman" panose="02020603050405020304" pitchFamily="18" charset="0"/>
                  </a:rPr>
                  <a:t>Uhlenbeck</a:t>
                </a:r>
                <a:r>
                  <a:rPr lang="en-US" altLang="zh-CN" i="1" dirty="0">
                    <a:latin typeface="Times New Roman" panose="02020603050405020304" pitchFamily="18" charset="0"/>
                    <a:cs typeface="Times New Roman" panose="02020603050405020304" pitchFamily="18" charset="0"/>
                  </a:rPr>
                  <a:t> process </a:t>
                </a:r>
              </a:p>
              <a:p>
                <a:r>
                  <a:rPr lang="en-US" altLang="zh-CN" dirty="0">
                    <a:latin typeface="Times New Roman" panose="02020603050405020304" pitchFamily="18" charset="0"/>
                    <a:cs typeface="Times New Roman" panose="02020603050405020304" pitchFamily="18" charset="0"/>
                  </a:rPr>
                  <a:t>and its stationary distribution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𝑞</m:t>
                    </m:r>
                    <m:r>
                      <a:rPr lang="en-US" altLang="zh-CN" b="0" i="1" smtClean="0">
                        <a:latin typeface="Cambria Math" panose="02040503050406030204" pitchFamily="18" charset="0"/>
                        <a:cs typeface="Times New Roman" panose="02020603050405020304" pitchFamily="18" charset="0"/>
                      </a:rPr>
                      <m:t>(</m:t>
                    </m:r>
                    <m:r>
                      <a:rPr lang="zh-CN" altLang="en-US" b="0" i="1" smtClean="0">
                        <a:latin typeface="Cambria Math" panose="02040503050406030204" pitchFamily="18" charset="0"/>
                        <a:cs typeface="Times New Roman" panose="02020603050405020304" pitchFamily="18" charset="0"/>
                      </a:rPr>
                      <m:t>𝜃</m:t>
                    </m:r>
                    <m:r>
                      <a:rPr lang="en-US" altLang="zh-CN" b="0" i="1" smtClean="0">
                        <a:latin typeface="Cambria Math" panose="02040503050406030204" pitchFamily="18" charset="0"/>
                        <a:cs typeface="Times New Roman" panose="02020603050405020304" pitchFamily="18" charset="0"/>
                      </a:rPr>
                      <m:t>)</m:t>
                    </m:r>
                  </m:oMath>
                </a14:m>
                <a:r>
                  <a:rPr lang="en-US" altLang="zh-CN" i="1" dirty="0">
                    <a:latin typeface="Times New Roman" panose="02020603050405020304" pitchFamily="18" charset="0"/>
                    <a:cs typeface="Times New Roman" panose="02020603050405020304" pitchFamily="18" charset="0"/>
                  </a:rPr>
                  <a:t>:</a:t>
                </a:r>
                <a:endParaRPr lang="en-US" altLang="zh-CN" i="1" dirty="0">
                  <a:solidFill>
                    <a:schemeClr val="accent1"/>
                  </a:solidFill>
                  <a:latin typeface="Times New Roman" panose="02020603050405020304" pitchFamily="18" charset="0"/>
                  <a:cs typeface="Times New Roman" panose="02020603050405020304" pitchFamily="18" charset="0"/>
                </a:endParaRPr>
              </a:p>
            </p:txBody>
          </p:sp>
        </mc:Choice>
        <mc:Fallback xmlns="">
          <p:sp>
            <p:nvSpPr>
              <p:cNvPr id="14" name="文本框 13">
                <a:extLst>
                  <a:ext uri="{FF2B5EF4-FFF2-40B4-BE49-F238E27FC236}">
                    <a16:creationId xmlns:a16="http://schemas.microsoft.com/office/drawing/2014/main" id="{4A8F703B-B791-4CE2-8F8A-EDE4DDC7B8E1}"/>
                  </a:ext>
                </a:extLst>
              </p:cNvPr>
              <p:cNvSpPr txBox="1">
                <a:spLocks noRot="1" noChangeAspect="1" noMove="1" noResize="1" noEditPoints="1" noAdjustHandles="1" noChangeArrowheads="1" noChangeShapeType="1" noTextEdit="1"/>
              </p:cNvSpPr>
              <p:nvPr/>
            </p:nvSpPr>
            <p:spPr>
              <a:xfrm>
                <a:off x="321021" y="4877687"/>
                <a:ext cx="4638899" cy="646331"/>
              </a:xfrm>
              <a:prstGeom prst="rect">
                <a:avLst/>
              </a:prstGeom>
              <a:blipFill>
                <a:blip r:embed="rId6"/>
                <a:stretch>
                  <a:fillRect l="-1183" t="-4717" r="-131" b="-14151"/>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C26CD51B-1DB8-4F62-990F-C4B620EF2F4E}"/>
              </a:ext>
            </a:extLst>
          </p:cNvPr>
          <p:cNvPicPr>
            <a:picLocks noChangeAspect="1"/>
          </p:cNvPicPr>
          <p:nvPr/>
        </p:nvPicPr>
        <p:blipFill>
          <a:blip r:embed="rId7"/>
          <a:stretch>
            <a:fillRect/>
          </a:stretch>
        </p:blipFill>
        <p:spPr>
          <a:xfrm>
            <a:off x="376899" y="5575774"/>
            <a:ext cx="3789610" cy="443517"/>
          </a:xfrm>
          <a:prstGeom prst="rect">
            <a:avLst/>
          </a:prstGeom>
        </p:spPr>
      </p:pic>
      <p:pic>
        <p:nvPicPr>
          <p:cNvPr id="16" name="图片 15">
            <a:extLst>
              <a:ext uri="{FF2B5EF4-FFF2-40B4-BE49-F238E27FC236}">
                <a16:creationId xmlns:a16="http://schemas.microsoft.com/office/drawing/2014/main" id="{9D4C7D0F-6A03-4CED-B2DE-A6355E187E6C}"/>
              </a:ext>
            </a:extLst>
          </p:cNvPr>
          <p:cNvPicPr>
            <a:picLocks noChangeAspect="1"/>
          </p:cNvPicPr>
          <p:nvPr/>
        </p:nvPicPr>
        <p:blipFill>
          <a:blip r:embed="rId8"/>
          <a:stretch>
            <a:fillRect/>
          </a:stretch>
        </p:blipFill>
        <p:spPr>
          <a:xfrm>
            <a:off x="368022" y="6072560"/>
            <a:ext cx="2523998" cy="385548"/>
          </a:xfrm>
          <a:prstGeom prst="rect">
            <a:avLst/>
          </a:prstGeom>
        </p:spPr>
      </p:pic>
      <p:sp>
        <p:nvSpPr>
          <p:cNvPr id="17" name="文本框 16">
            <a:extLst>
              <a:ext uri="{FF2B5EF4-FFF2-40B4-BE49-F238E27FC236}">
                <a16:creationId xmlns:a16="http://schemas.microsoft.com/office/drawing/2014/main" id="{C4835E4C-DC40-477F-9659-09743751B069}"/>
              </a:ext>
            </a:extLst>
          </p:cNvPr>
          <p:cNvSpPr txBox="1"/>
          <p:nvPr/>
        </p:nvSpPr>
        <p:spPr>
          <a:xfrm>
            <a:off x="5666858" y="1840996"/>
            <a:ext cx="2627707"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The </a:t>
            </a:r>
            <a:r>
              <a:rPr lang="en-US" altLang="zh-CN" i="1"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 major </a:t>
            </a:r>
            <a:r>
              <a:rPr lang="en-US" altLang="zh-CN" i="1" dirty="0">
                <a:latin typeface="Times New Roman" panose="02020603050405020304" pitchFamily="18" charset="0"/>
                <a:cs typeface="Times New Roman" panose="02020603050405020304" pitchFamily="18" charset="0"/>
              </a:rPr>
              <a:t>Assumptions:</a:t>
            </a:r>
            <a:endParaRPr lang="en-US" altLang="zh-CN" i="1" dirty="0">
              <a:solidFill>
                <a:schemeClr val="accent1"/>
              </a:solidFill>
              <a:latin typeface="Times New Roman" panose="02020603050405020304" pitchFamily="18" charset="0"/>
              <a:cs typeface="Times New Roman" panose="02020603050405020304" pitchFamily="18" charset="0"/>
            </a:endParaRPr>
          </a:p>
        </p:txBody>
      </p:sp>
      <p:pic>
        <p:nvPicPr>
          <p:cNvPr id="18" name="图片 17">
            <a:extLst>
              <a:ext uri="{FF2B5EF4-FFF2-40B4-BE49-F238E27FC236}">
                <a16:creationId xmlns:a16="http://schemas.microsoft.com/office/drawing/2014/main" id="{383D2D60-C217-414E-B47B-1D4F3075898A}"/>
              </a:ext>
            </a:extLst>
          </p:cNvPr>
          <p:cNvPicPr>
            <a:picLocks noChangeAspect="1"/>
          </p:cNvPicPr>
          <p:nvPr/>
        </p:nvPicPr>
        <p:blipFill>
          <a:blip r:embed="rId9"/>
          <a:stretch>
            <a:fillRect/>
          </a:stretch>
        </p:blipFill>
        <p:spPr>
          <a:xfrm>
            <a:off x="6285342" y="2349645"/>
            <a:ext cx="4732799" cy="440052"/>
          </a:xfrm>
          <a:prstGeom prst="rect">
            <a:avLst/>
          </a:prstGeom>
        </p:spPr>
      </p:pic>
      <p:pic>
        <p:nvPicPr>
          <p:cNvPr id="19" name="图片 18">
            <a:extLst>
              <a:ext uri="{FF2B5EF4-FFF2-40B4-BE49-F238E27FC236}">
                <a16:creationId xmlns:a16="http://schemas.microsoft.com/office/drawing/2014/main" id="{C7DFA036-99A0-4EA2-A4F4-74935064287D}"/>
              </a:ext>
            </a:extLst>
          </p:cNvPr>
          <p:cNvPicPr>
            <a:picLocks noChangeAspect="1"/>
          </p:cNvPicPr>
          <p:nvPr/>
        </p:nvPicPr>
        <p:blipFill>
          <a:blip r:embed="rId10"/>
          <a:stretch>
            <a:fillRect/>
          </a:stretch>
        </p:blipFill>
        <p:spPr>
          <a:xfrm>
            <a:off x="7709865" y="2879564"/>
            <a:ext cx="1751007" cy="271041"/>
          </a:xfrm>
          <a:prstGeom prst="rect">
            <a:avLst/>
          </a:prstGeom>
        </p:spPr>
      </p:pic>
      <p:pic>
        <p:nvPicPr>
          <p:cNvPr id="20" name="图片 19">
            <a:extLst>
              <a:ext uri="{FF2B5EF4-FFF2-40B4-BE49-F238E27FC236}">
                <a16:creationId xmlns:a16="http://schemas.microsoft.com/office/drawing/2014/main" id="{D3E322E4-FD3E-45C7-AF95-2AD14D28C599}"/>
              </a:ext>
            </a:extLst>
          </p:cNvPr>
          <p:cNvPicPr>
            <a:picLocks noChangeAspect="1"/>
          </p:cNvPicPr>
          <p:nvPr/>
        </p:nvPicPr>
        <p:blipFill>
          <a:blip r:embed="rId11"/>
          <a:stretch>
            <a:fillRect/>
          </a:stretch>
        </p:blipFill>
        <p:spPr>
          <a:xfrm>
            <a:off x="6483040" y="3683501"/>
            <a:ext cx="4597268" cy="410165"/>
          </a:xfrm>
          <a:prstGeom prst="rect">
            <a:avLst/>
          </a:prstGeom>
        </p:spPr>
      </p:pic>
      <p:pic>
        <p:nvPicPr>
          <p:cNvPr id="21" name="图片 20">
            <a:extLst>
              <a:ext uri="{FF2B5EF4-FFF2-40B4-BE49-F238E27FC236}">
                <a16:creationId xmlns:a16="http://schemas.microsoft.com/office/drawing/2014/main" id="{CF735307-CB47-46AB-A3FA-81B3EC0E83E6}"/>
              </a:ext>
            </a:extLst>
          </p:cNvPr>
          <p:cNvPicPr>
            <a:picLocks noChangeAspect="1"/>
          </p:cNvPicPr>
          <p:nvPr/>
        </p:nvPicPr>
        <p:blipFill>
          <a:blip r:embed="rId12"/>
          <a:stretch>
            <a:fillRect/>
          </a:stretch>
        </p:blipFill>
        <p:spPr>
          <a:xfrm>
            <a:off x="6835094" y="3275982"/>
            <a:ext cx="3564865" cy="431482"/>
          </a:xfrm>
          <a:prstGeom prst="rect">
            <a:avLst/>
          </a:prstGeom>
        </p:spPr>
      </p:pic>
      <p:pic>
        <p:nvPicPr>
          <p:cNvPr id="22" name="图片 21">
            <a:extLst>
              <a:ext uri="{FF2B5EF4-FFF2-40B4-BE49-F238E27FC236}">
                <a16:creationId xmlns:a16="http://schemas.microsoft.com/office/drawing/2014/main" id="{418444AC-2F23-4142-BA2C-CBE2866A40EF}"/>
              </a:ext>
            </a:extLst>
          </p:cNvPr>
          <p:cNvPicPr>
            <a:picLocks noChangeAspect="1"/>
          </p:cNvPicPr>
          <p:nvPr/>
        </p:nvPicPr>
        <p:blipFill>
          <a:blip r:embed="rId13"/>
          <a:stretch>
            <a:fillRect/>
          </a:stretch>
        </p:blipFill>
        <p:spPr>
          <a:xfrm>
            <a:off x="7917325" y="4243934"/>
            <a:ext cx="1350469" cy="312571"/>
          </a:xfrm>
          <a:prstGeom prst="rect">
            <a:avLst/>
          </a:prstGeom>
        </p:spPr>
      </p:pic>
      <p:sp>
        <p:nvSpPr>
          <p:cNvPr id="24" name="文本框 23">
            <a:extLst>
              <a:ext uri="{FF2B5EF4-FFF2-40B4-BE49-F238E27FC236}">
                <a16:creationId xmlns:a16="http://schemas.microsoft.com/office/drawing/2014/main" id="{5DE0A9F6-AF23-437F-9B37-576D7B910706}"/>
              </a:ext>
            </a:extLst>
          </p:cNvPr>
          <p:cNvSpPr txBox="1"/>
          <p:nvPr/>
        </p:nvSpPr>
        <p:spPr>
          <a:xfrm>
            <a:off x="5837196" y="4189809"/>
            <a:ext cx="357790" cy="369332"/>
          </a:xfrm>
          <a:prstGeom prst="rect">
            <a:avLst/>
          </a:prstGeom>
          <a:noFill/>
        </p:spPr>
        <p:txBody>
          <a:bodyPr wrap="none" rtlCol="0">
            <a:spAutoFit/>
          </a:bodyPr>
          <a:lstStyle/>
          <a:p>
            <a:r>
              <a:rPr lang="en-US" altLang="zh-CN" dirty="0"/>
              <a:t>4.</a:t>
            </a:r>
            <a:endParaRPr lang="zh-CN" altLang="en-US" dirty="0"/>
          </a:p>
        </p:txBody>
      </p:sp>
      <p:sp>
        <p:nvSpPr>
          <p:cNvPr id="25" name="文本框 24">
            <a:extLst>
              <a:ext uri="{FF2B5EF4-FFF2-40B4-BE49-F238E27FC236}">
                <a16:creationId xmlns:a16="http://schemas.microsoft.com/office/drawing/2014/main" id="{C079C4A0-1EDD-4687-BD22-60F2E7D19B2C}"/>
              </a:ext>
            </a:extLst>
          </p:cNvPr>
          <p:cNvSpPr txBox="1"/>
          <p:nvPr/>
        </p:nvSpPr>
        <p:spPr>
          <a:xfrm>
            <a:off x="5843114" y="3406159"/>
            <a:ext cx="357790" cy="369332"/>
          </a:xfrm>
          <a:prstGeom prst="rect">
            <a:avLst/>
          </a:prstGeom>
          <a:noFill/>
        </p:spPr>
        <p:txBody>
          <a:bodyPr wrap="none" rtlCol="0">
            <a:spAutoFit/>
          </a:bodyPr>
          <a:lstStyle/>
          <a:p>
            <a:r>
              <a:rPr lang="en-US" altLang="zh-CN" dirty="0"/>
              <a:t>3.</a:t>
            </a:r>
            <a:endParaRPr lang="zh-CN" altLang="en-US" dirty="0"/>
          </a:p>
        </p:txBody>
      </p:sp>
      <p:sp>
        <p:nvSpPr>
          <p:cNvPr id="26" name="文本框 25">
            <a:extLst>
              <a:ext uri="{FF2B5EF4-FFF2-40B4-BE49-F238E27FC236}">
                <a16:creationId xmlns:a16="http://schemas.microsoft.com/office/drawing/2014/main" id="{5DCEDC37-FE9F-4FC7-B65D-3AA7F7F78AEC}"/>
              </a:ext>
            </a:extLst>
          </p:cNvPr>
          <p:cNvSpPr txBox="1"/>
          <p:nvPr/>
        </p:nvSpPr>
        <p:spPr>
          <a:xfrm>
            <a:off x="5837196" y="2853861"/>
            <a:ext cx="357790" cy="369332"/>
          </a:xfrm>
          <a:prstGeom prst="rect">
            <a:avLst/>
          </a:prstGeom>
          <a:noFill/>
        </p:spPr>
        <p:txBody>
          <a:bodyPr wrap="none" rtlCol="0">
            <a:spAutoFit/>
          </a:bodyPr>
          <a:lstStyle/>
          <a:p>
            <a:r>
              <a:rPr lang="en-US" altLang="zh-CN" dirty="0"/>
              <a:t>2.</a:t>
            </a:r>
            <a:endParaRPr lang="zh-CN" altLang="en-US" dirty="0"/>
          </a:p>
        </p:txBody>
      </p:sp>
      <p:sp>
        <p:nvSpPr>
          <p:cNvPr id="27" name="文本框 26">
            <a:extLst>
              <a:ext uri="{FF2B5EF4-FFF2-40B4-BE49-F238E27FC236}">
                <a16:creationId xmlns:a16="http://schemas.microsoft.com/office/drawing/2014/main" id="{9A65AECF-5FDB-4065-864C-59624289C410}"/>
              </a:ext>
            </a:extLst>
          </p:cNvPr>
          <p:cNvSpPr txBox="1"/>
          <p:nvPr/>
        </p:nvSpPr>
        <p:spPr>
          <a:xfrm>
            <a:off x="5837196" y="2369163"/>
            <a:ext cx="357790" cy="369332"/>
          </a:xfrm>
          <a:prstGeom prst="rect">
            <a:avLst/>
          </a:prstGeom>
          <a:noFill/>
        </p:spPr>
        <p:txBody>
          <a:bodyPr wrap="none" rtlCol="0">
            <a:spAutoFit/>
          </a:bodyPr>
          <a:lstStyle/>
          <a:p>
            <a:r>
              <a:rPr lang="en-US" altLang="zh-CN" dirty="0"/>
              <a:t>1.</a:t>
            </a:r>
            <a:endParaRPr lang="zh-CN" altLang="en-US" dirty="0"/>
          </a:p>
        </p:txBody>
      </p:sp>
      <p:cxnSp>
        <p:nvCxnSpPr>
          <p:cNvPr id="29" name="直接箭头连接符 28">
            <a:extLst>
              <a:ext uri="{FF2B5EF4-FFF2-40B4-BE49-F238E27FC236}">
                <a16:creationId xmlns:a16="http://schemas.microsoft.com/office/drawing/2014/main" id="{A8397192-787D-47B5-8F4C-5E378E9BD17D}"/>
              </a:ext>
            </a:extLst>
          </p:cNvPr>
          <p:cNvCxnSpPr/>
          <p:nvPr/>
        </p:nvCxnSpPr>
        <p:spPr>
          <a:xfrm>
            <a:off x="8687253" y="4714044"/>
            <a:ext cx="0" cy="57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BA0CFD7-DD8F-49BD-86E9-1723CC8E211B}"/>
              </a:ext>
            </a:extLst>
          </p:cNvPr>
          <p:cNvSpPr txBox="1"/>
          <p:nvPr/>
        </p:nvSpPr>
        <p:spPr>
          <a:xfrm>
            <a:off x="6469627" y="5449255"/>
            <a:ext cx="5083443" cy="646331"/>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Now we are ready for yielding </a:t>
            </a:r>
          </a:p>
          <a:p>
            <a:r>
              <a:rPr lang="en-US" altLang="zh-CN" dirty="0">
                <a:latin typeface="Times New Roman" panose="02020603050405020304" pitchFamily="18" charset="0"/>
                <a:cs typeface="Times New Roman" panose="02020603050405020304" pitchFamily="18" charset="0"/>
              </a:rPr>
              <a:t>the </a:t>
            </a:r>
            <a:r>
              <a:rPr lang="en-US" altLang="zh-CN" i="1" dirty="0">
                <a:latin typeface="Times New Roman" panose="02020603050405020304" pitchFamily="18" charset="0"/>
                <a:cs typeface="Times New Roman" panose="02020603050405020304" pitchFamily="18" charset="0"/>
              </a:rPr>
              <a:t>Constant Stochastic Gradient Descent algorithm.</a:t>
            </a:r>
            <a:endParaRPr lang="zh-CN" altLang="en-US" i="1" dirty="0">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20D63D3C-3B21-4A88-8DAE-6855F07DFEB9}"/>
              </a:ext>
            </a:extLst>
          </p:cNvPr>
          <p:cNvSpPr/>
          <p:nvPr/>
        </p:nvSpPr>
        <p:spPr>
          <a:xfrm>
            <a:off x="376899" y="5524018"/>
            <a:ext cx="4470309" cy="989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1194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59E623F-6CED-4296-AD2B-0795651CC05A}"/>
              </a:ext>
            </a:extLst>
          </p:cNvPr>
          <p:cNvGrpSpPr/>
          <p:nvPr/>
        </p:nvGrpSpPr>
        <p:grpSpPr>
          <a:xfrm>
            <a:off x="0" y="257452"/>
            <a:ext cx="12192000" cy="763480"/>
            <a:chOff x="0" y="257452"/>
            <a:chExt cx="12192000" cy="763480"/>
          </a:xfrm>
        </p:grpSpPr>
        <p:sp>
          <p:nvSpPr>
            <p:cNvPr id="5" name="矩形 4">
              <a:extLst>
                <a:ext uri="{FF2B5EF4-FFF2-40B4-BE49-F238E27FC236}">
                  <a16:creationId xmlns:a16="http://schemas.microsoft.com/office/drawing/2014/main" id="{5D1E0742-1BB8-45E8-B8DC-003ED30E548B}"/>
                </a:ext>
              </a:extLst>
            </p:cNvPr>
            <p:cNvSpPr/>
            <p:nvPr/>
          </p:nvSpPr>
          <p:spPr>
            <a:xfrm>
              <a:off x="0" y="257452"/>
              <a:ext cx="12192000" cy="7634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6C8673AC-D234-4D76-AC8C-F77F3FE59D4F}"/>
                </a:ext>
              </a:extLst>
            </p:cNvPr>
            <p:cNvSpPr txBox="1"/>
            <p:nvPr/>
          </p:nvSpPr>
          <p:spPr>
            <a:xfrm>
              <a:off x="332509" y="431185"/>
              <a:ext cx="8123334" cy="461665"/>
            </a:xfrm>
            <a:prstGeom prst="rect">
              <a:avLst/>
            </a:prstGeom>
            <a:noFill/>
          </p:spPr>
          <p:txBody>
            <a:bodyPr wrap="square" rtlCol="0">
              <a:spAutoFit/>
            </a:bodyPr>
            <a:lstStyle/>
            <a:p>
              <a:r>
                <a:rPr lang="en-US" altLang="zh-CN" sz="2400" dirty="0">
                  <a:solidFill>
                    <a:schemeClr val="bg1"/>
                  </a:solidFill>
                </a:rPr>
                <a:t>SGD as</a:t>
              </a:r>
              <a:r>
                <a:rPr lang="zh-CN" altLang="en-US" sz="2400" dirty="0">
                  <a:solidFill>
                    <a:schemeClr val="bg1"/>
                  </a:solidFill>
                </a:rPr>
                <a:t> </a:t>
              </a:r>
              <a:r>
                <a:rPr lang="en-US" altLang="zh-CN" sz="2400" dirty="0">
                  <a:solidFill>
                    <a:schemeClr val="bg1"/>
                  </a:solidFill>
                </a:rPr>
                <a:t>approximate</a:t>
              </a:r>
              <a:r>
                <a:rPr lang="zh-CN" altLang="en-US" sz="2400" dirty="0">
                  <a:solidFill>
                    <a:schemeClr val="bg1"/>
                  </a:solidFill>
                </a:rPr>
                <a:t> </a:t>
              </a:r>
              <a:r>
                <a:rPr lang="en-US" altLang="zh-CN" sz="2400" dirty="0">
                  <a:solidFill>
                    <a:schemeClr val="bg1"/>
                  </a:solidFill>
                </a:rPr>
                <a:t>Bayesian</a:t>
              </a:r>
              <a:r>
                <a:rPr lang="zh-CN" altLang="en-US" sz="2400" dirty="0">
                  <a:solidFill>
                    <a:schemeClr val="bg1"/>
                  </a:solidFill>
                </a:rPr>
                <a:t> </a:t>
              </a:r>
              <a:r>
                <a:rPr lang="en-US" altLang="zh-CN" sz="2400" dirty="0">
                  <a:solidFill>
                    <a:schemeClr val="bg1"/>
                  </a:solidFill>
                </a:rPr>
                <a:t>Inference</a:t>
              </a:r>
            </a:p>
          </p:txBody>
        </p:sp>
      </p:grpSp>
      <p:pic>
        <p:nvPicPr>
          <p:cNvPr id="3" name="图片 2">
            <a:extLst>
              <a:ext uri="{FF2B5EF4-FFF2-40B4-BE49-F238E27FC236}">
                <a16:creationId xmlns:a16="http://schemas.microsoft.com/office/drawing/2014/main" id="{9AC0AB85-02C8-4651-8776-9942A45EE622}"/>
              </a:ext>
            </a:extLst>
          </p:cNvPr>
          <p:cNvPicPr>
            <a:picLocks noChangeAspect="1"/>
          </p:cNvPicPr>
          <p:nvPr/>
        </p:nvPicPr>
        <p:blipFill>
          <a:blip r:embed="rId3"/>
          <a:stretch>
            <a:fillRect/>
          </a:stretch>
        </p:blipFill>
        <p:spPr>
          <a:xfrm>
            <a:off x="6422624" y="2104523"/>
            <a:ext cx="2359933" cy="385018"/>
          </a:xfrm>
          <a:prstGeom prst="rect">
            <a:avLst/>
          </a:prstGeom>
        </p:spPr>
      </p:pic>
      <p:pic>
        <p:nvPicPr>
          <p:cNvPr id="8" name="图片 7">
            <a:extLst>
              <a:ext uri="{FF2B5EF4-FFF2-40B4-BE49-F238E27FC236}">
                <a16:creationId xmlns:a16="http://schemas.microsoft.com/office/drawing/2014/main" id="{3517BDB7-C3EB-48BF-B089-FB07FF0A44E3}"/>
              </a:ext>
            </a:extLst>
          </p:cNvPr>
          <p:cNvPicPr>
            <a:picLocks noChangeAspect="1"/>
          </p:cNvPicPr>
          <p:nvPr/>
        </p:nvPicPr>
        <p:blipFill>
          <a:blip r:embed="rId4"/>
          <a:stretch>
            <a:fillRect/>
          </a:stretch>
        </p:blipFill>
        <p:spPr>
          <a:xfrm>
            <a:off x="4473651" y="3362652"/>
            <a:ext cx="2903693" cy="423546"/>
          </a:xfrm>
          <a:prstGeom prst="rect">
            <a:avLst/>
          </a:prstGeom>
        </p:spPr>
      </p:pic>
      <p:pic>
        <p:nvPicPr>
          <p:cNvPr id="18" name="图片 17">
            <a:extLst>
              <a:ext uri="{FF2B5EF4-FFF2-40B4-BE49-F238E27FC236}">
                <a16:creationId xmlns:a16="http://schemas.microsoft.com/office/drawing/2014/main" id="{683B301A-0263-4488-9A42-BABFA727719C}"/>
              </a:ext>
            </a:extLst>
          </p:cNvPr>
          <p:cNvPicPr>
            <a:picLocks noChangeAspect="1"/>
          </p:cNvPicPr>
          <p:nvPr/>
        </p:nvPicPr>
        <p:blipFill>
          <a:blip r:embed="rId5"/>
          <a:stretch>
            <a:fillRect/>
          </a:stretch>
        </p:blipFill>
        <p:spPr>
          <a:xfrm>
            <a:off x="2975546" y="2091215"/>
            <a:ext cx="2523998" cy="385548"/>
          </a:xfrm>
          <a:prstGeom prst="rect">
            <a:avLst/>
          </a:prstGeom>
        </p:spPr>
      </p:pic>
      <p:cxnSp>
        <p:nvCxnSpPr>
          <p:cNvPr id="10" name="直接箭头连接符 9">
            <a:extLst>
              <a:ext uri="{FF2B5EF4-FFF2-40B4-BE49-F238E27FC236}">
                <a16:creationId xmlns:a16="http://schemas.microsoft.com/office/drawing/2014/main" id="{D7A99226-9ADA-4DB9-AF59-4867A381EAA5}"/>
              </a:ext>
            </a:extLst>
          </p:cNvPr>
          <p:cNvCxnSpPr>
            <a:cxnSpLocks/>
          </p:cNvCxnSpPr>
          <p:nvPr/>
        </p:nvCxnSpPr>
        <p:spPr>
          <a:xfrm>
            <a:off x="5925497" y="2580859"/>
            <a:ext cx="1" cy="637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DF57CA0-6DF2-44E8-AF7A-FC27904CD8B1}"/>
              </a:ext>
            </a:extLst>
          </p:cNvPr>
          <p:cNvCxnSpPr>
            <a:cxnSpLocks/>
          </p:cNvCxnSpPr>
          <p:nvPr/>
        </p:nvCxnSpPr>
        <p:spPr>
          <a:xfrm flipH="1">
            <a:off x="5925497" y="3975057"/>
            <a:ext cx="1" cy="643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DFF19CEA-73CA-4344-AF42-269255455541}"/>
              </a:ext>
            </a:extLst>
          </p:cNvPr>
          <p:cNvPicPr>
            <a:picLocks noChangeAspect="1"/>
          </p:cNvPicPr>
          <p:nvPr/>
        </p:nvPicPr>
        <p:blipFill>
          <a:blip r:embed="rId6"/>
          <a:stretch>
            <a:fillRect/>
          </a:stretch>
        </p:blipFill>
        <p:spPr>
          <a:xfrm>
            <a:off x="6096000" y="4769621"/>
            <a:ext cx="2009384" cy="579630"/>
          </a:xfrm>
          <a:prstGeom prst="rect">
            <a:avLst/>
          </a:prstGeom>
        </p:spPr>
      </p:pic>
      <p:pic>
        <p:nvPicPr>
          <p:cNvPr id="17" name="图片 16">
            <a:extLst>
              <a:ext uri="{FF2B5EF4-FFF2-40B4-BE49-F238E27FC236}">
                <a16:creationId xmlns:a16="http://schemas.microsoft.com/office/drawing/2014/main" id="{51C7F45D-B722-4C67-A954-C67281FB67A4}"/>
              </a:ext>
            </a:extLst>
          </p:cNvPr>
          <p:cNvPicPr>
            <a:picLocks noChangeAspect="1"/>
          </p:cNvPicPr>
          <p:nvPr/>
        </p:nvPicPr>
        <p:blipFill>
          <a:blip r:embed="rId7"/>
          <a:stretch>
            <a:fillRect/>
          </a:stretch>
        </p:blipFill>
        <p:spPr>
          <a:xfrm>
            <a:off x="3734097" y="4769621"/>
            <a:ext cx="2085252" cy="579630"/>
          </a:xfrm>
          <a:prstGeom prst="rect">
            <a:avLst/>
          </a:prstGeom>
        </p:spPr>
      </p:pic>
      <p:pic>
        <p:nvPicPr>
          <p:cNvPr id="19" name="图片 18">
            <a:extLst>
              <a:ext uri="{FF2B5EF4-FFF2-40B4-BE49-F238E27FC236}">
                <a16:creationId xmlns:a16="http://schemas.microsoft.com/office/drawing/2014/main" id="{93BBFE3F-01F1-4EA7-BFD3-0FAD88DC0EF0}"/>
              </a:ext>
            </a:extLst>
          </p:cNvPr>
          <p:cNvPicPr>
            <a:picLocks noChangeAspect="1"/>
          </p:cNvPicPr>
          <p:nvPr/>
        </p:nvPicPr>
        <p:blipFill>
          <a:blip r:embed="rId8"/>
          <a:stretch>
            <a:fillRect/>
          </a:stretch>
        </p:blipFill>
        <p:spPr>
          <a:xfrm>
            <a:off x="3517368" y="1315014"/>
            <a:ext cx="4816257" cy="493819"/>
          </a:xfrm>
          <a:prstGeom prst="rect">
            <a:avLst/>
          </a:prstGeom>
        </p:spPr>
      </p:pic>
    </p:spTree>
    <p:extLst>
      <p:ext uri="{BB962C8B-B14F-4D97-AF65-F5344CB8AC3E}">
        <p14:creationId xmlns:p14="http://schemas.microsoft.com/office/powerpoint/2010/main" val="1436972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4000501-F4F2-4647-B3DC-1B2BB928E5E1}"/>
              </a:ext>
            </a:extLst>
          </p:cNvPr>
          <p:cNvGrpSpPr/>
          <p:nvPr/>
        </p:nvGrpSpPr>
        <p:grpSpPr>
          <a:xfrm>
            <a:off x="0" y="257452"/>
            <a:ext cx="12192000" cy="763480"/>
            <a:chOff x="0" y="257452"/>
            <a:chExt cx="12192000" cy="763480"/>
          </a:xfrm>
        </p:grpSpPr>
        <p:sp>
          <p:nvSpPr>
            <p:cNvPr id="5" name="矩形 4">
              <a:extLst>
                <a:ext uri="{FF2B5EF4-FFF2-40B4-BE49-F238E27FC236}">
                  <a16:creationId xmlns:a16="http://schemas.microsoft.com/office/drawing/2014/main" id="{574A8FD4-FFEC-416E-BBCA-AA30FEF49777}"/>
                </a:ext>
              </a:extLst>
            </p:cNvPr>
            <p:cNvSpPr/>
            <p:nvPr/>
          </p:nvSpPr>
          <p:spPr>
            <a:xfrm>
              <a:off x="0" y="257452"/>
              <a:ext cx="12192000" cy="7634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97E158DD-CF45-4970-B144-0F701414E28B}"/>
                </a:ext>
              </a:extLst>
            </p:cNvPr>
            <p:cNvSpPr txBox="1"/>
            <p:nvPr/>
          </p:nvSpPr>
          <p:spPr>
            <a:xfrm>
              <a:off x="332509" y="431185"/>
              <a:ext cx="8123334" cy="461665"/>
            </a:xfrm>
            <a:prstGeom prst="rect">
              <a:avLst/>
            </a:prstGeom>
            <a:noFill/>
          </p:spPr>
          <p:txBody>
            <a:bodyPr wrap="square" rtlCol="0">
              <a:spAutoFit/>
            </a:bodyPr>
            <a:lstStyle/>
            <a:p>
              <a:r>
                <a:rPr lang="en-US" altLang="zh-CN" sz="2400" dirty="0">
                  <a:solidFill>
                    <a:schemeClr val="bg1"/>
                  </a:solidFill>
                </a:rPr>
                <a:t>Reference works &amp; papers and further discussions</a:t>
              </a:r>
            </a:p>
          </p:txBody>
        </p:sp>
      </p:grpSp>
      <p:sp>
        <p:nvSpPr>
          <p:cNvPr id="7" name="文本框 6">
            <a:extLst>
              <a:ext uri="{FF2B5EF4-FFF2-40B4-BE49-F238E27FC236}">
                <a16:creationId xmlns:a16="http://schemas.microsoft.com/office/drawing/2014/main" id="{827062D0-47DE-4545-9C2E-56727E1217B7}"/>
              </a:ext>
            </a:extLst>
          </p:cNvPr>
          <p:cNvSpPr txBox="1"/>
          <p:nvPr/>
        </p:nvSpPr>
        <p:spPr>
          <a:xfrm>
            <a:off x="332509" y="1402672"/>
            <a:ext cx="11394893" cy="341632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Reference Books: </a:t>
            </a:r>
          </a:p>
          <a:p>
            <a:r>
              <a:rPr lang="en-US" altLang="zh-CN" i="1" dirty="0">
                <a:latin typeface="Times New Roman" panose="02020603050405020304" pitchFamily="18" charset="0"/>
                <a:cs typeface="Times New Roman" panose="02020603050405020304" pitchFamily="18" charset="0"/>
              </a:rPr>
              <a:t>Bayesian Data Analysis 3rd Edition</a:t>
            </a:r>
          </a:p>
          <a:p>
            <a:r>
              <a:rPr lang="en-US" altLang="zh-CN" i="1" dirty="0">
                <a:latin typeface="Times New Roman" panose="02020603050405020304" pitchFamily="18" charset="0"/>
                <a:cs typeface="Times New Roman" panose="02020603050405020304" pitchFamily="18" charset="0"/>
              </a:rPr>
              <a:t>Pattern Recognition and Machine Learning</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Reference Papers:</a:t>
            </a:r>
          </a:p>
          <a:p>
            <a:r>
              <a:rPr lang="en-US" altLang="zh-CN" i="1" dirty="0">
                <a:latin typeface="Times New Roman" panose="02020603050405020304" pitchFamily="18" charset="0"/>
                <a:cs typeface="Times New Roman" panose="02020603050405020304" pitchFamily="18" charset="0"/>
              </a:rPr>
              <a:t>Stochastic Gradient Descent as approximate Bayesian Inference</a:t>
            </a:r>
          </a:p>
          <a:p>
            <a:r>
              <a:rPr lang="en-US" altLang="zh-CN" i="1" dirty="0">
                <a:latin typeface="Times New Roman" panose="02020603050405020304" pitchFamily="18" charset="0"/>
                <a:cs typeface="Times New Roman" panose="02020603050405020304" pitchFamily="18" charset="0"/>
              </a:rPr>
              <a:t>Auxiliary-variable Exact Hamiltonian Monte Carol Samplers for Binary Distributions</a:t>
            </a:r>
          </a:p>
          <a:p>
            <a:r>
              <a:rPr lang="en-US" altLang="zh-CN" i="1" dirty="0">
                <a:latin typeface="Times New Roman" panose="02020603050405020304" pitchFamily="18" charset="0"/>
                <a:cs typeface="Times New Roman" panose="02020603050405020304" pitchFamily="18" charset="0"/>
              </a:rPr>
              <a:t>Discontinuous Hamiltonian Monte Carlo for discrete parameters and discontinuous likelihoods</a:t>
            </a:r>
          </a:p>
          <a:p>
            <a:r>
              <a:rPr lang="en-US" altLang="zh-CN" i="1" dirty="0">
                <a:latin typeface="Times New Roman" panose="02020603050405020304" pitchFamily="18" charset="0"/>
                <a:cs typeface="Times New Roman" panose="02020603050405020304" pitchFamily="18" charset="0"/>
              </a:rPr>
              <a:t>Bayesian Posterior Sampling via Stochastic Gradient Fisher Scoring</a:t>
            </a:r>
          </a:p>
          <a:p>
            <a:r>
              <a:rPr lang="en-US" altLang="zh-CN" i="1" dirty="0">
                <a:latin typeface="Times New Roman" panose="02020603050405020304" pitchFamily="18" charset="0"/>
                <a:cs typeface="Times New Roman" panose="02020603050405020304" pitchFamily="18" charset="0"/>
              </a:rPr>
              <a:t>Bayesian Learning via Stochastic Gradient Langevin Dynamics</a:t>
            </a:r>
          </a:p>
          <a:p>
            <a:r>
              <a:rPr lang="en-US" altLang="zh-CN" i="1" dirty="0">
                <a:latin typeface="Times New Roman" panose="02020603050405020304" pitchFamily="18" charset="0"/>
                <a:cs typeface="Times New Roman" panose="02020603050405020304" pitchFamily="18" charset="0"/>
              </a:rPr>
              <a:t>Exact Hamiltonian Monte Carlo for Truncated Multivariate Gaussians</a:t>
            </a:r>
          </a:p>
          <a:p>
            <a:r>
              <a:rPr lang="en-US" altLang="zh-CN" i="1" dirty="0">
                <a:latin typeface="Times New Roman" panose="02020603050405020304" pitchFamily="18" charset="0"/>
                <a:cs typeface="Times New Roman" panose="02020603050405020304" pitchFamily="18" charset="0"/>
              </a:rPr>
              <a:t>Stochastic Gradient Hamiltonian Monte Carlo</a:t>
            </a:r>
          </a:p>
        </p:txBody>
      </p:sp>
    </p:spTree>
    <p:extLst>
      <p:ext uri="{BB962C8B-B14F-4D97-AF65-F5344CB8AC3E}">
        <p14:creationId xmlns:p14="http://schemas.microsoft.com/office/powerpoint/2010/main" val="2207953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4BDCF092-706D-4B35-9BC4-E2E9A18C15AC}"/>
              </a:ext>
            </a:extLst>
          </p:cNvPr>
          <p:cNvGrpSpPr/>
          <p:nvPr/>
        </p:nvGrpSpPr>
        <p:grpSpPr>
          <a:xfrm>
            <a:off x="0" y="257452"/>
            <a:ext cx="12192000" cy="763480"/>
            <a:chOff x="0" y="257452"/>
            <a:chExt cx="12192000" cy="763480"/>
          </a:xfrm>
        </p:grpSpPr>
        <p:sp>
          <p:nvSpPr>
            <p:cNvPr id="5" name="矩形 4">
              <a:extLst>
                <a:ext uri="{FF2B5EF4-FFF2-40B4-BE49-F238E27FC236}">
                  <a16:creationId xmlns:a16="http://schemas.microsoft.com/office/drawing/2014/main" id="{46B2952E-EE3B-4F2B-84D2-F9BDE199C452}"/>
                </a:ext>
              </a:extLst>
            </p:cNvPr>
            <p:cNvSpPr/>
            <p:nvPr/>
          </p:nvSpPr>
          <p:spPr>
            <a:xfrm>
              <a:off x="0" y="257452"/>
              <a:ext cx="12192000" cy="7634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CD479EAF-D404-4878-A5D8-DFB0D4AE9FE5}"/>
                </a:ext>
              </a:extLst>
            </p:cNvPr>
            <p:cNvSpPr txBox="1"/>
            <p:nvPr/>
          </p:nvSpPr>
          <p:spPr>
            <a:xfrm>
              <a:off x="332509" y="431185"/>
              <a:ext cx="8123334" cy="461665"/>
            </a:xfrm>
            <a:prstGeom prst="rect">
              <a:avLst/>
            </a:prstGeom>
            <a:noFill/>
          </p:spPr>
          <p:txBody>
            <a:bodyPr wrap="square" rtlCol="0">
              <a:spAutoFit/>
            </a:bodyPr>
            <a:lstStyle/>
            <a:p>
              <a:r>
                <a:rPr lang="en-US" altLang="zh-CN" sz="2400" dirty="0">
                  <a:solidFill>
                    <a:schemeClr val="bg1"/>
                  </a:solidFill>
                </a:rPr>
                <a:t>Extension: Bernstein-von Mises Theorem &amp; Approximation</a:t>
              </a:r>
            </a:p>
          </p:txBody>
        </p:sp>
      </p:grpSp>
      <p:sp>
        <p:nvSpPr>
          <p:cNvPr id="7" name="矩形 6">
            <a:extLst>
              <a:ext uri="{FF2B5EF4-FFF2-40B4-BE49-F238E27FC236}">
                <a16:creationId xmlns:a16="http://schemas.microsoft.com/office/drawing/2014/main" id="{00E7E79C-C134-4F68-A046-677198AE1870}"/>
              </a:ext>
            </a:extLst>
          </p:cNvPr>
          <p:cNvSpPr/>
          <p:nvPr/>
        </p:nvSpPr>
        <p:spPr>
          <a:xfrm>
            <a:off x="1003843" y="2090237"/>
            <a:ext cx="3046668" cy="369332"/>
          </a:xfrm>
          <a:prstGeom prst="rect">
            <a:avLst/>
          </a:prstGeom>
        </p:spPr>
        <p:txBody>
          <a:bodyPr wrap="none">
            <a:spAutoFit/>
          </a:bodyPr>
          <a:lstStyle/>
          <a:p>
            <a:pPr algn="ctr"/>
            <a:r>
              <a:rPr lang="en-US" altLang="zh-CN" dirty="0">
                <a:latin typeface="Times New Roman" panose="02020603050405020304" pitchFamily="18" charset="0"/>
                <a:cs typeface="Times New Roman" panose="02020603050405020304" pitchFamily="18" charset="0"/>
              </a:rPr>
              <a:t>Bernstein-von Mises Theorem </a:t>
            </a: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DA89CE2A-DF1F-4978-9EE4-9CE81B7F2E45}"/>
              </a:ext>
            </a:extLst>
          </p:cNvPr>
          <p:cNvSpPr/>
          <p:nvPr/>
        </p:nvSpPr>
        <p:spPr>
          <a:xfrm>
            <a:off x="5265800" y="1536239"/>
            <a:ext cx="6380085" cy="1477328"/>
          </a:xfrm>
          <a:prstGeom prst="rect">
            <a:avLst/>
          </a:prstGeom>
        </p:spPr>
        <p:txBody>
          <a:bodyPr wrap="square">
            <a:spAutoFit/>
          </a:bodyPr>
          <a:lstStyle/>
          <a:p>
            <a:r>
              <a:rPr lang="en-US" altLang="zh-CN" i="1" dirty="0">
                <a:latin typeface="Times New Roman" panose="02020603050405020304" pitchFamily="18" charset="0"/>
                <a:cs typeface="Times New Roman" panose="02020603050405020304" pitchFamily="18" charset="0"/>
              </a:rPr>
              <a:t>In Bayesian inference, the Bernstein–von Mises theorem provides the basis for the important result that the posterior distribution for unknown quantities in any problem is effectively asymptotically independent of the prior distribution (assuming it obeys Cromwell's rule) as the data sample grows large.</a:t>
            </a:r>
            <a:endParaRPr lang="zh-CN" altLang="en-US" i="1" dirty="0">
              <a:latin typeface="Times New Roman" panose="02020603050405020304" pitchFamily="18" charset="0"/>
              <a:cs typeface="Times New Roman" panose="02020603050405020304" pitchFamily="18" charset="0"/>
            </a:endParaRPr>
          </a:p>
        </p:txBody>
      </p:sp>
      <p:cxnSp>
        <p:nvCxnSpPr>
          <p:cNvPr id="11" name="直接连接符 10">
            <a:extLst>
              <a:ext uri="{FF2B5EF4-FFF2-40B4-BE49-F238E27FC236}">
                <a16:creationId xmlns:a16="http://schemas.microsoft.com/office/drawing/2014/main" id="{17DA3B41-3AF5-4D7E-B6C4-E562AE6D3284}"/>
              </a:ext>
            </a:extLst>
          </p:cNvPr>
          <p:cNvCxnSpPr/>
          <p:nvPr/>
        </p:nvCxnSpPr>
        <p:spPr>
          <a:xfrm flipH="1">
            <a:off x="4050511" y="1194665"/>
            <a:ext cx="896644" cy="19442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A99135F9-F657-4061-9E40-15EC70104457}"/>
              </a:ext>
            </a:extLst>
          </p:cNvPr>
          <p:cNvSpPr/>
          <p:nvPr/>
        </p:nvSpPr>
        <p:spPr>
          <a:xfrm>
            <a:off x="2095797" y="4213765"/>
            <a:ext cx="1655646"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Cromwell's rule</a:t>
            </a:r>
            <a:endParaRPr lang="zh-CN" altLang="en-US" dirty="0"/>
          </a:p>
        </p:txBody>
      </p:sp>
      <p:cxnSp>
        <p:nvCxnSpPr>
          <p:cNvPr id="13" name="直接连接符 12">
            <a:extLst>
              <a:ext uri="{FF2B5EF4-FFF2-40B4-BE49-F238E27FC236}">
                <a16:creationId xmlns:a16="http://schemas.microsoft.com/office/drawing/2014/main" id="{6BCA0313-F93C-42B8-9E87-E41E5867181A}"/>
              </a:ext>
            </a:extLst>
          </p:cNvPr>
          <p:cNvCxnSpPr/>
          <p:nvPr/>
        </p:nvCxnSpPr>
        <p:spPr>
          <a:xfrm flipH="1">
            <a:off x="4050511" y="3426327"/>
            <a:ext cx="896644" cy="19442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4C80C2D4-9605-4BFA-A0A4-DEDD76ED6C88}"/>
              </a:ext>
            </a:extLst>
          </p:cNvPr>
          <p:cNvSpPr/>
          <p:nvPr/>
        </p:nvSpPr>
        <p:spPr>
          <a:xfrm>
            <a:off x="5265800" y="3982932"/>
            <a:ext cx="6096000" cy="1200329"/>
          </a:xfrm>
          <a:prstGeom prst="rect">
            <a:avLst/>
          </a:prstGeom>
        </p:spPr>
        <p:txBody>
          <a:bodyPr>
            <a:spAutoFit/>
          </a:bodyPr>
          <a:lstStyle/>
          <a:p>
            <a:r>
              <a:rPr lang="en-US" altLang="zh-CN" i="1" dirty="0">
                <a:latin typeface="Times New Roman" panose="02020603050405020304" pitchFamily="18" charset="0"/>
                <a:cs typeface="Times New Roman" panose="02020603050405020304" pitchFamily="18" charset="0"/>
              </a:rPr>
              <a:t>The use of prior probabilities of 0 ("the event will definitely not occur") or 1 ("the event will definitely occur") should be avoided, except when applied to statements that are logically true or false, such as 2+2 equaling 4 or 5.</a:t>
            </a:r>
            <a:endParaRPr lang="zh-CN" alt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4192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C92D3FD-4C73-40AB-B4D7-558897E8127A}"/>
              </a:ext>
            </a:extLst>
          </p:cNvPr>
          <p:cNvGrpSpPr/>
          <p:nvPr/>
        </p:nvGrpSpPr>
        <p:grpSpPr>
          <a:xfrm>
            <a:off x="0" y="257452"/>
            <a:ext cx="12192000" cy="763480"/>
            <a:chOff x="0" y="257452"/>
            <a:chExt cx="12192000" cy="763480"/>
          </a:xfrm>
        </p:grpSpPr>
        <p:sp>
          <p:nvSpPr>
            <p:cNvPr id="10" name="矩形 9">
              <a:extLst>
                <a:ext uri="{FF2B5EF4-FFF2-40B4-BE49-F238E27FC236}">
                  <a16:creationId xmlns:a16="http://schemas.microsoft.com/office/drawing/2014/main" id="{B0A1C07C-1E49-488B-B374-81344814288B}"/>
                </a:ext>
              </a:extLst>
            </p:cNvPr>
            <p:cNvSpPr/>
            <p:nvPr/>
          </p:nvSpPr>
          <p:spPr>
            <a:xfrm>
              <a:off x="0" y="257452"/>
              <a:ext cx="12192000" cy="7634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182FF7ED-0D8A-432E-AEB0-46FDA90463E5}"/>
                </a:ext>
              </a:extLst>
            </p:cNvPr>
            <p:cNvSpPr txBox="1"/>
            <p:nvPr/>
          </p:nvSpPr>
          <p:spPr>
            <a:xfrm>
              <a:off x="332509" y="431185"/>
              <a:ext cx="5597236" cy="461665"/>
            </a:xfrm>
            <a:prstGeom prst="rect">
              <a:avLst/>
            </a:prstGeom>
            <a:noFill/>
          </p:spPr>
          <p:txBody>
            <a:bodyPr wrap="square" rtlCol="0">
              <a:spAutoFit/>
            </a:bodyPr>
            <a:lstStyle/>
            <a:p>
              <a:r>
                <a:rPr lang="en-US" altLang="zh-CN" sz="2400" dirty="0">
                  <a:solidFill>
                    <a:schemeClr val="bg1"/>
                  </a:solidFill>
                </a:rPr>
                <a:t>Stochastic Approximation &amp; SGD</a:t>
              </a:r>
            </a:p>
          </p:txBody>
        </p:sp>
      </p:grpSp>
      <p:sp>
        <p:nvSpPr>
          <p:cNvPr id="12" name="矩形 11">
            <a:extLst>
              <a:ext uri="{FF2B5EF4-FFF2-40B4-BE49-F238E27FC236}">
                <a16:creationId xmlns:a16="http://schemas.microsoft.com/office/drawing/2014/main" id="{C8162342-4982-4770-A34F-B0AD783AD294}"/>
              </a:ext>
            </a:extLst>
          </p:cNvPr>
          <p:cNvSpPr/>
          <p:nvPr/>
        </p:nvSpPr>
        <p:spPr>
          <a:xfrm>
            <a:off x="601685" y="1095725"/>
            <a:ext cx="10988649" cy="923330"/>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Robbins &amp; Monro Algorithm &amp; Gradient Descent</a:t>
            </a:r>
            <a:endParaRPr lang="en-US" altLang="zh-CN" b="1"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 very starting but crucial Algorithm: introduced by Robbins &amp; Monro, year 1951.</a:t>
            </a:r>
          </a:p>
          <a:p>
            <a:r>
              <a:rPr lang="en-US" altLang="zh-CN" i="1" dirty="0">
                <a:latin typeface="Times New Roman" panose="02020603050405020304" pitchFamily="18" charset="0"/>
                <a:cs typeface="Times New Roman" panose="02020603050405020304" pitchFamily="18" charset="0"/>
              </a:rPr>
              <a:t>Presenting a methodology for </a:t>
            </a:r>
            <a:r>
              <a:rPr lang="en-US" altLang="zh-CN" i="1" dirty="0">
                <a:solidFill>
                  <a:schemeClr val="accent5"/>
                </a:solidFill>
                <a:latin typeface="Times New Roman" panose="02020603050405020304" pitchFamily="18" charset="0"/>
                <a:cs typeface="Times New Roman" panose="02020603050405020304" pitchFamily="18" charset="0"/>
              </a:rPr>
              <a:t>solving a root finding problem</a:t>
            </a:r>
            <a:r>
              <a:rPr lang="en-US" altLang="zh-CN" i="1" dirty="0">
                <a:latin typeface="Times New Roman" panose="02020603050405020304" pitchFamily="18" charset="0"/>
                <a:cs typeface="Times New Roman" panose="02020603050405020304" pitchFamily="18" charset="0"/>
              </a:rPr>
              <a:t>, where the function is represented as an expected value.</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69F7C4E-08E3-46D3-B72A-97D5EF5549D4}"/>
                  </a:ext>
                </a:extLst>
              </p:cNvPr>
              <p:cNvSpPr txBox="1"/>
              <p:nvPr/>
            </p:nvSpPr>
            <p:spPr>
              <a:xfrm>
                <a:off x="1219054" y="2144561"/>
                <a:ext cx="1352037" cy="27699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𝜀</m:t>
                      </m:r>
                    </m:oMath>
                  </m:oMathPara>
                </a14:m>
                <a:endParaRPr lang="zh-CN" altLang="en-US" dirty="0"/>
              </a:p>
            </p:txBody>
          </p:sp>
        </mc:Choice>
        <mc:Fallback xmlns="">
          <p:sp>
            <p:nvSpPr>
              <p:cNvPr id="16" name="文本框 15">
                <a:extLst>
                  <a:ext uri="{FF2B5EF4-FFF2-40B4-BE49-F238E27FC236}">
                    <a16:creationId xmlns:a16="http://schemas.microsoft.com/office/drawing/2014/main" id="{369F7C4E-08E3-46D3-B72A-97D5EF5549D4}"/>
                  </a:ext>
                </a:extLst>
              </p:cNvPr>
              <p:cNvSpPr txBox="1">
                <a:spLocks noRot="1" noChangeAspect="1" noMove="1" noResize="1" noEditPoints="1" noAdjustHandles="1" noChangeArrowheads="1" noChangeShapeType="1" noTextEdit="1"/>
              </p:cNvSpPr>
              <p:nvPr/>
            </p:nvSpPr>
            <p:spPr>
              <a:xfrm>
                <a:off x="1219054" y="2144561"/>
                <a:ext cx="1352037" cy="276999"/>
              </a:xfrm>
              <a:prstGeom prst="rect">
                <a:avLst/>
              </a:prstGeom>
              <a:blipFill>
                <a:blip r:embed="rId3"/>
                <a:stretch>
                  <a:fillRect l="-5856"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0114CCA0-94DD-4872-B4C6-64B75C019FC0}"/>
                  </a:ext>
                </a:extLst>
              </p:cNvPr>
              <p:cNvSpPr txBox="1"/>
              <p:nvPr/>
            </p:nvSpPr>
            <p:spPr>
              <a:xfrm>
                <a:off x="1219053" y="2613054"/>
                <a:ext cx="1472711" cy="27699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𝜀</m:t>
                          </m:r>
                        </m:e>
                        <m:sub>
                          <m:r>
                            <a:rPr lang="en-US" altLang="zh-CN" b="0" i="1" smtClean="0">
                              <a:latin typeface="Cambria Math" panose="02040503050406030204" pitchFamily="18" charset="0"/>
                            </a:rPr>
                            <m:t>𝑡</m:t>
                          </m:r>
                        </m:sub>
                      </m:sSub>
                    </m:oMath>
                  </m:oMathPara>
                </a14:m>
                <a:endParaRPr lang="zh-CN" altLang="en-US" dirty="0"/>
              </a:p>
            </p:txBody>
          </p:sp>
        </mc:Choice>
        <mc:Fallback xmlns="">
          <p:sp>
            <p:nvSpPr>
              <p:cNvPr id="17" name="文本框 16">
                <a:extLst>
                  <a:ext uri="{FF2B5EF4-FFF2-40B4-BE49-F238E27FC236}">
                    <a16:creationId xmlns:a16="http://schemas.microsoft.com/office/drawing/2014/main" id="{0114CCA0-94DD-4872-B4C6-64B75C019FC0}"/>
                  </a:ext>
                </a:extLst>
              </p:cNvPr>
              <p:cNvSpPr txBox="1">
                <a:spLocks noRot="1" noChangeAspect="1" noMove="1" noResize="1" noEditPoints="1" noAdjustHandles="1" noChangeArrowheads="1" noChangeShapeType="1" noTextEdit="1"/>
              </p:cNvSpPr>
              <p:nvPr/>
            </p:nvSpPr>
            <p:spPr>
              <a:xfrm>
                <a:off x="1219053" y="2613054"/>
                <a:ext cx="1472711" cy="276999"/>
              </a:xfrm>
              <a:prstGeom prst="rect">
                <a:avLst/>
              </a:prstGeom>
              <a:blipFill>
                <a:blip r:embed="rId4"/>
                <a:stretch>
                  <a:fillRect l="-5372"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CBBF58B-4593-4A45-87B7-90C23501D81B}"/>
                  </a:ext>
                </a:extLst>
              </p:cNvPr>
              <p:cNvSpPr txBox="1"/>
              <p:nvPr/>
            </p:nvSpPr>
            <p:spPr>
              <a:xfrm>
                <a:off x="788519" y="3059488"/>
                <a:ext cx="2999283" cy="27699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zh-CN" altLang="en-US" b="0" i="1" smtClean="0">
                              <a:latin typeface="Cambria Math" panose="02040503050406030204" pitchFamily="18" charset="0"/>
                            </a:rPr>
                            <m:t>𝜃</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 − </m:t>
                      </m:r>
                      <m:r>
                        <a:rPr lang="zh-CN" altLang="en-US" b="0" i="1" smtClean="0">
                          <a:latin typeface="Cambria Math" panose="02040503050406030204" pitchFamily="18" charset="0"/>
                        </a:rPr>
                        <m:t>𝛼</m:t>
                      </m:r>
                      <m:r>
                        <a:rPr lang="en-US" altLang="zh-CN" b="0" i="1" smtClean="0">
                          <a:latin typeface="Cambria Math" panose="02040503050406030204" pitchFamily="18" charset="0"/>
                        </a:rPr>
                        <m:t>)</m:t>
                      </m:r>
                    </m:oMath>
                  </m:oMathPara>
                </a14:m>
                <a:endParaRPr lang="zh-CN" altLang="en-US" dirty="0"/>
              </a:p>
            </p:txBody>
          </p:sp>
        </mc:Choice>
        <mc:Fallback xmlns="">
          <p:sp>
            <p:nvSpPr>
              <p:cNvPr id="18" name="文本框 17">
                <a:extLst>
                  <a:ext uri="{FF2B5EF4-FFF2-40B4-BE49-F238E27FC236}">
                    <a16:creationId xmlns:a16="http://schemas.microsoft.com/office/drawing/2014/main" id="{1CBBF58B-4593-4A45-87B7-90C23501D81B}"/>
                  </a:ext>
                </a:extLst>
              </p:cNvPr>
              <p:cNvSpPr txBox="1">
                <a:spLocks noRot="1" noChangeAspect="1" noMove="1" noResize="1" noEditPoints="1" noAdjustHandles="1" noChangeArrowheads="1" noChangeShapeType="1" noTextEdit="1"/>
              </p:cNvSpPr>
              <p:nvPr/>
            </p:nvSpPr>
            <p:spPr>
              <a:xfrm>
                <a:off x="788519" y="3059488"/>
                <a:ext cx="2999283" cy="276999"/>
              </a:xfrm>
              <a:prstGeom prst="rect">
                <a:avLst/>
              </a:prstGeom>
              <a:blipFill>
                <a:blip r:embed="rId5"/>
                <a:stretch>
                  <a:fillRect l="-1626" t="-2222" r="-1220" b="-35556"/>
                </a:stretch>
              </a:blipFill>
            </p:spPr>
            <p:txBody>
              <a:bodyPr/>
              <a:lstStyle/>
              <a:p>
                <a:r>
                  <a:rPr lang="zh-CN" altLang="en-US">
                    <a:noFill/>
                  </a:rPr>
                  <a:t> </a:t>
                </a:r>
              </a:p>
            </p:txBody>
          </p:sp>
        </mc:Fallback>
      </mc:AlternateContent>
      <p:cxnSp>
        <p:nvCxnSpPr>
          <p:cNvPr id="20" name="直接箭头连接符 19">
            <a:extLst>
              <a:ext uri="{FF2B5EF4-FFF2-40B4-BE49-F238E27FC236}">
                <a16:creationId xmlns:a16="http://schemas.microsoft.com/office/drawing/2014/main" id="{23CA34C5-9014-4DC9-BBE9-964B2F0CC701}"/>
              </a:ext>
            </a:extLst>
          </p:cNvPr>
          <p:cNvCxnSpPr/>
          <p:nvPr/>
        </p:nvCxnSpPr>
        <p:spPr>
          <a:xfrm>
            <a:off x="3272532" y="2760979"/>
            <a:ext cx="4306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6AEC9773-26EC-4A37-9BB5-2A220AD04D74}"/>
              </a:ext>
            </a:extLst>
          </p:cNvPr>
          <p:cNvSpPr txBox="1"/>
          <p:nvPr/>
        </p:nvSpPr>
        <p:spPr>
          <a:xfrm>
            <a:off x="3657704" y="2382221"/>
            <a:ext cx="3780149"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From root finding to </a:t>
            </a:r>
            <a:r>
              <a:rPr lang="en-US" altLang="zh-CN" b="1" i="1" dirty="0">
                <a:latin typeface="Times New Roman" panose="02020603050405020304" pitchFamily="18" charset="0"/>
                <a:cs typeface="Times New Roman" panose="02020603050405020304" pitchFamily="18" charset="0"/>
              </a:rPr>
              <a:t>optimization</a:t>
            </a:r>
            <a:r>
              <a:rPr lang="en-US" altLang="zh-CN" i="1" dirty="0">
                <a:latin typeface="Times New Roman" panose="02020603050405020304" pitchFamily="18" charset="0"/>
                <a:cs typeface="Times New Roman" panose="02020603050405020304" pitchFamily="18" charset="0"/>
              </a:rPr>
              <a:t>.</a:t>
            </a:r>
            <a:endParaRPr lang="zh-CN" altLang="en-US" i="1" dirty="0">
              <a:latin typeface="Times New Roman" panose="02020603050405020304" pitchFamily="18" charset="0"/>
              <a:cs typeface="Times New Roman" panose="02020603050405020304" pitchFamily="18" charset="0"/>
            </a:endParaRPr>
          </a:p>
        </p:txBody>
      </p:sp>
      <p:pic>
        <p:nvPicPr>
          <p:cNvPr id="22" name="图片 21">
            <a:extLst>
              <a:ext uri="{FF2B5EF4-FFF2-40B4-BE49-F238E27FC236}">
                <a16:creationId xmlns:a16="http://schemas.microsoft.com/office/drawing/2014/main" id="{42CC33AB-B370-4764-BB9B-E5825B71A282}"/>
              </a:ext>
            </a:extLst>
          </p:cNvPr>
          <p:cNvPicPr>
            <a:picLocks noChangeAspect="1"/>
          </p:cNvPicPr>
          <p:nvPr/>
        </p:nvPicPr>
        <p:blipFill>
          <a:blip r:embed="rId6"/>
          <a:stretch>
            <a:fillRect/>
          </a:stretch>
        </p:blipFill>
        <p:spPr>
          <a:xfrm>
            <a:off x="7984307" y="2546666"/>
            <a:ext cx="3086100" cy="428625"/>
          </a:xfrm>
          <a:prstGeom prst="rect">
            <a:avLst/>
          </a:prstGeom>
        </p:spPr>
      </p:pic>
      <p:sp>
        <p:nvSpPr>
          <p:cNvPr id="23" name="矩形 22">
            <a:extLst>
              <a:ext uri="{FF2B5EF4-FFF2-40B4-BE49-F238E27FC236}">
                <a16:creationId xmlns:a16="http://schemas.microsoft.com/office/drawing/2014/main" id="{0BBBB23F-5BCE-41A8-A527-51F8D8B3298C}"/>
              </a:ext>
            </a:extLst>
          </p:cNvPr>
          <p:cNvSpPr/>
          <p:nvPr/>
        </p:nvSpPr>
        <p:spPr>
          <a:xfrm>
            <a:off x="601675" y="3502902"/>
            <a:ext cx="10988649" cy="1477328"/>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Stochastic Gradient Descent Algorithm</a:t>
            </a:r>
            <a:endParaRPr lang="en-US" altLang="zh-CN"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Based on traditional Gradient Descent algorithm. In order to make a optimization problem more time-efficient when dealing with large amount of observations, SGD comes out. Moreover, based on SGD, many adaptation has been made recently to tackle different problems</a:t>
            </a:r>
            <a:r>
              <a:rPr lang="en-US" altLang="zh-CN" i="1" dirty="0">
                <a:solidFill>
                  <a:schemeClr val="accent5"/>
                </a:solidFill>
                <a:latin typeface="Times New Roman" panose="02020603050405020304" pitchFamily="18" charset="0"/>
                <a:cs typeface="Times New Roman" panose="02020603050405020304" pitchFamily="18" charset="0"/>
              </a:rPr>
              <a:t>. It is called “stochastic” because samples are selected randomly (or shuffled) instead of as a single group (as in gradient descent).</a:t>
            </a:r>
          </a:p>
        </p:txBody>
      </p:sp>
      <p:pic>
        <p:nvPicPr>
          <p:cNvPr id="24" name="图片 23">
            <a:extLst>
              <a:ext uri="{FF2B5EF4-FFF2-40B4-BE49-F238E27FC236}">
                <a16:creationId xmlns:a16="http://schemas.microsoft.com/office/drawing/2014/main" id="{FF48C641-BC2A-4652-BB3A-669FFB934972}"/>
              </a:ext>
            </a:extLst>
          </p:cNvPr>
          <p:cNvPicPr>
            <a:picLocks noChangeAspect="1"/>
          </p:cNvPicPr>
          <p:nvPr/>
        </p:nvPicPr>
        <p:blipFill>
          <a:blip r:embed="rId7"/>
          <a:stretch>
            <a:fillRect/>
          </a:stretch>
        </p:blipFill>
        <p:spPr>
          <a:xfrm>
            <a:off x="601675" y="5032607"/>
            <a:ext cx="3881139" cy="529246"/>
          </a:xfrm>
          <a:prstGeom prst="rect">
            <a:avLst/>
          </a:prstGeom>
        </p:spPr>
      </p:pic>
      <p:pic>
        <p:nvPicPr>
          <p:cNvPr id="25" name="图片 24">
            <a:extLst>
              <a:ext uri="{FF2B5EF4-FFF2-40B4-BE49-F238E27FC236}">
                <a16:creationId xmlns:a16="http://schemas.microsoft.com/office/drawing/2014/main" id="{5261F811-0C10-4827-BE04-A9EB554A1EF6}"/>
              </a:ext>
            </a:extLst>
          </p:cNvPr>
          <p:cNvPicPr>
            <a:picLocks noChangeAspect="1"/>
          </p:cNvPicPr>
          <p:nvPr/>
        </p:nvPicPr>
        <p:blipFill>
          <a:blip r:embed="rId8"/>
          <a:stretch>
            <a:fillRect/>
          </a:stretch>
        </p:blipFill>
        <p:spPr>
          <a:xfrm>
            <a:off x="652169" y="5491674"/>
            <a:ext cx="3780149" cy="559462"/>
          </a:xfrm>
          <a:prstGeom prst="rect">
            <a:avLst/>
          </a:prstGeom>
        </p:spPr>
      </p:pic>
      <p:pic>
        <p:nvPicPr>
          <p:cNvPr id="26" name="图片 25">
            <a:extLst>
              <a:ext uri="{FF2B5EF4-FFF2-40B4-BE49-F238E27FC236}">
                <a16:creationId xmlns:a16="http://schemas.microsoft.com/office/drawing/2014/main" id="{788A768B-FA01-4771-9985-7F8ADA527768}"/>
              </a:ext>
            </a:extLst>
          </p:cNvPr>
          <p:cNvPicPr>
            <a:picLocks noChangeAspect="1"/>
          </p:cNvPicPr>
          <p:nvPr/>
        </p:nvPicPr>
        <p:blipFill rotWithShape="1">
          <a:blip r:embed="rId9"/>
          <a:srcRect t="14131"/>
          <a:stretch/>
        </p:blipFill>
        <p:spPr>
          <a:xfrm>
            <a:off x="545320" y="5993657"/>
            <a:ext cx="4292888" cy="529246"/>
          </a:xfrm>
          <a:prstGeom prst="rect">
            <a:avLst/>
          </a:prstGeom>
        </p:spPr>
      </p:pic>
      <p:cxnSp>
        <p:nvCxnSpPr>
          <p:cNvPr id="27" name="直接箭头连接符 26">
            <a:extLst>
              <a:ext uri="{FF2B5EF4-FFF2-40B4-BE49-F238E27FC236}">
                <a16:creationId xmlns:a16="http://schemas.microsoft.com/office/drawing/2014/main" id="{ACB3B083-3443-46EA-9ABA-4F42BA68BE28}"/>
              </a:ext>
            </a:extLst>
          </p:cNvPr>
          <p:cNvCxnSpPr>
            <a:cxnSpLocks/>
          </p:cNvCxnSpPr>
          <p:nvPr/>
        </p:nvCxnSpPr>
        <p:spPr>
          <a:xfrm>
            <a:off x="4453632" y="5751084"/>
            <a:ext cx="2505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53401998-0D24-4134-B603-D4AF46372DC0}"/>
              </a:ext>
            </a:extLst>
          </p:cNvPr>
          <p:cNvPicPr>
            <a:picLocks noChangeAspect="1"/>
          </p:cNvPicPr>
          <p:nvPr/>
        </p:nvPicPr>
        <p:blipFill>
          <a:blip r:embed="rId10"/>
          <a:stretch>
            <a:fillRect/>
          </a:stretch>
        </p:blipFill>
        <p:spPr>
          <a:xfrm>
            <a:off x="7180262" y="5345914"/>
            <a:ext cx="3800475" cy="752475"/>
          </a:xfrm>
          <a:prstGeom prst="rect">
            <a:avLst/>
          </a:prstGeom>
        </p:spPr>
      </p:pic>
      <p:sp>
        <p:nvSpPr>
          <p:cNvPr id="19" name="文本框 18">
            <a:extLst>
              <a:ext uri="{FF2B5EF4-FFF2-40B4-BE49-F238E27FC236}">
                <a16:creationId xmlns:a16="http://schemas.microsoft.com/office/drawing/2014/main" id="{5CB5CAB4-A293-4419-BD75-0C1A1177D31F}"/>
              </a:ext>
            </a:extLst>
          </p:cNvPr>
          <p:cNvSpPr txBox="1"/>
          <p:nvPr/>
        </p:nvSpPr>
        <p:spPr>
          <a:xfrm>
            <a:off x="9666272" y="2869764"/>
            <a:ext cx="1737209"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Newton Method</a:t>
            </a:r>
            <a:endParaRPr lang="zh-CN" alt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56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DA62FE36-A740-478E-98D6-0AD852C8ED12}"/>
              </a:ext>
            </a:extLst>
          </p:cNvPr>
          <p:cNvGrpSpPr/>
          <p:nvPr/>
        </p:nvGrpSpPr>
        <p:grpSpPr>
          <a:xfrm>
            <a:off x="0" y="257452"/>
            <a:ext cx="12192000" cy="763480"/>
            <a:chOff x="0" y="257452"/>
            <a:chExt cx="12192000" cy="763480"/>
          </a:xfrm>
        </p:grpSpPr>
        <p:sp>
          <p:nvSpPr>
            <p:cNvPr id="5" name="矩形 4">
              <a:extLst>
                <a:ext uri="{FF2B5EF4-FFF2-40B4-BE49-F238E27FC236}">
                  <a16:creationId xmlns:a16="http://schemas.microsoft.com/office/drawing/2014/main" id="{AE5F4CEE-0EDF-4215-9F8D-16606214BAE9}"/>
                </a:ext>
              </a:extLst>
            </p:cNvPr>
            <p:cNvSpPr/>
            <p:nvPr/>
          </p:nvSpPr>
          <p:spPr>
            <a:xfrm>
              <a:off x="0" y="257452"/>
              <a:ext cx="12192000" cy="7634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2B663519-7A82-46C4-BBA3-D631DFAF3077}"/>
                </a:ext>
              </a:extLst>
            </p:cNvPr>
            <p:cNvSpPr txBox="1"/>
            <p:nvPr/>
          </p:nvSpPr>
          <p:spPr>
            <a:xfrm>
              <a:off x="332509" y="431185"/>
              <a:ext cx="5597236" cy="461665"/>
            </a:xfrm>
            <a:prstGeom prst="rect">
              <a:avLst/>
            </a:prstGeom>
            <a:noFill/>
          </p:spPr>
          <p:txBody>
            <a:bodyPr wrap="square" rtlCol="0">
              <a:spAutoFit/>
            </a:bodyPr>
            <a:lstStyle/>
            <a:p>
              <a:r>
                <a:rPr lang="en-US" altLang="zh-CN" sz="2400" dirty="0">
                  <a:solidFill>
                    <a:schemeClr val="bg1"/>
                  </a:solidFill>
                </a:rPr>
                <a:t>Stochastic Approximation &amp; SGD</a:t>
              </a:r>
            </a:p>
          </p:txBody>
        </p:sp>
      </p:grpSp>
      <p:sp>
        <p:nvSpPr>
          <p:cNvPr id="7" name="矩形 6">
            <a:extLst>
              <a:ext uri="{FF2B5EF4-FFF2-40B4-BE49-F238E27FC236}">
                <a16:creationId xmlns:a16="http://schemas.microsoft.com/office/drawing/2014/main" id="{DECE3B79-3AB4-4B6A-A050-4B22FBBAF15A}"/>
              </a:ext>
            </a:extLst>
          </p:cNvPr>
          <p:cNvSpPr/>
          <p:nvPr/>
        </p:nvSpPr>
        <p:spPr>
          <a:xfrm>
            <a:off x="601675" y="2274838"/>
            <a:ext cx="10988649" cy="1938992"/>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Stochastic Gradient Descent Algorithm </a:t>
            </a:r>
          </a:p>
          <a:p>
            <a:r>
              <a:rPr lang="en-US" altLang="zh-CN" i="1" dirty="0">
                <a:latin typeface="Times New Roman" panose="02020603050405020304" pitchFamily="18" charset="0"/>
                <a:cs typeface="Times New Roman" panose="02020603050405020304" pitchFamily="18" charset="0"/>
              </a:rPr>
              <a:t>	When our learning rate is constant, that is to say, it does not vary from time t to t+1, the SGD has serval parameters to tune:</a:t>
            </a:r>
          </a:p>
          <a:p>
            <a:endParaRPr lang="en-US" altLang="zh-CN" i="1" dirty="0">
              <a:latin typeface="Times New Roman" panose="02020603050405020304" pitchFamily="18" charset="0"/>
              <a:cs typeface="Times New Roman" panose="02020603050405020304" pitchFamily="18" charset="0"/>
            </a:endParaRPr>
          </a:p>
          <a:p>
            <a:pPr algn="ctr"/>
            <a:r>
              <a:rPr lang="en-US" altLang="zh-CN" sz="2400" dirty="0">
                <a:latin typeface="Times New Roman" panose="02020603050405020304" pitchFamily="18" charset="0"/>
                <a:cs typeface="Times New Roman" panose="02020603050405020304" pitchFamily="18" charset="0"/>
              </a:rPr>
              <a:t>Minibatch Size</a:t>
            </a:r>
          </a:p>
          <a:p>
            <a:pPr algn="ctr"/>
            <a:r>
              <a:rPr lang="en-US" altLang="zh-CN" sz="2400" dirty="0">
                <a:latin typeface="Times New Roman" panose="02020603050405020304" pitchFamily="18" charset="0"/>
                <a:cs typeface="Times New Roman" panose="02020603050405020304" pitchFamily="18" charset="0"/>
              </a:rPr>
              <a:t>Learning Rate / Preconditioning Matrix</a:t>
            </a:r>
          </a:p>
        </p:txBody>
      </p:sp>
    </p:spTree>
    <p:extLst>
      <p:ext uri="{BB962C8B-B14F-4D97-AF65-F5344CB8AC3E}">
        <p14:creationId xmlns:p14="http://schemas.microsoft.com/office/powerpoint/2010/main" val="666201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7630496-0784-4247-BFD4-BBEE5FB00E62}"/>
              </a:ext>
            </a:extLst>
          </p:cNvPr>
          <p:cNvGrpSpPr/>
          <p:nvPr/>
        </p:nvGrpSpPr>
        <p:grpSpPr>
          <a:xfrm>
            <a:off x="0" y="257452"/>
            <a:ext cx="12192000" cy="763480"/>
            <a:chOff x="0" y="257452"/>
            <a:chExt cx="12192000" cy="763480"/>
          </a:xfrm>
        </p:grpSpPr>
        <p:sp>
          <p:nvSpPr>
            <p:cNvPr id="3" name="矩形 2">
              <a:extLst>
                <a:ext uri="{FF2B5EF4-FFF2-40B4-BE49-F238E27FC236}">
                  <a16:creationId xmlns:a16="http://schemas.microsoft.com/office/drawing/2014/main" id="{B45BEE74-8D9F-4699-BB7E-A186F1196124}"/>
                </a:ext>
              </a:extLst>
            </p:cNvPr>
            <p:cNvSpPr/>
            <p:nvPr/>
          </p:nvSpPr>
          <p:spPr>
            <a:xfrm>
              <a:off x="0" y="257452"/>
              <a:ext cx="12192000" cy="7634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1D7C8B3E-930D-4B80-A976-1F6712362167}"/>
                </a:ext>
              </a:extLst>
            </p:cNvPr>
            <p:cNvSpPr txBox="1"/>
            <p:nvPr/>
          </p:nvSpPr>
          <p:spPr>
            <a:xfrm>
              <a:off x="332509" y="431185"/>
              <a:ext cx="5597236" cy="461665"/>
            </a:xfrm>
            <a:prstGeom prst="rect">
              <a:avLst/>
            </a:prstGeom>
            <a:noFill/>
          </p:spPr>
          <p:txBody>
            <a:bodyPr wrap="square" rtlCol="0">
              <a:spAutoFit/>
            </a:bodyPr>
            <a:lstStyle/>
            <a:p>
              <a:r>
                <a:rPr lang="en-US" altLang="zh-CN" sz="2400" dirty="0">
                  <a:solidFill>
                    <a:schemeClr val="bg1"/>
                  </a:solidFill>
                </a:rPr>
                <a:t>Hamiltonian Monte Carlo (HMC)</a:t>
              </a:r>
            </a:p>
          </p:txBody>
        </p:sp>
      </p:grpSp>
      <p:sp>
        <p:nvSpPr>
          <p:cNvPr id="5" name="矩形 4">
            <a:extLst>
              <a:ext uri="{FF2B5EF4-FFF2-40B4-BE49-F238E27FC236}">
                <a16:creationId xmlns:a16="http://schemas.microsoft.com/office/drawing/2014/main" id="{996EB22C-1186-4206-84F7-5DD6D5EFD6F9}"/>
              </a:ext>
            </a:extLst>
          </p:cNvPr>
          <p:cNvSpPr/>
          <p:nvPr/>
        </p:nvSpPr>
        <p:spPr>
          <a:xfrm>
            <a:off x="332509" y="1194665"/>
            <a:ext cx="10988649" cy="1200329"/>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Hamiltonian Dynamics &amp; Hamiltonian Equation </a:t>
            </a:r>
            <a:r>
              <a:rPr lang="en-US" altLang="zh-CN" dirty="0">
                <a:solidFill>
                  <a:schemeClr val="bg1">
                    <a:lumMod val="50000"/>
                  </a:schemeClr>
                </a:solidFill>
                <a:latin typeface="Times New Roman" panose="02020603050405020304" pitchFamily="18" charset="0"/>
                <a:cs typeface="Times New Roman" panose="02020603050405020304" pitchFamily="18" charset="0"/>
              </a:rPr>
              <a:t>(Fundamental knowledge of today’s topic)</a:t>
            </a:r>
          </a:p>
          <a:p>
            <a:r>
              <a:rPr lang="en-US" altLang="zh-CN" i="1" dirty="0">
                <a:solidFill>
                  <a:schemeClr val="bg1">
                    <a:lumMod val="50000"/>
                  </a:schemeClr>
                </a:solidFill>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In physics, we define the total energy of a closed system as the sum of Potential Energy and Kinetic Energy. So, the total energy is always constant and we would like to </a:t>
            </a:r>
            <a:r>
              <a:rPr lang="en-US" altLang="zh-CN" i="1" dirty="0">
                <a:solidFill>
                  <a:schemeClr val="accent1"/>
                </a:solidFill>
                <a:latin typeface="Times New Roman" panose="02020603050405020304" pitchFamily="18" charset="0"/>
                <a:cs typeface="Times New Roman" panose="02020603050405020304" pitchFamily="18" charset="0"/>
              </a:rPr>
              <a:t>define it by function Hamiltonian(x, p), or in short H(x, p).</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2487CAE-1A15-402C-8F41-59645896D8FE}"/>
                  </a:ext>
                </a:extLst>
              </p:cNvPr>
              <p:cNvSpPr txBox="1"/>
              <p:nvPr/>
            </p:nvSpPr>
            <p:spPr>
              <a:xfrm>
                <a:off x="961625" y="2688857"/>
                <a:ext cx="25981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 </m:t>
                          </m:r>
                          <m:r>
                            <a:rPr lang="en-US" altLang="zh-CN" b="0" i="1" smtClean="0">
                              <a:latin typeface="Cambria Math" panose="02040503050406030204" pitchFamily="18" charset="0"/>
                            </a:rPr>
                            <m:t>𝑝</m:t>
                          </m:r>
                          <m:r>
                            <a:rPr lang="en-US" altLang="zh-CN" b="0" i="1" smtClean="0">
                              <a:latin typeface="Cambria Math" panose="02040503050406030204" pitchFamily="18" charset="0"/>
                            </a:rPr>
                            <m:t>, </m:t>
                          </m:r>
                          <m:r>
                            <a:rPr lang="en-US" altLang="zh-CN" b="0" i="1" smtClean="0">
                              <a:solidFill>
                                <a:schemeClr val="bg1">
                                  <a:lumMod val="85000"/>
                                </a:schemeClr>
                              </a:solidFill>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𝑈</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m:oMathPara>
                </a14:m>
                <a:endParaRPr lang="zh-CN" altLang="en-US" dirty="0"/>
              </a:p>
            </p:txBody>
          </p:sp>
        </mc:Choice>
        <mc:Fallback xmlns="">
          <p:sp>
            <p:nvSpPr>
              <p:cNvPr id="6" name="文本框 5">
                <a:extLst>
                  <a:ext uri="{FF2B5EF4-FFF2-40B4-BE49-F238E27FC236}">
                    <a16:creationId xmlns:a16="http://schemas.microsoft.com/office/drawing/2014/main" id="{12487CAE-1A15-402C-8F41-59645896D8FE}"/>
                  </a:ext>
                </a:extLst>
              </p:cNvPr>
              <p:cNvSpPr txBox="1">
                <a:spLocks noRot="1" noChangeAspect="1" noMove="1" noResize="1" noEditPoints="1" noAdjustHandles="1" noChangeArrowheads="1" noChangeShapeType="1" noTextEdit="1"/>
              </p:cNvSpPr>
              <p:nvPr/>
            </p:nvSpPr>
            <p:spPr>
              <a:xfrm>
                <a:off x="961625" y="2688857"/>
                <a:ext cx="2598147" cy="276999"/>
              </a:xfrm>
              <a:prstGeom prst="rect">
                <a:avLst/>
              </a:prstGeom>
              <a:blipFill>
                <a:blip r:embed="rId2"/>
                <a:stretch>
                  <a:fillRect t="-2174" r="-1174" b="-32609"/>
                </a:stretch>
              </a:blipFill>
            </p:spPr>
            <p:txBody>
              <a:bodyPr/>
              <a:lstStyle/>
              <a:p>
                <a:r>
                  <a:rPr lang="zh-CN" altLang="en-US">
                    <a:noFill/>
                  </a:rPr>
                  <a:t> </a:t>
                </a:r>
              </a:p>
            </p:txBody>
          </p:sp>
        </mc:Fallback>
      </mc:AlternateContent>
      <p:cxnSp>
        <p:nvCxnSpPr>
          <p:cNvPr id="8" name="直接箭头连接符 7">
            <a:extLst>
              <a:ext uri="{FF2B5EF4-FFF2-40B4-BE49-F238E27FC236}">
                <a16:creationId xmlns:a16="http://schemas.microsoft.com/office/drawing/2014/main" id="{77FB4EEE-9904-40FB-AD82-657DA4C1E153}"/>
              </a:ext>
            </a:extLst>
          </p:cNvPr>
          <p:cNvCxnSpPr>
            <a:cxnSpLocks/>
          </p:cNvCxnSpPr>
          <p:nvPr/>
        </p:nvCxnSpPr>
        <p:spPr>
          <a:xfrm>
            <a:off x="5153007" y="4343845"/>
            <a:ext cx="1553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24CAE3BF-944A-4823-B211-EC94CFC2AD8A}"/>
              </a:ext>
            </a:extLst>
          </p:cNvPr>
          <p:cNvGrpSpPr/>
          <p:nvPr/>
        </p:nvGrpSpPr>
        <p:grpSpPr>
          <a:xfrm>
            <a:off x="8210631" y="2367610"/>
            <a:ext cx="2431243" cy="1330555"/>
            <a:chOff x="4769011" y="4091354"/>
            <a:chExt cx="2431243" cy="1330555"/>
          </a:xfrm>
        </p:grpSpPr>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BD921EA-6BD9-4057-8475-F78F8A00D6AC}"/>
                    </a:ext>
                  </a:extLst>
                </p:cNvPr>
                <p:cNvSpPr txBox="1"/>
                <p:nvPr/>
              </p:nvSpPr>
              <p:spPr>
                <a:xfrm>
                  <a:off x="4769011" y="4091354"/>
                  <a:ext cx="2374240" cy="574260"/>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𝑑𝑝</m:t>
                            </m:r>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𝐻</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𝑞</m:t>
                            </m:r>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𝑈</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𝑞</m:t>
                            </m:r>
                          </m:den>
                        </m:f>
                      </m:oMath>
                    </m:oMathPara>
                  </a14:m>
                  <a:endParaRPr lang="zh-CN" altLang="en-US" dirty="0"/>
                </a:p>
              </p:txBody>
            </p:sp>
          </mc:Choice>
          <mc:Fallback xmlns="">
            <p:sp>
              <p:nvSpPr>
                <p:cNvPr id="9" name="文本框 8">
                  <a:extLst>
                    <a:ext uri="{FF2B5EF4-FFF2-40B4-BE49-F238E27FC236}">
                      <a16:creationId xmlns:a16="http://schemas.microsoft.com/office/drawing/2014/main" id="{7BD921EA-6BD9-4057-8475-F78F8A00D6AC}"/>
                    </a:ext>
                  </a:extLst>
                </p:cNvPr>
                <p:cNvSpPr txBox="1">
                  <a:spLocks noRot="1" noChangeAspect="1" noMove="1" noResize="1" noEditPoints="1" noAdjustHandles="1" noChangeArrowheads="1" noChangeShapeType="1" noTextEdit="1"/>
                </p:cNvSpPr>
                <p:nvPr/>
              </p:nvSpPr>
              <p:spPr>
                <a:xfrm>
                  <a:off x="4769011" y="4091354"/>
                  <a:ext cx="2374240" cy="57426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713F7B8-ACF9-4104-8309-1677F1E5EC1D}"/>
                    </a:ext>
                  </a:extLst>
                </p:cNvPr>
                <p:cNvSpPr txBox="1"/>
                <p:nvPr/>
              </p:nvSpPr>
              <p:spPr>
                <a:xfrm>
                  <a:off x="4769011" y="4847649"/>
                  <a:ext cx="2431243" cy="574260"/>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𝑑𝑞</m:t>
                            </m:r>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𝐻</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𝑝</m:t>
                            </m:r>
                          </m:den>
                        </m:f>
                        <m:r>
                          <a:rPr lang="en-US" altLang="zh-CN" b="0" i="1" smtClean="0">
                            <a:latin typeface="Cambria Math" panose="02040503050406030204" pitchFamily="18" charset="0"/>
                          </a:rPr>
                          <m:t>= +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𝑝</m:t>
                            </m:r>
                          </m:den>
                        </m:f>
                      </m:oMath>
                    </m:oMathPara>
                  </a14:m>
                  <a:endParaRPr lang="zh-CN" altLang="en-US" dirty="0"/>
                </a:p>
              </p:txBody>
            </p:sp>
          </mc:Choice>
          <mc:Fallback xmlns="">
            <p:sp>
              <p:nvSpPr>
                <p:cNvPr id="10" name="文本框 9">
                  <a:extLst>
                    <a:ext uri="{FF2B5EF4-FFF2-40B4-BE49-F238E27FC236}">
                      <a16:creationId xmlns:a16="http://schemas.microsoft.com/office/drawing/2014/main" id="{D713F7B8-ACF9-4104-8309-1677F1E5EC1D}"/>
                    </a:ext>
                  </a:extLst>
                </p:cNvPr>
                <p:cNvSpPr txBox="1">
                  <a:spLocks noRot="1" noChangeAspect="1" noMove="1" noResize="1" noEditPoints="1" noAdjustHandles="1" noChangeArrowheads="1" noChangeShapeType="1" noTextEdit="1"/>
                </p:cNvSpPr>
                <p:nvPr/>
              </p:nvSpPr>
              <p:spPr>
                <a:xfrm>
                  <a:off x="4769011" y="4847649"/>
                  <a:ext cx="2431243" cy="574260"/>
                </a:xfrm>
                <a:prstGeom prst="rect">
                  <a:avLst/>
                </a:prstGeom>
                <a:blipFill>
                  <a:blip r:embed="rId4"/>
                  <a:stretch>
                    <a:fillRect/>
                  </a:stretch>
                </a:blipFill>
              </p:spPr>
              <p:txBody>
                <a:bodyPr/>
                <a:lstStyle/>
                <a:p>
                  <a:r>
                    <a:rPr lang="zh-CN" altLang="en-US">
                      <a:noFill/>
                    </a:rPr>
                    <a:t> </a:t>
                  </a:r>
                </a:p>
              </p:txBody>
            </p:sp>
          </mc:Fallback>
        </mc:AlternateContent>
      </p:grpSp>
      <p:sp>
        <p:nvSpPr>
          <p:cNvPr id="12" name="文本框 11">
            <a:extLst>
              <a:ext uri="{FF2B5EF4-FFF2-40B4-BE49-F238E27FC236}">
                <a16:creationId xmlns:a16="http://schemas.microsoft.com/office/drawing/2014/main" id="{2BD62FF2-C6CE-4704-9738-1AEAC7CC84F7}"/>
              </a:ext>
            </a:extLst>
          </p:cNvPr>
          <p:cNvSpPr txBox="1"/>
          <p:nvPr/>
        </p:nvSpPr>
        <p:spPr>
          <a:xfrm>
            <a:off x="4916356" y="2781190"/>
            <a:ext cx="2255746"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Hamiltonian Equation</a:t>
            </a:r>
            <a:endParaRPr lang="zh-CN" altLang="en-US" dirty="0">
              <a:latin typeface="Times New Roman" panose="02020603050405020304" pitchFamily="18" charset="0"/>
              <a:cs typeface="Times New Roman" panose="02020603050405020304" pitchFamily="18" charset="0"/>
            </a:endParaRPr>
          </a:p>
        </p:txBody>
      </p:sp>
      <p:cxnSp>
        <p:nvCxnSpPr>
          <p:cNvPr id="14" name="直接箭头连接符 13">
            <a:extLst>
              <a:ext uri="{FF2B5EF4-FFF2-40B4-BE49-F238E27FC236}">
                <a16:creationId xmlns:a16="http://schemas.microsoft.com/office/drawing/2014/main" id="{BA75BB44-8C39-44F2-B918-5986E240A3BD}"/>
              </a:ext>
            </a:extLst>
          </p:cNvPr>
          <p:cNvCxnSpPr>
            <a:cxnSpLocks/>
          </p:cNvCxnSpPr>
          <p:nvPr/>
        </p:nvCxnSpPr>
        <p:spPr>
          <a:xfrm flipH="1" flipV="1">
            <a:off x="3298514" y="3029795"/>
            <a:ext cx="285655" cy="419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F983F9BE-E48A-4B89-8623-02CE41EA42DB}"/>
              </a:ext>
            </a:extLst>
          </p:cNvPr>
          <p:cNvSpPr txBox="1"/>
          <p:nvPr/>
        </p:nvSpPr>
        <p:spPr>
          <a:xfrm>
            <a:off x="2743334" y="3501925"/>
            <a:ext cx="1580882" cy="369332"/>
          </a:xfrm>
          <a:prstGeom prst="rect">
            <a:avLst/>
          </a:prstGeom>
          <a:noFill/>
        </p:spPr>
        <p:txBody>
          <a:bodyPr wrap="none" rtlCol="0">
            <a:spAutoFit/>
          </a:bodyPr>
          <a:lstStyle/>
          <a:p>
            <a:r>
              <a:rPr lang="en-US" altLang="zh-CN" dirty="0"/>
              <a:t>Kinetic Energy</a:t>
            </a:r>
            <a:endParaRPr lang="zh-CN" altLang="en-US" dirty="0"/>
          </a:p>
        </p:txBody>
      </p:sp>
      <p:cxnSp>
        <p:nvCxnSpPr>
          <p:cNvPr id="16" name="直接箭头连接符 15">
            <a:extLst>
              <a:ext uri="{FF2B5EF4-FFF2-40B4-BE49-F238E27FC236}">
                <a16:creationId xmlns:a16="http://schemas.microsoft.com/office/drawing/2014/main" id="{C5C43320-4DEE-42C4-9AE2-E7B6D899C55B}"/>
              </a:ext>
            </a:extLst>
          </p:cNvPr>
          <p:cNvCxnSpPr>
            <a:cxnSpLocks/>
          </p:cNvCxnSpPr>
          <p:nvPr/>
        </p:nvCxnSpPr>
        <p:spPr>
          <a:xfrm flipV="1">
            <a:off x="1550126" y="3004016"/>
            <a:ext cx="833924" cy="738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BB298633-F05F-4089-893A-74977F13BB0F}"/>
              </a:ext>
            </a:extLst>
          </p:cNvPr>
          <p:cNvSpPr txBox="1"/>
          <p:nvPr/>
        </p:nvSpPr>
        <p:spPr>
          <a:xfrm>
            <a:off x="586763" y="3780432"/>
            <a:ext cx="1797287" cy="369332"/>
          </a:xfrm>
          <a:prstGeom prst="rect">
            <a:avLst/>
          </a:prstGeom>
          <a:noFill/>
        </p:spPr>
        <p:txBody>
          <a:bodyPr wrap="none" rtlCol="0">
            <a:spAutoFit/>
          </a:bodyPr>
          <a:lstStyle/>
          <a:p>
            <a:r>
              <a:rPr lang="en-US" altLang="zh-CN" dirty="0"/>
              <a:t>Potential Energy</a:t>
            </a:r>
            <a:endParaRPr lang="zh-CN" altLang="en-US" dirty="0"/>
          </a:p>
        </p:txBody>
      </p:sp>
      <p:grpSp>
        <p:nvGrpSpPr>
          <p:cNvPr id="23" name="组合 22">
            <a:extLst>
              <a:ext uri="{FF2B5EF4-FFF2-40B4-BE49-F238E27FC236}">
                <a16:creationId xmlns:a16="http://schemas.microsoft.com/office/drawing/2014/main" id="{A09D3B9E-3B2F-42B1-B018-51BD1728F24A}"/>
              </a:ext>
            </a:extLst>
          </p:cNvPr>
          <p:cNvGrpSpPr/>
          <p:nvPr/>
        </p:nvGrpSpPr>
        <p:grpSpPr>
          <a:xfrm>
            <a:off x="875826" y="4463007"/>
            <a:ext cx="2657949" cy="1574301"/>
            <a:chOff x="1082111" y="2489200"/>
            <a:chExt cx="2657949" cy="1574301"/>
          </a:xfrm>
        </p:grpSpPr>
        <p:sp>
          <p:nvSpPr>
            <p:cNvPr id="21" name="矩形 20">
              <a:extLst>
                <a:ext uri="{FF2B5EF4-FFF2-40B4-BE49-F238E27FC236}">
                  <a16:creationId xmlns:a16="http://schemas.microsoft.com/office/drawing/2014/main" id="{B4D65D72-11E2-4C46-B9BA-C8F070661DAD}"/>
                </a:ext>
              </a:extLst>
            </p:cNvPr>
            <p:cNvSpPr/>
            <p:nvPr/>
          </p:nvSpPr>
          <p:spPr>
            <a:xfrm>
              <a:off x="1082112" y="2489200"/>
              <a:ext cx="2657948" cy="15743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CED5C6DB-F417-41C5-B42B-FB402BD1D2FB}"/>
                </a:ext>
              </a:extLst>
            </p:cNvPr>
            <p:cNvSpPr txBox="1"/>
            <p:nvPr/>
          </p:nvSpPr>
          <p:spPr>
            <a:xfrm>
              <a:off x="1082111" y="2568727"/>
              <a:ext cx="2598147" cy="1200329"/>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Consider it in a very intuitive way:</a:t>
              </a:r>
            </a:p>
            <a:p>
              <a:r>
                <a:rPr lang="en-US" altLang="zh-CN" i="1" dirty="0">
                  <a:latin typeface="Times New Roman" panose="02020603050405020304" pitchFamily="18" charset="0"/>
                  <a:cs typeface="Times New Roman" panose="02020603050405020304" pitchFamily="18" charset="0"/>
                </a:rPr>
                <a:t>q indicates its </a:t>
              </a:r>
              <a:r>
                <a:rPr lang="en-US" altLang="zh-CN" i="1" dirty="0">
                  <a:solidFill>
                    <a:srgbClr val="FF0000"/>
                  </a:solidFill>
                  <a:latin typeface="Times New Roman" panose="02020603050405020304" pitchFamily="18" charset="0"/>
                  <a:cs typeface="Times New Roman" panose="02020603050405020304" pitchFamily="18" charset="0"/>
                </a:rPr>
                <a:t>location.</a:t>
              </a:r>
            </a:p>
            <a:p>
              <a:r>
                <a:rPr lang="en-US" altLang="zh-CN" i="1" dirty="0">
                  <a:latin typeface="Times New Roman" panose="02020603050405020304" pitchFamily="18" charset="0"/>
                  <a:cs typeface="Times New Roman" panose="02020603050405020304" pitchFamily="18" charset="0"/>
                </a:rPr>
                <a:t>p indicates its </a:t>
              </a:r>
              <a:r>
                <a:rPr lang="en-US" altLang="zh-CN" i="1" dirty="0">
                  <a:solidFill>
                    <a:srgbClr val="FF0000"/>
                  </a:solidFill>
                  <a:latin typeface="Times New Roman" panose="02020603050405020304" pitchFamily="18" charset="0"/>
                  <a:cs typeface="Times New Roman" panose="02020603050405020304" pitchFamily="18" charset="0"/>
                </a:rPr>
                <a:t>momentum.</a:t>
              </a:r>
              <a:endParaRPr lang="zh-CN" altLang="en-US" i="1" dirty="0">
                <a:solidFill>
                  <a:srgbClr val="FF0000"/>
                </a:solidFill>
                <a:latin typeface="Times New Roman" panose="02020603050405020304" pitchFamily="18" charset="0"/>
                <a:cs typeface="Times New Roman" panose="02020603050405020304" pitchFamily="18" charset="0"/>
              </a:endParaRPr>
            </a:p>
          </p:txBody>
        </p:sp>
      </p:grpSp>
      <p:sp>
        <p:nvSpPr>
          <p:cNvPr id="27" name="文本框 26">
            <a:extLst>
              <a:ext uri="{FF2B5EF4-FFF2-40B4-BE49-F238E27FC236}">
                <a16:creationId xmlns:a16="http://schemas.microsoft.com/office/drawing/2014/main" id="{8D6BD090-D4FC-42A9-99D7-5052142F4BF7}"/>
              </a:ext>
            </a:extLst>
          </p:cNvPr>
          <p:cNvSpPr txBox="1"/>
          <p:nvPr/>
        </p:nvSpPr>
        <p:spPr>
          <a:xfrm>
            <a:off x="4719667" y="5579229"/>
            <a:ext cx="264912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Divergence 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phase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space</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887BF62B-299C-467E-9BEB-534E4AABE04C}"/>
                  </a:ext>
                </a:extLst>
              </p:cNvPr>
              <p:cNvSpPr txBox="1"/>
              <p:nvPr/>
            </p:nvSpPr>
            <p:spPr>
              <a:xfrm>
                <a:off x="8723858" y="4951802"/>
                <a:ext cx="1362040"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𝑑𝑞</m:t>
                          </m:r>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𝑑𝑝</m:t>
                          </m:r>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m:t>
                      </m:r>
                    </m:oMath>
                  </m:oMathPara>
                </a14:m>
                <a:endParaRPr lang="zh-CN" altLang="en-US" dirty="0"/>
              </a:p>
            </p:txBody>
          </p:sp>
        </mc:Choice>
        <mc:Fallback xmlns="">
          <p:sp>
            <p:nvSpPr>
              <p:cNvPr id="28" name="文本框 27">
                <a:extLst>
                  <a:ext uri="{FF2B5EF4-FFF2-40B4-BE49-F238E27FC236}">
                    <a16:creationId xmlns:a16="http://schemas.microsoft.com/office/drawing/2014/main" id="{887BF62B-299C-467E-9BEB-534E4AABE04C}"/>
                  </a:ext>
                </a:extLst>
              </p:cNvPr>
              <p:cNvSpPr txBox="1">
                <a:spLocks noRot="1" noChangeAspect="1" noMove="1" noResize="1" noEditPoints="1" noAdjustHandles="1" noChangeArrowheads="1" noChangeShapeType="1" noTextEdit="1"/>
              </p:cNvSpPr>
              <p:nvPr/>
            </p:nvSpPr>
            <p:spPr>
              <a:xfrm>
                <a:off x="8723858" y="4951802"/>
                <a:ext cx="1362040" cy="52591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2C5A2294-87AB-4ECD-A13B-FA121156E3F2}"/>
                  </a:ext>
                </a:extLst>
              </p:cNvPr>
              <p:cNvSpPr txBox="1"/>
              <p:nvPr/>
            </p:nvSpPr>
            <p:spPr>
              <a:xfrm>
                <a:off x="7658762" y="5763895"/>
                <a:ext cx="3657411"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𝑑𝑖𝑣</m:t>
                      </m:r>
                      <m:r>
                        <a:rPr lang="en-US" altLang="zh-CN" b="0" i="1" smtClean="0">
                          <a:latin typeface="Cambria Math" panose="02040503050406030204" pitchFamily="18" charset="0"/>
                        </a:rPr>
                        <m:t> </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𝑖</m:t>
                          </m:r>
                        </m:sub>
                        <m:sup/>
                        <m:e>
                          <m:d>
                            <m:dPr>
                              <m:begChr m:val="{"/>
                              <m:endChr m:val="}"/>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m:t>
                                  </m:r>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den>
                              </m:f>
                              <m:f>
                                <m:fPr>
                                  <m:ctrlPr>
                                    <a:rPr lang="en-US" altLang="zh-CN" i="1">
                                      <a:latin typeface="Cambria Math" panose="02040503050406030204" pitchFamily="18" charset="0"/>
                                    </a:rPr>
                                  </m:ctrlPr>
                                </m:fPr>
                                <m:num>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num>
                                <m:den>
                                  <m:r>
                                    <a:rPr lang="en-US" altLang="zh-CN" i="1">
                                      <a:latin typeface="Cambria Math" panose="02040503050406030204" pitchFamily="18" charset="0"/>
                                    </a:rPr>
                                    <m:t>𝑑𝑡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den>
                              </m:f>
                              <m:f>
                                <m:fPr>
                                  <m:ctrlPr>
                                    <a:rPr lang="en-US" altLang="zh-CN" i="1">
                                      <a:latin typeface="Cambria Math" panose="02040503050406030204" pitchFamily="18" charset="0"/>
                                    </a:rPr>
                                  </m:ctrlPr>
                                </m:fPr>
                                <m:num>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num>
                                <m:den>
                                  <m:r>
                                    <a:rPr lang="en-US" altLang="zh-CN" i="1">
                                      <a:latin typeface="Cambria Math" panose="02040503050406030204" pitchFamily="18" charset="0"/>
                                    </a:rPr>
                                    <m:t>𝑑𝑡</m:t>
                                  </m:r>
                                </m:den>
                              </m:f>
                            </m:e>
                          </m:d>
                          <m:r>
                            <a:rPr lang="en-US" altLang="zh-CN" b="0" i="1" smtClean="0">
                              <a:latin typeface="Cambria Math" panose="02040503050406030204" pitchFamily="18" charset="0"/>
                            </a:rPr>
                            <m:t>=0</m:t>
                          </m:r>
                        </m:e>
                      </m:nary>
                    </m:oMath>
                  </m:oMathPara>
                </a14:m>
                <a:endParaRPr lang="zh-CN" altLang="en-US" dirty="0"/>
              </a:p>
            </p:txBody>
          </p:sp>
        </mc:Choice>
        <mc:Fallback xmlns="">
          <p:sp>
            <p:nvSpPr>
              <p:cNvPr id="29" name="文本框 28">
                <a:extLst>
                  <a:ext uri="{FF2B5EF4-FFF2-40B4-BE49-F238E27FC236}">
                    <a16:creationId xmlns:a16="http://schemas.microsoft.com/office/drawing/2014/main" id="{2C5A2294-87AB-4ECD-A13B-FA121156E3F2}"/>
                  </a:ext>
                </a:extLst>
              </p:cNvPr>
              <p:cNvSpPr txBox="1">
                <a:spLocks noRot="1" noChangeAspect="1" noMove="1" noResize="1" noEditPoints="1" noAdjustHandles="1" noChangeArrowheads="1" noChangeShapeType="1" noTextEdit="1"/>
              </p:cNvSpPr>
              <p:nvPr/>
            </p:nvSpPr>
            <p:spPr>
              <a:xfrm>
                <a:off x="7658762" y="5763895"/>
                <a:ext cx="3657411" cy="617861"/>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199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2607C0B-6B03-41CF-886A-C692FEAC39A8}"/>
              </a:ext>
            </a:extLst>
          </p:cNvPr>
          <p:cNvGrpSpPr/>
          <p:nvPr/>
        </p:nvGrpSpPr>
        <p:grpSpPr>
          <a:xfrm>
            <a:off x="0" y="257452"/>
            <a:ext cx="12192000" cy="763480"/>
            <a:chOff x="0" y="257452"/>
            <a:chExt cx="12192000" cy="763480"/>
          </a:xfrm>
        </p:grpSpPr>
        <p:sp>
          <p:nvSpPr>
            <p:cNvPr id="3" name="矩形 2">
              <a:extLst>
                <a:ext uri="{FF2B5EF4-FFF2-40B4-BE49-F238E27FC236}">
                  <a16:creationId xmlns:a16="http://schemas.microsoft.com/office/drawing/2014/main" id="{155D4B8C-DCB3-498C-8EAD-46A7142A60AE}"/>
                </a:ext>
              </a:extLst>
            </p:cNvPr>
            <p:cNvSpPr/>
            <p:nvPr/>
          </p:nvSpPr>
          <p:spPr>
            <a:xfrm>
              <a:off x="0" y="257452"/>
              <a:ext cx="12192000" cy="7634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C3E462F3-58BA-4D59-B211-A3BEBDBAB3FE}"/>
                </a:ext>
              </a:extLst>
            </p:cNvPr>
            <p:cNvSpPr txBox="1"/>
            <p:nvPr/>
          </p:nvSpPr>
          <p:spPr>
            <a:xfrm>
              <a:off x="332509" y="431185"/>
              <a:ext cx="5597236" cy="461665"/>
            </a:xfrm>
            <a:prstGeom prst="rect">
              <a:avLst/>
            </a:prstGeom>
            <a:noFill/>
          </p:spPr>
          <p:txBody>
            <a:bodyPr wrap="square" rtlCol="0">
              <a:spAutoFit/>
            </a:bodyPr>
            <a:lstStyle/>
            <a:p>
              <a:r>
                <a:rPr lang="en-US" altLang="zh-CN" sz="2400" dirty="0">
                  <a:solidFill>
                    <a:schemeClr val="bg1"/>
                  </a:solidFill>
                </a:rPr>
                <a:t>Hamiltonian Monte Carlo (HMC)</a:t>
              </a:r>
            </a:p>
          </p:txBody>
        </p:sp>
      </p:grpSp>
      <p:sp>
        <p:nvSpPr>
          <p:cNvPr id="5" name="矩形 4">
            <a:extLst>
              <a:ext uri="{FF2B5EF4-FFF2-40B4-BE49-F238E27FC236}">
                <a16:creationId xmlns:a16="http://schemas.microsoft.com/office/drawing/2014/main" id="{FD9893E1-BA5A-44E8-A15D-2EE67ACBC091}"/>
              </a:ext>
            </a:extLst>
          </p:cNvPr>
          <p:cNvSpPr/>
          <p:nvPr/>
        </p:nvSpPr>
        <p:spPr>
          <a:xfrm>
            <a:off x="332509" y="1194665"/>
            <a:ext cx="10988649" cy="1200329"/>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L-Leapfrog Method </a:t>
            </a:r>
            <a:r>
              <a:rPr lang="en-US" altLang="zh-CN" dirty="0">
                <a:solidFill>
                  <a:schemeClr val="bg1">
                    <a:lumMod val="50000"/>
                  </a:schemeClr>
                </a:solidFill>
                <a:latin typeface="Times New Roman" panose="02020603050405020304" pitchFamily="18" charset="0"/>
                <a:cs typeface="Times New Roman" panose="02020603050405020304" pitchFamily="18" charset="0"/>
              </a:rPr>
              <a:t>(Fundamental knowledge of today’s topic)</a:t>
            </a:r>
          </a:p>
          <a:p>
            <a:r>
              <a:rPr lang="en-US" altLang="zh-CN" i="1" dirty="0">
                <a:solidFill>
                  <a:schemeClr val="bg1">
                    <a:lumMod val="50000"/>
                  </a:schemeClr>
                </a:solidFill>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Update Location Parameter and Momentum Parameter at a specified sequence. Leapfrog integration is equivalent to updating positions x(t) and velocities v(t) at interleaved time points, staggered in such a way that they "leapfrog" over each other.</a:t>
            </a:r>
            <a:endParaRPr lang="en-US" altLang="zh-CN" i="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E1F86EC-4926-41B6-A6B5-89700C5D2DD9}"/>
                  </a:ext>
                </a:extLst>
              </p:cNvPr>
              <p:cNvSpPr txBox="1"/>
              <p:nvPr/>
            </p:nvSpPr>
            <p:spPr>
              <a:xfrm>
                <a:off x="472209" y="3254797"/>
                <a:ext cx="3204916" cy="5758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𝜀</m:t>
                              </m:r>
                            </m:num>
                            <m:den>
                              <m:r>
                                <a:rPr lang="en-US" altLang="zh-CN" b="0" i="1" smtClean="0">
                                  <a:latin typeface="Cambria Math" panose="02040503050406030204" pitchFamily="18" charset="0"/>
                                </a:rPr>
                                <m:t>2</m:t>
                              </m:r>
                            </m:den>
                          </m:f>
                        </m:e>
                      </m:d>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zh-CN" altLang="en-US" i="1">
                              <a:latin typeface="Cambria Math" panose="02040503050406030204" pitchFamily="18" charset="0"/>
                            </a:rPr>
                            <m:t>𝜀</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𝑈</m:t>
                          </m:r>
                        </m:num>
                        <m:den>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oMath>
                  </m:oMathPara>
                </a14:m>
                <a:endParaRPr lang="zh-CN" altLang="en-US" dirty="0"/>
              </a:p>
            </p:txBody>
          </p:sp>
        </mc:Choice>
        <mc:Fallback xmlns="">
          <p:sp>
            <p:nvSpPr>
              <p:cNvPr id="6" name="文本框 5">
                <a:extLst>
                  <a:ext uri="{FF2B5EF4-FFF2-40B4-BE49-F238E27FC236}">
                    <a16:creationId xmlns:a16="http://schemas.microsoft.com/office/drawing/2014/main" id="{AE1F86EC-4926-41B6-A6B5-89700C5D2DD9}"/>
                  </a:ext>
                </a:extLst>
              </p:cNvPr>
              <p:cNvSpPr txBox="1">
                <a:spLocks noRot="1" noChangeAspect="1" noMove="1" noResize="1" noEditPoints="1" noAdjustHandles="1" noChangeArrowheads="1" noChangeShapeType="1" noTextEdit="1"/>
              </p:cNvSpPr>
              <p:nvPr/>
            </p:nvSpPr>
            <p:spPr>
              <a:xfrm>
                <a:off x="472209" y="3254797"/>
                <a:ext cx="3204916" cy="57586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D38AD4F-ADB3-4C00-982E-C78DE09EE42E}"/>
                  </a:ext>
                </a:extLst>
              </p:cNvPr>
              <p:cNvSpPr txBox="1"/>
              <p:nvPr/>
            </p:nvSpPr>
            <p:spPr>
              <a:xfrm>
                <a:off x="4188258" y="3254797"/>
                <a:ext cx="3415230" cy="7545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zh-CN" altLang="en-US" i="1">
                              <a:latin typeface="Cambria Math" panose="02040503050406030204" pitchFamily="18" charset="0"/>
                            </a:rPr>
                            <m:t>𝜀</m:t>
                          </m:r>
                        </m:e>
                      </m:d>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q</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zh-CN" altLang="en-US" i="1">
                          <a:latin typeface="Cambria Math" panose="02040503050406030204" pitchFamily="18" charset="0"/>
                        </a:rPr>
                        <m:t>𝜀</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𝐾</m:t>
                          </m:r>
                        </m:num>
                        <m:den>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𝛿</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den>
                      </m:f>
                    </m:oMath>
                  </m:oMathPara>
                </a14:m>
                <a:endParaRPr lang="zh-CN" altLang="en-US" dirty="0"/>
              </a:p>
            </p:txBody>
          </p:sp>
        </mc:Choice>
        <mc:Fallback xmlns="">
          <p:sp>
            <p:nvSpPr>
              <p:cNvPr id="7" name="文本框 6">
                <a:extLst>
                  <a:ext uri="{FF2B5EF4-FFF2-40B4-BE49-F238E27FC236}">
                    <a16:creationId xmlns:a16="http://schemas.microsoft.com/office/drawing/2014/main" id="{DD38AD4F-ADB3-4C00-982E-C78DE09EE42E}"/>
                  </a:ext>
                </a:extLst>
              </p:cNvPr>
              <p:cNvSpPr txBox="1">
                <a:spLocks noRot="1" noChangeAspect="1" noMove="1" noResize="1" noEditPoints="1" noAdjustHandles="1" noChangeArrowheads="1" noChangeShapeType="1" noTextEdit="1"/>
              </p:cNvSpPr>
              <p:nvPr/>
            </p:nvSpPr>
            <p:spPr>
              <a:xfrm>
                <a:off x="4188258" y="3254797"/>
                <a:ext cx="3415230" cy="75456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0FD4235-2764-4FC9-A049-10FE889196FD}"/>
                  </a:ext>
                </a:extLst>
              </p:cNvPr>
              <p:cNvSpPr txBox="1"/>
              <p:nvPr/>
            </p:nvSpPr>
            <p:spPr>
              <a:xfrm>
                <a:off x="8213238" y="3254797"/>
                <a:ext cx="3449855" cy="5758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zh-CN" altLang="en-US" i="1">
                              <a:latin typeface="Cambria Math" panose="02040503050406030204" pitchFamily="18" charset="0"/>
                            </a:rPr>
                            <m:t>𝜀</m:t>
                          </m:r>
                        </m:e>
                      </m:d>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zh-CN" altLang="en-US" i="1">
                              <a:latin typeface="Cambria Math" panose="02040503050406030204" pitchFamily="18" charset="0"/>
                            </a:rPr>
                            <m:t>𝜀</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𝑈</m:t>
                          </m:r>
                        </m:num>
                        <m:den>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zh-CN" altLang="en-US" i="1">
                              <a:latin typeface="Cambria Math" panose="02040503050406030204" pitchFamily="18" charset="0"/>
                            </a:rPr>
                            <m:t>𝜀</m:t>
                          </m:r>
                          <m:r>
                            <a:rPr lang="en-US" altLang="zh-CN" b="0" i="1" smtClean="0">
                              <a:latin typeface="Cambria Math" panose="02040503050406030204" pitchFamily="18" charset="0"/>
                            </a:rPr>
                            <m:t>)</m:t>
                          </m:r>
                        </m:den>
                      </m:f>
                    </m:oMath>
                  </m:oMathPara>
                </a14:m>
                <a:endParaRPr lang="zh-CN" altLang="en-US" dirty="0"/>
              </a:p>
            </p:txBody>
          </p:sp>
        </mc:Choice>
        <mc:Fallback xmlns="">
          <p:sp>
            <p:nvSpPr>
              <p:cNvPr id="8" name="文本框 7">
                <a:extLst>
                  <a:ext uri="{FF2B5EF4-FFF2-40B4-BE49-F238E27FC236}">
                    <a16:creationId xmlns:a16="http://schemas.microsoft.com/office/drawing/2014/main" id="{60FD4235-2764-4FC9-A049-10FE889196FD}"/>
                  </a:ext>
                </a:extLst>
              </p:cNvPr>
              <p:cNvSpPr txBox="1">
                <a:spLocks noRot="1" noChangeAspect="1" noMove="1" noResize="1" noEditPoints="1" noAdjustHandles="1" noChangeArrowheads="1" noChangeShapeType="1" noTextEdit="1"/>
              </p:cNvSpPr>
              <p:nvPr/>
            </p:nvSpPr>
            <p:spPr>
              <a:xfrm>
                <a:off x="8213238" y="3254797"/>
                <a:ext cx="3449855" cy="575863"/>
              </a:xfrm>
              <a:prstGeom prst="rect">
                <a:avLst/>
              </a:prstGeom>
              <a:blipFill>
                <a:blip r:embed="rId4"/>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DC1271AA-9E72-43AF-8963-38939A5255D7}"/>
              </a:ext>
            </a:extLst>
          </p:cNvPr>
          <p:cNvSpPr txBox="1"/>
          <p:nvPr/>
        </p:nvSpPr>
        <p:spPr>
          <a:xfrm>
            <a:off x="990600" y="4254500"/>
            <a:ext cx="2140527" cy="923330"/>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Take a half step in time to update the Momentum variable.</a:t>
            </a:r>
            <a:endParaRPr lang="zh-CN" altLang="en-US" i="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1AE0E2B0-F569-4E57-9224-89FE01951441}"/>
              </a:ext>
            </a:extLst>
          </p:cNvPr>
          <p:cNvSpPr txBox="1"/>
          <p:nvPr/>
        </p:nvSpPr>
        <p:spPr>
          <a:xfrm>
            <a:off x="5089525" y="4241497"/>
            <a:ext cx="2012950" cy="923330"/>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Take a full step in time to update the Position variable.</a:t>
            </a:r>
            <a:endParaRPr lang="zh-CN" altLang="en-US" i="1"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C0830ECA-BC70-455C-AF85-DAE6D2229E04}"/>
              </a:ext>
            </a:extLst>
          </p:cNvPr>
          <p:cNvSpPr txBox="1"/>
          <p:nvPr/>
        </p:nvSpPr>
        <p:spPr>
          <a:xfrm>
            <a:off x="8877300" y="4228798"/>
            <a:ext cx="2791149" cy="923330"/>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Take the remaining half step in time to finish updating the momentum variable.</a:t>
            </a:r>
            <a:endParaRPr lang="zh-CN" altLang="en-US" i="1" dirty="0">
              <a:latin typeface="Times New Roman" panose="02020603050405020304" pitchFamily="18" charset="0"/>
              <a:cs typeface="Times New Roman" panose="02020603050405020304" pitchFamily="18" charset="0"/>
            </a:endParaRPr>
          </a:p>
        </p:txBody>
      </p:sp>
      <p:cxnSp>
        <p:nvCxnSpPr>
          <p:cNvPr id="12" name="直接箭头连接符 11">
            <a:extLst>
              <a:ext uri="{FF2B5EF4-FFF2-40B4-BE49-F238E27FC236}">
                <a16:creationId xmlns:a16="http://schemas.microsoft.com/office/drawing/2014/main" id="{670664AF-1C58-4A5E-9EEA-2CF794421F95}"/>
              </a:ext>
            </a:extLst>
          </p:cNvPr>
          <p:cNvCxnSpPr>
            <a:cxnSpLocks/>
          </p:cNvCxnSpPr>
          <p:nvPr/>
        </p:nvCxnSpPr>
        <p:spPr>
          <a:xfrm>
            <a:off x="3415028" y="4699000"/>
            <a:ext cx="1095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943FCE3A-9D8F-46F5-B081-0E01C1B1340A}"/>
              </a:ext>
            </a:extLst>
          </p:cNvPr>
          <p:cNvCxnSpPr>
            <a:cxnSpLocks/>
          </p:cNvCxnSpPr>
          <p:nvPr/>
        </p:nvCxnSpPr>
        <p:spPr>
          <a:xfrm>
            <a:off x="7377428" y="4699000"/>
            <a:ext cx="1095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7007BC9D-B717-4E1D-9346-BAFEE96C6A7E}"/>
              </a:ext>
            </a:extLst>
          </p:cNvPr>
          <p:cNvSpPr txBox="1"/>
          <p:nvPr/>
        </p:nvSpPr>
        <p:spPr>
          <a:xfrm>
            <a:off x="2540061" y="5741680"/>
            <a:ext cx="7111883" cy="646331"/>
          </a:xfrm>
          <a:prstGeom prst="rect">
            <a:avLst/>
          </a:prstGeom>
          <a:noFill/>
        </p:spPr>
        <p:txBody>
          <a:bodyPr wrap="none" rtlCol="0">
            <a:spAutoFit/>
          </a:bodyPr>
          <a:lstStyle/>
          <a:p>
            <a:pPr algn="ctr"/>
            <a:r>
              <a:rPr lang="en-US" altLang="zh-CN" i="1" dirty="0">
                <a:solidFill>
                  <a:srgbClr val="FF0000"/>
                </a:solidFill>
                <a:latin typeface="Times New Roman" panose="02020603050405020304" pitchFamily="18" charset="0"/>
                <a:cs typeface="Times New Roman" panose="02020603050405020304" pitchFamily="18" charset="0"/>
              </a:rPr>
              <a:t>By running the algorithm L times to calculate the Location and Momentum</a:t>
            </a:r>
          </a:p>
          <a:p>
            <a:pPr algn="ctr"/>
            <a:r>
              <a:rPr lang="en-US" altLang="zh-CN" i="1" dirty="0">
                <a:solidFill>
                  <a:srgbClr val="FF0000"/>
                </a:solidFill>
                <a:latin typeface="Times New Roman" panose="02020603050405020304" pitchFamily="18" charset="0"/>
                <a:cs typeface="Times New Roman" panose="02020603050405020304" pitchFamily="18" charset="0"/>
              </a:rPr>
              <a:t>yields an “L-Leapfrog Method”.</a:t>
            </a:r>
            <a:endParaRPr lang="zh-CN" altLang="en-US" i="1" dirty="0">
              <a:solidFill>
                <a:srgbClr val="FF0000"/>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41673E8D-8F85-42EE-B1FF-23A6603DB813}"/>
              </a:ext>
            </a:extLst>
          </p:cNvPr>
          <p:cNvSpPr txBox="1"/>
          <p:nvPr/>
        </p:nvSpPr>
        <p:spPr>
          <a:xfrm>
            <a:off x="2539522" y="5354858"/>
            <a:ext cx="6780446" cy="369332"/>
          </a:xfrm>
          <a:prstGeom prst="rect">
            <a:avLst/>
          </a:prstGeom>
          <a:noFill/>
        </p:spPr>
        <p:txBody>
          <a:bodyPr wrap="none" rtlCol="0">
            <a:spAutoFit/>
          </a:bodyPr>
          <a:lstStyle/>
          <a:p>
            <a:pPr algn="ctr"/>
            <a:r>
              <a:rPr lang="en-US" altLang="zh-CN" i="1" dirty="0">
                <a:latin typeface="Times New Roman" panose="02020603050405020304" pitchFamily="18" charset="0"/>
                <a:cs typeface="Times New Roman" panose="02020603050405020304" pitchFamily="18" charset="0"/>
              </a:rPr>
              <a:t>Phase space of Hamiltonian Function and its two important properties.</a:t>
            </a:r>
            <a:endParaRPr lang="zh-CN" alt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060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2B0093E-BDCD-4DAB-8163-314B2FBDB98B}"/>
              </a:ext>
            </a:extLst>
          </p:cNvPr>
          <p:cNvGrpSpPr/>
          <p:nvPr/>
        </p:nvGrpSpPr>
        <p:grpSpPr>
          <a:xfrm>
            <a:off x="0" y="257452"/>
            <a:ext cx="12192000" cy="763480"/>
            <a:chOff x="0" y="257452"/>
            <a:chExt cx="12192000" cy="763480"/>
          </a:xfrm>
        </p:grpSpPr>
        <p:sp>
          <p:nvSpPr>
            <p:cNvPr id="3" name="矩形 2">
              <a:extLst>
                <a:ext uri="{FF2B5EF4-FFF2-40B4-BE49-F238E27FC236}">
                  <a16:creationId xmlns:a16="http://schemas.microsoft.com/office/drawing/2014/main" id="{07577387-B3EF-4C27-87D9-2E1C4C677D01}"/>
                </a:ext>
              </a:extLst>
            </p:cNvPr>
            <p:cNvSpPr/>
            <p:nvPr/>
          </p:nvSpPr>
          <p:spPr>
            <a:xfrm>
              <a:off x="0" y="257452"/>
              <a:ext cx="12192000" cy="7634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85C7B107-16C0-4596-BEA5-FEE925E0563F}"/>
                </a:ext>
              </a:extLst>
            </p:cNvPr>
            <p:cNvSpPr txBox="1"/>
            <p:nvPr/>
          </p:nvSpPr>
          <p:spPr>
            <a:xfrm>
              <a:off x="332509" y="431185"/>
              <a:ext cx="5597236" cy="461665"/>
            </a:xfrm>
            <a:prstGeom prst="rect">
              <a:avLst/>
            </a:prstGeom>
            <a:noFill/>
          </p:spPr>
          <p:txBody>
            <a:bodyPr wrap="square" rtlCol="0">
              <a:spAutoFit/>
            </a:bodyPr>
            <a:lstStyle/>
            <a:p>
              <a:r>
                <a:rPr lang="en-US" altLang="zh-CN" sz="2400" dirty="0">
                  <a:solidFill>
                    <a:schemeClr val="bg1"/>
                  </a:solidFill>
                </a:rPr>
                <a:t>Hamiltonian Monte Carlo (HMC)</a:t>
              </a:r>
            </a:p>
          </p:txBody>
        </p:sp>
      </p:grpSp>
      <p:sp>
        <p:nvSpPr>
          <p:cNvPr id="5" name="矩形 4">
            <a:extLst>
              <a:ext uri="{FF2B5EF4-FFF2-40B4-BE49-F238E27FC236}">
                <a16:creationId xmlns:a16="http://schemas.microsoft.com/office/drawing/2014/main" id="{63401DCD-9CB7-4D5F-869A-DC4A98409204}"/>
              </a:ext>
            </a:extLst>
          </p:cNvPr>
          <p:cNvSpPr/>
          <p:nvPr/>
        </p:nvSpPr>
        <p:spPr>
          <a:xfrm>
            <a:off x="1081809" y="1537565"/>
            <a:ext cx="3629891" cy="3970318"/>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Basic Hamiltonian Monte Carlo </a:t>
            </a:r>
            <a:endParaRPr lang="en-US" altLang="zh-CN"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i="1" dirty="0">
                <a:solidFill>
                  <a:schemeClr val="bg1">
                    <a:lumMod val="50000"/>
                  </a:schemeClr>
                </a:solidFill>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The methods define a Hamiltonian function in terms of the target distribution from which we desire samples — the potential energy—and a kinetic energy term parameterized by a set of “momentum” auxiliary variables. Based on simple updates to the momentum variables, one simulates from a Hamiltonian dynamical system that enables proposals of distant states.</a:t>
            </a:r>
          </a:p>
          <a:p>
            <a:r>
              <a:rPr lang="en-US" altLang="zh-CN" i="1" dirty="0">
                <a:latin typeface="Times New Roman" panose="02020603050405020304" pitchFamily="18" charset="0"/>
                <a:cs typeface="Times New Roman" panose="02020603050405020304" pitchFamily="18" charset="0"/>
              </a:rPr>
              <a:t>    </a:t>
            </a:r>
            <a:r>
              <a:rPr lang="en-US" altLang="zh-CN" i="1" dirty="0">
                <a:solidFill>
                  <a:schemeClr val="accent1"/>
                </a:solidFill>
                <a:latin typeface="Times New Roman" panose="02020603050405020304" pitchFamily="18" charset="0"/>
                <a:cs typeface="Times New Roman" panose="02020603050405020304" pitchFamily="18" charset="0"/>
              </a:rPr>
              <a:t>Intuitive Thinking: total energy in a closed system is always constant.</a:t>
            </a:r>
          </a:p>
        </p:txBody>
      </p:sp>
      <p:pic>
        <p:nvPicPr>
          <p:cNvPr id="6" name="图片 5">
            <a:extLst>
              <a:ext uri="{FF2B5EF4-FFF2-40B4-BE49-F238E27FC236}">
                <a16:creationId xmlns:a16="http://schemas.microsoft.com/office/drawing/2014/main" id="{9D0B686A-00D8-445A-8A88-429F3A3F1045}"/>
              </a:ext>
            </a:extLst>
          </p:cNvPr>
          <p:cNvPicPr>
            <a:picLocks noChangeAspect="1"/>
          </p:cNvPicPr>
          <p:nvPr/>
        </p:nvPicPr>
        <p:blipFill>
          <a:blip r:embed="rId2"/>
          <a:stretch>
            <a:fillRect/>
          </a:stretch>
        </p:blipFill>
        <p:spPr>
          <a:xfrm>
            <a:off x="6627992" y="4264445"/>
            <a:ext cx="4295410" cy="765780"/>
          </a:xfrm>
          <a:prstGeom prst="rect">
            <a:avLst/>
          </a:prstGeom>
        </p:spPr>
      </p:pic>
      <p:pic>
        <p:nvPicPr>
          <p:cNvPr id="7" name="图片 6">
            <a:extLst>
              <a:ext uri="{FF2B5EF4-FFF2-40B4-BE49-F238E27FC236}">
                <a16:creationId xmlns:a16="http://schemas.microsoft.com/office/drawing/2014/main" id="{D1D951FA-9930-437A-A984-A9861740910F}"/>
              </a:ext>
            </a:extLst>
          </p:cNvPr>
          <p:cNvPicPr>
            <a:picLocks noChangeAspect="1"/>
          </p:cNvPicPr>
          <p:nvPr/>
        </p:nvPicPr>
        <p:blipFill>
          <a:blip r:embed="rId3"/>
          <a:stretch>
            <a:fillRect/>
          </a:stretch>
        </p:blipFill>
        <p:spPr>
          <a:xfrm>
            <a:off x="6875461" y="1652897"/>
            <a:ext cx="3800475" cy="438150"/>
          </a:xfrm>
          <a:prstGeom prst="rect">
            <a:avLst/>
          </a:prstGeom>
        </p:spPr>
      </p:pic>
      <p:sp>
        <p:nvSpPr>
          <p:cNvPr id="8" name="矩形 7">
            <a:extLst>
              <a:ext uri="{FF2B5EF4-FFF2-40B4-BE49-F238E27FC236}">
                <a16:creationId xmlns:a16="http://schemas.microsoft.com/office/drawing/2014/main" id="{5391C404-59DE-488E-83F2-1B10E6B652DF}"/>
              </a:ext>
            </a:extLst>
          </p:cNvPr>
          <p:cNvSpPr/>
          <p:nvPr/>
        </p:nvSpPr>
        <p:spPr>
          <a:xfrm>
            <a:off x="5353057" y="1302858"/>
            <a:ext cx="3629891" cy="369332"/>
          </a:xfrm>
          <a:prstGeom prst="rect">
            <a:avLst/>
          </a:prstGeom>
        </p:spPr>
        <p:txBody>
          <a:bodyPr wrap="square">
            <a:spAutoFit/>
          </a:bodyPr>
          <a:lstStyle/>
          <a:p>
            <a:pPr marL="285750" indent="-285750">
              <a:buFontTx/>
              <a:buChar char="-"/>
            </a:pPr>
            <a:r>
              <a:rPr lang="en-US" altLang="zh-CN" dirty="0">
                <a:latin typeface="Times New Roman" panose="02020603050405020304" pitchFamily="18" charset="0"/>
                <a:cs typeface="Times New Roman" panose="02020603050405020304" pitchFamily="18" charset="0"/>
              </a:rPr>
              <a:t>Hamiltonian Function</a:t>
            </a:r>
          </a:p>
        </p:txBody>
      </p:sp>
      <p:cxnSp>
        <p:nvCxnSpPr>
          <p:cNvPr id="10" name="直接箭头连接符 9">
            <a:extLst>
              <a:ext uri="{FF2B5EF4-FFF2-40B4-BE49-F238E27FC236}">
                <a16:creationId xmlns:a16="http://schemas.microsoft.com/office/drawing/2014/main" id="{B1C6F3DA-E781-43D3-938A-E838C6E345EE}"/>
              </a:ext>
            </a:extLst>
          </p:cNvPr>
          <p:cNvCxnSpPr>
            <a:cxnSpLocks/>
          </p:cNvCxnSpPr>
          <p:nvPr/>
        </p:nvCxnSpPr>
        <p:spPr>
          <a:xfrm flipH="1" flipV="1">
            <a:off x="9918700" y="2002315"/>
            <a:ext cx="330204" cy="439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44084E1-56DE-4BC8-85D3-D6BA454A69DD}"/>
              </a:ext>
            </a:extLst>
          </p:cNvPr>
          <p:cNvSpPr txBox="1"/>
          <p:nvPr/>
        </p:nvSpPr>
        <p:spPr>
          <a:xfrm>
            <a:off x="10248904" y="2117299"/>
            <a:ext cx="1693864" cy="646331"/>
          </a:xfrm>
          <a:prstGeom prst="rect">
            <a:avLst/>
          </a:prstGeom>
          <a:noFill/>
        </p:spPr>
        <p:txBody>
          <a:bodyPr wrap="square" rtlCol="0">
            <a:spAutoFit/>
          </a:bodyPr>
          <a:lstStyle/>
          <a:p>
            <a:r>
              <a:rPr lang="en-US" altLang="zh-CN" dirty="0">
                <a:solidFill>
                  <a:schemeClr val="accent1"/>
                </a:solidFill>
                <a:latin typeface="+mj-ea"/>
                <a:ea typeface="+mj-ea"/>
                <a:cs typeface="Times New Roman" panose="02020603050405020304" pitchFamily="18" charset="0"/>
              </a:rPr>
              <a:t>Mass Matrix, usually set to I</a:t>
            </a:r>
            <a:r>
              <a:rPr lang="en-US" altLang="zh-CN" dirty="0">
                <a:latin typeface="+mj-ea"/>
                <a:ea typeface="+mj-ea"/>
                <a:cs typeface="Times New Roman" panose="02020603050405020304" pitchFamily="18" charset="0"/>
              </a:rPr>
              <a:t>.</a:t>
            </a:r>
            <a:endParaRPr lang="zh-CN" altLang="en-US" dirty="0">
              <a:latin typeface="+mj-ea"/>
              <a:ea typeface="+mj-ea"/>
              <a:cs typeface="Times New Roman" panose="02020603050405020304" pitchFamily="18" charset="0"/>
            </a:endParaRPr>
          </a:p>
        </p:txBody>
      </p:sp>
      <p:sp>
        <p:nvSpPr>
          <p:cNvPr id="14" name="矩形 13">
            <a:extLst>
              <a:ext uri="{FF2B5EF4-FFF2-40B4-BE49-F238E27FC236}">
                <a16:creationId xmlns:a16="http://schemas.microsoft.com/office/drawing/2014/main" id="{EE632AD5-5D58-474E-BE1A-45EED7B9D2FB}"/>
              </a:ext>
            </a:extLst>
          </p:cNvPr>
          <p:cNvSpPr/>
          <p:nvPr/>
        </p:nvSpPr>
        <p:spPr>
          <a:xfrm>
            <a:off x="5351031" y="2308170"/>
            <a:ext cx="3629891" cy="369332"/>
          </a:xfrm>
          <a:prstGeom prst="rect">
            <a:avLst/>
          </a:prstGeom>
        </p:spPr>
        <p:txBody>
          <a:bodyPr wrap="square">
            <a:spAutoFit/>
          </a:bodyPr>
          <a:lstStyle/>
          <a:p>
            <a:pPr marL="285750" indent="-285750">
              <a:buFontTx/>
              <a:buChar char="-"/>
            </a:pPr>
            <a:r>
              <a:rPr lang="en-US" altLang="zh-CN" dirty="0">
                <a:latin typeface="Times New Roman" panose="02020603050405020304" pitchFamily="18" charset="0"/>
                <a:cs typeface="Times New Roman" panose="02020603050405020304" pitchFamily="18" charset="0"/>
              </a:rPr>
              <a:t>Log-posterior Function</a:t>
            </a:r>
          </a:p>
        </p:txBody>
      </p:sp>
      <p:pic>
        <p:nvPicPr>
          <p:cNvPr id="15" name="图片 14">
            <a:extLst>
              <a:ext uri="{FF2B5EF4-FFF2-40B4-BE49-F238E27FC236}">
                <a16:creationId xmlns:a16="http://schemas.microsoft.com/office/drawing/2014/main" id="{0C5AC10E-6E98-4D50-9621-279DD909D9C1}"/>
              </a:ext>
            </a:extLst>
          </p:cNvPr>
          <p:cNvPicPr>
            <a:picLocks noChangeAspect="1"/>
          </p:cNvPicPr>
          <p:nvPr/>
        </p:nvPicPr>
        <p:blipFill>
          <a:blip r:embed="rId4"/>
          <a:stretch>
            <a:fillRect/>
          </a:stretch>
        </p:blipFill>
        <p:spPr>
          <a:xfrm>
            <a:off x="6875460" y="2755899"/>
            <a:ext cx="3800475" cy="735855"/>
          </a:xfrm>
          <a:prstGeom prst="rect">
            <a:avLst/>
          </a:prstGeom>
        </p:spPr>
      </p:pic>
      <p:sp>
        <p:nvSpPr>
          <p:cNvPr id="16" name="矩形 15">
            <a:extLst>
              <a:ext uri="{FF2B5EF4-FFF2-40B4-BE49-F238E27FC236}">
                <a16:creationId xmlns:a16="http://schemas.microsoft.com/office/drawing/2014/main" id="{74A2BE4B-454A-4989-ACA1-71BFF092755D}"/>
              </a:ext>
            </a:extLst>
          </p:cNvPr>
          <p:cNvSpPr/>
          <p:nvPr/>
        </p:nvSpPr>
        <p:spPr>
          <a:xfrm>
            <a:off x="5351031" y="3549142"/>
            <a:ext cx="4295410" cy="646331"/>
          </a:xfrm>
          <a:prstGeom prst="rect">
            <a:avLst/>
          </a:prstGeom>
        </p:spPr>
        <p:txBody>
          <a:bodyPr wrap="square">
            <a:spAutoFit/>
          </a:bodyPr>
          <a:lstStyle/>
          <a:p>
            <a:pPr marL="285750" indent="-285750">
              <a:buFontTx/>
              <a:buChar char="-"/>
            </a:pPr>
            <a:r>
              <a:rPr lang="en-US" altLang="zh-CN" dirty="0">
                <a:latin typeface="Times New Roman" panose="02020603050405020304" pitchFamily="18" charset="0"/>
                <a:cs typeface="Times New Roman" panose="02020603050405020304" pitchFamily="18" charset="0"/>
              </a:rPr>
              <a:t>HMC considers generating samples from a joint distribution of (theta; r) defined by:</a:t>
            </a:r>
          </a:p>
        </p:txBody>
      </p:sp>
      <p:sp>
        <p:nvSpPr>
          <p:cNvPr id="17" name="矩形 16">
            <a:extLst>
              <a:ext uri="{FF2B5EF4-FFF2-40B4-BE49-F238E27FC236}">
                <a16:creationId xmlns:a16="http://schemas.microsoft.com/office/drawing/2014/main" id="{D655FF15-8F21-4039-B4DB-B227545A17E1}"/>
              </a:ext>
            </a:extLst>
          </p:cNvPr>
          <p:cNvSpPr/>
          <p:nvPr/>
        </p:nvSpPr>
        <p:spPr>
          <a:xfrm>
            <a:off x="5351031" y="4965955"/>
            <a:ext cx="6096000" cy="646331"/>
          </a:xfrm>
          <a:prstGeom prst="rect">
            <a:avLst/>
          </a:prstGeom>
        </p:spPr>
        <p:txBody>
          <a:bodyPr>
            <a:spAutoFit/>
          </a:bodyPr>
          <a:lstStyle/>
          <a:p>
            <a:pPr marL="285750" indent="-285750">
              <a:buFontTx/>
              <a:buChar char="-"/>
            </a:pPr>
            <a:r>
              <a:rPr lang="en-US" altLang="zh-CN" dirty="0">
                <a:latin typeface="Times New Roman" panose="02020603050405020304" pitchFamily="18" charset="0"/>
                <a:cs typeface="Times New Roman" panose="02020603050405020304" pitchFamily="18" charset="0"/>
              </a:rPr>
              <a:t>To propose samples, HMC simulates the Hamiltonian dynamics </a:t>
            </a:r>
            <a:r>
              <a:rPr lang="en-US" altLang="zh-CN" dirty="0">
                <a:solidFill>
                  <a:schemeClr val="bg1">
                    <a:lumMod val="50000"/>
                  </a:schemeClr>
                </a:solidFill>
                <a:latin typeface="Times New Roman" panose="02020603050405020304" pitchFamily="18" charset="0"/>
                <a:cs typeface="Times New Roman" panose="02020603050405020304" pitchFamily="18" charset="0"/>
              </a:rPr>
              <a:t>(Hockey Puck):</a:t>
            </a:r>
          </a:p>
        </p:txBody>
      </p:sp>
      <p:pic>
        <p:nvPicPr>
          <p:cNvPr id="18" name="图片 17">
            <a:extLst>
              <a:ext uri="{FF2B5EF4-FFF2-40B4-BE49-F238E27FC236}">
                <a16:creationId xmlns:a16="http://schemas.microsoft.com/office/drawing/2014/main" id="{87CBD00B-BD6A-43B5-9E40-3C630D215978}"/>
              </a:ext>
            </a:extLst>
          </p:cNvPr>
          <p:cNvPicPr>
            <a:picLocks noChangeAspect="1"/>
          </p:cNvPicPr>
          <p:nvPr/>
        </p:nvPicPr>
        <p:blipFill>
          <a:blip r:embed="rId5"/>
          <a:stretch>
            <a:fillRect/>
          </a:stretch>
        </p:blipFill>
        <p:spPr>
          <a:xfrm>
            <a:off x="7165977" y="5717713"/>
            <a:ext cx="2752723" cy="804642"/>
          </a:xfrm>
          <a:prstGeom prst="rect">
            <a:avLst/>
          </a:prstGeom>
        </p:spPr>
      </p:pic>
      <p:cxnSp>
        <p:nvCxnSpPr>
          <p:cNvPr id="19" name="直接箭头连接符 18">
            <a:extLst>
              <a:ext uri="{FF2B5EF4-FFF2-40B4-BE49-F238E27FC236}">
                <a16:creationId xmlns:a16="http://schemas.microsoft.com/office/drawing/2014/main" id="{F9D9A41B-B241-40FE-BB22-FC6A7737618C}"/>
              </a:ext>
            </a:extLst>
          </p:cNvPr>
          <p:cNvCxnSpPr>
            <a:cxnSpLocks/>
          </p:cNvCxnSpPr>
          <p:nvPr/>
        </p:nvCxnSpPr>
        <p:spPr>
          <a:xfrm flipH="1" flipV="1">
            <a:off x="9542251" y="2091047"/>
            <a:ext cx="963100" cy="1587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5B7DD5DF-A817-45F2-A66F-9F06416BB005}"/>
              </a:ext>
            </a:extLst>
          </p:cNvPr>
          <p:cNvSpPr txBox="1"/>
          <p:nvPr/>
        </p:nvSpPr>
        <p:spPr>
          <a:xfrm>
            <a:off x="10501742" y="3412377"/>
            <a:ext cx="1693864" cy="646331"/>
          </a:xfrm>
          <a:prstGeom prst="rect">
            <a:avLst/>
          </a:prstGeom>
          <a:noFill/>
        </p:spPr>
        <p:txBody>
          <a:bodyPr wrap="square" rtlCol="0">
            <a:spAutoFit/>
          </a:bodyPr>
          <a:lstStyle/>
          <a:p>
            <a:r>
              <a:rPr lang="en-US" altLang="zh-CN" dirty="0">
                <a:solidFill>
                  <a:schemeClr val="accent1"/>
                </a:solidFill>
                <a:latin typeface="+mj-ea"/>
                <a:ea typeface="+mj-ea"/>
                <a:cs typeface="Times New Roman" panose="02020603050405020304" pitchFamily="18" charset="0"/>
              </a:rPr>
              <a:t>Artificially</a:t>
            </a:r>
          </a:p>
          <a:p>
            <a:r>
              <a:rPr lang="en-US" altLang="zh-CN" dirty="0">
                <a:solidFill>
                  <a:schemeClr val="accent1"/>
                </a:solidFill>
                <a:latin typeface="+mj-ea"/>
                <a:ea typeface="+mj-ea"/>
                <a:cs typeface="Times New Roman" panose="02020603050405020304" pitchFamily="18" charset="0"/>
              </a:rPr>
              <a:t>constructed.</a:t>
            </a:r>
            <a:endParaRPr lang="zh-CN" altLang="en-US" dirty="0">
              <a:solidFill>
                <a:schemeClr val="accent1"/>
              </a:solidFill>
              <a:latin typeface="+mj-ea"/>
              <a:ea typeface="+mj-ea"/>
              <a:cs typeface="Times New Roman" panose="02020603050405020304" pitchFamily="18" charset="0"/>
            </a:endParaRPr>
          </a:p>
        </p:txBody>
      </p:sp>
      <p:sp>
        <p:nvSpPr>
          <p:cNvPr id="22" name="文本框 21">
            <a:extLst>
              <a:ext uri="{FF2B5EF4-FFF2-40B4-BE49-F238E27FC236}">
                <a16:creationId xmlns:a16="http://schemas.microsoft.com/office/drawing/2014/main" id="{41A66283-A9CE-42EE-AF5E-9C9776DE14A7}"/>
              </a:ext>
            </a:extLst>
          </p:cNvPr>
          <p:cNvSpPr txBox="1"/>
          <p:nvPr/>
        </p:nvSpPr>
        <p:spPr>
          <a:xfrm>
            <a:off x="7653110" y="2220043"/>
            <a:ext cx="2265590" cy="369332"/>
          </a:xfrm>
          <a:prstGeom prst="rect">
            <a:avLst/>
          </a:prstGeom>
          <a:noFill/>
        </p:spPr>
        <p:txBody>
          <a:bodyPr wrap="square" rtlCol="0">
            <a:spAutoFit/>
          </a:bodyPr>
          <a:lstStyle/>
          <a:p>
            <a:r>
              <a:rPr lang="en-US" altLang="zh-CN" dirty="0">
                <a:solidFill>
                  <a:schemeClr val="accent1"/>
                </a:solidFill>
                <a:latin typeface="+mj-ea"/>
                <a:ea typeface="+mj-ea"/>
                <a:cs typeface="Times New Roman" panose="02020603050405020304" pitchFamily="18" charset="0"/>
              </a:rPr>
              <a:t>What we interested.</a:t>
            </a:r>
            <a:endParaRPr lang="zh-CN" altLang="en-US" dirty="0">
              <a:solidFill>
                <a:schemeClr val="accent1"/>
              </a:solidFill>
              <a:latin typeface="+mj-ea"/>
              <a:ea typeface="+mj-ea"/>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5631D6C9-AB04-4BAA-A24F-66FD089906E8}"/>
              </a:ext>
            </a:extLst>
          </p:cNvPr>
          <p:cNvCxnSpPr>
            <a:cxnSpLocks/>
          </p:cNvCxnSpPr>
          <p:nvPr/>
        </p:nvCxnSpPr>
        <p:spPr>
          <a:xfrm flipV="1">
            <a:off x="8481283" y="2040600"/>
            <a:ext cx="234311" cy="19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07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73ACA14-9889-4305-BDCD-C80BFCBD5B46}"/>
              </a:ext>
            </a:extLst>
          </p:cNvPr>
          <p:cNvPicPr>
            <a:picLocks noChangeAspect="1"/>
          </p:cNvPicPr>
          <p:nvPr/>
        </p:nvPicPr>
        <p:blipFill>
          <a:blip r:embed="rId2"/>
          <a:stretch>
            <a:fillRect/>
          </a:stretch>
        </p:blipFill>
        <p:spPr>
          <a:xfrm>
            <a:off x="1201932" y="885031"/>
            <a:ext cx="5225449" cy="5087937"/>
          </a:xfrm>
          <a:prstGeom prst="rect">
            <a:avLst/>
          </a:prstGeom>
        </p:spPr>
      </p:pic>
      <p:grpSp>
        <p:nvGrpSpPr>
          <p:cNvPr id="3" name="组合 2">
            <a:extLst>
              <a:ext uri="{FF2B5EF4-FFF2-40B4-BE49-F238E27FC236}">
                <a16:creationId xmlns:a16="http://schemas.microsoft.com/office/drawing/2014/main" id="{37586615-A6F2-4E30-89BD-D82C50E0279D}"/>
              </a:ext>
            </a:extLst>
          </p:cNvPr>
          <p:cNvGrpSpPr/>
          <p:nvPr/>
        </p:nvGrpSpPr>
        <p:grpSpPr>
          <a:xfrm rot="16200000">
            <a:off x="-2946400" y="3047260"/>
            <a:ext cx="6858000" cy="763480"/>
            <a:chOff x="0" y="257452"/>
            <a:chExt cx="6858000" cy="763480"/>
          </a:xfrm>
        </p:grpSpPr>
        <p:sp>
          <p:nvSpPr>
            <p:cNvPr id="4" name="矩形 3">
              <a:extLst>
                <a:ext uri="{FF2B5EF4-FFF2-40B4-BE49-F238E27FC236}">
                  <a16:creationId xmlns:a16="http://schemas.microsoft.com/office/drawing/2014/main" id="{594731B8-784B-4918-9F4D-71CA75D8BD9B}"/>
                </a:ext>
              </a:extLst>
            </p:cNvPr>
            <p:cNvSpPr/>
            <p:nvPr/>
          </p:nvSpPr>
          <p:spPr>
            <a:xfrm>
              <a:off x="0" y="257452"/>
              <a:ext cx="6858000" cy="7634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33B5EC34-138F-46BA-8A0E-7497CCE8E408}"/>
                </a:ext>
              </a:extLst>
            </p:cNvPr>
            <p:cNvSpPr txBox="1"/>
            <p:nvPr/>
          </p:nvSpPr>
          <p:spPr>
            <a:xfrm>
              <a:off x="154709" y="431185"/>
              <a:ext cx="5597236" cy="461665"/>
            </a:xfrm>
            <a:prstGeom prst="rect">
              <a:avLst/>
            </a:prstGeom>
            <a:noFill/>
          </p:spPr>
          <p:txBody>
            <a:bodyPr wrap="square" rtlCol="0">
              <a:spAutoFit/>
            </a:bodyPr>
            <a:lstStyle/>
            <a:p>
              <a:r>
                <a:rPr lang="en-US" altLang="zh-CN" sz="2400" dirty="0">
                  <a:solidFill>
                    <a:schemeClr val="bg1"/>
                  </a:solidFill>
                </a:rPr>
                <a:t>Hamiltonian Monte Carlo (HMC)</a:t>
              </a:r>
            </a:p>
          </p:txBody>
        </p:sp>
      </p:grpSp>
      <p:sp>
        <p:nvSpPr>
          <p:cNvPr id="6" name="矩形 5">
            <a:extLst>
              <a:ext uri="{FF2B5EF4-FFF2-40B4-BE49-F238E27FC236}">
                <a16:creationId xmlns:a16="http://schemas.microsoft.com/office/drawing/2014/main" id="{7AA21ED1-794C-42FD-AD26-C61335EFECDF}"/>
              </a:ext>
            </a:extLst>
          </p:cNvPr>
          <p:cNvSpPr/>
          <p:nvPr/>
        </p:nvSpPr>
        <p:spPr>
          <a:xfrm>
            <a:off x="7184643" y="3428999"/>
            <a:ext cx="4448033" cy="1200329"/>
          </a:xfrm>
          <a:prstGeom prst="rect">
            <a:avLst/>
          </a:prstGeom>
        </p:spPr>
        <p:txBody>
          <a:bodyPr wrap="square">
            <a:spAutoFit/>
          </a:bodyPr>
          <a:lstStyle/>
          <a:p>
            <a:pPr marL="285750" indent="-285750">
              <a:buFontTx/>
              <a:buChar char="-"/>
            </a:pPr>
            <a:r>
              <a:rPr lang="en-US" altLang="zh-CN" dirty="0">
                <a:latin typeface="Times New Roman" panose="02020603050405020304" pitchFamily="18" charset="0"/>
                <a:cs typeface="Times New Roman" panose="02020603050405020304" pitchFamily="18" charset="0"/>
              </a:rPr>
              <a:t>What if we include the Stochastic Gradient into this algorithm?</a:t>
            </a:r>
          </a:p>
          <a:p>
            <a:pPr marL="285750" indent="-285750">
              <a:buFontTx/>
              <a:buChar char="-"/>
            </a:pPr>
            <a:r>
              <a:rPr lang="en-US" altLang="zh-CN" dirty="0">
                <a:solidFill>
                  <a:schemeClr val="accent1"/>
                </a:solidFill>
                <a:latin typeface="Times New Roman" panose="02020603050405020304" pitchFamily="18" charset="0"/>
                <a:cs typeface="Times New Roman" panose="02020603050405020304" pitchFamily="18" charset="0"/>
              </a:rPr>
              <a:t>Remember that “Stochastic” always leads to “Noise”.</a:t>
            </a:r>
          </a:p>
        </p:txBody>
      </p:sp>
      <p:sp>
        <p:nvSpPr>
          <p:cNvPr id="7" name="文本框 6">
            <a:extLst>
              <a:ext uri="{FF2B5EF4-FFF2-40B4-BE49-F238E27FC236}">
                <a16:creationId xmlns:a16="http://schemas.microsoft.com/office/drawing/2014/main" id="{049C714E-1E06-4415-8076-1EA5AE20C6EC}"/>
              </a:ext>
            </a:extLst>
          </p:cNvPr>
          <p:cNvSpPr txBox="1"/>
          <p:nvPr/>
        </p:nvSpPr>
        <p:spPr>
          <a:xfrm>
            <a:off x="7184643" y="1951671"/>
            <a:ext cx="4375762" cy="1477328"/>
          </a:xfrm>
          <a:prstGeom prst="rect">
            <a:avLst/>
          </a:prstGeom>
          <a:noFill/>
        </p:spPr>
        <p:txBody>
          <a:bodyPr wrap="square" rtlCol="0">
            <a:spAutoFit/>
          </a:bodyPr>
          <a:lstStyle/>
          <a:p>
            <a:pPr marL="285750" indent="-285750">
              <a:buFontTx/>
              <a:buChar char="-"/>
            </a:pPr>
            <a:r>
              <a:rPr lang="en-US" altLang="zh-CN" dirty="0">
                <a:latin typeface="Times New Roman" panose="02020603050405020304" pitchFamily="18" charset="0"/>
                <a:cs typeface="Times New Roman" panose="02020603050405020304" pitchFamily="18" charset="0"/>
              </a:rPr>
              <a:t>The performance of HMC depends strongly on choosing suitable values for </a:t>
            </a:r>
            <a:r>
              <a:rPr lang="el-GR" altLang="zh-CN" dirty="0">
                <a:latin typeface="Times New Roman" panose="02020603050405020304" pitchFamily="18" charset="0"/>
                <a:cs typeface="Times New Roman" panose="02020603050405020304" pitchFamily="18" charset="0"/>
              </a:rPr>
              <a:t>ε</a:t>
            </a:r>
            <a:r>
              <a:rPr lang="en-US" altLang="zh-CN" dirty="0">
                <a:latin typeface="Times New Roman" panose="02020603050405020304" pitchFamily="18" charset="0"/>
                <a:cs typeface="Times New Roman" panose="02020603050405020304" pitchFamily="18" charset="0"/>
              </a:rPr>
              <a:t> and L.  Imagine the consequence that a too large or too small L and </a:t>
            </a:r>
            <a:r>
              <a:rPr lang="el-GR" altLang="zh-CN" dirty="0">
                <a:latin typeface="Times New Roman" panose="02020603050405020304" pitchFamily="18" charset="0"/>
                <a:cs typeface="Times New Roman" panose="02020603050405020304" pitchFamily="18" charset="0"/>
              </a:rPr>
              <a:t>ε</a:t>
            </a:r>
            <a:r>
              <a:rPr lang="en-US" altLang="zh-CN" dirty="0">
                <a:latin typeface="Times New Roman" panose="02020603050405020304" pitchFamily="18" charset="0"/>
                <a:cs typeface="Times New Roman" panose="02020603050405020304" pitchFamily="18" charset="0"/>
              </a:rPr>
              <a:t> might lead to.</a:t>
            </a:r>
          </a:p>
        </p:txBody>
      </p:sp>
    </p:spTree>
    <p:extLst>
      <p:ext uri="{BB962C8B-B14F-4D97-AF65-F5344CB8AC3E}">
        <p14:creationId xmlns:p14="http://schemas.microsoft.com/office/powerpoint/2010/main" val="1189780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1771409-1265-4D2F-B9A9-1DF2F52F6C2B}"/>
              </a:ext>
            </a:extLst>
          </p:cNvPr>
          <p:cNvGrpSpPr/>
          <p:nvPr/>
        </p:nvGrpSpPr>
        <p:grpSpPr>
          <a:xfrm rot="16200000">
            <a:off x="-2946401" y="3047261"/>
            <a:ext cx="6858000" cy="763480"/>
            <a:chOff x="0" y="257452"/>
            <a:chExt cx="6858000" cy="763480"/>
          </a:xfrm>
        </p:grpSpPr>
        <p:sp>
          <p:nvSpPr>
            <p:cNvPr id="3" name="矩形 2">
              <a:extLst>
                <a:ext uri="{FF2B5EF4-FFF2-40B4-BE49-F238E27FC236}">
                  <a16:creationId xmlns:a16="http://schemas.microsoft.com/office/drawing/2014/main" id="{E2C76B8A-2691-4FFC-A1F6-EE1DDD37B4D2}"/>
                </a:ext>
              </a:extLst>
            </p:cNvPr>
            <p:cNvSpPr/>
            <p:nvPr/>
          </p:nvSpPr>
          <p:spPr>
            <a:xfrm>
              <a:off x="0" y="257452"/>
              <a:ext cx="6858000" cy="7634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E9A22C3F-A6C0-4C14-8283-B75C6E964CB9}"/>
                </a:ext>
              </a:extLst>
            </p:cNvPr>
            <p:cNvSpPr txBox="1"/>
            <p:nvPr/>
          </p:nvSpPr>
          <p:spPr>
            <a:xfrm>
              <a:off x="154709" y="431186"/>
              <a:ext cx="6284192" cy="461665"/>
            </a:xfrm>
            <a:prstGeom prst="rect">
              <a:avLst/>
            </a:prstGeom>
            <a:noFill/>
          </p:spPr>
          <p:txBody>
            <a:bodyPr wrap="square" rtlCol="0">
              <a:spAutoFit/>
            </a:bodyPr>
            <a:lstStyle/>
            <a:p>
              <a:r>
                <a:rPr lang="en-US" altLang="zh-CN" sz="2400" dirty="0">
                  <a:solidFill>
                    <a:schemeClr val="bg1"/>
                  </a:solidFill>
                </a:rPr>
                <a:t>Naïve SG-Hamiltonian Monte Carlo</a:t>
              </a:r>
            </a:p>
          </p:txBody>
        </p:sp>
      </p:grpSp>
      <p:pic>
        <p:nvPicPr>
          <p:cNvPr id="5" name="图片 4">
            <a:extLst>
              <a:ext uri="{FF2B5EF4-FFF2-40B4-BE49-F238E27FC236}">
                <a16:creationId xmlns:a16="http://schemas.microsoft.com/office/drawing/2014/main" id="{3C9E4F1B-C8C1-4E08-A9E1-7943ECE52F3F}"/>
              </a:ext>
            </a:extLst>
          </p:cNvPr>
          <p:cNvPicPr>
            <a:picLocks noChangeAspect="1"/>
          </p:cNvPicPr>
          <p:nvPr/>
        </p:nvPicPr>
        <p:blipFill>
          <a:blip r:embed="rId2"/>
          <a:stretch>
            <a:fillRect/>
          </a:stretch>
        </p:blipFill>
        <p:spPr>
          <a:xfrm>
            <a:off x="1614487" y="635000"/>
            <a:ext cx="6267238" cy="872112"/>
          </a:xfrm>
          <a:prstGeom prst="rect">
            <a:avLst/>
          </a:prstGeom>
        </p:spPr>
      </p:pic>
      <p:pic>
        <p:nvPicPr>
          <p:cNvPr id="6" name="图片 5">
            <a:extLst>
              <a:ext uri="{FF2B5EF4-FFF2-40B4-BE49-F238E27FC236}">
                <a16:creationId xmlns:a16="http://schemas.microsoft.com/office/drawing/2014/main" id="{D6BC8CB6-EB6A-49B5-B3B4-4DF1998B76B0}"/>
              </a:ext>
            </a:extLst>
          </p:cNvPr>
          <p:cNvPicPr>
            <a:picLocks noChangeAspect="1"/>
          </p:cNvPicPr>
          <p:nvPr/>
        </p:nvPicPr>
        <p:blipFill>
          <a:blip r:embed="rId3"/>
          <a:stretch>
            <a:fillRect/>
          </a:stretch>
        </p:blipFill>
        <p:spPr>
          <a:xfrm>
            <a:off x="1589087" y="1545212"/>
            <a:ext cx="3656013" cy="512683"/>
          </a:xfrm>
          <a:prstGeom prst="rect">
            <a:avLst/>
          </a:prstGeom>
        </p:spPr>
      </p:pic>
      <p:cxnSp>
        <p:nvCxnSpPr>
          <p:cNvPr id="7" name="直接箭头连接符 6">
            <a:extLst>
              <a:ext uri="{FF2B5EF4-FFF2-40B4-BE49-F238E27FC236}">
                <a16:creationId xmlns:a16="http://schemas.microsoft.com/office/drawing/2014/main" id="{C26C037C-0F77-4B0F-A011-61FD177E7CCB}"/>
              </a:ext>
            </a:extLst>
          </p:cNvPr>
          <p:cNvCxnSpPr>
            <a:cxnSpLocks/>
          </p:cNvCxnSpPr>
          <p:nvPr/>
        </p:nvCxnSpPr>
        <p:spPr>
          <a:xfrm flipH="1" flipV="1">
            <a:off x="6946902" y="1106055"/>
            <a:ext cx="342898" cy="401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212C2B5-4F1B-4C89-93AA-B37F1044E4F8}"/>
              </a:ext>
            </a:extLst>
          </p:cNvPr>
          <p:cNvSpPr txBox="1"/>
          <p:nvPr/>
        </p:nvSpPr>
        <p:spPr>
          <a:xfrm>
            <a:off x="7289800" y="1306583"/>
            <a:ext cx="1693864" cy="646331"/>
          </a:xfrm>
          <a:prstGeom prst="rect">
            <a:avLst/>
          </a:prstGeom>
          <a:noFill/>
        </p:spPr>
        <p:txBody>
          <a:bodyPr wrap="square" rtlCol="0">
            <a:spAutoFit/>
          </a:bodyPr>
          <a:lstStyle/>
          <a:p>
            <a:r>
              <a:rPr lang="en-US" altLang="zh-CN" dirty="0">
                <a:solidFill>
                  <a:schemeClr val="accent1"/>
                </a:solidFill>
                <a:latin typeface="+mj-ea"/>
                <a:ea typeface="+mj-ea"/>
                <a:cs typeface="Times New Roman" panose="02020603050405020304" pitchFamily="18" charset="0"/>
              </a:rPr>
              <a:t>Stochastic minibatch.</a:t>
            </a:r>
            <a:endParaRPr lang="zh-CN" altLang="en-US" dirty="0">
              <a:solidFill>
                <a:schemeClr val="accent1"/>
              </a:solidFill>
              <a:latin typeface="+mj-ea"/>
              <a:ea typeface="+mj-ea"/>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2C3A70E5-E5CE-4DCB-9552-1C8D83541D59}"/>
              </a:ext>
            </a:extLst>
          </p:cNvPr>
          <p:cNvCxnSpPr>
            <a:cxnSpLocks/>
          </p:cNvCxnSpPr>
          <p:nvPr/>
        </p:nvCxnSpPr>
        <p:spPr>
          <a:xfrm flipH="1" flipV="1">
            <a:off x="4508362" y="1952914"/>
            <a:ext cx="736738" cy="548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7B772BE-D824-4891-B739-622A37E66FFA}"/>
              </a:ext>
            </a:extLst>
          </p:cNvPr>
          <p:cNvSpPr txBox="1"/>
          <p:nvPr/>
        </p:nvSpPr>
        <p:spPr>
          <a:xfrm>
            <a:off x="5230759" y="2227407"/>
            <a:ext cx="6860382" cy="646331"/>
          </a:xfrm>
          <a:prstGeom prst="rect">
            <a:avLst/>
          </a:prstGeom>
          <a:noFill/>
        </p:spPr>
        <p:txBody>
          <a:bodyPr wrap="square" rtlCol="0">
            <a:spAutoFit/>
          </a:bodyPr>
          <a:lstStyle/>
          <a:p>
            <a:r>
              <a:rPr lang="en-US" altLang="zh-CN" dirty="0">
                <a:solidFill>
                  <a:schemeClr val="accent1"/>
                </a:solidFill>
                <a:latin typeface="+mj-ea"/>
                <a:ea typeface="+mj-ea"/>
                <a:cs typeface="Times New Roman" panose="02020603050405020304" pitchFamily="18" charset="0"/>
              </a:rPr>
              <a:t>V is the covariance of the stochastic gradient noise, which can depend on the current model parameters and sample size.</a:t>
            </a:r>
            <a:endParaRPr lang="zh-CN" altLang="en-US" dirty="0">
              <a:solidFill>
                <a:schemeClr val="accent1"/>
              </a:solidFill>
              <a:latin typeface="+mj-ea"/>
              <a:ea typeface="+mj-ea"/>
              <a:cs typeface="Times New Roman" panose="02020603050405020304" pitchFamily="18" charset="0"/>
            </a:endParaRPr>
          </a:p>
        </p:txBody>
      </p:sp>
      <p:cxnSp>
        <p:nvCxnSpPr>
          <p:cNvPr id="13" name="直接箭头连接符 12">
            <a:extLst>
              <a:ext uri="{FF2B5EF4-FFF2-40B4-BE49-F238E27FC236}">
                <a16:creationId xmlns:a16="http://schemas.microsoft.com/office/drawing/2014/main" id="{82B4B427-1B78-49BB-8B21-8F9E3956E7DA}"/>
              </a:ext>
            </a:extLst>
          </p:cNvPr>
          <p:cNvCxnSpPr>
            <a:cxnSpLocks/>
          </p:cNvCxnSpPr>
          <p:nvPr/>
        </p:nvCxnSpPr>
        <p:spPr>
          <a:xfrm flipH="1" flipV="1">
            <a:off x="3048724" y="1952914"/>
            <a:ext cx="488528" cy="920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F2B12408-D3E6-460E-AD6C-E2B477AF197A}"/>
              </a:ext>
            </a:extLst>
          </p:cNvPr>
          <p:cNvSpPr txBox="1"/>
          <p:nvPr/>
        </p:nvSpPr>
        <p:spPr>
          <a:xfrm>
            <a:off x="3329585" y="2873738"/>
            <a:ext cx="6860382" cy="369332"/>
          </a:xfrm>
          <a:prstGeom prst="rect">
            <a:avLst/>
          </a:prstGeom>
          <a:noFill/>
        </p:spPr>
        <p:txBody>
          <a:bodyPr wrap="square" rtlCol="0">
            <a:spAutoFit/>
          </a:bodyPr>
          <a:lstStyle/>
          <a:p>
            <a:r>
              <a:rPr lang="en-US" altLang="zh-CN" dirty="0">
                <a:solidFill>
                  <a:schemeClr val="accent1"/>
                </a:solidFill>
                <a:latin typeface="+mj-ea"/>
                <a:ea typeface="+mj-ea"/>
                <a:cs typeface="Times New Roman" panose="02020603050405020304" pitchFamily="18" charset="0"/>
              </a:rPr>
              <a:t>Gradient of Likelihood (with whole dataset.)</a:t>
            </a:r>
            <a:endParaRPr lang="zh-CN" altLang="en-US" dirty="0">
              <a:solidFill>
                <a:schemeClr val="accent1"/>
              </a:solidFill>
              <a:latin typeface="+mj-ea"/>
              <a:ea typeface="+mj-ea"/>
              <a:cs typeface="Times New Roman" panose="02020603050405020304" pitchFamily="18" charset="0"/>
            </a:endParaRPr>
          </a:p>
        </p:txBody>
      </p:sp>
      <p:pic>
        <p:nvPicPr>
          <p:cNvPr id="16" name="图片 15">
            <a:extLst>
              <a:ext uri="{FF2B5EF4-FFF2-40B4-BE49-F238E27FC236}">
                <a16:creationId xmlns:a16="http://schemas.microsoft.com/office/drawing/2014/main" id="{CC727524-72B2-4AB9-91E7-130AE1F6274C}"/>
              </a:ext>
            </a:extLst>
          </p:cNvPr>
          <p:cNvPicPr>
            <a:picLocks noChangeAspect="1"/>
          </p:cNvPicPr>
          <p:nvPr/>
        </p:nvPicPr>
        <p:blipFill>
          <a:blip r:embed="rId4"/>
          <a:stretch>
            <a:fillRect/>
          </a:stretch>
        </p:blipFill>
        <p:spPr>
          <a:xfrm>
            <a:off x="1457695" y="3409373"/>
            <a:ext cx="5238750" cy="990600"/>
          </a:xfrm>
          <a:prstGeom prst="rect">
            <a:avLst/>
          </a:prstGeom>
        </p:spPr>
      </p:pic>
      <p:pic>
        <p:nvPicPr>
          <p:cNvPr id="17" name="图片 16">
            <a:extLst>
              <a:ext uri="{FF2B5EF4-FFF2-40B4-BE49-F238E27FC236}">
                <a16:creationId xmlns:a16="http://schemas.microsoft.com/office/drawing/2014/main" id="{CAC3349C-9570-4A74-9214-C4700E7A31E7}"/>
              </a:ext>
            </a:extLst>
          </p:cNvPr>
          <p:cNvPicPr>
            <a:picLocks noChangeAspect="1"/>
          </p:cNvPicPr>
          <p:nvPr/>
        </p:nvPicPr>
        <p:blipFill>
          <a:blip r:embed="rId5"/>
          <a:stretch>
            <a:fillRect/>
          </a:stretch>
        </p:blipFill>
        <p:spPr>
          <a:xfrm>
            <a:off x="6619425" y="3856211"/>
            <a:ext cx="2085975" cy="466725"/>
          </a:xfrm>
          <a:prstGeom prst="rect">
            <a:avLst/>
          </a:prstGeom>
        </p:spPr>
      </p:pic>
      <p:sp>
        <p:nvSpPr>
          <p:cNvPr id="18" name="矩形 17">
            <a:extLst>
              <a:ext uri="{FF2B5EF4-FFF2-40B4-BE49-F238E27FC236}">
                <a16:creationId xmlns:a16="http://schemas.microsoft.com/office/drawing/2014/main" id="{FB26BA06-9355-4A70-99D1-2C4CE6211F58}"/>
              </a:ext>
            </a:extLst>
          </p:cNvPr>
          <p:cNvSpPr/>
          <p:nvPr/>
        </p:nvSpPr>
        <p:spPr>
          <a:xfrm>
            <a:off x="1583918" y="4712623"/>
            <a:ext cx="3906667" cy="1477328"/>
          </a:xfrm>
          <a:prstGeom prst="rect">
            <a:avLst/>
          </a:prstGeom>
        </p:spPr>
        <p:txBody>
          <a:bodyPr wrap="square">
            <a:spAutoFit/>
          </a:bodyPr>
          <a:lstStyle/>
          <a:p>
            <a:pPr marL="285750" indent="-285750">
              <a:buFontTx/>
              <a:buChar char="-"/>
            </a:pPr>
            <a:r>
              <a:rPr lang="en-US" altLang="zh-CN" dirty="0">
                <a:latin typeface="Times New Roman" panose="02020603050405020304" pitchFamily="18" charset="0"/>
                <a:cs typeface="Times New Roman" panose="02020603050405020304" pitchFamily="18" charset="0"/>
              </a:rPr>
              <a:t>Remember that “Stochastic” always leads to “Noise”. </a:t>
            </a:r>
          </a:p>
          <a:p>
            <a:pPr marL="285750" indent="-285750">
              <a:buFontTx/>
              <a:buChar char="-"/>
            </a:pPr>
            <a:r>
              <a:rPr lang="en-US" altLang="zh-CN" dirty="0">
                <a:latin typeface="Times New Roman" panose="02020603050405020304" pitchFamily="18" charset="0"/>
                <a:cs typeface="Times New Roman" panose="02020603050405020304" pitchFamily="18" charset="0"/>
              </a:rPr>
              <a:t>Will this algorithm still converge?</a:t>
            </a:r>
          </a:p>
          <a:p>
            <a:pPr marL="285750" indent="-285750">
              <a:buFontTx/>
              <a:buChar char="-"/>
            </a:pPr>
            <a:r>
              <a:rPr lang="en-US" altLang="zh-CN" dirty="0">
                <a:solidFill>
                  <a:schemeClr val="accent1"/>
                </a:solidFill>
                <a:latin typeface="Times New Roman" panose="02020603050405020304" pitchFamily="18" charset="0"/>
                <a:cs typeface="Times New Roman" panose="02020603050405020304" pitchFamily="18" charset="0"/>
              </a:rPr>
              <a:t>Recall the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example of the Hockey Puck.</a:t>
            </a:r>
          </a:p>
        </p:txBody>
      </p:sp>
      <p:pic>
        <p:nvPicPr>
          <p:cNvPr id="19" name="图片 18">
            <a:extLst>
              <a:ext uri="{FF2B5EF4-FFF2-40B4-BE49-F238E27FC236}">
                <a16:creationId xmlns:a16="http://schemas.microsoft.com/office/drawing/2014/main" id="{DCEEAABD-A596-43BD-90F2-06EE8F630CDB}"/>
              </a:ext>
            </a:extLst>
          </p:cNvPr>
          <p:cNvPicPr>
            <a:picLocks noChangeAspect="1"/>
          </p:cNvPicPr>
          <p:nvPr/>
        </p:nvPicPr>
        <p:blipFill>
          <a:blip r:embed="rId6"/>
          <a:stretch>
            <a:fillRect/>
          </a:stretch>
        </p:blipFill>
        <p:spPr>
          <a:xfrm>
            <a:off x="5649958" y="4741801"/>
            <a:ext cx="6267450" cy="1009650"/>
          </a:xfrm>
          <a:prstGeom prst="rect">
            <a:avLst/>
          </a:prstGeom>
        </p:spPr>
      </p:pic>
    </p:spTree>
    <p:extLst>
      <p:ext uri="{BB962C8B-B14F-4D97-AF65-F5344CB8AC3E}">
        <p14:creationId xmlns:p14="http://schemas.microsoft.com/office/powerpoint/2010/main" val="10667934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3773</TotalTime>
  <Words>1940</Words>
  <Application>Microsoft Office PowerPoint</Application>
  <PresentationFormat>宽屏</PresentationFormat>
  <Paragraphs>229</Paragraphs>
  <Slides>24</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等线</vt:lpstr>
      <vt:lpstr>等线 Light</vt:lpstr>
      <vt:lpstr>Arial</vt:lpstr>
      <vt:lpstr>Cambria Math</vt:lpstr>
      <vt:lpstr>Lato Thin</vt:lpstr>
      <vt:lpstr>Times New Roman</vt:lpstr>
      <vt:lpstr>Office 主题​​</vt:lpstr>
      <vt:lpstr>SGD and its Extension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Sampler &amp; Optimization</dc:title>
  <dc:creator>bangxi xiao</dc:creator>
  <cp:lastModifiedBy>Roxanne Chopin</cp:lastModifiedBy>
  <cp:revision>106</cp:revision>
  <dcterms:created xsi:type="dcterms:W3CDTF">2018-11-13T02:22:58Z</dcterms:created>
  <dcterms:modified xsi:type="dcterms:W3CDTF">2018-11-17T18:17:13Z</dcterms:modified>
</cp:coreProperties>
</file>