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6"/>
  </p:notesMasterIdLst>
  <p:handoutMasterIdLst>
    <p:handoutMasterId r:id="rId27"/>
  </p:handoutMasterIdLst>
  <p:sldIdLst>
    <p:sldId id="256" r:id="rId2"/>
    <p:sldId id="580" r:id="rId3"/>
    <p:sldId id="333" r:id="rId4"/>
    <p:sldId id="649" r:id="rId5"/>
    <p:sldId id="667" r:id="rId6"/>
    <p:sldId id="689" r:id="rId7"/>
    <p:sldId id="690" r:id="rId8"/>
    <p:sldId id="699" r:id="rId9"/>
    <p:sldId id="698" r:id="rId10"/>
    <p:sldId id="691" r:id="rId11"/>
    <p:sldId id="692" r:id="rId12"/>
    <p:sldId id="694" r:id="rId13"/>
    <p:sldId id="688" r:id="rId14"/>
    <p:sldId id="695" r:id="rId15"/>
    <p:sldId id="662" r:id="rId16"/>
    <p:sldId id="660" r:id="rId17"/>
    <p:sldId id="696" r:id="rId18"/>
    <p:sldId id="664" r:id="rId19"/>
    <p:sldId id="697" r:id="rId20"/>
    <p:sldId id="625" r:id="rId21"/>
    <p:sldId id="680" r:id="rId22"/>
    <p:sldId id="620" r:id="rId23"/>
    <p:sldId id="586" r:id="rId24"/>
    <p:sldId id="676" r:id="rId25"/>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 initials="H" lastIdx="3" clrIdx="0">
    <p:extLst>
      <p:ext uri="{19B8F6BF-5375-455C-9EA6-DF929625EA0E}">
        <p15:presenceInfo xmlns:p15="http://schemas.microsoft.com/office/powerpoint/2012/main" userId="H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0432FF"/>
    <a:srgbClr val="CC00CC"/>
    <a:srgbClr val="032041"/>
    <a:srgbClr val="FFFF00"/>
    <a:srgbClr val="CCCC00"/>
    <a:srgbClr val="FFFFFF"/>
    <a:srgbClr val="FCEA0D"/>
    <a:srgbClr val="369038"/>
    <a:srgbClr val="000099"/>
    <a:srgbClr val="21FF4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63" autoAdjust="0"/>
    <p:restoredTop sz="85027" autoAdjust="0"/>
  </p:normalViewPr>
  <p:slideViewPr>
    <p:cSldViewPr snapToGrid="0" snapToObjects="1">
      <p:cViewPr varScale="1">
        <p:scale>
          <a:sx n="97" d="100"/>
          <a:sy n="97" d="100"/>
        </p:scale>
        <p:origin x="2274" y="72"/>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1" d="100"/>
          <a:sy n="51" d="100"/>
        </p:scale>
        <p:origin x="2692" y="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A06FC62A-E039-BE45-973F-7AF6A64EFB91}" type="datetimeFigureOut">
              <a:rPr lang="en-US"/>
              <a:pPr>
                <a:defRPr/>
              </a:pPr>
              <a:t>11/11/2021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13317" name="Slide Number Placeholder 4"/>
          <p:cNvSpPr>
            <a:spLocks noGrp="1"/>
          </p:cNvSpPr>
          <p:nvPr>
            <p:ph type="sldNum" sz="quarter" idx="3"/>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fld id="{E19E57F9-01B9-9B49-8D2E-33290EC9B8DD}" type="slidenum">
              <a:rPr lang="en-US"/>
              <a:pPr/>
              <a:t>‹#›</a:t>
            </a:fld>
            <a:endParaRPr lang="en-US"/>
          </a:p>
        </p:txBody>
      </p:sp>
    </p:spTree>
    <p:extLst>
      <p:ext uri="{BB962C8B-B14F-4D97-AF65-F5344CB8AC3E}">
        <p14:creationId xmlns:p14="http://schemas.microsoft.com/office/powerpoint/2010/main" val="24813608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8627DB90-840E-BD46-BCF5-C38C557DECC2}" type="datetimeFigureOut">
              <a:rPr lang="en-US"/>
              <a:pPr>
                <a:defRPr/>
              </a:pPr>
              <a:t>11/11/2021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9F7C762C-B6D4-8D4D-85E2-C19045F1A94B}" type="slidenum">
              <a:rPr lang="en-US"/>
              <a:pPr>
                <a:defRPr/>
              </a:pPr>
              <a:t>‹#›</a:t>
            </a:fld>
            <a:endParaRPr lang="en-US"/>
          </a:p>
        </p:txBody>
      </p:sp>
    </p:spTree>
    <p:extLst>
      <p:ext uri="{BB962C8B-B14F-4D97-AF65-F5344CB8AC3E}">
        <p14:creationId xmlns:p14="http://schemas.microsoft.com/office/powerpoint/2010/main" val="3202680327"/>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63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1638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81ED69FE-6DF4-5F46-872E-E1989E62BC88}" type="slidenum">
              <a:rPr lang="en-US" sz="1200"/>
              <a:pPr eaLnBrk="1" fontAlgn="base" hangingPunct="1">
                <a:spcBef>
                  <a:spcPct val="0"/>
                </a:spcBef>
                <a:spcAft>
                  <a:spcPct val="0"/>
                </a:spcAft>
              </a:pPr>
              <a:t>1</a:t>
            </a:fld>
            <a:endParaRPr lang="en-US" sz="1200"/>
          </a:p>
        </p:txBody>
      </p:sp>
    </p:spTree>
    <p:extLst>
      <p:ext uri="{BB962C8B-B14F-4D97-AF65-F5344CB8AC3E}">
        <p14:creationId xmlns:p14="http://schemas.microsoft.com/office/powerpoint/2010/main" val="1307985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F7C762C-B6D4-8D4D-85E2-C19045F1A94B}" type="slidenum">
              <a:rPr lang="en-US" smtClean="0"/>
              <a:pPr>
                <a:defRPr/>
              </a:pPr>
              <a:t>11</a:t>
            </a:fld>
            <a:endParaRPr lang="en-US"/>
          </a:p>
        </p:txBody>
      </p:sp>
    </p:spTree>
    <p:extLst>
      <p:ext uri="{BB962C8B-B14F-4D97-AF65-F5344CB8AC3E}">
        <p14:creationId xmlns:p14="http://schemas.microsoft.com/office/powerpoint/2010/main" val="3717490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After introducing the J2SMB</a:t>
            </a:r>
            <a:r>
              <a:rPr lang="en-US" altLang="zh-CN" baseline="0" dirty="0"/>
              <a:t> system and the architecture, we are interested about the problem formulation and the solution of J2SMB system.</a:t>
            </a:r>
            <a:endParaRPr lang="zh-CN" altLang="en-US" dirty="0"/>
          </a:p>
        </p:txBody>
      </p:sp>
      <p:sp>
        <p:nvSpPr>
          <p:cNvPr id="4" name="灯片编号占位符 3"/>
          <p:cNvSpPr>
            <a:spLocks noGrp="1"/>
          </p:cNvSpPr>
          <p:nvPr>
            <p:ph type="sldNum" sz="quarter" idx="10"/>
          </p:nvPr>
        </p:nvSpPr>
        <p:spPr/>
        <p:txBody>
          <a:bodyPr/>
          <a:lstStyle/>
          <a:p>
            <a:pPr>
              <a:defRPr/>
            </a:pPr>
            <a:fld id="{9F7C762C-B6D4-8D4D-85E2-C19045F1A94B}" type="slidenum">
              <a:rPr lang="en-US" smtClean="0"/>
              <a:pPr>
                <a:defRPr/>
              </a:pPr>
              <a:t>15</a:t>
            </a:fld>
            <a:endParaRPr lang="en-US"/>
          </a:p>
        </p:txBody>
      </p:sp>
    </p:spTree>
    <p:extLst>
      <p:ext uri="{BB962C8B-B14F-4D97-AF65-F5344CB8AC3E}">
        <p14:creationId xmlns:p14="http://schemas.microsoft.com/office/powerpoint/2010/main" val="149573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altLang="zh-CN" sz="1200" dirty="0"/>
                  <a:t>However, the joint optimization about transmitter and receiver is extremely difficult. To simplify the optimization process, first we make the assumption that the receiver is optimal so that we can focus on the design of transmitter. After determining the </a:t>
                </a:r>
                <a14:m>
                  <m:oMath xmlns:m="http://schemas.openxmlformats.org/officeDocument/2006/math">
                    <m:sSub>
                      <m:sSubPr>
                        <m:ctrlPr>
                          <a:rPr lang="en-US" altLang="zh-CN" sz="1200" i="1">
                            <a:latin typeface="Cambria Math" panose="02040503050406030204" pitchFamily="18" charset="0"/>
                          </a:rPr>
                        </m:ctrlPr>
                      </m:sSubPr>
                      <m:e>
                        <m:r>
                          <a:rPr lang="en-US" altLang="zh-CN" sz="1200">
                            <a:latin typeface="Cambria Math" panose="02040503050406030204" pitchFamily="18" charset="0"/>
                          </a:rPr>
                          <m:t>𝐏</m:t>
                        </m:r>
                      </m:e>
                      <m:sub>
                        <m:r>
                          <a:rPr lang="en-US" altLang="zh-CN" sz="1200">
                            <a:latin typeface="Cambria Math" panose="02040503050406030204" pitchFamily="18" charset="0"/>
                          </a:rPr>
                          <m:t>𝐀</m:t>
                        </m:r>
                      </m:sub>
                    </m:sSub>
                  </m:oMath>
                </a14:m>
                <a:r>
                  <a:rPr lang="en-US" altLang="zh-CN" sz="1200" dirty="0"/>
                  <a:t> and </a:t>
                </a:r>
                <a14:m>
                  <m:oMath xmlns:m="http://schemas.openxmlformats.org/officeDocument/2006/math">
                    <m:sSub>
                      <m:sSubPr>
                        <m:ctrlPr>
                          <a:rPr lang="en-US" altLang="zh-CN" sz="1200" i="1">
                            <a:latin typeface="Cambria Math" panose="02040503050406030204" pitchFamily="18" charset="0"/>
                          </a:rPr>
                        </m:ctrlPr>
                      </m:sSubPr>
                      <m:e>
                        <m:r>
                          <a:rPr lang="en-US" altLang="zh-CN" sz="1200">
                            <a:latin typeface="Cambria Math" panose="02040503050406030204" pitchFamily="18" charset="0"/>
                          </a:rPr>
                          <m:t>𝐏</m:t>
                        </m:r>
                      </m:e>
                      <m:sub>
                        <m:r>
                          <a:rPr lang="en-US" altLang="zh-CN" sz="1200">
                            <a:latin typeface="Cambria Math" panose="02040503050406030204" pitchFamily="18" charset="0"/>
                          </a:rPr>
                          <m:t>𝐃</m:t>
                        </m:r>
                      </m:sub>
                    </m:sSub>
                  </m:oMath>
                </a14:m>
                <a:r>
                  <a:rPr lang="en-US" altLang="zh-CN" sz="1200" dirty="0"/>
                  <a:t>, we solve the </a:t>
                </a:r>
                <a14:m>
                  <m:oMath xmlns:m="http://schemas.openxmlformats.org/officeDocument/2006/math">
                    <m:sSub>
                      <m:sSubPr>
                        <m:ctrlPr>
                          <a:rPr lang="en-US" altLang="zh-CN" sz="1200" i="1">
                            <a:latin typeface="Cambria Math" panose="02040503050406030204" pitchFamily="18" charset="0"/>
                          </a:rPr>
                        </m:ctrlPr>
                      </m:sSubPr>
                      <m:e>
                        <m:r>
                          <a:rPr lang="en-US" altLang="zh-CN" sz="1200">
                            <a:latin typeface="Cambria Math" panose="02040503050406030204" pitchFamily="18" charset="0"/>
                          </a:rPr>
                          <m:t>𝐂</m:t>
                        </m:r>
                      </m:e>
                      <m:sub>
                        <m:r>
                          <a:rPr lang="en-US" altLang="zh-CN" sz="1200">
                            <a:latin typeface="Cambria Math" panose="02040503050406030204" pitchFamily="18" charset="0"/>
                          </a:rPr>
                          <m:t>𝐀</m:t>
                        </m:r>
                      </m:sub>
                    </m:sSub>
                  </m:oMath>
                </a14:m>
                <a:r>
                  <a:rPr lang="en-US" altLang="zh-CN" sz="1200" dirty="0"/>
                  <a:t> and </a:t>
                </a:r>
                <a14:m>
                  <m:oMath xmlns:m="http://schemas.openxmlformats.org/officeDocument/2006/math">
                    <m:sSub>
                      <m:sSubPr>
                        <m:ctrlPr>
                          <a:rPr lang="en-US" altLang="zh-CN" sz="1200" i="1">
                            <a:latin typeface="Cambria Math" panose="02040503050406030204" pitchFamily="18" charset="0"/>
                          </a:rPr>
                        </m:ctrlPr>
                      </m:sSubPr>
                      <m:e>
                        <m:r>
                          <a:rPr lang="en-US" altLang="zh-CN" sz="1200">
                            <a:latin typeface="Cambria Math" panose="02040503050406030204" pitchFamily="18" charset="0"/>
                          </a:rPr>
                          <m:t>𝐂</m:t>
                        </m:r>
                      </m:e>
                      <m:sub>
                        <m:r>
                          <a:rPr lang="en-US" altLang="zh-CN" sz="1200">
                            <a:latin typeface="Cambria Math" panose="02040503050406030204" pitchFamily="18" charset="0"/>
                          </a:rPr>
                          <m:t>𝐃</m:t>
                        </m:r>
                      </m:sub>
                    </m:sSub>
                  </m:oMath>
                </a14:m>
                <a:r>
                  <a:rPr lang="en-US" altLang="zh-CN" sz="1200" dirty="0"/>
                  <a:t>. The optimization about transmitter and receiver is similar, so we give the optimization solution of </a:t>
                </a:r>
                <a14:m>
                  <m:oMath xmlns:m="http://schemas.openxmlformats.org/officeDocument/2006/math">
                    <m:sSub>
                      <m:sSubPr>
                        <m:ctrlPr>
                          <a:rPr lang="en-US" altLang="zh-CN" sz="1200" i="1">
                            <a:latin typeface="Cambria Math" panose="02040503050406030204" pitchFamily="18" charset="0"/>
                          </a:rPr>
                        </m:ctrlPr>
                      </m:sSubPr>
                      <m:e>
                        <m:r>
                          <a:rPr lang="en-US" altLang="zh-CN" sz="1200">
                            <a:latin typeface="Cambria Math" panose="02040503050406030204" pitchFamily="18" charset="0"/>
                          </a:rPr>
                          <m:t>𝐏</m:t>
                        </m:r>
                      </m:e>
                      <m:sub>
                        <m:r>
                          <a:rPr lang="en-US" altLang="zh-CN" sz="1200">
                            <a:latin typeface="Cambria Math" panose="02040503050406030204" pitchFamily="18" charset="0"/>
                          </a:rPr>
                          <m:t>𝐀</m:t>
                        </m:r>
                      </m:sub>
                    </m:sSub>
                  </m:oMath>
                </a14:m>
                <a:r>
                  <a:rPr lang="en-US" altLang="zh-CN" sz="1200" dirty="0"/>
                  <a:t> and </a:t>
                </a:r>
                <a14:m>
                  <m:oMath xmlns:m="http://schemas.openxmlformats.org/officeDocument/2006/math">
                    <m:sSub>
                      <m:sSubPr>
                        <m:ctrlPr>
                          <a:rPr lang="en-US" altLang="zh-CN" sz="1200" i="1">
                            <a:latin typeface="Cambria Math" panose="02040503050406030204" pitchFamily="18" charset="0"/>
                          </a:rPr>
                        </m:ctrlPr>
                      </m:sSubPr>
                      <m:e>
                        <m:r>
                          <a:rPr lang="en-US" altLang="zh-CN" sz="1200">
                            <a:latin typeface="Cambria Math" panose="02040503050406030204" pitchFamily="18" charset="0"/>
                          </a:rPr>
                          <m:t>𝐏</m:t>
                        </m:r>
                      </m:e>
                      <m:sub>
                        <m:r>
                          <a:rPr lang="en-US" altLang="zh-CN" sz="1200">
                            <a:latin typeface="Cambria Math" panose="02040503050406030204" pitchFamily="18" charset="0"/>
                          </a:rPr>
                          <m:t>𝐃</m:t>
                        </m:r>
                      </m:sub>
                    </m:sSub>
                  </m:oMath>
                </a14:m>
                <a:r>
                  <a:rPr lang="en-US" altLang="zh-CN" sz="1200" dirty="0"/>
                  <a:t> as an example and omit the optimization at receiver.</a:t>
                </a: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altLang="zh-CN" sz="1200" dirty="0"/>
                  <a:t>However, the joint optimization about transmitter and receiver is extremely difficult. To simplify the optimization process, first we make the assumption that the receiver is optimal so that we can focus on the design of transmitter. After determining the </a:t>
                </a:r>
                <a:r>
                  <a:rPr lang="en-US" altLang="zh-CN" sz="1200" i="0">
                    <a:latin typeface="Cambria Math" panose="02040503050406030204" pitchFamily="18" charset="0"/>
                  </a:rPr>
                  <a:t>𝐏_𝐀</a:t>
                </a:r>
                <a:r>
                  <a:rPr lang="en-US" altLang="zh-CN" sz="1200" dirty="0"/>
                  <a:t> and </a:t>
                </a:r>
                <a:r>
                  <a:rPr lang="en-US" altLang="zh-CN" sz="1200" i="0">
                    <a:latin typeface="Cambria Math" panose="02040503050406030204" pitchFamily="18" charset="0"/>
                  </a:rPr>
                  <a:t>𝐏_𝐃</a:t>
                </a:r>
                <a:r>
                  <a:rPr lang="en-US" altLang="zh-CN" sz="1200" dirty="0"/>
                  <a:t>, we solve the </a:t>
                </a:r>
                <a:r>
                  <a:rPr lang="en-US" altLang="zh-CN" sz="1200" i="0">
                    <a:latin typeface="Cambria Math" panose="02040503050406030204" pitchFamily="18" charset="0"/>
                  </a:rPr>
                  <a:t>𝐂_𝐀</a:t>
                </a:r>
                <a:r>
                  <a:rPr lang="en-US" altLang="zh-CN" sz="1200" dirty="0"/>
                  <a:t> and </a:t>
                </a:r>
                <a:r>
                  <a:rPr lang="en-US" altLang="zh-CN" sz="1200" i="0">
                    <a:latin typeface="Cambria Math" panose="02040503050406030204" pitchFamily="18" charset="0"/>
                  </a:rPr>
                  <a:t>𝐂_𝐃</a:t>
                </a:r>
                <a:r>
                  <a:rPr lang="en-US" altLang="zh-CN" sz="1200" dirty="0"/>
                  <a:t>. The optimization about transmitter and receiver is similar, so we give the optimization solution of </a:t>
                </a:r>
                <a:r>
                  <a:rPr lang="en-US" altLang="zh-CN" sz="1200" i="0">
                    <a:latin typeface="Cambria Math" panose="02040503050406030204" pitchFamily="18" charset="0"/>
                  </a:rPr>
                  <a:t>𝐏_𝐀</a:t>
                </a:r>
                <a:r>
                  <a:rPr lang="en-US" altLang="zh-CN" sz="1200" dirty="0"/>
                  <a:t> and </a:t>
                </a:r>
                <a:r>
                  <a:rPr lang="en-US" altLang="zh-CN" sz="1200" i="0">
                    <a:latin typeface="Cambria Math" panose="02040503050406030204" pitchFamily="18" charset="0"/>
                  </a:rPr>
                  <a:t>𝐏_𝐃</a:t>
                </a:r>
                <a:r>
                  <a:rPr lang="en-US" altLang="zh-CN" sz="1200" dirty="0"/>
                  <a:t> as an example and omit the optimization at receiver.</a:t>
                </a:r>
              </a:p>
              <a:p>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9F7C762C-B6D4-8D4D-85E2-C19045F1A94B}" type="slidenum">
              <a:rPr lang="en-US" smtClean="0"/>
              <a:pPr>
                <a:defRPr/>
              </a:pPr>
              <a:t>16</a:t>
            </a:fld>
            <a:endParaRPr lang="en-US"/>
          </a:p>
        </p:txBody>
      </p:sp>
    </p:spTree>
    <p:extLst>
      <p:ext uri="{BB962C8B-B14F-4D97-AF65-F5344CB8AC3E}">
        <p14:creationId xmlns:p14="http://schemas.microsoft.com/office/powerpoint/2010/main" val="3147114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altLang="zh-CN" sz="1200" dirty="0"/>
                  <a:t>However, the joint optimization about transmitter and receiver is extremely difficult. To simplify the optimization process, first we make the assumption that the receiver is optimal so that we can focus on the design of transmitter. After determining the </a:t>
                </a:r>
                <a14:m>
                  <m:oMath xmlns:m="http://schemas.openxmlformats.org/officeDocument/2006/math">
                    <m:sSub>
                      <m:sSubPr>
                        <m:ctrlPr>
                          <a:rPr lang="en-US" altLang="zh-CN" sz="1200" i="1">
                            <a:latin typeface="Cambria Math" panose="02040503050406030204" pitchFamily="18" charset="0"/>
                          </a:rPr>
                        </m:ctrlPr>
                      </m:sSubPr>
                      <m:e>
                        <m:r>
                          <a:rPr lang="en-US" altLang="zh-CN" sz="1200">
                            <a:latin typeface="Cambria Math" panose="02040503050406030204" pitchFamily="18" charset="0"/>
                          </a:rPr>
                          <m:t>𝐏</m:t>
                        </m:r>
                      </m:e>
                      <m:sub>
                        <m:r>
                          <a:rPr lang="en-US" altLang="zh-CN" sz="1200">
                            <a:latin typeface="Cambria Math" panose="02040503050406030204" pitchFamily="18" charset="0"/>
                          </a:rPr>
                          <m:t>𝐀</m:t>
                        </m:r>
                      </m:sub>
                    </m:sSub>
                  </m:oMath>
                </a14:m>
                <a:r>
                  <a:rPr lang="en-US" altLang="zh-CN" sz="1200" dirty="0"/>
                  <a:t> and </a:t>
                </a:r>
                <a14:m>
                  <m:oMath xmlns:m="http://schemas.openxmlformats.org/officeDocument/2006/math">
                    <m:sSub>
                      <m:sSubPr>
                        <m:ctrlPr>
                          <a:rPr lang="en-US" altLang="zh-CN" sz="1200" i="1">
                            <a:latin typeface="Cambria Math" panose="02040503050406030204" pitchFamily="18" charset="0"/>
                          </a:rPr>
                        </m:ctrlPr>
                      </m:sSubPr>
                      <m:e>
                        <m:r>
                          <a:rPr lang="en-US" altLang="zh-CN" sz="1200">
                            <a:latin typeface="Cambria Math" panose="02040503050406030204" pitchFamily="18" charset="0"/>
                          </a:rPr>
                          <m:t>𝐏</m:t>
                        </m:r>
                      </m:e>
                      <m:sub>
                        <m:r>
                          <a:rPr lang="en-US" altLang="zh-CN" sz="1200">
                            <a:latin typeface="Cambria Math" panose="02040503050406030204" pitchFamily="18" charset="0"/>
                          </a:rPr>
                          <m:t>𝐃</m:t>
                        </m:r>
                      </m:sub>
                    </m:sSub>
                  </m:oMath>
                </a14:m>
                <a:r>
                  <a:rPr lang="en-US" altLang="zh-CN" sz="1200" dirty="0"/>
                  <a:t>, we solve the </a:t>
                </a:r>
                <a14:m>
                  <m:oMath xmlns:m="http://schemas.openxmlformats.org/officeDocument/2006/math">
                    <m:sSub>
                      <m:sSubPr>
                        <m:ctrlPr>
                          <a:rPr lang="en-US" altLang="zh-CN" sz="1200" i="1">
                            <a:latin typeface="Cambria Math" panose="02040503050406030204" pitchFamily="18" charset="0"/>
                          </a:rPr>
                        </m:ctrlPr>
                      </m:sSubPr>
                      <m:e>
                        <m:r>
                          <a:rPr lang="en-US" altLang="zh-CN" sz="1200">
                            <a:latin typeface="Cambria Math" panose="02040503050406030204" pitchFamily="18" charset="0"/>
                          </a:rPr>
                          <m:t>𝐂</m:t>
                        </m:r>
                      </m:e>
                      <m:sub>
                        <m:r>
                          <a:rPr lang="en-US" altLang="zh-CN" sz="1200">
                            <a:latin typeface="Cambria Math" panose="02040503050406030204" pitchFamily="18" charset="0"/>
                          </a:rPr>
                          <m:t>𝐀</m:t>
                        </m:r>
                      </m:sub>
                    </m:sSub>
                  </m:oMath>
                </a14:m>
                <a:r>
                  <a:rPr lang="en-US" altLang="zh-CN" sz="1200" dirty="0"/>
                  <a:t> and </a:t>
                </a:r>
                <a14:m>
                  <m:oMath xmlns:m="http://schemas.openxmlformats.org/officeDocument/2006/math">
                    <m:sSub>
                      <m:sSubPr>
                        <m:ctrlPr>
                          <a:rPr lang="en-US" altLang="zh-CN" sz="1200" i="1">
                            <a:latin typeface="Cambria Math" panose="02040503050406030204" pitchFamily="18" charset="0"/>
                          </a:rPr>
                        </m:ctrlPr>
                      </m:sSubPr>
                      <m:e>
                        <m:r>
                          <a:rPr lang="en-US" altLang="zh-CN" sz="1200">
                            <a:latin typeface="Cambria Math" panose="02040503050406030204" pitchFamily="18" charset="0"/>
                          </a:rPr>
                          <m:t>𝐂</m:t>
                        </m:r>
                      </m:e>
                      <m:sub>
                        <m:r>
                          <a:rPr lang="en-US" altLang="zh-CN" sz="1200">
                            <a:latin typeface="Cambria Math" panose="02040503050406030204" pitchFamily="18" charset="0"/>
                          </a:rPr>
                          <m:t>𝐃</m:t>
                        </m:r>
                      </m:sub>
                    </m:sSub>
                  </m:oMath>
                </a14:m>
                <a:r>
                  <a:rPr lang="en-US" altLang="zh-CN" sz="1200" dirty="0"/>
                  <a:t>. The optimization about transmitter and receiver is similar, so we give the optimization solution of </a:t>
                </a:r>
                <a14:m>
                  <m:oMath xmlns:m="http://schemas.openxmlformats.org/officeDocument/2006/math">
                    <m:sSub>
                      <m:sSubPr>
                        <m:ctrlPr>
                          <a:rPr lang="en-US" altLang="zh-CN" sz="1200" i="1">
                            <a:latin typeface="Cambria Math" panose="02040503050406030204" pitchFamily="18" charset="0"/>
                          </a:rPr>
                        </m:ctrlPr>
                      </m:sSubPr>
                      <m:e>
                        <m:r>
                          <a:rPr lang="en-US" altLang="zh-CN" sz="1200">
                            <a:latin typeface="Cambria Math" panose="02040503050406030204" pitchFamily="18" charset="0"/>
                          </a:rPr>
                          <m:t>𝐏</m:t>
                        </m:r>
                      </m:e>
                      <m:sub>
                        <m:r>
                          <a:rPr lang="en-US" altLang="zh-CN" sz="1200">
                            <a:latin typeface="Cambria Math" panose="02040503050406030204" pitchFamily="18" charset="0"/>
                          </a:rPr>
                          <m:t>𝐀</m:t>
                        </m:r>
                      </m:sub>
                    </m:sSub>
                  </m:oMath>
                </a14:m>
                <a:r>
                  <a:rPr lang="en-US" altLang="zh-CN" sz="1200" dirty="0"/>
                  <a:t> and </a:t>
                </a:r>
                <a14:m>
                  <m:oMath xmlns:m="http://schemas.openxmlformats.org/officeDocument/2006/math">
                    <m:sSub>
                      <m:sSubPr>
                        <m:ctrlPr>
                          <a:rPr lang="en-US" altLang="zh-CN" sz="1200" i="1">
                            <a:latin typeface="Cambria Math" panose="02040503050406030204" pitchFamily="18" charset="0"/>
                          </a:rPr>
                        </m:ctrlPr>
                      </m:sSubPr>
                      <m:e>
                        <m:r>
                          <a:rPr lang="en-US" altLang="zh-CN" sz="1200">
                            <a:latin typeface="Cambria Math" panose="02040503050406030204" pitchFamily="18" charset="0"/>
                          </a:rPr>
                          <m:t>𝐏</m:t>
                        </m:r>
                      </m:e>
                      <m:sub>
                        <m:r>
                          <a:rPr lang="en-US" altLang="zh-CN" sz="1200">
                            <a:latin typeface="Cambria Math" panose="02040503050406030204" pitchFamily="18" charset="0"/>
                          </a:rPr>
                          <m:t>𝐃</m:t>
                        </m:r>
                      </m:sub>
                    </m:sSub>
                  </m:oMath>
                </a14:m>
                <a:r>
                  <a:rPr lang="en-US" altLang="zh-CN" sz="1200" dirty="0"/>
                  <a:t> as an example and omit the optimization at receiver.</a:t>
                </a: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altLang="zh-CN" sz="1200" dirty="0"/>
                  <a:t>However, the joint optimization about transmitter and receiver is extremely difficult. To simplify the optimization process, first we make the assumption that the receiver is optimal so that we can focus on the design of transmitter. After determining the </a:t>
                </a:r>
                <a:r>
                  <a:rPr lang="en-US" altLang="zh-CN" sz="1200" i="0">
                    <a:latin typeface="Cambria Math" panose="02040503050406030204" pitchFamily="18" charset="0"/>
                  </a:rPr>
                  <a:t>𝐏_𝐀</a:t>
                </a:r>
                <a:r>
                  <a:rPr lang="en-US" altLang="zh-CN" sz="1200" dirty="0"/>
                  <a:t> and </a:t>
                </a:r>
                <a:r>
                  <a:rPr lang="en-US" altLang="zh-CN" sz="1200" i="0">
                    <a:latin typeface="Cambria Math" panose="02040503050406030204" pitchFamily="18" charset="0"/>
                  </a:rPr>
                  <a:t>𝐏_𝐃</a:t>
                </a:r>
                <a:r>
                  <a:rPr lang="en-US" altLang="zh-CN" sz="1200" dirty="0"/>
                  <a:t>, we solve the </a:t>
                </a:r>
                <a:r>
                  <a:rPr lang="en-US" altLang="zh-CN" sz="1200" i="0">
                    <a:latin typeface="Cambria Math" panose="02040503050406030204" pitchFamily="18" charset="0"/>
                  </a:rPr>
                  <a:t>𝐂_𝐀</a:t>
                </a:r>
                <a:r>
                  <a:rPr lang="en-US" altLang="zh-CN" sz="1200" dirty="0"/>
                  <a:t> and </a:t>
                </a:r>
                <a:r>
                  <a:rPr lang="en-US" altLang="zh-CN" sz="1200" i="0">
                    <a:latin typeface="Cambria Math" panose="02040503050406030204" pitchFamily="18" charset="0"/>
                  </a:rPr>
                  <a:t>𝐂_𝐃</a:t>
                </a:r>
                <a:r>
                  <a:rPr lang="en-US" altLang="zh-CN" sz="1200" dirty="0"/>
                  <a:t>. The optimization about transmitter and receiver is similar, so we give the optimization solution of </a:t>
                </a:r>
                <a:r>
                  <a:rPr lang="en-US" altLang="zh-CN" sz="1200" i="0">
                    <a:latin typeface="Cambria Math" panose="02040503050406030204" pitchFamily="18" charset="0"/>
                  </a:rPr>
                  <a:t>𝐏_𝐀</a:t>
                </a:r>
                <a:r>
                  <a:rPr lang="en-US" altLang="zh-CN" sz="1200" dirty="0"/>
                  <a:t> and </a:t>
                </a:r>
                <a:r>
                  <a:rPr lang="en-US" altLang="zh-CN" sz="1200" i="0">
                    <a:latin typeface="Cambria Math" panose="02040503050406030204" pitchFamily="18" charset="0"/>
                  </a:rPr>
                  <a:t>𝐏_𝐃</a:t>
                </a:r>
                <a:r>
                  <a:rPr lang="en-US" altLang="zh-CN" sz="1200" dirty="0"/>
                  <a:t> as an example and omit the optimization at receiver.</a:t>
                </a:r>
              </a:p>
              <a:p>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9F7C762C-B6D4-8D4D-85E2-C19045F1A94B}" type="slidenum">
              <a:rPr lang="en-US" smtClean="0"/>
              <a:pPr>
                <a:defRPr/>
              </a:pPr>
              <a:t>17</a:t>
            </a:fld>
            <a:endParaRPr lang="en-US"/>
          </a:p>
        </p:txBody>
      </p:sp>
    </p:spTree>
    <p:extLst>
      <p:ext uri="{BB962C8B-B14F-4D97-AF65-F5344CB8AC3E}">
        <p14:creationId xmlns:p14="http://schemas.microsoft.com/office/powerpoint/2010/main" val="2071258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Nt</a:t>
            </a:r>
            <a:r>
              <a:rPr lang="en-US" altLang="zh-CN" dirty="0"/>
              <a:t> and Nr are the number of transmit antennas and receive antennas respectively. Lt and </a:t>
            </a:r>
            <a:r>
              <a:rPr lang="en-US" altLang="zh-CN" dirty="0" err="1"/>
              <a:t>Lr</a:t>
            </a:r>
            <a:r>
              <a:rPr lang="en-US" altLang="zh-CN" dirty="0"/>
              <a:t> are the number of RF chains at transmitter and receiver. </a:t>
            </a:r>
            <a:r>
              <a:rPr lang="en-US" altLang="zh-CN" dirty="0" err="1"/>
              <a:t>Nray</a:t>
            </a:r>
            <a:r>
              <a:rPr lang="en-US" altLang="zh-CN" dirty="0"/>
              <a:t> is the number of paths which make up the channel matrix H. m and n are the dynamic parameters of the </a:t>
            </a:r>
            <a:r>
              <a:rPr lang="en-US" altLang="zh-CN" dirty="0" err="1"/>
              <a:t>DAoSA</a:t>
            </a:r>
            <a:r>
              <a:rPr lang="en-US" altLang="zh-CN" dirty="0"/>
              <a:t> architecture.</a:t>
            </a:r>
            <a:endParaRPr lang="zh-CN" altLang="en-US" dirty="0"/>
          </a:p>
        </p:txBody>
      </p:sp>
      <p:sp>
        <p:nvSpPr>
          <p:cNvPr id="4" name="灯片编号占位符 3"/>
          <p:cNvSpPr>
            <a:spLocks noGrp="1"/>
          </p:cNvSpPr>
          <p:nvPr>
            <p:ph type="sldNum" sz="quarter" idx="10"/>
          </p:nvPr>
        </p:nvSpPr>
        <p:spPr/>
        <p:txBody>
          <a:bodyPr/>
          <a:lstStyle/>
          <a:p>
            <a:pPr>
              <a:defRPr/>
            </a:pPr>
            <a:fld id="{9F7C762C-B6D4-8D4D-85E2-C19045F1A94B}" type="slidenum">
              <a:rPr lang="en-US" smtClean="0"/>
              <a:pPr>
                <a:defRPr/>
              </a:pPr>
              <a:t>18</a:t>
            </a:fld>
            <a:endParaRPr lang="en-US"/>
          </a:p>
        </p:txBody>
      </p:sp>
    </p:spTree>
    <p:extLst>
      <p:ext uri="{BB962C8B-B14F-4D97-AF65-F5344CB8AC3E}">
        <p14:creationId xmlns:p14="http://schemas.microsoft.com/office/powerpoint/2010/main" val="1359208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F7C762C-B6D4-8D4D-85E2-C19045F1A94B}" type="slidenum">
              <a:rPr lang="en-US" smtClean="0"/>
              <a:pPr>
                <a:defRPr/>
              </a:pPr>
              <a:t>20</a:t>
            </a:fld>
            <a:endParaRPr lang="en-US"/>
          </a:p>
        </p:txBody>
      </p:sp>
    </p:spTree>
    <p:extLst>
      <p:ext uri="{BB962C8B-B14F-4D97-AF65-F5344CB8AC3E}">
        <p14:creationId xmlns:p14="http://schemas.microsoft.com/office/powerpoint/2010/main" val="18434818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0" fontAlgn="base" latinLnBrk="0" hangingPunct="0">
              <a:lnSpc>
                <a:spcPct val="100000"/>
              </a:lnSpc>
              <a:spcBef>
                <a:spcPct val="30000"/>
              </a:spcBef>
              <a:spcAft>
                <a:spcPct val="0"/>
              </a:spcAft>
              <a:buClrTx/>
              <a:buSzTx/>
              <a:buFontTx/>
              <a:buNone/>
              <a:tabLst/>
              <a:defRPr/>
            </a:pPr>
            <a:endParaRPr lang="fi-FI" altLang="zh-CN" dirty="0"/>
          </a:p>
          <a:p>
            <a:endParaRPr lang="en-US" dirty="0"/>
          </a:p>
        </p:txBody>
      </p:sp>
      <p:sp>
        <p:nvSpPr>
          <p:cNvPr id="4" name="Slide Number Placeholder 3"/>
          <p:cNvSpPr>
            <a:spLocks noGrp="1"/>
          </p:cNvSpPr>
          <p:nvPr>
            <p:ph type="sldNum" sz="quarter" idx="10"/>
          </p:nvPr>
        </p:nvSpPr>
        <p:spPr/>
        <p:txBody>
          <a:bodyPr/>
          <a:lstStyle/>
          <a:p>
            <a:pPr>
              <a:defRPr/>
            </a:pPr>
            <a:fld id="{9F7C762C-B6D4-8D4D-85E2-C19045F1A94B}" type="slidenum">
              <a:rPr lang="en-US" smtClean="0"/>
              <a:pPr>
                <a:defRPr/>
              </a:pPr>
              <a:t>22</a:t>
            </a:fld>
            <a:endParaRPr lang="en-US"/>
          </a:p>
        </p:txBody>
      </p:sp>
    </p:spTree>
    <p:extLst>
      <p:ext uri="{BB962C8B-B14F-4D97-AF65-F5344CB8AC3E}">
        <p14:creationId xmlns:p14="http://schemas.microsoft.com/office/powerpoint/2010/main" val="3685161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Instead,</a:t>
            </a:r>
            <a:r>
              <a:rPr lang="zh-CN" altLang="en-US" dirty="0"/>
              <a:t> </a:t>
            </a:r>
            <a:r>
              <a:rPr lang="en-US" altLang="zh-CN" dirty="0"/>
              <a:t>lets</a:t>
            </a:r>
            <a:r>
              <a:rPr lang="zh-CN" altLang="en-US" dirty="0"/>
              <a:t> </a:t>
            </a:r>
            <a:r>
              <a:rPr lang="en-US" altLang="zh-CN" dirty="0"/>
              <a:t>take</a:t>
            </a:r>
            <a:r>
              <a:rPr lang="zh-CN" altLang="en-US" dirty="0"/>
              <a:t> </a:t>
            </a:r>
            <a:r>
              <a:rPr lang="en-US" altLang="zh-CN" dirty="0"/>
              <a:t>a</a:t>
            </a:r>
            <a:r>
              <a:rPr lang="zh-CN" altLang="en-US" dirty="0"/>
              <a:t> </a:t>
            </a:r>
            <a:r>
              <a:rPr lang="en-US" altLang="zh-CN" dirty="0"/>
              <a:t>look</a:t>
            </a:r>
            <a:r>
              <a:rPr lang="zh-CN" altLang="en-US" dirty="0"/>
              <a:t> </a:t>
            </a:r>
            <a:r>
              <a:rPr lang="en-US" altLang="zh-CN" dirty="0"/>
              <a:t>at</a:t>
            </a:r>
            <a:r>
              <a:rPr lang="zh-CN" altLang="en-US" dirty="0"/>
              <a:t> </a:t>
            </a:r>
            <a:r>
              <a:rPr lang="en-US" altLang="zh-CN" dirty="0"/>
              <a:t>the</a:t>
            </a:r>
            <a:r>
              <a:rPr lang="zh-CN" altLang="en-US" dirty="0"/>
              <a:t> </a:t>
            </a:r>
            <a:r>
              <a:rPr lang="en-US" altLang="zh-CN" dirty="0"/>
              <a:t>THz</a:t>
            </a:r>
            <a:r>
              <a:rPr lang="zh-CN" altLang="en-US" dirty="0"/>
              <a:t> </a:t>
            </a:r>
            <a:r>
              <a:rPr lang="en-US" altLang="zh-CN" dirty="0"/>
              <a:t>band,</a:t>
            </a:r>
            <a:r>
              <a:rPr lang="zh-CN" altLang="en-US" dirty="0"/>
              <a:t> </a:t>
            </a:r>
            <a:r>
              <a:rPr lang="en-US" altLang="zh-CN" dirty="0"/>
              <a:t>which</a:t>
            </a:r>
            <a:r>
              <a:rPr lang="zh-CN" altLang="en-US" baseline="0" dirty="0"/>
              <a:t> </a:t>
            </a:r>
            <a:r>
              <a:rPr lang="en-US" altLang="zh-CN" baseline="0" dirty="0"/>
              <a:t>lies</a:t>
            </a:r>
            <a:r>
              <a:rPr lang="zh-CN" altLang="en-US" baseline="0" dirty="0"/>
              <a:t> </a:t>
            </a:r>
            <a:r>
              <a:rPr lang="en-US" altLang="zh-CN" baseline="0" dirty="0"/>
              <a:t>right</a:t>
            </a:r>
            <a:r>
              <a:rPr lang="zh-CN" altLang="en-US" baseline="0" dirty="0"/>
              <a:t> </a:t>
            </a:r>
            <a:r>
              <a:rPr lang="en-US" altLang="zh-CN" baseline="0" dirty="0"/>
              <a:t>after</a:t>
            </a:r>
            <a:r>
              <a:rPr lang="zh-CN" altLang="en-US" baseline="0" dirty="0"/>
              <a:t> </a:t>
            </a:r>
            <a:r>
              <a:rPr lang="en-US" altLang="zh-CN" baseline="0" dirty="0"/>
              <a:t>the</a:t>
            </a:r>
            <a:r>
              <a:rPr lang="zh-CN" altLang="en-US" baseline="0" dirty="0"/>
              <a:t> </a:t>
            </a:r>
            <a:r>
              <a:rPr lang="en-US" altLang="zh-CN" baseline="0" dirty="0"/>
              <a:t>mm-wave. THz band is from 0.1 to 10 THz. It can provide multiple GHz and even THz bandwidth. This huge bandwidth of terahertz spectrum makes Tbps wireless link possible. </a:t>
            </a:r>
            <a:endParaRPr lang="en-US" dirty="0"/>
          </a:p>
        </p:txBody>
      </p:sp>
      <p:sp>
        <p:nvSpPr>
          <p:cNvPr id="4" name="Slide Number Placeholder 3"/>
          <p:cNvSpPr>
            <a:spLocks noGrp="1"/>
          </p:cNvSpPr>
          <p:nvPr>
            <p:ph type="sldNum" sz="quarter" idx="10"/>
          </p:nvPr>
        </p:nvSpPr>
        <p:spPr/>
        <p:txBody>
          <a:bodyPr/>
          <a:lstStyle/>
          <a:p>
            <a:pPr>
              <a:defRPr/>
            </a:pPr>
            <a:fld id="{9F7C762C-B6D4-8D4D-85E2-C19045F1A94B}" type="slidenum">
              <a:rPr lang="en-US" smtClean="0"/>
              <a:pPr>
                <a:defRPr/>
              </a:pPr>
              <a:t>3</a:t>
            </a:fld>
            <a:endParaRPr lang="en-US"/>
          </a:p>
        </p:txBody>
      </p:sp>
    </p:spTree>
    <p:extLst>
      <p:ext uri="{BB962C8B-B14F-4D97-AF65-F5344CB8AC3E}">
        <p14:creationId xmlns:p14="http://schemas.microsoft.com/office/powerpoint/2010/main" val="830722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altLang="zh-CN" dirty="0">
                <a:solidFill>
                  <a:srgbClr val="FF0000"/>
                </a:solidFill>
              </a:rPr>
              <a:t>Spreading</a:t>
            </a:r>
            <a:r>
              <a:rPr lang="zh-CN" altLang="en-US" dirty="0">
                <a:solidFill>
                  <a:srgbClr val="FF0000"/>
                </a:solidFill>
              </a:rPr>
              <a:t> </a:t>
            </a:r>
            <a:r>
              <a:rPr lang="en-US" altLang="zh-CN" dirty="0">
                <a:solidFill>
                  <a:srgbClr val="FF0000"/>
                </a:solidFill>
              </a:rPr>
              <a:t>loss</a:t>
            </a:r>
            <a:r>
              <a:rPr lang="en-US" altLang="zh-CN" dirty="0"/>
              <a:t>:</a:t>
            </a:r>
            <a:r>
              <a:rPr lang="zh-CN" altLang="en-US" dirty="0"/>
              <a:t> </a:t>
            </a:r>
            <a:r>
              <a:rPr lang="en-US" altLang="zh-CN" dirty="0"/>
              <a:t>increases </a:t>
            </a:r>
            <a:r>
              <a:rPr lang="en-US" altLang="zh-CN" dirty="0" err="1"/>
              <a:t>quadratically</a:t>
            </a:r>
            <a:r>
              <a:rPr lang="en-US" altLang="zh-CN" dirty="0"/>
              <a:t> with the frequency, as defined by </a:t>
            </a:r>
            <a:r>
              <a:rPr lang="en-US" altLang="zh-CN" dirty="0" err="1"/>
              <a:t>Friis</a:t>
            </a:r>
            <a:r>
              <a:rPr lang="en-US" altLang="zh-CN" dirty="0"/>
              <a:t>’ law</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altLang="zh-CN" dirty="0">
                <a:solidFill>
                  <a:srgbClr val="FF0000"/>
                </a:solidFill>
              </a:rPr>
              <a:t>Molecular</a:t>
            </a:r>
            <a:r>
              <a:rPr lang="zh-CN" altLang="en-US" dirty="0">
                <a:solidFill>
                  <a:srgbClr val="FF0000"/>
                </a:solidFill>
              </a:rPr>
              <a:t> </a:t>
            </a:r>
            <a:r>
              <a:rPr lang="en-US" altLang="zh-CN" dirty="0">
                <a:solidFill>
                  <a:srgbClr val="FF0000"/>
                </a:solidFill>
              </a:rPr>
              <a:t>absorption</a:t>
            </a:r>
            <a:r>
              <a:rPr lang="zh-CN" altLang="en-US" dirty="0">
                <a:solidFill>
                  <a:srgbClr val="FF0000"/>
                </a:solidFill>
              </a:rPr>
              <a:t> </a:t>
            </a:r>
            <a:r>
              <a:rPr lang="en-US" altLang="zh-CN" dirty="0">
                <a:solidFill>
                  <a:srgbClr val="FF0000"/>
                </a:solidFill>
              </a:rPr>
              <a:t>loss</a:t>
            </a:r>
            <a:r>
              <a:rPr lang="en-US" altLang="zh-CN" dirty="0"/>
              <a:t>:</a:t>
            </a:r>
            <a:r>
              <a:rPr lang="zh-CN" altLang="en-US" dirty="0"/>
              <a:t> </a:t>
            </a:r>
            <a:r>
              <a:rPr lang="en-US" altLang="zh-CN" dirty="0"/>
              <a:t>part of the wave energy is converted into internal kinetic energy of the medium</a:t>
            </a:r>
            <a:r>
              <a:rPr lang="zh-CN" altLang="en-US" dirty="0"/>
              <a:t> </a:t>
            </a:r>
            <a:r>
              <a:rPr lang="en-US" altLang="zh-CN" dirty="0"/>
              <a:t>molecules</a:t>
            </a:r>
            <a:r>
              <a:rPr lang="zh-CN" altLang="en-US" dirty="0"/>
              <a:t> </a:t>
            </a:r>
            <a:r>
              <a:rPr lang="en-US" altLang="zh-CN" dirty="0"/>
              <a:t>(e.g.,</a:t>
            </a:r>
            <a:r>
              <a:rPr lang="zh-CN" altLang="en-US" dirty="0"/>
              <a:t> </a:t>
            </a:r>
            <a:r>
              <a:rPr lang="en-US" altLang="zh-CN" dirty="0"/>
              <a:t>water-vapor) </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altLang="zh-CN" dirty="0">
                <a:solidFill>
                  <a:srgbClr val="FF0000"/>
                </a:solidFill>
              </a:rPr>
              <a:t>Reflection</a:t>
            </a:r>
            <a:r>
              <a:rPr lang="zh-CN" altLang="en-US" dirty="0">
                <a:solidFill>
                  <a:srgbClr val="FF0000"/>
                </a:solidFill>
              </a:rPr>
              <a:t> </a:t>
            </a:r>
            <a:r>
              <a:rPr lang="en-US" altLang="zh-CN" dirty="0">
                <a:solidFill>
                  <a:srgbClr val="FF0000"/>
                </a:solidFill>
              </a:rPr>
              <a:t>and</a:t>
            </a:r>
            <a:r>
              <a:rPr lang="zh-CN" altLang="en-US" dirty="0">
                <a:solidFill>
                  <a:srgbClr val="FF0000"/>
                </a:solidFill>
              </a:rPr>
              <a:t> </a:t>
            </a:r>
            <a:r>
              <a:rPr lang="en-US" altLang="zh-CN" dirty="0">
                <a:solidFill>
                  <a:srgbClr val="FF0000"/>
                </a:solidFill>
              </a:rPr>
              <a:t>scattering</a:t>
            </a:r>
            <a:r>
              <a:rPr lang="zh-CN" altLang="en-US" dirty="0">
                <a:solidFill>
                  <a:srgbClr val="FF0000"/>
                </a:solidFill>
              </a:rPr>
              <a:t> </a:t>
            </a:r>
            <a:r>
              <a:rPr lang="en-US" altLang="zh-CN" dirty="0">
                <a:solidFill>
                  <a:srgbClr val="FF0000"/>
                </a:solidFill>
              </a:rPr>
              <a:t>loss</a:t>
            </a:r>
            <a:r>
              <a:rPr lang="en-US" altLang="zh-CN" dirty="0"/>
              <a:t>:</a:t>
            </a:r>
            <a:r>
              <a:rPr lang="zh-CN" altLang="en-US" dirty="0"/>
              <a:t> </a:t>
            </a:r>
            <a:r>
              <a:rPr lang="en-US" altLang="zh-CN" dirty="0"/>
              <a:t>rough</a:t>
            </a:r>
            <a:r>
              <a:rPr lang="zh-CN" altLang="en-US" dirty="0"/>
              <a:t> </a:t>
            </a:r>
            <a:r>
              <a:rPr lang="en-US" altLang="zh-CN" dirty="0"/>
              <a:t>surface</a:t>
            </a:r>
            <a:r>
              <a:rPr lang="zh-CN" altLang="en-US" dirty="0"/>
              <a:t> </a:t>
            </a:r>
            <a:r>
              <a:rPr lang="en-US" altLang="zh-CN" dirty="0"/>
              <a:t>scattering</a:t>
            </a:r>
            <a:r>
              <a:rPr lang="zh-CN" altLang="en-US" dirty="0"/>
              <a:t> </a:t>
            </a:r>
            <a:r>
              <a:rPr lang="en-US" altLang="zh-CN" dirty="0"/>
              <a:t>arises</a:t>
            </a:r>
            <a:r>
              <a:rPr lang="zh-CN" altLang="en-US" dirty="0"/>
              <a:t> </a:t>
            </a:r>
            <a:r>
              <a:rPr lang="en-US" altLang="zh-CN" dirty="0"/>
              <a:t>with</a:t>
            </a:r>
            <a:r>
              <a:rPr lang="zh-CN" altLang="en-US" dirty="0"/>
              <a:t> </a:t>
            </a:r>
            <a:r>
              <a:rPr lang="en-US" altLang="zh-CN" dirty="0"/>
              <a:t>tens</a:t>
            </a:r>
            <a:r>
              <a:rPr lang="zh-CN" altLang="en-US" dirty="0"/>
              <a:t> </a:t>
            </a:r>
            <a:r>
              <a:rPr lang="en-US" altLang="zh-CN" dirty="0"/>
              <a:t>of</a:t>
            </a:r>
            <a:r>
              <a:rPr lang="zh-CN" altLang="en-US" dirty="0"/>
              <a:t> </a:t>
            </a:r>
            <a:r>
              <a:rPr lang="en-US" altLang="zh-CN" dirty="0"/>
              <a:t>dB</a:t>
            </a:r>
            <a:r>
              <a:rPr lang="zh-CN" altLang="en-US" dirty="0"/>
              <a:t> </a:t>
            </a:r>
            <a:r>
              <a:rPr lang="en-US" altLang="zh-CN" dirty="0"/>
              <a:t>losses</a:t>
            </a:r>
            <a:r>
              <a:rPr lang="zh-CN" altLang="en-US" dirty="0"/>
              <a:t> </a:t>
            </a:r>
            <a:endParaRPr lang="en-US" altLang="zh-CN" dirty="0"/>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9F7C762C-B6D4-8D4D-85E2-C19045F1A94B}" type="slidenum">
              <a:rPr lang="en-US" smtClean="0"/>
              <a:pPr>
                <a:defRPr/>
              </a:pPr>
              <a:t>4</a:t>
            </a:fld>
            <a:endParaRPr lang="en-US"/>
          </a:p>
        </p:txBody>
      </p:sp>
    </p:spTree>
    <p:extLst>
      <p:ext uri="{BB962C8B-B14F-4D97-AF65-F5344CB8AC3E}">
        <p14:creationId xmlns:p14="http://schemas.microsoft.com/office/powerpoint/2010/main" val="1490246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F7C762C-B6D4-8D4D-85E2-C19045F1A94B}" type="slidenum">
              <a:rPr lang="en-US" smtClean="0"/>
              <a:pPr>
                <a:defRPr/>
              </a:pPr>
              <a:t>5</a:t>
            </a:fld>
            <a:endParaRPr lang="en-US"/>
          </a:p>
        </p:txBody>
      </p:sp>
    </p:spTree>
    <p:extLst>
      <p:ext uri="{BB962C8B-B14F-4D97-AF65-F5344CB8AC3E}">
        <p14:creationId xmlns:p14="http://schemas.microsoft.com/office/powerpoint/2010/main" val="2133982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F7C762C-B6D4-8D4D-85E2-C19045F1A94B}" type="slidenum">
              <a:rPr lang="en-US" smtClean="0"/>
              <a:pPr>
                <a:defRPr/>
              </a:pPr>
              <a:t>6</a:t>
            </a:fld>
            <a:endParaRPr lang="en-US"/>
          </a:p>
        </p:txBody>
      </p:sp>
    </p:spTree>
    <p:extLst>
      <p:ext uri="{BB962C8B-B14F-4D97-AF65-F5344CB8AC3E}">
        <p14:creationId xmlns:p14="http://schemas.microsoft.com/office/powerpoint/2010/main" val="697373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F7C762C-B6D4-8D4D-85E2-C19045F1A94B}" type="slidenum">
              <a:rPr lang="en-US" smtClean="0"/>
              <a:pPr>
                <a:defRPr/>
              </a:pPr>
              <a:t>7</a:t>
            </a:fld>
            <a:endParaRPr lang="en-US"/>
          </a:p>
        </p:txBody>
      </p:sp>
    </p:spTree>
    <p:extLst>
      <p:ext uri="{BB962C8B-B14F-4D97-AF65-F5344CB8AC3E}">
        <p14:creationId xmlns:p14="http://schemas.microsoft.com/office/powerpoint/2010/main" val="3224764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F7C762C-B6D4-8D4D-85E2-C19045F1A94B}" type="slidenum">
              <a:rPr lang="en-US" smtClean="0"/>
              <a:pPr>
                <a:defRPr/>
              </a:pPr>
              <a:t>8</a:t>
            </a:fld>
            <a:endParaRPr lang="en-US"/>
          </a:p>
        </p:txBody>
      </p:sp>
    </p:spTree>
    <p:extLst>
      <p:ext uri="{BB962C8B-B14F-4D97-AF65-F5344CB8AC3E}">
        <p14:creationId xmlns:p14="http://schemas.microsoft.com/office/powerpoint/2010/main" val="3162458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F7C762C-B6D4-8D4D-85E2-C19045F1A94B}" type="slidenum">
              <a:rPr lang="en-US" smtClean="0"/>
              <a:pPr>
                <a:defRPr/>
              </a:pPr>
              <a:t>9</a:t>
            </a:fld>
            <a:endParaRPr lang="en-US"/>
          </a:p>
        </p:txBody>
      </p:sp>
    </p:spTree>
    <p:extLst>
      <p:ext uri="{BB962C8B-B14F-4D97-AF65-F5344CB8AC3E}">
        <p14:creationId xmlns:p14="http://schemas.microsoft.com/office/powerpoint/2010/main" val="134566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F7C762C-B6D4-8D4D-85E2-C19045F1A94B}" type="slidenum">
              <a:rPr lang="en-US" smtClean="0"/>
              <a:pPr>
                <a:defRPr/>
              </a:pPr>
              <a:t>10</a:t>
            </a:fld>
            <a:endParaRPr lang="en-US"/>
          </a:p>
        </p:txBody>
      </p:sp>
    </p:spTree>
    <p:extLst>
      <p:ext uri="{BB962C8B-B14F-4D97-AF65-F5344CB8AC3E}">
        <p14:creationId xmlns:p14="http://schemas.microsoft.com/office/powerpoint/2010/main" val="2414024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95412"/>
            <a:ext cx="7772400" cy="1470025"/>
          </a:xfrm>
        </p:spPr>
        <p:txBody>
          <a:bodyPr/>
          <a:lstStyle>
            <a:lvl1pPr algn="ctr">
              <a:defRPr/>
            </a:lvl1pPr>
          </a:lstStyle>
          <a:p>
            <a:r>
              <a:rPr lang="en-US"/>
              <a:t>Click to edit Master title style</a:t>
            </a:r>
          </a:p>
        </p:txBody>
      </p:sp>
      <p:sp>
        <p:nvSpPr>
          <p:cNvPr id="3" name="Subtitle 2"/>
          <p:cNvSpPr>
            <a:spLocks noGrp="1"/>
          </p:cNvSpPr>
          <p:nvPr>
            <p:ph type="subTitle" idx="1"/>
          </p:nvPr>
        </p:nvSpPr>
        <p:spPr>
          <a:xfrm>
            <a:off x="1371600" y="3156431"/>
            <a:ext cx="6400800" cy="248236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0"/>
          </p:nvPr>
        </p:nvSpPr>
        <p:spPr/>
        <p:txBody>
          <a:bodyPr/>
          <a:lstStyle>
            <a:lvl1pPr>
              <a:defRPr/>
            </a:lvl1pPr>
          </a:lstStyle>
          <a:p>
            <a:pPr>
              <a:defRPr/>
            </a:pPr>
            <a:fld id="{D64E24E3-B97C-A34B-8673-3E0D7D862909}" type="slidenum">
              <a:rPr lang="en-US"/>
              <a:pPr>
                <a:defRPr/>
              </a:pPr>
              <a:t>‹#›</a:t>
            </a:fld>
            <a:endParaRPr lang="en-US"/>
          </a:p>
        </p:txBody>
      </p:sp>
      <p:cxnSp>
        <p:nvCxnSpPr>
          <p:cNvPr id="7" name="Straight Connector 6"/>
          <p:cNvCxnSpPr/>
          <p:nvPr userDrawn="1"/>
        </p:nvCxnSpPr>
        <p:spPr>
          <a:xfrm>
            <a:off x="0" y="2965782"/>
            <a:ext cx="9144000" cy="0"/>
          </a:xfrm>
          <a:prstGeom prst="line">
            <a:avLst/>
          </a:prstGeom>
          <a:ln>
            <a:solidFill>
              <a:srgbClr val="AF8F6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0" y="3005469"/>
            <a:ext cx="9144000" cy="0"/>
          </a:xfrm>
          <a:prstGeom prst="line">
            <a:avLst/>
          </a:prstGeom>
          <a:ln>
            <a:solidFill>
              <a:srgbClr val="031C3E"/>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5659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4" name="Straight Connector 3"/>
          <p:cNvCxnSpPr/>
          <p:nvPr userDrawn="1"/>
        </p:nvCxnSpPr>
        <p:spPr>
          <a:xfrm>
            <a:off x="0" y="1471613"/>
            <a:ext cx="9144000" cy="0"/>
          </a:xfrm>
          <a:prstGeom prst="line">
            <a:avLst/>
          </a:prstGeom>
          <a:ln>
            <a:solidFill>
              <a:srgbClr val="AF8F6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userDrawn="1"/>
        </p:nvCxnSpPr>
        <p:spPr>
          <a:xfrm>
            <a:off x="0" y="1511300"/>
            <a:ext cx="9144000" cy="0"/>
          </a:xfrm>
          <a:prstGeom prst="line">
            <a:avLst/>
          </a:prstGeom>
          <a:ln>
            <a:solidFill>
              <a:srgbClr val="031C3E"/>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36180BE-F5F4-DD44-B848-E761FFD67482}" type="slidenum">
              <a:rPr lang="en-US"/>
              <a:pPr>
                <a:defRPr/>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800" y="11288"/>
            <a:ext cx="1220259" cy="1141135"/>
          </a:xfrm>
          <a:prstGeom prst="rect">
            <a:avLst/>
          </a:prstGeom>
        </p:spPr>
      </p:pic>
    </p:spTree>
    <p:extLst>
      <p:ext uri="{BB962C8B-B14F-4D97-AF65-F5344CB8AC3E}">
        <p14:creationId xmlns:p14="http://schemas.microsoft.com/office/powerpoint/2010/main" val="1228703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144588"/>
            <a:ext cx="9144000" cy="0"/>
          </a:xfrm>
          <a:prstGeom prst="line">
            <a:avLst/>
          </a:prstGeom>
          <a:ln>
            <a:solidFill>
              <a:srgbClr val="AF8F6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userDrawn="1"/>
        </p:nvCxnSpPr>
        <p:spPr>
          <a:xfrm>
            <a:off x="0" y="1184275"/>
            <a:ext cx="9144000" cy="0"/>
          </a:xfrm>
          <a:prstGeom prst="line">
            <a:avLst/>
          </a:prstGeom>
          <a:ln>
            <a:solidFill>
              <a:srgbClr val="031C3E"/>
            </a:solidFill>
          </a:ln>
          <a:effectLst/>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0" y="1260705"/>
            <a:ext cx="9144000" cy="509564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11"/>
          </p:nvPr>
        </p:nvSpPr>
        <p:spPr/>
        <p:txBody>
          <a:bodyPr/>
          <a:lstStyle>
            <a:lvl1pPr>
              <a:defRPr/>
            </a:lvl1pPr>
          </a:lstStyle>
          <a:p>
            <a:pPr>
              <a:defRPr/>
            </a:pPr>
            <a:fld id="{AC6DD1D9-2669-FC49-9FC1-CDD719D0F834}" type="slidenum">
              <a:rPr lang="en-US"/>
              <a:pPr>
                <a:defRPr/>
              </a:pPr>
              <a:t>‹#›</a:t>
            </a:fld>
            <a:endParaRPr lang="en-US"/>
          </a:p>
        </p:txBody>
      </p:sp>
      <p:sp>
        <p:nvSpPr>
          <p:cNvPr id="10" name="Title 9"/>
          <p:cNvSpPr>
            <a:spLocks noGrp="1"/>
          </p:cNvSpPr>
          <p:nvPr>
            <p:ph type="title"/>
          </p:nvPr>
        </p:nvSpPr>
        <p:spPr>
          <a:xfrm>
            <a:off x="1101726" y="23813"/>
            <a:ext cx="6799101" cy="1143000"/>
          </a:xfrm>
        </p:spPr>
        <p:txBody>
          <a:bodyPr/>
          <a:lstStyle/>
          <a:p>
            <a:r>
              <a:rPr lang="en-US"/>
              <a:t>Click to edit Master title style</a:t>
            </a:r>
          </a:p>
        </p:txBody>
      </p:sp>
    </p:spTree>
    <p:extLst>
      <p:ext uri="{BB962C8B-B14F-4D97-AF65-F5344CB8AC3E}">
        <p14:creationId xmlns:p14="http://schemas.microsoft.com/office/powerpoint/2010/main" val="1823118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4FE5E22-A630-3143-BD76-DCF2175A44C4}" type="slidenum">
              <a:rPr lang="en-US"/>
              <a:pPr>
                <a:defRPr/>
              </a:pPr>
              <a:t>‹#›</a:t>
            </a:fld>
            <a:endParaRPr lang="en-US"/>
          </a:p>
        </p:txBody>
      </p:sp>
    </p:spTree>
    <p:extLst>
      <p:ext uri="{BB962C8B-B14F-4D97-AF65-F5344CB8AC3E}">
        <p14:creationId xmlns:p14="http://schemas.microsoft.com/office/powerpoint/2010/main" val="3144102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8A28A484-0A34-034F-B9CD-B46489153D91}" type="slidenum">
              <a:rPr lang="en-US"/>
              <a:pPr>
                <a:defRPr/>
              </a:pPr>
              <a:t>‹#›</a:t>
            </a:fld>
            <a:endParaRPr lang="en-US"/>
          </a:p>
        </p:txBody>
      </p:sp>
    </p:spTree>
    <p:extLst>
      <p:ext uri="{BB962C8B-B14F-4D97-AF65-F5344CB8AC3E}">
        <p14:creationId xmlns:p14="http://schemas.microsoft.com/office/powerpoint/2010/main" val="3089039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userDrawn="1"/>
        </p:nvCxnSpPr>
        <p:spPr>
          <a:xfrm>
            <a:off x="0" y="1471613"/>
            <a:ext cx="9144000" cy="0"/>
          </a:xfrm>
          <a:prstGeom prst="line">
            <a:avLst/>
          </a:prstGeom>
          <a:ln>
            <a:solidFill>
              <a:srgbClr val="AF8F6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0" y="1511300"/>
            <a:ext cx="9144000" cy="0"/>
          </a:xfrm>
          <a:prstGeom prst="line">
            <a:avLst/>
          </a:prstGeom>
          <a:ln>
            <a:solidFill>
              <a:srgbClr val="031C3E"/>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6"/>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12" name="Slide Number Placeholder 8"/>
          <p:cNvSpPr>
            <a:spLocks noGrp="1"/>
          </p:cNvSpPr>
          <p:nvPr>
            <p:ph type="sldNum" sz="quarter" idx="12"/>
          </p:nvPr>
        </p:nvSpPr>
        <p:spPr/>
        <p:txBody>
          <a:bodyPr/>
          <a:lstStyle>
            <a:lvl1pPr>
              <a:defRPr/>
            </a:lvl1pPr>
          </a:lstStyle>
          <a:p>
            <a:pPr>
              <a:defRPr/>
            </a:pPr>
            <a:fld id="{C24FD455-B944-0D48-89D5-14B9A99E6162}" type="slidenum">
              <a:rPr lang="en-US"/>
              <a:pPr>
                <a:defRPr/>
              </a:pPr>
              <a:t>‹#›</a:t>
            </a:fld>
            <a:endParaRPr lang="en-US"/>
          </a:p>
        </p:txBody>
      </p:sp>
    </p:spTree>
    <p:extLst>
      <p:ext uri="{BB962C8B-B14F-4D97-AF65-F5344CB8AC3E}">
        <p14:creationId xmlns:p14="http://schemas.microsoft.com/office/powerpoint/2010/main" val="3383268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2"/>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52EE60E3-9093-3548-BF39-96EE4B449348}" type="slidenum">
              <a:rPr lang="en-US"/>
              <a:pPr>
                <a:defRPr/>
              </a:pPr>
              <a:t>‹#›</a:t>
            </a:fld>
            <a:endParaRPr lang="en-US"/>
          </a:p>
        </p:txBody>
      </p:sp>
    </p:spTree>
    <p:extLst>
      <p:ext uri="{BB962C8B-B14F-4D97-AF65-F5344CB8AC3E}">
        <p14:creationId xmlns:p14="http://schemas.microsoft.com/office/powerpoint/2010/main" val="1487424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ate Placeholder 1"/>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Slide Number Placeholder 3"/>
          <p:cNvSpPr>
            <a:spLocks noGrp="1"/>
          </p:cNvSpPr>
          <p:nvPr>
            <p:ph type="sldNum" sz="quarter" idx="12"/>
          </p:nvPr>
        </p:nvSpPr>
        <p:spPr/>
        <p:txBody>
          <a:bodyPr/>
          <a:lstStyle>
            <a:lvl1pPr>
              <a:defRPr/>
            </a:lvl1pPr>
          </a:lstStyle>
          <a:p>
            <a:pPr>
              <a:defRPr/>
            </a:pPr>
            <a:fld id="{0DF32528-6198-3245-A6E2-A5CEE7915AD7}" type="slidenum">
              <a:rPr lang="en-US"/>
              <a:pPr>
                <a:defRPr/>
              </a:pPr>
              <a:t>‹#›</a:t>
            </a:fld>
            <a:endParaRPr lang="en-US"/>
          </a:p>
        </p:txBody>
      </p:sp>
    </p:spTree>
    <p:extLst>
      <p:ext uri="{BB962C8B-B14F-4D97-AF65-F5344CB8AC3E}">
        <p14:creationId xmlns:p14="http://schemas.microsoft.com/office/powerpoint/2010/main" val="3368459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040EFEDE-37B1-6040-ADE4-571A2E2AA712}" type="slidenum">
              <a:rPr lang="en-US"/>
              <a:pPr>
                <a:defRPr/>
              </a:pPr>
              <a:t>‹#›</a:t>
            </a:fld>
            <a:endParaRPr lang="en-US"/>
          </a:p>
        </p:txBody>
      </p:sp>
    </p:spTree>
    <p:extLst>
      <p:ext uri="{BB962C8B-B14F-4D97-AF65-F5344CB8AC3E}">
        <p14:creationId xmlns:p14="http://schemas.microsoft.com/office/powerpoint/2010/main" val="3070431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C7CE8E3-42A1-5F4E-9053-53AB794EFB93}" type="slidenum">
              <a:rPr lang="en-US"/>
              <a:pPr>
                <a:defRPr/>
              </a:pPr>
              <a:t>‹#›</a:t>
            </a:fld>
            <a:endParaRPr lang="en-US"/>
          </a:p>
        </p:txBody>
      </p:sp>
    </p:spTree>
    <p:extLst>
      <p:ext uri="{BB962C8B-B14F-4D97-AF65-F5344CB8AC3E}">
        <p14:creationId xmlns:p14="http://schemas.microsoft.com/office/powerpoint/2010/main" val="462717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347789" y="23813"/>
            <a:ext cx="6601458" cy="11430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20688" y="1600200"/>
            <a:ext cx="8366125" cy="452596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7010400" y="6470650"/>
            <a:ext cx="2133600" cy="365125"/>
          </a:xfrm>
          <a:prstGeom prst="rect">
            <a:avLst/>
          </a:prstGeom>
        </p:spPr>
        <p:txBody>
          <a:bodyPr vert="horz" lIns="91440" tIns="45720" rIns="91440" bIns="45720" rtlCol="0" anchor="ctr"/>
          <a:lstStyle>
            <a:lvl1pPr algn="r" fontAlgn="auto">
              <a:spcBef>
                <a:spcPts val="0"/>
              </a:spcBef>
              <a:spcAft>
                <a:spcPts val="0"/>
              </a:spcAft>
              <a:defRPr sz="1600" b="1">
                <a:solidFill>
                  <a:schemeClr val="tx1">
                    <a:tint val="75000"/>
                  </a:schemeClr>
                </a:solidFill>
                <a:latin typeface="+mn-lt"/>
                <a:ea typeface="+mn-ea"/>
                <a:cs typeface="+mn-cs"/>
              </a:defRPr>
            </a:lvl1pPr>
          </a:lstStyle>
          <a:p>
            <a:pPr>
              <a:defRPr/>
            </a:pPr>
            <a:fld id="{B2E01934-F821-E34B-BD89-12457185D37B}" type="slidenum">
              <a:rPr lang="en-US" smtClean="0"/>
              <a:pPr>
                <a:defRPr/>
              </a:pPr>
              <a:t>‹#›</a:t>
            </a:fld>
            <a:endParaRPr lang="en-US" dirty="0"/>
          </a:p>
        </p:txBody>
      </p:sp>
      <p:sp>
        <p:nvSpPr>
          <p:cNvPr id="1030" name="TextBox 1"/>
          <p:cNvSpPr txBox="1">
            <a:spLocks noChangeArrowheads="1"/>
          </p:cNvSpPr>
          <p:nvPr userDrawn="1"/>
        </p:nvSpPr>
        <p:spPr bwMode="auto">
          <a:xfrm>
            <a:off x="0" y="6527592"/>
            <a:ext cx="94487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defRPr/>
            </a:pPr>
            <a:r>
              <a:rPr lang="en-US" sz="1600" b="1" dirty="0">
                <a:solidFill>
                  <a:srgbClr val="000090"/>
                </a:solidFill>
              </a:rPr>
              <a:t>LFY’2019</a:t>
            </a:r>
          </a:p>
        </p:txBody>
      </p:sp>
      <p:sp>
        <p:nvSpPr>
          <p:cNvPr id="7" name="TextBox 6"/>
          <p:cNvSpPr txBox="1">
            <a:spLocks noChangeArrowheads="1"/>
          </p:cNvSpPr>
          <p:nvPr userDrawn="1"/>
        </p:nvSpPr>
        <p:spPr bwMode="auto">
          <a:xfrm>
            <a:off x="3229894" y="6559550"/>
            <a:ext cx="257705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marL="0" marR="0" indent="0" algn="l" defTabSz="457200" rtl="0" eaLnBrk="0" fontAlgn="base" latinLnBrk="0" hangingPunct="0">
              <a:lnSpc>
                <a:spcPct val="100000"/>
              </a:lnSpc>
              <a:spcBef>
                <a:spcPct val="0"/>
              </a:spcBef>
              <a:spcAft>
                <a:spcPct val="0"/>
              </a:spcAft>
              <a:buClrTx/>
              <a:buSzTx/>
              <a:buFontTx/>
              <a:buNone/>
              <a:tabLst/>
              <a:defRPr/>
            </a:pPr>
            <a:r>
              <a:rPr lang="en-US" altLang="zh-CN" sz="1600" dirty="0">
                <a:latin typeface="+mj-lt"/>
                <a:ea typeface="STKaiti" charset="-122"/>
                <a:cs typeface="STKaiti" charset="-122"/>
              </a:rPr>
              <a:t>2019 ICC Workshop on </a:t>
            </a:r>
            <a:r>
              <a:rPr lang="en-US" altLang="zh-CN" sz="1600" kern="1200" dirty="0">
                <a:solidFill>
                  <a:schemeClr val="tx1"/>
                </a:solidFill>
                <a:latin typeface="Calibri" charset="0"/>
                <a:ea typeface="STKaiti" charset="-122"/>
                <a:cs typeface="STKaiti" charset="-122"/>
              </a:rPr>
              <a:t>TBCN</a:t>
            </a:r>
            <a:endParaRPr lang="zh-CN" altLang="en-US" sz="1600" dirty="0">
              <a:latin typeface="+mj-lt"/>
              <a:ea typeface="STKaiti" charset="-122"/>
              <a:cs typeface="STKaiti" charset="-122"/>
            </a:endParaRPr>
          </a:p>
        </p:txBody>
      </p:sp>
      <p:pic>
        <p:nvPicPr>
          <p:cNvPr id="8" name="Picture 7"/>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 y="0"/>
            <a:ext cx="1194754" cy="1099467"/>
          </a:xfrm>
          <a:prstGeom prst="rect">
            <a:avLst/>
          </a:prstGeom>
        </p:spPr>
      </p:pic>
      <p:pic>
        <p:nvPicPr>
          <p:cNvPr id="9" name="Picture 8">
            <a:extLst>
              <a:ext uri="{FF2B5EF4-FFF2-40B4-BE49-F238E27FC236}">
                <a16:creationId xmlns:a16="http://schemas.microsoft.com/office/drawing/2014/main" id="{C150C927-0A65-4ABD-9FED-2D6DE0E93C3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924800" y="11288"/>
            <a:ext cx="1220259" cy="1141135"/>
          </a:xfrm>
          <a:prstGeom prst="rect">
            <a:avLst/>
          </a:prstGeom>
        </p:spPr>
      </p:pic>
    </p:spTree>
  </p:cSld>
  <p:clrMap bg1="lt1" tx1="dk1" bg2="lt2" tx2="dk2" accent1="accent1" accent2="accent2" accent3="accent3" accent4="accent4" accent5="accent5" accent6="accent6" hlink="hlink" folHlink="folHlink"/>
  <p:sldLayoutIdLst>
    <p:sldLayoutId id="2147484553" r:id="rId1"/>
    <p:sldLayoutId id="2147484554" r:id="rId2"/>
    <p:sldLayoutId id="2147484555" r:id="rId3"/>
    <p:sldLayoutId id="2147484556" r:id="rId4"/>
    <p:sldLayoutId id="2147484557" r:id="rId5"/>
    <p:sldLayoutId id="2147484558" r:id="rId6"/>
    <p:sldLayoutId id="2147484559" r:id="rId7"/>
    <p:sldLayoutId id="2147484560" r:id="rId8"/>
    <p:sldLayoutId id="2147484561" r:id="rId9"/>
    <p:sldLayoutId id="2147484562" r:id="rId10"/>
  </p:sldLayoutIdLst>
  <p:hf hdr="0" ftr="0" dt="0"/>
  <p:txStyles>
    <p:titleStyle>
      <a:lvl1pPr algn="ctr" defTabSz="457200" rtl="0" eaLnBrk="0" fontAlgn="base" hangingPunct="0">
        <a:spcBef>
          <a:spcPct val="0"/>
        </a:spcBef>
        <a:spcAft>
          <a:spcPct val="0"/>
        </a:spcAft>
        <a:defRPr sz="4400" b="1" kern="1200">
          <a:solidFill>
            <a:srgbClr val="000090"/>
          </a:solidFill>
          <a:latin typeface="+mj-lt"/>
          <a:ea typeface="ＭＳ Ｐゴシック" charset="0"/>
          <a:cs typeface="ＭＳ Ｐゴシック" charset="0"/>
        </a:defRPr>
      </a:lvl1pPr>
      <a:lvl2pPr algn="l" defTabSz="457200" rtl="0" eaLnBrk="0" fontAlgn="base" hangingPunct="0">
        <a:spcBef>
          <a:spcPct val="0"/>
        </a:spcBef>
        <a:spcAft>
          <a:spcPct val="0"/>
        </a:spcAft>
        <a:defRPr sz="4400" b="1">
          <a:solidFill>
            <a:srgbClr val="000090"/>
          </a:solidFill>
          <a:latin typeface="Calibri" charset="0"/>
          <a:ea typeface="ＭＳ Ｐゴシック" charset="0"/>
          <a:cs typeface="ＭＳ Ｐゴシック" charset="0"/>
        </a:defRPr>
      </a:lvl2pPr>
      <a:lvl3pPr algn="l" defTabSz="457200" rtl="0" eaLnBrk="0" fontAlgn="base" hangingPunct="0">
        <a:spcBef>
          <a:spcPct val="0"/>
        </a:spcBef>
        <a:spcAft>
          <a:spcPct val="0"/>
        </a:spcAft>
        <a:defRPr sz="4400" b="1">
          <a:solidFill>
            <a:srgbClr val="000090"/>
          </a:solidFill>
          <a:latin typeface="Calibri" charset="0"/>
          <a:ea typeface="ＭＳ Ｐゴシック" charset="0"/>
          <a:cs typeface="ＭＳ Ｐゴシック" charset="0"/>
        </a:defRPr>
      </a:lvl3pPr>
      <a:lvl4pPr algn="l" defTabSz="457200" rtl="0" eaLnBrk="0" fontAlgn="base" hangingPunct="0">
        <a:spcBef>
          <a:spcPct val="0"/>
        </a:spcBef>
        <a:spcAft>
          <a:spcPct val="0"/>
        </a:spcAft>
        <a:defRPr sz="4400" b="1">
          <a:solidFill>
            <a:srgbClr val="000090"/>
          </a:solidFill>
          <a:latin typeface="Calibri" charset="0"/>
          <a:ea typeface="ＭＳ Ｐゴシック" charset="0"/>
          <a:cs typeface="ＭＳ Ｐゴシック" charset="0"/>
        </a:defRPr>
      </a:lvl4pPr>
      <a:lvl5pPr algn="l" defTabSz="457200" rtl="0" eaLnBrk="0" fontAlgn="base" hangingPunct="0">
        <a:spcBef>
          <a:spcPct val="0"/>
        </a:spcBef>
        <a:spcAft>
          <a:spcPct val="0"/>
        </a:spcAft>
        <a:defRPr sz="4400" b="1">
          <a:solidFill>
            <a:srgbClr val="000090"/>
          </a:solidFill>
          <a:latin typeface="Calibri" charset="0"/>
          <a:ea typeface="ＭＳ Ｐゴシック" charset="0"/>
          <a:cs typeface="ＭＳ Ｐゴシック" charset="0"/>
        </a:defRPr>
      </a:lvl5pPr>
      <a:lvl6pPr marL="4572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457200" indent="-457200" algn="l" defTabSz="457200" rtl="0" eaLnBrk="0" fontAlgn="base" hangingPunct="0">
        <a:spcBef>
          <a:spcPct val="20000"/>
        </a:spcBef>
        <a:spcAft>
          <a:spcPct val="0"/>
        </a:spcAft>
        <a:buSzPct val="100000"/>
        <a:buFont typeface="Wingdings" charset="2"/>
        <a:buChar char="§"/>
        <a:defRPr sz="2800" b="1"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Clr>
          <a:srgbClr val="F4A52F"/>
        </a:buClr>
        <a:buFont typeface="Arial" charset="0"/>
        <a:buChar char="•"/>
        <a:defRPr sz="24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Clr>
          <a:srgbClr val="000090"/>
        </a:buClr>
        <a:buSzPct val="70000"/>
        <a:buFont typeface="Wingdings" charset="0"/>
        <a:buChar char="Ø"/>
        <a:defRPr sz="20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Clr>
          <a:srgbClr val="008000"/>
        </a:buClr>
        <a:buFont typeface="Arial" charset="0"/>
        <a:buChar char="–"/>
        <a:defRPr sz="18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Clr>
          <a:srgbClr val="FF0000"/>
        </a:buClr>
        <a:buFont typeface="Arial" charset="0"/>
        <a:buChar char="»"/>
        <a:defRPr sz="18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ongfei.yan@sjtu.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umji.sjtu.edu.cn/~chan/"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29.png"/><Relationship Id="rId7"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12" Type="http://schemas.openxmlformats.org/officeDocument/2006/relationships/image" Target="../media/image6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3.png"/><Relationship Id="rId11" Type="http://schemas.openxmlformats.org/officeDocument/2006/relationships/image" Target="../media/image68.png"/><Relationship Id="rId5" Type="http://schemas.openxmlformats.org/officeDocument/2006/relationships/image" Target="../media/image62.png"/><Relationship Id="rId10" Type="http://schemas.openxmlformats.org/officeDocument/2006/relationships/image" Target="../media/image67.png"/><Relationship Id="rId4" Type="http://schemas.openxmlformats.org/officeDocument/2006/relationships/image" Target="../media/image61.png"/><Relationship Id="rId9" Type="http://schemas.openxmlformats.org/officeDocument/2006/relationships/image" Target="../media/image6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10.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umji.sjtu.edu.cn/~chan/" TargetMode="External"/><Relationship Id="rId2" Type="http://schemas.openxmlformats.org/officeDocument/2006/relationships/hyperlink" Target="mailto:longfei.yan@sjtu.edu.cn" TargetMode="External"/><Relationship Id="rId1" Type="http://schemas.openxmlformats.org/officeDocument/2006/relationships/slideLayout" Target="../slideLayouts/slideLayout6.xml"/><Relationship Id="rId4" Type="http://schemas.openxmlformats.org/officeDocument/2006/relationships/image" Target="../media/image38.tiff"/></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60.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8" Type="http://schemas.openxmlformats.org/officeDocument/2006/relationships/image" Target="../media/image270.png"/><Relationship Id="rId3" Type="http://schemas.openxmlformats.org/officeDocument/2006/relationships/image" Target="../media/image220.png"/><Relationship Id="rId7" Type="http://schemas.openxmlformats.org/officeDocument/2006/relationships/image" Target="../media/image26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50.png"/><Relationship Id="rId11" Type="http://schemas.openxmlformats.org/officeDocument/2006/relationships/image" Target="../media/image9.png"/><Relationship Id="rId5" Type="http://schemas.openxmlformats.org/officeDocument/2006/relationships/image" Target="../media/image240.png"/><Relationship Id="rId10" Type="http://schemas.openxmlformats.org/officeDocument/2006/relationships/image" Target="../media/image8.png"/><Relationship Id="rId4" Type="http://schemas.openxmlformats.org/officeDocument/2006/relationships/image" Target="../media/image230.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3"/>
          <p:cNvSpPr txBox="1">
            <a:spLocks/>
          </p:cNvSpPr>
          <p:nvPr/>
        </p:nvSpPr>
        <p:spPr bwMode="auto">
          <a:xfrm>
            <a:off x="0" y="687366"/>
            <a:ext cx="9144000" cy="3402597"/>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altLang="zh-CN" sz="3600" b="1" dirty="0">
                <a:solidFill>
                  <a:srgbClr val="000090"/>
                </a:solidFill>
              </a:rPr>
              <a:t>A Dynamic Array of Sub-Array Architecture for Hybrid Beamforming in the Terahertz Band</a:t>
            </a:r>
          </a:p>
          <a:p>
            <a:pPr algn="ctr" eaLnBrk="1" hangingPunct="1"/>
            <a:endParaRPr lang="en-US" sz="3600" b="1" dirty="0">
              <a:solidFill>
                <a:srgbClr val="000090"/>
              </a:solidFill>
            </a:endParaRPr>
          </a:p>
        </p:txBody>
      </p:sp>
      <p:sp>
        <p:nvSpPr>
          <p:cNvPr id="7" name="TextBox 6"/>
          <p:cNvSpPr txBox="1"/>
          <p:nvPr/>
        </p:nvSpPr>
        <p:spPr>
          <a:xfrm>
            <a:off x="1285874" y="3870435"/>
            <a:ext cx="6572249" cy="3477875"/>
          </a:xfrm>
          <a:prstGeom prst="rect">
            <a:avLst/>
          </a:prstGeom>
          <a:noFill/>
        </p:spPr>
        <p:txBody>
          <a:bodyPr wrap="square" rtlCol="0">
            <a:spAutoFit/>
          </a:bodyPr>
          <a:lstStyle/>
          <a:p>
            <a:pPr algn="ctr"/>
            <a:r>
              <a:rPr lang="en-US" sz="2400" b="1" dirty="0"/>
              <a:t>Longfei Yan, </a:t>
            </a:r>
            <a:r>
              <a:rPr lang="en-US" sz="2400" dirty="0"/>
              <a:t>Chong Han, and Jinhong Yuan</a:t>
            </a:r>
          </a:p>
          <a:p>
            <a:pPr algn="ctr"/>
            <a:endParaRPr lang="en-US" sz="2000" dirty="0"/>
          </a:p>
          <a:p>
            <a:pPr algn="ctr"/>
            <a:r>
              <a:rPr lang="en-US" sz="2000" b="1" dirty="0"/>
              <a:t>Terahertz Wireless Communications laboratory</a:t>
            </a:r>
          </a:p>
          <a:p>
            <a:pPr algn="ctr"/>
            <a:r>
              <a:rPr lang="en-US" sz="2000" b="1" dirty="0"/>
              <a:t>Shanghai Jiao Tong University</a:t>
            </a:r>
          </a:p>
          <a:p>
            <a:pPr algn="ctr"/>
            <a:r>
              <a:rPr lang="en-US" sz="2000" b="1" dirty="0"/>
              <a:t>Email: </a:t>
            </a:r>
            <a:r>
              <a:rPr lang="en-US" altLang="zh-CN" sz="2000" b="1" dirty="0">
                <a:hlinkClick r:id="rId3"/>
              </a:rPr>
              <a:t>l</a:t>
            </a:r>
            <a:r>
              <a:rPr lang="en-US" sz="2000" b="1" dirty="0">
                <a:hlinkClick r:id="rId3"/>
              </a:rPr>
              <a:t>ongfei.yan@sjtu.edu.cn</a:t>
            </a:r>
            <a:endParaRPr lang="en-US" sz="2000" b="1" dirty="0"/>
          </a:p>
          <a:p>
            <a:pPr algn="ctr"/>
            <a:r>
              <a:rPr lang="en-US" sz="2000" b="1" dirty="0"/>
              <a:t>Website: </a:t>
            </a:r>
            <a:r>
              <a:rPr lang="en-US" sz="2000" b="1" dirty="0">
                <a:hlinkClick r:id="rId4"/>
              </a:rPr>
              <a:t>http://umji.sjtu.edu.cn/~chan/</a:t>
            </a:r>
            <a:endParaRPr lang="en-US" sz="2000" b="1" dirty="0"/>
          </a:p>
          <a:p>
            <a:pPr algn="ctr"/>
            <a:endParaRPr lang="en-US" sz="2400" b="1" dirty="0"/>
          </a:p>
          <a:p>
            <a:pPr algn="ctr"/>
            <a:endParaRPr lang="en-US" dirty="0"/>
          </a:p>
          <a:p>
            <a:pPr algn="ctr"/>
            <a:endParaRPr lang="en-US" dirty="0"/>
          </a:p>
          <a:p>
            <a:pPr algn="ctr"/>
            <a:endParaRPr lang="en-US" dirty="0"/>
          </a:p>
          <a:p>
            <a:pPr algn="ctr"/>
            <a:endParaRPr lang="en-US" dirty="0"/>
          </a:p>
        </p:txBody>
      </p:sp>
      <p:sp>
        <p:nvSpPr>
          <p:cNvPr id="2" name="Slide Number Placeholder 1">
            <a:extLst>
              <a:ext uri="{FF2B5EF4-FFF2-40B4-BE49-F238E27FC236}">
                <a16:creationId xmlns:a16="http://schemas.microsoft.com/office/drawing/2014/main" id="{7D97CDD8-04C6-1045-B0CF-489AB693191F}"/>
              </a:ext>
            </a:extLst>
          </p:cNvPr>
          <p:cNvSpPr>
            <a:spLocks noGrp="1"/>
          </p:cNvSpPr>
          <p:nvPr>
            <p:ph type="sldNum" sz="quarter" idx="10"/>
          </p:nvPr>
        </p:nvSpPr>
        <p:spPr/>
        <p:txBody>
          <a:bodyPr/>
          <a:lstStyle/>
          <a:p>
            <a:pPr>
              <a:defRPr/>
            </a:pPr>
            <a:fld id="{D64E24E3-B97C-A34B-8673-3E0D7D862909}" type="slidenum">
              <a:rPr lang="en-US" smtClean="0"/>
              <a:pPr>
                <a:defRPr/>
              </a:pPr>
              <a:t>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2375"/>
    </mc:Choice>
    <mc:Fallback xmlns="">
      <p:transition spd="slow" advTm="237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sz="2400" dirty="0"/>
          </a:p>
          <a:p>
            <a:pPr marL="0" indent="0">
              <a:buNone/>
            </a:pPr>
            <a:endParaRPr lang="en-US" sz="2400" dirty="0"/>
          </a:p>
        </p:txBody>
      </p:sp>
      <p:sp>
        <p:nvSpPr>
          <p:cNvPr id="3" name="Slide Number Placeholder 2"/>
          <p:cNvSpPr>
            <a:spLocks noGrp="1"/>
          </p:cNvSpPr>
          <p:nvPr>
            <p:ph type="sldNum" sz="quarter" idx="11"/>
          </p:nvPr>
        </p:nvSpPr>
        <p:spPr/>
        <p:txBody>
          <a:bodyPr/>
          <a:lstStyle/>
          <a:p>
            <a:pPr>
              <a:defRPr/>
            </a:pPr>
            <a:fld id="{AC6DD1D9-2669-FC49-9FC1-CDD719D0F834}" type="slidenum">
              <a:rPr lang="en-US" smtClean="0"/>
              <a:pPr>
                <a:defRPr/>
              </a:pPr>
              <a:t>10</a:t>
            </a:fld>
            <a:endParaRPr lang="en-US"/>
          </a:p>
        </p:txBody>
      </p:sp>
      <p:sp>
        <p:nvSpPr>
          <p:cNvPr id="4" name="Title 3"/>
          <p:cNvSpPr>
            <a:spLocks noGrp="1"/>
          </p:cNvSpPr>
          <p:nvPr>
            <p:ph type="title"/>
          </p:nvPr>
        </p:nvSpPr>
        <p:spPr/>
        <p:txBody>
          <a:bodyPr/>
          <a:lstStyle/>
          <a:p>
            <a:r>
              <a:rPr lang="en-US" sz="4000" dirty="0"/>
              <a:t>Fully-Connected (FC)</a:t>
            </a:r>
          </a:p>
        </p:txBody>
      </p:sp>
      <p:grpSp>
        <p:nvGrpSpPr>
          <p:cNvPr id="187" name="组合 186"/>
          <p:cNvGrpSpPr/>
          <p:nvPr/>
        </p:nvGrpSpPr>
        <p:grpSpPr>
          <a:xfrm>
            <a:off x="208882" y="1523971"/>
            <a:ext cx="8299017" cy="2692400"/>
            <a:chOff x="409448" y="2305020"/>
            <a:chExt cx="8299017" cy="2692400"/>
          </a:xfrm>
        </p:grpSpPr>
        <p:grpSp>
          <p:nvGrpSpPr>
            <p:cNvPr id="188" name="Group 10"/>
            <p:cNvGrpSpPr>
              <a:grpSpLocks/>
            </p:cNvGrpSpPr>
            <p:nvPr/>
          </p:nvGrpSpPr>
          <p:grpSpPr bwMode="auto">
            <a:xfrm>
              <a:off x="4105275" y="3090916"/>
              <a:ext cx="823913" cy="650875"/>
              <a:chOff x="2589" y="2023"/>
              <a:chExt cx="519" cy="410"/>
            </a:xfrm>
          </p:grpSpPr>
          <p:sp>
            <p:nvSpPr>
              <p:cNvPr id="687" name="Freeform 5"/>
              <p:cNvSpPr>
                <a:spLocks/>
              </p:cNvSpPr>
              <p:nvPr/>
            </p:nvSpPr>
            <p:spPr bwMode="auto">
              <a:xfrm>
                <a:off x="2589" y="2023"/>
                <a:ext cx="519" cy="410"/>
              </a:xfrm>
              <a:custGeom>
                <a:avLst/>
                <a:gdLst>
                  <a:gd name="T0" fmla="*/ 307 w 3017"/>
                  <a:gd name="T1" fmla="*/ 792 h 2374"/>
                  <a:gd name="T2" fmla="*/ 697 w 3017"/>
                  <a:gd name="T3" fmla="*/ 248 h 2374"/>
                  <a:gd name="T4" fmla="*/ 989 w 3017"/>
                  <a:gd name="T5" fmla="*/ 310 h 2374"/>
                  <a:gd name="T6" fmla="*/ 1475 w 3017"/>
                  <a:gd name="T7" fmla="*/ 152 h 2374"/>
                  <a:gd name="T8" fmla="*/ 1558 w 3017"/>
                  <a:gd name="T9" fmla="*/ 217 h 2374"/>
                  <a:gd name="T10" fmla="*/ 1953 w 3017"/>
                  <a:gd name="T11" fmla="*/ 77 h 2374"/>
                  <a:gd name="T12" fmla="*/ 2055 w 3017"/>
                  <a:gd name="T13" fmla="*/ 167 h 2374"/>
                  <a:gd name="T14" fmla="*/ 2517 w 3017"/>
                  <a:gd name="T15" fmla="*/ 127 h 2374"/>
                  <a:gd name="T16" fmla="*/ 2627 w 3017"/>
                  <a:gd name="T17" fmla="*/ 330 h 2374"/>
                  <a:gd name="T18" fmla="*/ 2880 w 3017"/>
                  <a:gd name="T19" fmla="*/ 799 h 2374"/>
                  <a:gd name="T20" fmla="*/ 2863 w 3017"/>
                  <a:gd name="T21" fmla="*/ 850 h 2374"/>
                  <a:gd name="T22" fmla="*/ 2779 w 3017"/>
                  <a:gd name="T23" fmla="*/ 1529 h 2374"/>
                  <a:gd name="T24" fmla="*/ 2566 w 3017"/>
                  <a:gd name="T25" fmla="*/ 1625 h 2374"/>
                  <a:gd name="T26" fmla="*/ 2173 w 3017"/>
                  <a:gd name="T27" fmla="*/ 2035 h 2374"/>
                  <a:gd name="T28" fmla="*/ 1969 w 3017"/>
                  <a:gd name="T29" fmla="*/ 1973 h 2374"/>
                  <a:gd name="T30" fmla="*/ 1402 w 3017"/>
                  <a:gd name="T31" fmla="*/ 2296 h 2374"/>
                  <a:gd name="T32" fmla="*/ 1155 w 3017"/>
                  <a:gd name="T33" fmla="*/ 2101 h 2374"/>
                  <a:gd name="T34" fmla="*/ 441 w 3017"/>
                  <a:gd name="T35" fmla="*/ 1912 h 2374"/>
                  <a:gd name="T36" fmla="*/ 436 w 3017"/>
                  <a:gd name="T37" fmla="*/ 1902 h 2374"/>
                  <a:gd name="T38" fmla="*/ 110 w 3017"/>
                  <a:gd name="T39" fmla="*/ 1629 h 2374"/>
                  <a:gd name="T40" fmla="*/ 187 w 3017"/>
                  <a:gd name="T41" fmla="*/ 1380 h 2374"/>
                  <a:gd name="T42" fmla="*/ 82 w 3017"/>
                  <a:gd name="T43" fmla="*/ 952 h 2374"/>
                  <a:gd name="T44" fmla="*/ 305 w 3017"/>
                  <a:gd name="T45" fmla="*/ 799 h 2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17" h="2374">
                    <a:moveTo>
                      <a:pt x="307" y="792"/>
                    </a:moveTo>
                    <a:cubicBezTo>
                      <a:pt x="273" y="528"/>
                      <a:pt x="448" y="284"/>
                      <a:pt x="697" y="248"/>
                    </a:cubicBezTo>
                    <a:cubicBezTo>
                      <a:pt x="798" y="234"/>
                      <a:pt x="901" y="255"/>
                      <a:pt x="989" y="310"/>
                    </a:cubicBezTo>
                    <a:cubicBezTo>
                      <a:pt x="1082" y="124"/>
                      <a:pt x="1299" y="53"/>
                      <a:pt x="1475" y="152"/>
                    </a:cubicBezTo>
                    <a:cubicBezTo>
                      <a:pt x="1505" y="169"/>
                      <a:pt x="1533" y="191"/>
                      <a:pt x="1558" y="217"/>
                    </a:cubicBezTo>
                    <a:cubicBezTo>
                      <a:pt x="1631" y="62"/>
                      <a:pt x="1807" y="0"/>
                      <a:pt x="1953" y="77"/>
                    </a:cubicBezTo>
                    <a:cubicBezTo>
                      <a:pt x="1993" y="98"/>
                      <a:pt x="2028" y="129"/>
                      <a:pt x="2055" y="167"/>
                    </a:cubicBezTo>
                    <a:cubicBezTo>
                      <a:pt x="2172" y="21"/>
                      <a:pt x="2379" y="3"/>
                      <a:pt x="2517" y="127"/>
                    </a:cubicBezTo>
                    <a:cubicBezTo>
                      <a:pt x="2575" y="179"/>
                      <a:pt x="2614" y="250"/>
                      <a:pt x="2627" y="330"/>
                    </a:cubicBezTo>
                    <a:cubicBezTo>
                      <a:pt x="2819" y="385"/>
                      <a:pt x="2932" y="595"/>
                      <a:pt x="2880" y="799"/>
                    </a:cubicBezTo>
                    <a:cubicBezTo>
                      <a:pt x="2875" y="816"/>
                      <a:pt x="2870" y="833"/>
                      <a:pt x="2863" y="850"/>
                    </a:cubicBezTo>
                    <a:cubicBezTo>
                      <a:pt x="3017" y="1062"/>
                      <a:pt x="2979" y="1366"/>
                      <a:pt x="2779" y="1529"/>
                    </a:cubicBezTo>
                    <a:cubicBezTo>
                      <a:pt x="2717" y="1580"/>
                      <a:pt x="2644" y="1613"/>
                      <a:pt x="2566" y="1625"/>
                    </a:cubicBezTo>
                    <a:cubicBezTo>
                      <a:pt x="2564" y="1853"/>
                      <a:pt x="2388" y="2037"/>
                      <a:pt x="2173" y="2035"/>
                    </a:cubicBezTo>
                    <a:cubicBezTo>
                      <a:pt x="2101" y="2035"/>
                      <a:pt x="2030" y="2013"/>
                      <a:pt x="1969" y="1973"/>
                    </a:cubicBezTo>
                    <a:cubicBezTo>
                      <a:pt x="1897" y="2229"/>
                      <a:pt x="1642" y="2374"/>
                      <a:pt x="1402" y="2296"/>
                    </a:cubicBezTo>
                    <a:cubicBezTo>
                      <a:pt x="1301" y="2263"/>
                      <a:pt x="1214" y="2195"/>
                      <a:pt x="1155" y="2101"/>
                    </a:cubicBezTo>
                    <a:cubicBezTo>
                      <a:pt x="909" y="2259"/>
                      <a:pt x="589" y="2174"/>
                      <a:pt x="441" y="1912"/>
                    </a:cubicBezTo>
                    <a:cubicBezTo>
                      <a:pt x="439" y="1909"/>
                      <a:pt x="438" y="1905"/>
                      <a:pt x="436" y="1902"/>
                    </a:cubicBezTo>
                    <a:cubicBezTo>
                      <a:pt x="275" y="1922"/>
                      <a:pt x="129" y="1800"/>
                      <a:pt x="110" y="1629"/>
                    </a:cubicBezTo>
                    <a:cubicBezTo>
                      <a:pt x="100" y="1538"/>
                      <a:pt x="128" y="1447"/>
                      <a:pt x="187" y="1380"/>
                    </a:cubicBezTo>
                    <a:cubicBezTo>
                      <a:pt x="47" y="1293"/>
                      <a:pt x="0" y="1101"/>
                      <a:pt x="82" y="952"/>
                    </a:cubicBezTo>
                    <a:cubicBezTo>
                      <a:pt x="129" y="866"/>
                      <a:pt x="212" y="810"/>
                      <a:pt x="305" y="799"/>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88" name="Freeform 6"/>
              <p:cNvSpPr>
                <a:spLocks/>
              </p:cNvSpPr>
              <p:nvPr/>
            </p:nvSpPr>
            <p:spPr bwMode="auto">
              <a:xfrm>
                <a:off x="2589" y="2023"/>
                <a:ext cx="519" cy="410"/>
              </a:xfrm>
              <a:custGeom>
                <a:avLst/>
                <a:gdLst>
                  <a:gd name="T0" fmla="*/ 307 w 3017"/>
                  <a:gd name="T1" fmla="*/ 792 h 2374"/>
                  <a:gd name="T2" fmla="*/ 697 w 3017"/>
                  <a:gd name="T3" fmla="*/ 248 h 2374"/>
                  <a:gd name="T4" fmla="*/ 989 w 3017"/>
                  <a:gd name="T5" fmla="*/ 310 h 2374"/>
                  <a:gd name="T6" fmla="*/ 1475 w 3017"/>
                  <a:gd name="T7" fmla="*/ 152 h 2374"/>
                  <a:gd name="T8" fmla="*/ 1558 w 3017"/>
                  <a:gd name="T9" fmla="*/ 217 h 2374"/>
                  <a:gd name="T10" fmla="*/ 1953 w 3017"/>
                  <a:gd name="T11" fmla="*/ 77 h 2374"/>
                  <a:gd name="T12" fmla="*/ 2055 w 3017"/>
                  <a:gd name="T13" fmla="*/ 167 h 2374"/>
                  <a:gd name="T14" fmla="*/ 2517 w 3017"/>
                  <a:gd name="T15" fmla="*/ 127 h 2374"/>
                  <a:gd name="T16" fmla="*/ 2627 w 3017"/>
                  <a:gd name="T17" fmla="*/ 330 h 2374"/>
                  <a:gd name="T18" fmla="*/ 2880 w 3017"/>
                  <a:gd name="T19" fmla="*/ 799 h 2374"/>
                  <a:gd name="T20" fmla="*/ 2863 w 3017"/>
                  <a:gd name="T21" fmla="*/ 850 h 2374"/>
                  <a:gd name="T22" fmla="*/ 2779 w 3017"/>
                  <a:gd name="T23" fmla="*/ 1529 h 2374"/>
                  <a:gd name="T24" fmla="*/ 2566 w 3017"/>
                  <a:gd name="T25" fmla="*/ 1625 h 2374"/>
                  <a:gd name="T26" fmla="*/ 2173 w 3017"/>
                  <a:gd name="T27" fmla="*/ 2035 h 2374"/>
                  <a:gd name="T28" fmla="*/ 1969 w 3017"/>
                  <a:gd name="T29" fmla="*/ 1973 h 2374"/>
                  <a:gd name="T30" fmla="*/ 1402 w 3017"/>
                  <a:gd name="T31" fmla="*/ 2296 h 2374"/>
                  <a:gd name="T32" fmla="*/ 1155 w 3017"/>
                  <a:gd name="T33" fmla="*/ 2101 h 2374"/>
                  <a:gd name="T34" fmla="*/ 441 w 3017"/>
                  <a:gd name="T35" fmla="*/ 1912 h 2374"/>
                  <a:gd name="T36" fmla="*/ 436 w 3017"/>
                  <a:gd name="T37" fmla="*/ 1902 h 2374"/>
                  <a:gd name="T38" fmla="*/ 110 w 3017"/>
                  <a:gd name="T39" fmla="*/ 1629 h 2374"/>
                  <a:gd name="T40" fmla="*/ 187 w 3017"/>
                  <a:gd name="T41" fmla="*/ 1380 h 2374"/>
                  <a:gd name="T42" fmla="*/ 82 w 3017"/>
                  <a:gd name="T43" fmla="*/ 952 h 2374"/>
                  <a:gd name="T44" fmla="*/ 305 w 3017"/>
                  <a:gd name="T45" fmla="*/ 799 h 2374"/>
                  <a:gd name="T46" fmla="*/ 307 w 3017"/>
                  <a:gd name="T47" fmla="*/ 792 h 2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17" h="2374">
                    <a:moveTo>
                      <a:pt x="307" y="792"/>
                    </a:moveTo>
                    <a:cubicBezTo>
                      <a:pt x="273" y="528"/>
                      <a:pt x="448" y="284"/>
                      <a:pt x="697" y="248"/>
                    </a:cubicBezTo>
                    <a:cubicBezTo>
                      <a:pt x="798" y="234"/>
                      <a:pt x="901" y="255"/>
                      <a:pt x="989" y="310"/>
                    </a:cubicBezTo>
                    <a:cubicBezTo>
                      <a:pt x="1082" y="124"/>
                      <a:pt x="1299" y="53"/>
                      <a:pt x="1475" y="152"/>
                    </a:cubicBezTo>
                    <a:cubicBezTo>
                      <a:pt x="1505" y="169"/>
                      <a:pt x="1533" y="191"/>
                      <a:pt x="1558" y="217"/>
                    </a:cubicBezTo>
                    <a:cubicBezTo>
                      <a:pt x="1631" y="62"/>
                      <a:pt x="1807" y="0"/>
                      <a:pt x="1953" y="77"/>
                    </a:cubicBezTo>
                    <a:cubicBezTo>
                      <a:pt x="1993" y="98"/>
                      <a:pt x="2028" y="129"/>
                      <a:pt x="2055" y="167"/>
                    </a:cubicBezTo>
                    <a:cubicBezTo>
                      <a:pt x="2172" y="21"/>
                      <a:pt x="2379" y="3"/>
                      <a:pt x="2517" y="127"/>
                    </a:cubicBezTo>
                    <a:cubicBezTo>
                      <a:pt x="2575" y="179"/>
                      <a:pt x="2614" y="250"/>
                      <a:pt x="2627" y="330"/>
                    </a:cubicBezTo>
                    <a:cubicBezTo>
                      <a:pt x="2819" y="385"/>
                      <a:pt x="2932" y="595"/>
                      <a:pt x="2880" y="799"/>
                    </a:cubicBezTo>
                    <a:cubicBezTo>
                      <a:pt x="2875" y="816"/>
                      <a:pt x="2870" y="833"/>
                      <a:pt x="2863" y="850"/>
                    </a:cubicBezTo>
                    <a:cubicBezTo>
                      <a:pt x="3017" y="1062"/>
                      <a:pt x="2979" y="1366"/>
                      <a:pt x="2779" y="1529"/>
                    </a:cubicBezTo>
                    <a:cubicBezTo>
                      <a:pt x="2717" y="1580"/>
                      <a:pt x="2644" y="1613"/>
                      <a:pt x="2566" y="1625"/>
                    </a:cubicBezTo>
                    <a:cubicBezTo>
                      <a:pt x="2564" y="1853"/>
                      <a:pt x="2388" y="2037"/>
                      <a:pt x="2173" y="2035"/>
                    </a:cubicBezTo>
                    <a:cubicBezTo>
                      <a:pt x="2101" y="2035"/>
                      <a:pt x="2030" y="2013"/>
                      <a:pt x="1969" y="1973"/>
                    </a:cubicBezTo>
                    <a:cubicBezTo>
                      <a:pt x="1897" y="2229"/>
                      <a:pt x="1642" y="2374"/>
                      <a:pt x="1402" y="2296"/>
                    </a:cubicBezTo>
                    <a:cubicBezTo>
                      <a:pt x="1301" y="2263"/>
                      <a:pt x="1214" y="2195"/>
                      <a:pt x="1155" y="2101"/>
                    </a:cubicBezTo>
                    <a:cubicBezTo>
                      <a:pt x="909" y="2259"/>
                      <a:pt x="589" y="2174"/>
                      <a:pt x="441" y="1912"/>
                    </a:cubicBezTo>
                    <a:cubicBezTo>
                      <a:pt x="439" y="1909"/>
                      <a:pt x="438" y="1905"/>
                      <a:pt x="436" y="1902"/>
                    </a:cubicBezTo>
                    <a:cubicBezTo>
                      <a:pt x="275" y="1922"/>
                      <a:pt x="129" y="1800"/>
                      <a:pt x="110" y="1629"/>
                    </a:cubicBezTo>
                    <a:cubicBezTo>
                      <a:pt x="100" y="1538"/>
                      <a:pt x="128" y="1447"/>
                      <a:pt x="187" y="1380"/>
                    </a:cubicBezTo>
                    <a:cubicBezTo>
                      <a:pt x="47" y="1293"/>
                      <a:pt x="0" y="1101"/>
                      <a:pt x="82" y="952"/>
                    </a:cubicBezTo>
                    <a:cubicBezTo>
                      <a:pt x="129" y="866"/>
                      <a:pt x="212" y="810"/>
                      <a:pt x="305" y="799"/>
                    </a:cubicBezTo>
                    <a:lnTo>
                      <a:pt x="307" y="792"/>
                    </a:lnTo>
                    <a:close/>
                  </a:path>
                </a:pathLst>
              </a:custGeom>
              <a:noFill/>
              <a:ln w="1746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89" name="Freeform 7"/>
              <p:cNvSpPr>
                <a:spLocks noEditPoints="1"/>
              </p:cNvSpPr>
              <p:nvPr/>
            </p:nvSpPr>
            <p:spPr bwMode="auto">
              <a:xfrm>
                <a:off x="2622" y="2051"/>
                <a:ext cx="460" cy="334"/>
              </a:xfrm>
              <a:custGeom>
                <a:avLst/>
                <a:gdLst>
                  <a:gd name="T0" fmla="*/ 171 w 2672"/>
                  <a:gd name="T1" fmla="*/ 1253 h 1932"/>
                  <a:gd name="T2" fmla="*/ 0 w 2672"/>
                  <a:gd name="T3" fmla="*/ 1211 h 1932"/>
                  <a:gd name="T4" fmla="*/ 321 w 2672"/>
                  <a:gd name="T5" fmla="*/ 1712 h 1932"/>
                  <a:gd name="T6" fmla="*/ 247 w 2672"/>
                  <a:gd name="T7" fmla="*/ 1732 h 1932"/>
                  <a:gd name="T8" fmla="*/ 965 w 2672"/>
                  <a:gd name="T9" fmla="*/ 1932 h 1932"/>
                  <a:gd name="T10" fmla="*/ 920 w 2672"/>
                  <a:gd name="T11" fmla="*/ 1841 h 1932"/>
                  <a:gd name="T12" fmla="*/ 1798 w 2672"/>
                  <a:gd name="T13" fmla="*/ 1704 h 1932"/>
                  <a:gd name="T14" fmla="*/ 1780 w 2672"/>
                  <a:gd name="T15" fmla="*/ 1805 h 1932"/>
                  <a:gd name="T16" fmla="*/ 2155 w 2672"/>
                  <a:gd name="T17" fmla="*/ 1084 h 1932"/>
                  <a:gd name="T18" fmla="*/ 2374 w 2672"/>
                  <a:gd name="T19" fmla="*/ 1459 h 1932"/>
                  <a:gd name="T20" fmla="*/ 2672 w 2672"/>
                  <a:gd name="T21" fmla="*/ 684 h 1932"/>
                  <a:gd name="T22" fmla="*/ 2574 w 2672"/>
                  <a:gd name="T23" fmla="*/ 825 h 1932"/>
                  <a:gd name="T24" fmla="*/ 2438 w 2672"/>
                  <a:gd name="T25" fmla="*/ 162 h 1932"/>
                  <a:gd name="T26" fmla="*/ 2443 w 2672"/>
                  <a:gd name="T27" fmla="*/ 228 h 1932"/>
                  <a:gd name="T28" fmla="*/ 1815 w 2672"/>
                  <a:gd name="T29" fmla="*/ 84 h 1932"/>
                  <a:gd name="T30" fmla="*/ 1865 w 2672"/>
                  <a:gd name="T31" fmla="*/ 0 h 1932"/>
                  <a:gd name="T32" fmla="*/ 1347 w 2672"/>
                  <a:gd name="T33" fmla="*/ 125 h 1932"/>
                  <a:gd name="T34" fmla="*/ 1371 w 2672"/>
                  <a:gd name="T35" fmla="*/ 52 h 1932"/>
                  <a:gd name="T36" fmla="*/ 798 w 2672"/>
                  <a:gd name="T37" fmla="*/ 150 h 1932"/>
                  <a:gd name="T38" fmla="*/ 886 w 2672"/>
                  <a:gd name="T39" fmla="*/ 220 h 1932"/>
                  <a:gd name="T40" fmla="*/ 133 w 2672"/>
                  <a:gd name="T41" fmla="*/ 707 h 1932"/>
                  <a:gd name="T42" fmla="*/ 117 w 2672"/>
                  <a:gd name="T43" fmla="*/ 632 h 1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72" h="1932">
                    <a:moveTo>
                      <a:pt x="171" y="1253"/>
                    </a:moveTo>
                    <a:cubicBezTo>
                      <a:pt x="111" y="1258"/>
                      <a:pt x="52" y="1244"/>
                      <a:pt x="0" y="1211"/>
                    </a:cubicBezTo>
                    <a:moveTo>
                      <a:pt x="321" y="1712"/>
                    </a:moveTo>
                    <a:cubicBezTo>
                      <a:pt x="298" y="1722"/>
                      <a:pt x="272" y="1729"/>
                      <a:pt x="247" y="1732"/>
                    </a:cubicBezTo>
                    <a:moveTo>
                      <a:pt x="965" y="1932"/>
                    </a:moveTo>
                    <a:cubicBezTo>
                      <a:pt x="947" y="1904"/>
                      <a:pt x="932" y="1873"/>
                      <a:pt x="920" y="1841"/>
                    </a:cubicBezTo>
                    <a:moveTo>
                      <a:pt x="1798" y="1704"/>
                    </a:moveTo>
                    <a:cubicBezTo>
                      <a:pt x="1795" y="1738"/>
                      <a:pt x="1789" y="1772"/>
                      <a:pt x="1780" y="1805"/>
                    </a:cubicBezTo>
                    <a:moveTo>
                      <a:pt x="2155" y="1084"/>
                    </a:moveTo>
                    <a:cubicBezTo>
                      <a:pt x="2290" y="1154"/>
                      <a:pt x="2375" y="1300"/>
                      <a:pt x="2374" y="1459"/>
                    </a:cubicBezTo>
                    <a:moveTo>
                      <a:pt x="2672" y="684"/>
                    </a:moveTo>
                    <a:cubicBezTo>
                      <a:pt x="2650" y="738"/>
                      <a:pt x="2617" y="786"/>
                      <a:pt x="2574" y="825"/>
                    </a:cubicBezTo>
                    <a:moveTo>
                      <a:pt x="2438" y="162"/>
                    </a:moveTo>
                    <a:cubicBezTo>
                      <a:pt x="2442" y="184"/>
                      <a:pt x="2443" y="206"/>
                      <a:pt x="2443" y="228"/>
                    </a:cubicBezTo>
                    <a:moveTo>
                      <a:pt x="1815" y="84"/>
                    </a:moveTo>
                    <a:cubicBezTo>
                      <a:pt x="1827" y="54"/>
                      <a:pt x="1844" y="25"/>
                      <a:pt x="1865" y="0"/>
                    </a:cubicBezTo>
                    <a:moveTo>
                      <a:pt x="1347" y="125"/>
                    </a:moveTo>
                    <a:cubicBezTo>
                      <a:pt x="1352" y="99"/>
                      <a:pt x="1360" y="75"/>
                      <a:pt x="1371" y="52"/>
                    </a:cubicBezTo>
                    <a:moveTo>
                      <a:pt x="798" y="150"/>
                    </a:moveTo>
                    <a:cubicBezTo>
                      <a:pt x="830" y="169"/>
                      <a:pt x="859" y="193"/>
                      <a:pt x="886" y="220"/>
                    </a:cubicBezTo>
                    <a:moveTo>
                      <a:pt x="133" y="707"/>
                    </a:moveTo>
                    <a:cubicBezTo>
                      <a:pt x="126" y="682"/>
                      <a:pt x="121" y="658"/>
                      <a:pt x="117" y="632"/>
                    </a:cubicBezTo>
                  </a:path>
                </a:pathLst>
              </a:custGeom>
              <a:noFill/>
              <a:ln w="1746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grpSp>
        <p:sp>
          <p:nvSpPr>
            <p:cNvPr id="189" name="Freeform 15"/>
            <p:cNvSpPr>
              <a:spLocks/>
            </p:cNvSpPr>
            <p:nvPr/>
          </p:nvSpPr>
          <p:spPr bwMode="auto">
            <a:xfrm>
              <a:off x="822325" y="2325657"/>
              <a:ext cx="581025" cy="2228850"/>
            </a:xfrm>
            <a:custGeom>
              <a:avLst/>
              <a:gdLst>
                <a:gd name="T0" fmla="*/ 0 w 1522"/>
                <a:gd name="T1" fmla="*/ 254 h 5843"/>
                <a:gd name="T2" fmla="*/ 254 w 1522"/>
                <a:gd name="T3" fmla="*/ 0 h 5843"/>
                <a:gd name="T4" fmla="*/ 1269 w 1522"/>
                <a:gd name="T5" fmla="*/ 0 h 5843"/>
                <a:gd name="T6" fmla="*/ 1522 w 1522"/>
                <a:gd name="T7" fmla="*/ 254 h 5843"/>
                <a:gd name="T8" fmla="*/ 1522 w 1522"/>
                <a:gd name="T9" fmla="*/ 5589 h 5843"/>
                <a:gd name="T10" fmla="*/ 1269 w 1522"/>
                <a:gd name="T11" fmla="*/ 5843 h 5843"/>
                <a:gd name="T12" fmla="*/ 254 w 1522"/>
                <a:gd name="T13" fmla="*/ 5843 h 5843"/>
                <a:gd name="T14" fmla="*/ 0 w 1522"/>
                <a:gd name="T15" fmla="*/ 5589 h 5843"/>
                <a:gd name="T16" fmla="*/ 0 w 1522"/>
                <a:gd name="T17" fmla="*/ 254 h 5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2" h="5843">
                  <a:moveTo>
                    <a:pt x="0" y="254"/>
                  </a:moveTo>
                  <a:cubicBezTo>
                    <a:pt x="0" y="114"/>
                    <a:pt x="114" y="0"/>
                    <a:pt x="254" y="0"/>
                  </a:cubicBezTo>
                  <a:lnTo>
                    <a:pt x="1269" y="0"/>
                  </a:lnTo>
                  <a:cubicBezTo>
                    <a:pt x="1409" y="0"/>
                    <a:pt x="1522" y="114"/>
                    <a:pt x="1522" y="254"/>
                  </a:cubicBezTo>
                  <a:lnTo>
                    <a:pt x="1522" y="5589"/>
                  </a:lnTo>
                  <a:cubicBezTo>
                    <a:pt x="1522" y="5730"/>
                    <a:pt x="1409" y="5843"/>
                    <a:pt x="1269" y="5843"/>
                  </a:cubicBezTo>
                  <a:lnTo>
                    <a:pt x="254" y="5843"/>
                  </a:lnTo>
                  <a:cubicBezTo>
                    <a:pt x="114" y="5843"/>
                    <a:pt x="0" y="5730"/>
                    <a:pt x="0" y="5589"/>
                  </a:cubicBezTo>
                  <a:lnTo>
                    <a:pt x="0" y="254"/>
                  </a:lnTo>
                  <a:close/>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90" name="Freeform 16"/>
            <p:cNvSpPr>
              <a:spLocks noEditPoints="1"/>
            </p:cNvSpPr>
            <p:nvPr/>
          </p:nvSpPr>
          <p:spPr bwMode="auto">
            <a:xfrm>
              <a:off x="1403350" y="2835245"/>
              <a:ext cx="176213" cy="53975"/>
            </a:xfrm>
            <a:custGeom>
              <a:avLst/>
              <a:gdLst>
                <a:gd name="T0" fmla="*/ 0 w 111"/>
                <a:gd name="T1" fmla="*/ 14 h 34"/>
                <a:gd name="T2" fmla="*/ 84 w 111"/>
                <a:gd name="T3" fmla="*/ 14 h 34"/>
                <a:gd name="T4" fmla="*/ 84 w 111"/>
                <a:gd name="T5" fmla="*/ 20 h 34"/>
                <a:gd name="T6" fmla="*/ 0 w 111"/>
                <a:gd name="T7" fmla="*/ 20 h 34"/>
                <a:gd name="T8" fmla="*/ 0 w 111"/>
                <a:gd name="T9" fmla="*/ 14 h 34"/>
                <a:gd name="T10" fmla="*/ 78 w 111"/>
                <a:gd name="T11" fmla="*/ 0 h 34"/>
                <a:gd name="T12" fmla="*/ 111 w 111"/>
                <a:gd name="T13" fmla="*/ 17 h 34"/>
                <a:gd name="T14" fmla="*/ 78 w 111"/>
                <a:gd name="T15" fmla="*/ 34 h 34"/>
                <a:gd name="T16" fmla="*/ 78 w 111"/>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34">
                  <a:moveTo>
                    <a:pt x="0" y="14"/>
                  </a:moveTo>
                  <a:lnTo>
                    <a:pt x="84" y="14"/>
                  </a:lnTo>
                  <a:lnTo>
                    <a:pt x="84" y="20"/>
                  </a:lnTo>
                  <a:lnTo>
                    <a:pt x="0" y="20"/>
                  </a:lnTo>
                  <a:lnTo>
                    <a:pt x="0" y="14"/>
                  </a:lnTo>
                  <a:close/>
                  <a:moveTo>
                    <a:pt x="78" y="0"/>
                  </a:moveTo>
                  <a:lnTo>
                    <a:pt x="111" y="17"/>
                  </a:lnTo>
                  <a:lnTo>
                    <a:pt x="78" y="34"/>
                  </a:lnTo>
                  <a:lnTo>
                    <a:pt x="7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91" name="Rectangle 17"/>
            <p:cNvSpPr>
              <a:spLocks noChangeArrowheads="1"/>
            </p:cNvSpPr>
            <p:nvPr/>
          </p:nvSpPr>
          <p:spPr bwMode="auto">
            <a:xfrm>
              <a:off x="1403350" y="2857470"/>
              <a:ext cx="133350" cy="9525"/>
            </a:xfrm>
            <a:prstGeom prst="rect">
              <a:avLst/>
            </a:pr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92" name="Freeform 18"/>
            <p:cNvSpPr>
              <a:spLocks/>
            </p:cNvSpPr>
            <p:nvPr/>
          </p:nvSpPr>
          <p:spPr bwMode="auto">
            <a:xfrm>
              <a:off x="1527175" y="2835245"/>
              <a:ext cx="52388" cy="53975"/>
            </a:xfrm>
            <a:custGeom>
              <a:avLst/>
              <a:gdLst>
                <a:gd name="T0" fmla="*/ 0 w 33"/>
                <a:gd name="T1" fmla="*/ 0 h 34"/>
                <a:gd name="T2" fmla="*/ 33 w 33"/>
                <a:gd name="T3" fmla="*/ 17 h 34"/>
                <a:gd name="T4" fmla="*/ 0 w 33"/>
                <a:gd name="T5" fmla="*/ 34 h 34"/>
                <a:gd name="T6" fmla="*/ 0 w 33"/>
                <a:gd name="T7" fmla="*/ 0 h 34"/>
              </a:gdLst>
              <a:ahLst/>
              <a:cxnLst>
                <a:cxn ang="0">
                  <a:pos x="T0" y="T1"/>
                </a:cxn>
                <a:cxn ang="0">
                  <a:pos x="T2" y="T3"/>
                </a:cxn>
                <a:cxn ang="0">
                  <a:pos x="T4" y="T5"/>
                </a:cxn>
                <a:cxn ang="0">
                  <a:pos x="T6" y="T7"/>
                </a:cxn>
              </a:cxnLst>
              <a:rect l="0" t="0" r="r" b="b"/>
              <a:pathLst>
                <a:path w="33" h="34">
                  <a:moveTo>
                    <a:pt x="0" y="0"/>
                  </a:moveTo>
                  <a:lnTo>
                    <a:pt x="33" y="17"/>
                  </a:lnTo>
                  <a:lnTo>
                    <a:pt x="0" y="34"/>
                  </a:lnTo>
                  <a:lnTo>
                    <a:pt x="0" y="0"/>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93" name="Freeform 19"/>
            <p:cNvSpPr>
              <a:spLocks noEditPoints="1"/>
            </p:cNvSpPr>
            <p:nvPr/>
          </p:nvSpPr>
          <p:spPr bwMode="auto">
            <a:xfrm>
              <a:off x="1890713" y="2832070"/>
              <a:ext cx="98425" cy="52388"/>
            </a:xfrm>
            <a:custGeom>
              <a:avLst/>
              <a:gdLst>
                <a:gd name="T0" fmla="*/ 0 w 62"/>
                <a:gd name="T1" fmla="*/ 22 h 33"/>
                <a:gd name="T2" fmla="*/ 35 w 62"/>
                <a:gd name="T3" fmla="*/ 19 h 33"/>
                <a:gd name="T4" fmla="*/ 34 w 62"/>
                <a:gd name="T5" fmla="*/ 13 h 33"/>
                <a:gd name="T6" fmla="*/ 0 w 62"/>
                <a:gd name="T7" fmla="*/ 16 h 33"/>
                <a:gd name="T8" fmla="*/ 0 w 62"/>
                <a:gd name="T9" fmla="*/ 22 h 33"/>
                <a:gd name="T10" fmla="*/ 31 w 62"/>
                <a:gd name="T11" fmla="*/ 33 h 33"/>
                <a:gd name="T12" fmla="*/ 62 w 62"/>
                <a:gd name="T13" fmla="*/ 13 h 33"/>
                <a:gd name="T14" fmla="*/ 28 w 62"/>
                <a:gd name="T15" fmla="*/ 0 h 33"/>
                <a:gd name="T16" fmla="*/ 31 w 6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3">
                  <a:moveTo>
                    <a:pt x="0" y="22"/>
                  </a:moveTo>
                  <a:lnTo>
                    <a:pt x="35" y="19"/>
                  </a:lnTo>
                  <a:lnTo>
                    <a:pt x="34" y="13"/>
                  </a:lnTo>
                  <a:lnTo>
                    <a:pt x="0" y="16"/>
                  </a:lnTo>
                  <a:lnTo>
                    <a:pt x="0" y="22"/>
                  </a:lnTo>
                  <a:close/>
                  <a:moveTo>
                    <a:pt x="31" y="33"/>
                  </a:moveTo>
                  <a:lnTo>
                    <a:pt x="62" y="13"/>
                  </a:lnTo>
                  <a:lnTo>
                    <a:pt x="28" y="0"/>
                  </a:lnTo>
                  <a:lnTo>
                    <a:pt x="31"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94" name="Freeform 20"/>
            <p:cNvSpPr>
              <a:spLocks/>
            </p:cNvSpPr>
            <p:nvPr/>
          </p:nvSpPr>
          <p:spPr bwMode="auto">
            <a:xfrm>
              <a:off x="1890713" y="2852707"/>
              <a:ext cx="55563" cy="14288"/>
            </a:xfrm>
            <a:custGeom>
              <a:avLst/>
              <a:gdLst>
                <a:gd name="T0" fmla="*/ 0 w 35"/>
                <a:gd name="T1" fmla="*/ 9 h 9"/>
                <a:gd name="T2" fmla="*/ 35 w 35"/>
                <a:gd name="T3" fmla="*/ 6 h 9"/>
                <a:gd name="T4" fmla="*/ 34 w 35"/>
                <a:gd name="T5" fmla="*/ 0 h 9"/>
                <a:gd name="T6" fmla="*/ 0 w 35"/>
                <a:gd name="T7" fmla="*/ 3 h 9"/>
                <a:gd name="T8" fmla="*/ 0 w 35"/>
                <a:gd name="T9" fmla="*/ 9 h 9"/>
              </a:gdLst>
              <a:ahLst/>
              <a:cxnLst>
                <a:cxn ang="0">
                  <a:pos x="T0" y="T1"/>
                </a:cxn>
                <a:cxn ang="0">
                  <a:pos x="T2" y="T3"/>
                </a:cxn>
                <a:cxn ang="0">
                  <a:pos x="T4" y="T5"/>
                </a:cxn>
                <a:cxn ang="0">
                  <a:pos x="T6" y="T7"/>
                </a:cxn>
                <a:cxn ang="0">
                  <a:pos x="T8" y="T9"/>
                </a:cxn>
              </a:cxnLst>
              <a:rect l="0" t="0" r="r" b="b"/>
              <a:pathLst>
                <a:path w="35" h="9">
                  <a:moveTo>
                    <a:pt x="0" y="9"/>
                  </a:moveTo>
                  <a:lnTo>
                    <a:pt x="35" y="6"/>
                  </a:lnTo>
                  <a:lnTo>
                    <a:pt x="34" y="0"/>
                  </a:lnTo>
                  <a:lnTo>
                    <a:pt x="0" y="3"/>
                  </a:lnTo>
                  <a:lnTo>
                    <a:pt x="0" y="9"/>
                  </a:lnTo>
                  <a:close/>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95" name="Freeform 21"/>
            <p:cNvSpPr>
              <a:spLocks/>
            </p:cNvSpPr>
            <p:nvPr/>
          </p:nvSpPr>
          <p:spPr bwMode="auto">
            <a:xfrm>
              <a:off x="1935163" y="2832070"/>
              <a:ext cx="53975" cy="52388"/>
            </a:xfrm>
            <a:custGeom>
              <a:avLst/>
              <a:gdLst>
                <a:gd name="T0" fmla="*/ 3 w 34"/>
                <a:gd name="T1" fmla="*/ 33 h 33"/>
                <a:gd name="T2" fmla="*/ 34 w 34"/>
                <a:gd name="T3" fmla="*/ 13 h 33"/>
                <a:gd name="T4" fmla="*/ 0 w 34"/>
                <a:gd name="T5" fmla="*/ 0 h 33"/>
                <a:gd name="T6" fmla="*/ 3 w 34"/>
                <a:gd name="T7" fmla="*/ 33 h 33"/>
              </a:gdLst>
              <a:ahLst/>
              <a:cxnLst>
                <a:cxn ang="0">
                  <a:pos x="T0" y="T1"/>
                </a:cxn>
                <a:cxn ang="0">
                  <a:pos x="T2" y="T3"/>
                </a:cxn>
                <a:cxn ang="0">
                  <a:pos x="T4" y="T5"/>
                </a:cxn>
                <a:cxn ang="0">
                  <a:pos x="T6" y="T7"/>
                </a:cxn>
              </a:cxnLst>
              <a:rect l="0" t="0" r="r" b="b"/>
              <a:pathLst>
                <a:path w="34" h="33">
                  <a:moveTo>
                    <a:pt x="3" y="33"/>
                  </a:moveTo>
                  <a:lnTo>
                    <a:pt x="34" y="13"/>
                  </a:lnTo>
                  <a:lnTo>
                    <a:pt x="0" y="0"/>
                  </a:lnTo>
                  <a:lnTo>
                    <a:pt x="3" y="33"/>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96" name="Freeform 22"/>
            <p:cNvSpPr>
              <a:spLocks noEditPoints="1"/>
            </p:cNvSpPr>
            <p:nvPr/>
          </p:nvSpPr>
          <p:spPr bwMode="auto">
            <a:xfrm>
              <a:off x="1403350" y="3906807"/>
              <a:ext cx="176213" cy="52388"/>
            </a:xfrm>
            <a:custGeom>
              <a:avLst/>
              <a:gdLst>
                <a:gd name="T0" fmla="*/ 0 w 111"/>
                <a:gd name="T1" fmla="*/ 14 h 33"/>
                <a:gd name="T2" fmla="*/ 84 w 111"/>
                <a:gd name="T3" fmla="*/ 14 h 33"/>
                <a:gd name="T4" fmla="*/ 84 w 111"/>
                <a:gd name="T5" fmla="*/ 19 h 33"/>
                <a:gd name="T6" fmla="*/ 0 w 111"/>
                <a:gd name="T7" fmla="*/ 19 h 33"/>
                <a:gd name="T8" fmla="*/ 0 w 111"/>
                <a:gd name="T9" fmla="*/ 14 h 33"/>
                <a:gd name="T10" fmla="*/ 78 w 111"/>
                <a:gd name="T11" fmla="*/ 0 h 33"/>
                <a:gd name="T12" fmla="*/ 111 w 111"/>
                <a:gd name="T13" fmla="*/ 17 h 33"/>
                <a:gd name="T14" fmla="*/ 78 w 111"/>
                <a:gd name="T15" fmla="*/ 33 h 33"/>
                <a:gd name="T16" fmla="*/ 78 w 111"/>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33">
                  <a:moveTo>
                    <a:pt x="0" y="14"/>
                  </a:moveTo>
                  <a:lnTo>
                    <a:pt x="84" y="14"/>
                  </a:lnTo>
                  <a:lnTo>
                    <a:pt x="84" y="19"/>
                  </a:lnTo>
                  <a:lnTo>
                    <a:pt x="0" y="19"/>
                  </a:lnTo>
                  <a:lnTo>
                    <a:pt x="0" y="14"/>
                  </a:lnTo>
                  <a:close/>
                  <a:moveTo>
                    <a:pt x="78" y="0"/>
                  </a:moveTo>
                  <a:lnTo>
                    <a:pt x="111" y="17"/>
                  </a:lnTo>
                  <a:lnTo>
                    <a:pt x="78" y="33"/>
                  </a:lnTo>
                  <a:lnTo>
                    <a:pt x="7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97" name="Rectangle 23"/>
            <p:cNvSpPr>
              <a:spLocks noChangeArrowheads="1"/>
            </p:cNvSpPr>
            <p:nvPr/>
          </p:nvSpPr>
          <p:spPr bwMode="auto">
            <a:xfrm>
              <a:off x="1403350" y="3929032"/>
              <a:ext cx="133350" cy="7938"/>
            </a:xfrm>
            <a:prstGeom prst="rect">
              <a:avLst/>
            </a:pr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98" name="Freeform 24"/>
            <p:cNvSpPr>
              <a:spLocks/>
            </p:cNvSpPr>
            <p:nvPr/>
          </p:nvSpPr>
          <p:spPr bwMode="auto">
            <a:xfrm>
              <a:off x="1527175" y="3906807"/>
              <a:ext cx="52388" cy="52388"/>
            </a:xfrm>
            <a:custGeom>
              <a:avLst/>
              <a:gdLst>
                <a:gd name="T0" fmla="*/ 0 w 33"/>
                <a:gd name="T1" fmla="*/ 0 h 33"/>
                <a:gd name="T2" fmla="*/ 33 w 33"/>
                <a:gd name="T3" fmla="*/ 17 h 33"/>
                <a:gd name="T4" fmla="*/ 0 w 33"/>
                <a:gd name="T5" fmla="*/ 33 h 33"/>
                <a:gd name="T6" fmla="*/ 0 w 33"/>
                <a:gd name="T7" fmla="*/ 0 h 33"/>
              </a:gdLst>
              <a:ahLst/>
              <a:cxnLst>
                <a:cxn ang="0">
                  <a:pos x="T0" y="T1"/>
                </a:cxn>
                <a:cxn ang="0">
                  <a:pos x="T2" y="T3"/>
                </a:cxn>
                <a:cxn ang="0">
                  <a:pos x="T4" y="T5"/>
                </a:cxn>
                <a:cxn ang="0">
                  <a:pos x="T6" y="T7"/>
                </a:cxn>
              </a:cxnLst>
              <a:rect l="0" t="0" r="r" b="b"/>
              <a:pathLst>
                <a:path w="33" h="33">
                  <a:moveTo>
                    <a:pt x="0" y="0"/>
                  </a:moveTo>
                  <a:lnTo>
                    <a:pt x="33" y="17"/>
                  </a:lnTo>
                  <a:lnTo>
                    <a:pt x="0" y="33"/>
                  </a:lnTo>
                  <a:lnTo>
                    <a:pt x="0" y="0"/>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99" name="Freeform 25"/>
            <p:cNvSpPr>
              <a:spLocks noEditPoints="1"/>
            </p:cNvSpPr>
            <p:nvPr/>
          </p:nvSpPr>
          <p:spPr bwMode="auto">
            <a:xfrm>
              <a:off x="1885950" y="3906807"/>
              <a:ext cx="100013" cy="52388"/>
            </a:xfrm>
            <a:custGeom>
              <a:avLst/>
              <a:gdLst>
                <a:gd name="T0" fmla="*/ 0 w 63"/>
                <a:gd name="T1" fmla="*/ 19 h 33"/>
                <a:gd name="T2" fmla="*/ 35 w 63"/>
                <a:gd name="T3" fmla="*/ 19 h 33"/>
                <a:gd name="T4" fmla="*/ 35 w 63"/>
                <a:gd name="T5" fmla="*/ 14 h 33"/>
                <a:gd name="T6" fmla="*/ 0 w 63"/>
                <a:gd name="T7" fmla="*/ 14 h 33"/>
                <a:gd name="T8" fmla="*/ 0 w 63"/>
                <a:gd name="T9" fmla="*/ 19 h 33"/>
                <a:gd name="T10" fmla="*/ 29 w 63"/>
                <a:gd name="T11" fmla="*/ 33 h 33"/>
                <a:gd name="T12" fmla="*/ 63 w 63"/>
                <a:gd name="T13" fmla="*/ 17 h 33"/>
                <a:gd name="T14" fmla="*/ 29 w 63"/>
                <a:gd name="T15" fmla="*/ 0 h 33"/>
                <a:gd name="T16" fmla="*/ 29 w 6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33">
                  <a:moveTo>
                    <a:pt x="0" y="19"/>
                  </a:moveTo>
                  <a:lnTo>
                    <a:pt x="35" y="19"/>
                  </a:lnTo>
                  <a:lnTo>
                    <a:pt x="35" y="14"/>
                  </a:lnTo>
                  <a:lnTo>
                    <a:pt x="0" y="14"/>
                  </a:lnTo>
                  <a:lnTo>
                    <a:pt x="0" y="19"/>
                  </a:lnTo>
                  <a:close/>
                  <a:moveTo>
                    <a:pt x="29" y="33"/>
                  </a:moveTo>
                  <a:lnTo>
                    <a:pt x="63" y="17"/>
                  </a:lnTo>
                  <a:lnTo>
                    <a:pt x="29" y="0"/>
                  </a:lnTo>
                  <a:lnTo>
                    <a:pt x="29"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00" name="Rectangle 26"/>
            <p:cNvSpPr>
              <a:spLocks noChangeArrowheads="1"/>
            </p:cNvSpPr>
            <p:nvPr/>
          </p:nvSpPr>
          <p:spPr bwMode="auto">
            <a:xfrm>
              <a:off x="1885950" y="3929032"/>
              <a:ext cx="55563" cy="7938"/>
            </a:xfrm>
            <a:prstGeom prst="rect">
              <a:avLst/>
            </a:pr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01" name="Freeform 27"/>
            <p:cNvSpPr>
              <a:spLocks/>
            </p:cNvSpPr>
            <p:nvPr/>
          </p:nvSpPr>
          <p:spPr bwMode="auto">
            <a:xfrm>
              <a:off x="1931988" y="3906807"/>
              <a:ext cx="53975" cy="52388"/>
            </a:xfrm>
            <a:custGeom>
              <a:avLst/>
              <a:gdLst>
                <a:gd name="T0" fmla="*/ 0 w 34"/>
                <a:gd name="T1" fmla="*/ 33 h 33"/>
                <a:gd name="T2" fmla="*/ 34 w 34"/>
                <a:gd name="T3" fmla="*/ 17 h 33"/>
                <a:gd name="T4" fmla="*/ 0 w 34"/>
                <a:gd name="T5" fmla="*/ 0 h 33"/>
                <a:gd name="T6" fmla="*/ 0 w 34"/>
                <a:gd name="T7" fmla="*/ 33 h 33"/>
              </a:gdLst>
              <a:ahLst/>
              <a:cxnLst>
                <a:cxn ang="0">
                  <a:pos x="T0" y="T1"/>
                </a:cxn>
                <a:cxn ang="0">
                  <a:pos x="T2" y="T3"/>
                </a:cxn>
                <a:cxn ang="0">
                  <a:pos x="T4" y="T5"/>
                </a:cxn>
                <a:cxn ang="0">
                  <a:pos x="T6" y="T7"/>
                </a:cxn>
              </a:cxnLst>
              <a:rect l="0" t="0" r="r" b="b"/>
              <a:pathLst>
                <a:path w="34" h="33">
                  <a:moveTo>
                    <a:pt x="0" y="33"/>
                  </a:moveTo>
                  <a:lnTo>
                    <a:pt x="34" y="17"/>
                  </a:lnTo>
                  <a:lnTo>
                    <a:pt x="0" y="0"/>
                  </a:lnTo>
                  <a:lnTo>
                    <a:pt x="0" y="33"/>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02" name="Freeform 28"/>
            <p:cNvSpPr>
              <a:spLocks noEditPoints="1"/>
            </p:cNvSpPr>
            <p:nvPr/>
          </p:nvSpPr>
          <p:spPr bwMode="auto">
            <a:xfrm>
              <a:off x="558800" y="2827307"/>
              <a:ext cx="263525" cy="52388"/>
            </a:xfrm>
            <a:custGeom>
              <a:avLst/>
              <a:gdLst>
                <a:gd name="T0" fmla="*/ 0 w 166"/>
                <a:gd name="T1" fmla="*/ 14 h 33"/>
                <a:gd name="T2" fmla="*/ 138 w 166"/>
                <a:gd name="T3" fmla="*/ 14 h 33"/>
                <a:gd name="T4" fmla="*/ 138 w 166"/>
                <a:gd name="T5" fmla="*/ 19 h 33"/>
                <a:gd name="T6" fmla="*/ 0 w 166"/>
                <a:gd name="T7" fmla="*/ 19 h 33"/>
                <a:gd name="T8" fmla="*/ 0 w 166"/>
                <a:gd name="T9" fmla="*/ 14 h 33"/>
                <a:gd name="T10" fmla="*/ 133 w 166"/>
                <a:gd name="T11" fmla="*/ 0 h 33"/>
                <a:gd name="T12" fmla="*/ 166 w 166"/>
                <a:gd name="T13" fmla="*/ 16 h 33"/>
                <a:gd name="T14" fmla="*/ 133 w 166"/>
                <a:gd name="T15" fmla="*/ 33 h 33"/>
                <a:gd name="T16" fmla="*/ 133 w 166"/>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33">
                  <a:moveTo>
                    <a:pt x="0" y="14"/>
                  </a:moveTo>
                  <a:lnTo>
                    <a:pt x="138" y="14"/>
                  </a:lnTo>
                  <a:lnTo>
                    <a:pt x="138" y="19"/>
                  </a:lnTo>
                  <a:lnTo>
                    <a:pt x="0" y="19"/>
                  </a:lnTo>
                  <a:lnTo>
                    <a:pt x="0" y="14"/>
                  </a:lnTo>
                  <a:close/>
                  <a:moveTo>
                    <a:pt x="133" y="0"/>
                  </a:moveTo>
                  <a:lnTo>
                    <a:pt x="166" y="16"/>
                  </a:lnTo>
                  <a:lnTo>
                    <a:pt x="133" y="33"/>
                  </a:lnTo>
                  <a:lnTo>
                    <a:pt x="13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03" name="Rectangle 29"/>
            <p:cNvSpPr>
              <a:spLocks noChangeArrowheads="1"/>
            </p:cNvSpPr>
            <p:nvPr/>
          </p:nvSpPr>
          <p:spPr bwMode="auto">
            <a:xfrm>
              <a:off x="558800" y="2849532"/>
              <a:ext cx="219075" cy="7938"/>
            </a:xfrm>
            <a:prstGeom prst="rect">
              <a:avLst/>
            </a:pr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04" name="Freeform 30"/>
            <p:cNvSpPr>
              <a:spLocks/>
            </p:cNvSpPr>
            <p:nvPr/>
          </p:nvSpPr>
          <p:spPr bwMode="auto">
            <a:xfrm>
              <a:off x="769938" y="2827307"/>
              <a:ext cx="52388" cy="52388"/>
            </a:xfrm>
            <a:custGeom>
              <a:avLst/>
              <a:gdLst>
                <a:gd name="T0" fmla="*/ 0 w 33"/>
                <a:gd name="T1" fmla="*/ 0 h 33"/>
                <a:gd name="T2" fmla="*/ 33 w 33"/>
                <a:gd name="T3" fmla="*/ 16 h 33"/>
                <a:gd name="T4" fmla="*/ 0 w 33"/>
                <a:gd name="T5" fmla="*/ 33 h 33"/>
                <a:gd name="T6" fmla="*/ 0 w 33"/>
                <a:gd name="T7" fmla="*/ 0 h 33"/>
              </a:gdLst>
              <a:ahLst/>
              <a:cxnLst>
                <a:cxn ang="0">
                  <a:pos x="T0" y="T1"/>
                </a:cxn>
                <a:cxn ang="0">
                  <a:pos x="T2" y="T3"/>
                </a:cxn>
                <a:cxn ang="0">
                  <a:pos x="T4" y="T5"/>
                </a:cxn>
                <a:cxn ang="0">
                  <a:pos x="T6" y="T7"/>
                </a:cxn>
              </a:cxnLst>
              <a:rect l="0" t="0" r="r" b="b"/>
              <a:pathLst>
                <a:path w="33" h="33">
                  <a:moveTo>
                    <a:pt x="0" y="0"/>
                  </a:moveTo>
                  <a:lnTo>
                    <a:pt x="33" y="16"/>
                  </a:lnTo>
                  <a:lnTo>
                    <a:pt x="0" y="33"/>
                  </a:lnTo>
                  <a:lnTo>
                    <a:pt x="0" y="0"/>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05" name="Freeform 31"/>
            <p:cNvSpPr>
              <a:spLocks noEditPoints="1"/>
            </p:cNvSpPr>
            <p:nvPr/>
          </p:nvSpPr>
          <p:spPr bwMode="auto">
            <a:xfrm>
              <a:off x="558800" y="3902045"/>
              <a:ext cx="263525" cy="52388"/>
            </a:xfrm>
            <a:custGeom>
              <a:avLst/>
              <a:gdLst>
                <a:gd name="T0" fmla="*/ 0 w 166"/>
                <a:gd name="T1" fmla="*/ 14 h 33"/>
                <a:gd name="T2" fmla="*/ 138 w 166"/>
                <a:gd name="T3" fmla="*/ 14 h 33"/>
                <a:gd name="T4" fmla="*/ 138 w 166"/>
                <a:gd name="T5" fmla="*/ 20 h 33"/>
                <a:gd name="T6" fmla="*/ 0 w 166"/>
                <a:gd name="T7" fmla="*/ 20 h 33"/>
                <a:gd name="T8" fmla="*/ 0 w 166"/>
                <a:gd name="T9" fmla="*/ 14 h 33"/>
                <a:gd name="T10" fmla="*/ 133 w 166"/>
                <a:gd name="T11" fmla="*/ 0 h 33"/>
                <a:gd name="T12" fmla="*/ 166 w 166"/>
                <a:gd name="T13" fmla="*/ 17 h 33"/>
                <a:gd name="T14" fmla="*/ 133 w 166"/>
                <a:gd name="T15" fmla="*/ 33 h 33"/>
                <a:gd name="T16" fmla="*/ 133 w 166"/>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33">
                  <a:moveTo>
                    <a:pt x="0" y="14"/>
                  </a:moveTo>
                  <a:lnTo>
                    <a:pt x="138" y="14"/>
                  </a:lnTo>
                  <a:lnTo>
                    <a:pt x="138" y="20"/>
                  </a:lnTo>
                  <a:lnTo>
                    <a:pt x="0" y="20"/>
                  </a:lnTo>
                  <a:lnTo>
                    <a:pt x="0" y="14"/>
                  </a:lnTo>
                  <a:close/>
                  <a:moveTo>
                    <a:pt x="133" y="0"/>
                  </a:moveTo>
                  <a:lnTo>
                    <a:pt x="166" y="17"/>
                  </a:lnTo>
                  <a:lnTo>
                    <a:pt x="133" y="33"/>
                  </a:lnTo>
                  <a:lnTo>
                    <a:pt x="13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06" name="Rectangle 32"/>
            <p:cNvSpPr>
              <a:spLocks noChangeArrowheads="1"/>
            </p:cNvSpPr>
            <p:nvPr/>
          </p:nvSpPr>
          <p:spPr bwMode="auto">
            <a:xfrm>
              <a:off x="558800" y="3924270"/>
              <a:ext cx="219075" cy="9525"/>
            </a:xfrm>
            <a:prstGeom prst="rect">
              <a:avLst/>
            </a:pr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07" name="Freeform 33"/>
            <p:cNvSpPr>
              <a:spLocks/>
            </p:cNvSpPr>
            <p:nvPr/>
          </p:nvSpPr>
          <p:spPr bwMode="auto">
            <a:xfrm>
              <a:off x="769938" y="3902045"/>
              <a:ext cx="52388" cy="52388"/>
            </a:xfrm>
            <a:custGeom>
              <a:avLst/>
              <a:gdLst>
                <a:gd name="T0" fmla="*/ 0 w 33"/>
                <a:gd name="T1" fmla="*/ 0 h 33"/>
                <a:gd name="T2" fmla="*/ 33 w 33"/>
                <a:gd name="T3" fmla="*/ 17 h 33"/>
                <a:gd name="T4" fmla="*/ 0 w 33"/>
                <a:gd name="T5" fmla="*/ 33 h 33"/>
                <a:gd name="T6" fmla="*/ 0 w 33"/>
                <a:gd name="T7" fmla="*/ 0 h 33"/>
              </a:gdLst>
              <a:ahLst/>
              <a:cxnLst>
                <a:cxn ang="0">
                  <a:pos x="T0" y="T1"/>
                </a:cxn>
                <a:cxn ang="0">
                  <a:pos x="T2" y="T3"/>
                </a:cxn>
                <a:cxn ang="0">
                  <a:pos x="T4" y="T5"/>
                </a:cxn>
                <a:cxn ang="0">
                  <a:pos x="T6" y="T7"/>
                </a:cxn>
              </a:cxnLst>
              <a:rect l="0" t="0" r="r" b="b"/>
              <a:pathLst>
                <a:path w="33" h="33">
                  <a:moveTo>
                    <a:pt x="0" y="0"/>
                  </a:moveTo>
                  <a:lnTo>
                    <a:pt x="33" y="17"/>
                  </a:lnTo>
                  <a:lnTo>
                    <a:pt x="0" y="33"/>
                  </a:lnTo>
                  <a:lnTo>
                    <a:pt x="0" y="0"/>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08" name="Line 34"/>
            <p:cNvSpPr>
              <a:spLocks noChangeShapeType="1"/>
            </p:cNvSpPr>
            <p:nvPr/>
          </p:nvSpPr>
          <p:spPr bwMode="auto">
            <a:xfrm>
              <a:off x="2636838" y="2589182"/>
              <a:ext cx="0" cy="147955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09" name="Line 35"/>
            <p:cNvSpPr>
              <a:spLocks noChangeShapeType="1"/>
            </p:cNvSpPr>
            <p:nvPr/>
          </p:nvSpPr>
          <p:spPr bwMode="auto">
            <a:xfrm>
              <a:off x="3051174" y="2592357"/>
              <a:ext cx="357188"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10" name="Freeform 36"/>
            <p:cNvSpPr>
              <a:spLocks/>
            </p:cNvSpPr>
            <p:nvPr/>
          </p:nvSpPr>
          <p:spPr bwMode="auto">
            <a:xfrm>
              <a:off x="3043237" y="2649507"/>
              <a:ext cx="234950" cy="325438"/>
            </a:xfrm>
            <a:custGeom>
              <a:avLst/>
              <a:gdLst>
                <a:gd name="T0" fmla="*/ 0 w 148"/>
                <a:gd name="T1" fmla="*/ 205 h 205"/>
                <a:gd name="T2" fmla="*/ 148 w 148"/>
                <a:gd name="T3" fmla="*/ 205 h 205"/>
                <a:gd name="T4" fmla="*/ 148 w 148"/>
                <a:gd name="T5" fmla="*/ 0 h 205"/>
              </a:gdLst>
              <a:ahLst/>
              <a:cxnLst>
                <a:cxn ang="0">
                  <a:pos x="T0" y="T1"/>
                </a:cxn>
                <a:cxn ang="0">
                  <a:pos x="T2" y="T3"/>
                </a:cxn>
                <a:cxn ang="0">
                  <a:pos x="T4" y="T5"/>
                </a:cxn>
              </a:cxnLst>
              <a:rect l="0" t="0" r="r" b="b"/>
              <a:pathLst>
                <a:path w="148" h="205">
                  <a:moveTo>
                    <a:pt x="0" y="205"/>
                  </a:moveTo>
                  <a:lnTo>
                    <a:pt x="148" y="205"/>
                  </a:lnTo>
                  <a:lnTo>
                    <a:pt x="148"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11" name="Freeform 37"/>
            <p:cNvSpPr>
              <a:spLocks/>
            </p:cNvSpPr>
            <p:nvPr/>
          </p:nvSpPr>
          <p:spPr bwMode="auto">
            <a:xfrm>
              <a:off x="3649662" y="2765395"/>
              <a:ext cx="119063" cy="100013"/>
            </a:xfrm>
            <a:custGeom>
              <a:avLst/>
              <a:gdLst>
                <a:gd name="T0" fmla="*/ 75 w 75"/>
                <a:gd name="T1" fmla="*/ 0 h 63"/>
                <a:gd name="T2" fmla="*/ 37 w 75"/>
                <a:gd name="T3" fmla="*/ 63 h 63"/>
                <a:gd name="T4" fmla="*/ 0 w 75"/>
                <a:gd name="T5" fmla="*/ 0 h 63"/>
                <a:gd name="T6" fmla="*/ 75 w 75"/>
                <a:gd name="T7" fmla="*/ 0 h 63"/>
              </a:gdLst>
              <a:ahLst/>
              <a:cxnLst>
                <a:cxn ang="0">
                  <a:pos x="T0" y="T1"/>
                </a:cxn>
                <a:cxn ang="0">
                  <a:pos x="T2" y="T3"/>
                </a:cxn>
                <a:cxn ang="0">
                  <a:pos x="T4" y="T5"/>
                </a:cxn>
                <a:cxn ang="0">
                  <a:pos x="T6" y="T7"/>
                </a:cxn>
              </a:cxnLst>
              <a:rect l="0" t="0" r="r" b="b"/>
              <a:pathLst>
                <a:path w="75" h="63">
                  <a:moveTo>
                    <a:pt x="75" y="0"/>
                  </a:moveTo>
                  <a:lnTo>
                    <a:pt x="37" y="63"/>
                  </a:lnTo>
                  <a:lnTo>
                    <a:pt x="0" y="0"/>
                  </a:lnTo>
                  <a:lnTo>
                    <a:pt x="7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12" name="Freeform 39"/>
            <p:cNvSpPr>
              <a:spLocks/>
            </p:cNvSpPr>
            <p:nvPr/>
          </p:nvSpPr>
          <p:spPr bwMode="auto">
            <a:xfrm>
              <a:off x="3062289" y="3268631"/>
              <a:ext cx="287336" cy="461963"/>
            </a:xfrm>
            <a:custGeom>
              <a:avLst/>
              <a:gdLst>
                <a:gd name="T0" fmla="*/ 0 w 166"/>
                <a:gd name="T1" fmla="*/ 289 h 289"/>
                <a:gd name="T2" fmla="*/ 166 w 166"/>
                <a:gd name="T3" fmla="*/ 289 h 289"/>
                <a:gd name="T4" fmla="*/ 166 w 166"/>
                <a:gd name="T5" fmla="*/ 0 h 289"/>
              </a:gdLst>
              <a:ahLst/>
              <a:cxnLst>
                <a:cxn ang="0">
                  <a:pos x="T0" y="T1"/>
                </a:cxn>
                <a:cxn ang="0">
                  <a:pos x="T2" y="T3"/>
                </a:cxn>
                <a:cxn ang="0">
                  <a:pos x="T4" y="T5"/>
                </a:cxn>
              </a:cxnLst>
              <a:rect l="0" t="0" r="r" b="b"/>
              <a:pathLst>
                <a:path w="166" h="289">
                  <a:moveTo>
                    <a:pt x="0" y="289"/>
                  </a:moveTo>
                  <a:lnTo>
                    <a:pt x="166" y="289"/>
                  </a:lnTo>
                  <a:lnTo>
                    <a:pt x="166"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13" name="Rectangle 40"/>
            <p:cNvSpPr>
              <a:spLocks noChangeArrowheads="1"/>
            </p:cNvSpPr>
            <p:nvPr/>
          </p:nvSpPr>
          <p:spPr bwMode="auto">
            <a:xfrm>
              <a:off x="1741488" y="2979707"/>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214" name="Rectangle 41"/>
            <p:cNvSpPr>
              <a:spLocks noChangeArrowheads="1"/>
            </p:cNvSpPr>
            <p:nvPr/>
          </p:nvSpPr>
          <p:spPr bwMode="auto">
            <a:xfrm>
              <a:off x="1741488" y="3168620"/>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215" name="Rectangle 42"/>
            <p:cNvSpPr>
              <a:spLocks noChangeArrowheads="1"/>
            </p:cNvSpPr>
            <p:nvPr/>
          </p:nvSpPr>
          <p:spPr bwMode="auto">
            <a:xfrm>
              <a:off x="1741488" y="3357532"/>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216" name="Rectangle 43"/>
            <p:cNvSpPr>
              <a:spLocks noChangeArrowheads="1"/>
            </p:cNvSpPr>
            <p:nvPr/>
          </p:nvSpPr>
          <p:spPr bwMode="auto">
            <a:xfrm>
              <a:off x="568325" y="3082895"/>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217" name="Rectangle 44"/>
            <p:cNvSpPr>
              <a:spLocks noChangeArrowheads="1"/>
            </p:cNvSpPr>
            <p:nvPr/>
          </p:nvSpPr>
          <p:spPr bwMode="auto">
            <a:xfrm>
              <a:off x="568325" y="3271807"/>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218" name="Rectangle 45"/>
            <p:cNvSpPr>
              <a:spLocks noChangeArrowheads="1"/>
            </p:cNvSpPr>
            <p:nvPr/>
          </p:nvSpPr>
          <p:spPr bwMode="auto">
            <a:xfrm>
              <a:off x="568325" y="3459132"/>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219" name="Freeform 46"/>
            <p:cNvSpPr>
              <a:spLocks/>
            </p:cNvSpPr>
            <p:nvPr/>
          </p:nvSpPr>
          <p:spPr bwMode="auto">
            <a:xfrm>
              <a:off x="2800350" y="4571970"/>
              <a:ext cx="123825" cy="109538"/>
            </a:xfrm>
            <a:custGeom>
              <a:avLst/>
              <a:gdLst>
                <a:gd name="T0" fmla="*/ 0 w 78"/>
                <a:gd name="T1" fmla="*/ 35 h 69"/>
                <a:gd name="T2" fmla="*/ 39 w 78"/>
                <a:gd name="T3" fmla="*/ 0 h 69"/>
                <a:gd name="T4" fmla="*/ 78 w 78"/>
                <a:gd name="T5" fmla="*/ 35 h 69"/>
                <a:gd name="T6" fmla="*/ 58 w 78"/>
                <a:gd name="T7" fmla="*/ 35 h 69"/>
                <a:gd name="T8" fmla="*/ 58 w 78"/>
                <a:gd name="T9" fmla="*/ 69 h 69"/>
                <a:gd name="T10" fmla="*/ 19 w 78"/>
                <a:gd name="T11" fmla="*/ 69 h 69"/>
                <a:gd name="T12" fmla="*/ 19 w 78"/>
                <a:gd name="T13" fmla="*/ 35 h 69"/>
                <a:gd name="T14" fmla="*/ 0 w 78"/>
                <a:gd name="T15" fmla="*/ 3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69">
                  <a:moveTo>
                    <a:pt x="0" y="35"/>
                  </a:moveTo>
                  <a:lnTo>
                    <a:pt x="39" y="0"/>
                  </a:lnTo>
                  <a:lnTo>
                    <a:pt x="78" y="35"/>
                  </a:lnTo>
                  <a:lnTo>
                    <a:pt x="58" y="35"/>
                  </a:lnTo>
                  <a:lnTo>
                    <a:pt x="58" y="69"/>
                  </a:lnTo>
                  <a:lnTo>
                    <a:pt x="19" y="69"/>
                  </a:lnTo>
                  <a:lnTo>
                    <a:pt x="19"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20" name="Freeform 47"/>
            <p:cNvSpPr>
              <a:spLocks/>
            </p:cNvSpPr>
            <p:nvPr/>
          </p:nvSpPr>
          <p:spPr bwMode="auto">
            <a:xfrm>
              <a:off x="2895600" y="4607974"/>
              <a:ext cx="123825" cy="109538"/>
            </a:xfrm>
            <a:custGeom>
              <a:avLst/>
              <a:gdLst>
                <a:gd name="T0" fmla="*/ 0 w 78"/>
                <a:gd name="T1" fmla="*/ 35 h 69"/>
                <a:gd name="T2" fmla="*/ 39 w 78"/>
                <a:gd name="T3" fmla="*/ 0 h 69"/>
                <a:gd name="T4" fmla="*/ 78 w 78"/>
                <a:gd name="T5" fmla="*/ 35 h 69"/>
                <a:gd name="T6" fmla="*/ 58 w 78"/>
                <a:gd name="T7" fmla="*/ 35 h 69"/>
                <a:gd name="T8" fmla="*/ 58 w 78"/>
                <a:gd name="T9" fmla="*/ 69 h 69"/>
                <a:gd name="T10" fmla="*/ 20 w 78"/>
                <a:gd name="T11" fmla="*/ 69 h 69"/>
                <a:gd name="T12" fmla="*/ 20 w 78"/>
                <a:gd name="T13" fmla="*/ 35 h 69"/>
                <a:gd name="T14" fmla="*/ 0 w 78"/>
                <a:gd name="T15" fmla="*/ 3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69">
                  <a:moveTo>
                    <a:pt x="0" y="35"/>
                  </a:moveTo>
                  <a:lnTo>
                    <a:pt x="39" y="0"/>
                  </a:lnTo>
                  <a:lnTo>
                    <a:pt x="78" y="35"/>
                  </a:lnTo>
                  <a:lnTo>
                    <a:pt x="58" y="35"/>
                  </a:lnTo>
                  <a:lnTo>
                    <a:pt x="58" y="69"/>
                  </a:lnTo>
                  <a:lnTo>
                    <a:pt x="20" y="69"/>
                  </a:lnTo>
                  <a:lnTo>
                    <a:pt x="20" y="35"/>
                  </a:lnTo>
                  <a:lnTo>
                    <a:pt x="0" y="35"/>
                  </a:lnTo>
                  <a:close/>
                </a:path>
              </a:pathLst>
            </a:custGeom>
            <a:noFill/>
            <a:ln w="17463" cap="rnd">
              <a:solidFill>
                <a:srgbClr val="C0504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21" name="Freeform 48"/>
            <p:cNvSpPr>
              <a:spLocks/>
            </p:cNvSpPr>
            <p:nvPr/>
          </p:nvSpPr>
          <p:spPr bwMode="auto">
            <a:xfrm>
              <a:off x="1582738" y="2760632"/>
              <a:ext cx="312738" cy="198438"/>
            </a:xfrm>
            <a:custGeom>
              <a:avLst/>
              <a:gdLst>
                <a:gd name="T0" fmla="*/ 0 w 197"/>
                <a:gd name="T1" fmla="*/ 0 h 125"/>
                <a:gd name="T2" fmla="*/ 135 w 197"/>
                <a:gd name="T3" fmla="*/ 0 h 125"/>
                <a:gd name="T4" fmla="*/ 197 w 197"/>
                <a:gd name="T5" fmla="*/ 63 h 125"/>
                <a:gd name="T6" fmla="*/ 135 w 197"/>
                <a:gd name="T7" fmla="*/ 125 h 125"/>
                <a:gd name="T8" fmla="*/ 0 w 197"/>
                <a:gd name="T9" fmla="*/ 125 h 125"/>
                <a:gd name="T10" fmla="*/ 0 w 197"/>
                <a:gd name="T11" fmla="*/ 0 h 125"/>
              </a:gdLst>
              <a:ahLst/>
              <a:cxnLst>
                <a:cxn ang="0">
                  <a:pos x="T0" y="T1"/>
                </a:cxn>
                <a:cxn ang="0">
                  <a:pos x="T2" y="T3"/>
                </a:cxn>
                <a:cxn ang="0">
                  <a:pos x="T4" y="T5"/>
                </a:cxn>
                <a:cxn ang="0">
                  <a:pos x="T6" y="T7"/>
                </a:cxn>
                <a:cxn ang="0">
                  <a:pos x="T8" y="T9"/>
                </a:cxn>
                <a:cxn ang="0">
                  <a:pos x="T10" y="T11"/>
                </a:cxn>
              </a:cxnLst>
              <a:rect l="0" t="0" r="r" b="b"/>
              <a:pathLst>
                <a:path w="197" h="125">
                  <a:moveTo>
                    <a:pt x="0" y="0"/>
                  </a:moveTo>
                  <a:lnTo>
                    <a:pt x="135" y="0"/>
                  </a:lnTo>
                  <a:lnTo>
                    <a:pt x="197" y="63"/>
                  </a:lnTo>
                  <a:lnTo>
                    <a:pt x="135" y="125"/>
                  </a:lnTo>
                  <a:lnTo>
                    <a:pt x="0" y="12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22" name="Freeform 49"/>
            <p:cNvSpPr>
              <a:spLocks/>
            </p:cNvSpPr>
            <p:nvPr/>
          </p:nvSpPr>
          <p:spPr bwMode="auto">
            <a:xfrm>
              <a:off x="1582738" y="2760632"/>
              <a:ext cx="312738" cy="198438"/>
            </a:xfrm>
            <a:custGeom>
              <a:avLst/>
              <a:gdLst>
                <a:gd name="T0" fmla="*/ 0 w 197"/>
                <a:gd name="T1" fmla="*/ 0 h 125"/>
                <a:gd name="T2" fmla="*/ 135 w 197"/>
                <a:gd name="T3" fmla="*/ 0 h 125"/>
                <a:gd name="T4" fmla="*/ 197 w 197"/>
                <a:gd name="T5" fmla="*/ 63 h 125"/>
                <a:gd name="T6" fmla="*/ 135 w 197"/>
                <a:gd name="T7" fmla="*/ 125 h 125"/>
                <a:gd name="T8" fmla="*/ 0 w 197"/>
                <a:gd name="T9" fmla="*/ 125 h 125"/>
                <a:gd name="T10" fmla="*/ 0 w 197"/>
                <a:gd name="T11" fmla="*/ 0 h 125"/>
              </a:gdLst>
              <a:ahLst/>
              <a:cxnLst>
                <a:cxn ang="0">
                  <a:pos x="T0" y="T1"/>
                </a:cxn>
                <a:cxn ang="0">
                  <a:pos x="T2" y="T3"/>
                </a:cxn>
                <a:cxn ang="0">
                  <a:pos x="T4" y="T5"/>
                </a:cxn>
                <a:cxn ang="0">
                  <a:pos x="T6" y="T7"/>
                </a:cxn>
                <a:cxn ang="0">
                  <a:pos x="T8" y="T9"/>
                </a:cxn>
                <a:cxn ang="0">
                  <a:pos x="T10" y="T11"/>
                </a:cxn>
              </a:cxnLst>
              <a:rect l="0" t="0" r="r" b="b"/>
              <a:pathLst>
                <a:path w="197" h="125">
                  <a:moveTo>
                    <a:pt x="0" y="0"/>
                  </a:moveTo>
                  <a:lnTo>
                    <a:pt x="135" y="0"/>
                  </a:lnTo>
                  <a:lnTo>
                    <a:pt x="197" y="63"/>
                  </a:lnTo>
                  <a:lnTo>
                    <a:pt x="135" y="125"/>
                  </a:lnTo>
                  <a:lnTo>
                    <a:pt x="0" y="125"/>
                  </a:lnTo>
                  <a:lnTo>
                    <a:pt x="0" y="0"/>
                  </a:lnTo>
                  <a:close/>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23" name="Rectangle 50"/>
            <p:cNvSpPr>
              <a:spLocks noChangeArrowheads="1"/>
            </p:cNvSpPr>
            <p:nvPr/>
          </p:nvSpPr>
          <p:spPr bwMode="auto">
            <a:xfrm>
              <a:off x="1609726" y="2780884"/>
              <a:ext cx="2436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DAC</a:t>
              </a:r>
              <a:endParaRPr kumimoji="0" lang="zh-CN" altLang="zh-CN"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24" name="Freeform 51"/>
            <p:cNvSpPr>
              <a:spLocks/>
            </p:cNvSpPr>
            <p:nvPr/>
          </p:nvSpPr>
          <p:spPr bwMode="auto">
            <a:xfrm>
              <a:off x="1582738" y="3832195"/>
              <a:ext cx="312738" cy="201613"/>
            </a:xfrm>
            <a:custGeom>
              <a:avLst/>
              <a:gdLst>
                <a:gd name="T0" fmla="*/ 0 w 197"/>
                <a:gd name="T1" fmla="*/ 0 h 127"/>
                <a:gd name="T2" fmla="*/ 133 w 197"/>
                <a:gd name="T3" fmla="*/ 0 h 127"/>
                <a:gd name="T4" fmla="*/ 197 w 197"/>
                <a:gd name="T5" fmla="*/ 64 h 127"/>
                <a:gd name="T6" fmla="*/ 133 w 197"/>
                <a:gd name="T7" fmla="*/ 127 h 127"/>
                <a:gd name="T8" fmla="*/ 0 w 197"/>
                <a:gd name="T9" fmla="*/ 127 h 127"/>
                <a:gd name="T10" fmla="*/ 0 w 197"/>
                <a:gd name="T11" fmla="*/ 0 h 127"/>
              </a:gdLst>
              <a:ahLst/>
              <a:cxnLst>
                <a:cxn ang="0">
                  <a:pos x="T0" y="T1"/>
                </a:cxn>
                <a:cxn ang="0">
                  <a:pos x="T2" y="T3"/>
                </a:cxn>
                <a:cxn ang="0">
                  <a:pos x="T4" y="T5"/>
                </a:cxn>
                <a:cxn ang="0">
                  <a:pos x="T6" y="T7"/>
                </a:cxn>
                <a:cxn ang="0">
                  <a:pos x="T8" y="T9"/>
                </a:cxn>
                <a:cxn ang="0">
                  <a:pos x="T10" y="T11"/>
                </a:cxn>
              </a:cxnLst>
              <a:rect l="0" t="0" r="r" b="b"/>
              <a:pathLst>
                <a:path w="197" h="127">
                  <a:moveTo>
                    <a:pt x="0" y="0"/>
                  </a:moveTo>
                  <a:lnTo>
                    <a:pt x="133" y="0"/>
                  </a:lnTo>
                  <a:lnTo>
                    <a:pt x="197" y="64"/>
                  </a:lnTo>
                  <a:lnTo>
                    <a:pt x="133" y="127"/>
                  </a:lnTo>
                  <a:lnTo>
                    <a:pt x="0" y="12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25" name="Freeform 52"/>
            <p:cNvSpPr>
              <a:spLocks/>
            </p:cNvSpPr>
            <p:nvPr/>
          </p:nvSpPr>
          <p:spPr bwMode="auto">
            <a:xfrm>
              <a:off x="1582738" y="3832195"/>
              <a:ext cx="312738" cy="201613"/>
            </a:xfrm>
            <a:custGeom>
              <a:avLst/>
              <a:gdLst>
                <a:gd name="T0" fmla="*/ 0 w 197"/>
                <a:gd name="T1" fmla="*/ 0 h 127"/>
                <a:gd name="T2" fmla="*/ 133 w 197"/>
                <a:gd name="T3" fmla="*/ 0 h 127"/>
                <a:gd name="T4" fmla="*/ 197 w 197"/>
                <a:gd name="T5" fmla="*/ 64 h 127"/>
                <a:gd name="T6" fmla="*/ 133 w 197"/>
                <a:gd name="T7" fmla="*/ 127 h 127"/>
                <a:gd name="T8" fmla="*/ 0 w 197"/>
                <a:gd name="T9" fmla="*/ 127 h 127"/>
                <a:gd name="T10" fmla="*/ 0 w 197"/>
                <a:gd name="T11" fmla="*/ 0 h 127"/>
              </a:gdLst>
              <a:ahLst/>
              <a:cxnLst>
                <a:cxn ang="0">
                  <a:pos x="T0" y="T1"/>
                </a:cxn>
                <a:cxn ang="0">
                  <a:pos x="T2" y="T3"/>
                </a:cxn>
                <a:cxn ang="0">
                  <a:pos x="T4" y="T5"/>
                </a:cxn>
                <a:cxn ang="0">
                  <a:pos x="T6" y="T7"/>
                </a:cxn>
                <a:cxn ang="0">
                  <a:pos x="T8" y="T9"/>
                </a:cxn>
                <a:cxn ang="0">
                  <a:pos x="T10" y="T11"/>
                </a:cxn>
              </a:cxnLst>
              <a:rect l="0" t="0" r="r" b="b"/>
              <a:pathLst>
                <a:path w="197" h="127">
                  <a:moveTo>
                    <a:pt x="0" y="0"/>
                  </a:moveTo>
                  <a:lnTo>
                    <a:pt x="133" y="0"/>
                  </a:lnTo>
                  <a:lnTo>
                    <a:pt x="197" y="64"/>
                  </a:lnTo>
                  <a:lnTo>
                    <a:pt x="133" y="127"/>
                  </a:lnTo>
                  <a:lnTo>
                    <a:pt x="0" y="127"/>
                  </a:lnTo>
                  <a:lnTo>
                    <a:pt x="0" y="0"/>
                  </a:lnTo>
                  <a:close/>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26" name="Rectangle 53"/>
            <p:cNvSpPr>
              <a:spLocks noChangeArrowheads="1"/>
            </p:cNvSpPr>
            <p:nvPr/>
          </p:nvSpPr>
          <p:spPr bwMode="auto">
            <a:xfrm>
              <a:off x="1603243" y="3867753"/>
              <a:ext cx="2436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DAC</a:t>
              </a:r>
              <a:endParaRPr kumimoji="0" lang="zh-CN" altLang="zh-CN"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27" name="Freeform 54"/>
            <p:cNvSpPr>
              <a:spLocks/>
            </p:cNvSpPr>
            <p:nvPr/>
          </p:nvSpPr>
          <p:spPr bwMode="auto">
            <a:xfrm>
              <a:off x="1046163" y="4571970"/>
              <a:ext cx="128588" cy="109538"/>
            </a:xfrm>
            <a:custGeom>
              <a:avLst/>
              <a:gdLst>
                <a:gd name="T0" fmla="*/ 0 w 81"/>
                <a:gd name="T1" fmla="*/ 35 h 69"/>
                <a:gd name="T2" fmla="*/ 40 w 81"/>
                <a:gd name="T3" fmla="*/ 0 h 69"/>
                <a:gd name="T4" fmla="*/ 81 w 81"/>
                <a:gd name="T5" fmla="*/ 35 h 69"/>
                <a:gd name="T6" fmla="*/ 61 w 81"/>
                <a:gd name="T7" fmla="*/ 35 h 69"/>
                <a:gd name="T8" fmla="*/ 61 w 81"/>
                <a:gd name="T9" fmla="*/ 69 h 69"/>
                <a:gd name="T10" fmla="*/ 21 w 81"/>
                <a:gd name="T11" fmla="*/ 69 h 69"/>
                <a:gd name="T12" fmla="*/ 21 w 81"/>
                <a:gd name="T13" fmla="*/ 35 h 69"/>
                <a:gd name="T14" fmla="*/ 0 w 81"/>
                <a:gd name="T15" fmla="*/ 3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69">
                  <a:moveTo>
                    <a:pt x="0" y="35"/>
                  </a:moveTo>
                  <a:lnTo>
                    <a:pt x="40" y="0"/>
                  </a:lnTo>
                  <a:lnTo>
                    <a:pt x="81" y="35"/>
                  </a:lnTo>
                  <a:lnTo>
                    <a:pt x="61" y="35"/>
                  </a:lnTo>
                  <a:lnTo>
                    <a:pt x="61" y="69"/>
                  </a:lnTo>
                  <a:lnTo>
                    <a:pt x="21" y="69"/>
                  </a:lnTo>
                  <a:lnTo>
                    <a:pt x="21"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28" name="Freeform 55"/>
            <p:cNvSpPr>
              <a:spLocks/>
            </p:cNvSpPr>
            <p:nvPr/>
          </p:nvSpPr>
          <p:spPr bwMode="auto">
            <a:xfrm>
              <a:off x="1046163" y="4571970"/>
              <a:ext cx="128588" cy="109538"/>
            </a:xfrm>
            <a:custGeom>
              <a:avLst/>
              <a:gdLst>
                <a:gd name="T0" fmla="*/ 0 w 81"/>
                <a:gd name="T1" fmla="*/ 35 h 69"/>
                <a:gd name="T2" fmla="*/ 40 w 81"/>
                <a:gd name="T3" fmla="*/ 0 h 69"/>
                <a:gd name="T4" fmla="*/ 81 w 81"/>
                <a:gd name="T5" fmla="*/ 35 h 69"/>
                <a:gd name="T6" fmla="*/ 61 w 81"/>
                <a:gd name="T7" fmla="*/ 35 h 69"/>
                <a:gd name="T8" fmla="*/ 61 w 81"/>
                <a:gd name="T9" fmla="*/ 69 h 69"/>
                <a:gd name="T10" fmla="*/ 21 w 81"/>
                <a:gd name="T11" fmla="*/ 69 h 69"/>
                <a:gd name="T12" fmla="*/ 21 w 81"/>
                <a:gd name="T13" fmla="*/ 35 h 69"/>
                <a:gd name="T14" fmla="*/ 0 w 81"/>
                <a:gd name="T15" fmla="*/ 3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69">
                  <a:moveTo>
                    <a:pt x="0" y="35"/>
                  </a:moveTo>
                  <a:lnTo>
                    <a:pt x="40" y="0"/>
                  </a:lnTo>
                  <a:lnTo>
                    <a:pt x="81" y="35"/>
                  </a:lnTo>
                  <a:lnTo>
                    <a:pt x="61" y="35"/>
                  </a:lnTo>
                  <a:lnTo>
                    <a:pt x="61" y="69"/>
                  </a:lnTo>
                  <a:lnTo>
                    <a:pt x="21" y="69"/>
                  </a:lnTo>
                  <a:lnTo>
                    <a:pt x="21" y="35"/>
                  </a:lnTo>
                  <a:lnTo>
                    <a:pt x="0" y="35"/>
                  </a:lnTo>
                  <a:close/>
                </a:path>
              </a:pathLst>
            </a:custGeom>
            <a:noFill/>
            <a:ln w="17463" cap="rnd">
              <a:solidFill>
                <a:srgbClr val="C0504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29" name="Freeform 65"/>
            <p:cNvSpPr>
              <a:spLocks/>
            </p:cNvSpPr>
            <p:nvPr/>
          </p:nvSpPr>
          <p:spPr bwMode="auto">
            <a:xfrm>
              <a:off x="1985963" y="3743295"/>
              <a:ext cx="520700" cy="398463"/>
            </a:xfrm>
            <a:custGeom>
              <a:avLst/>
              <a:gdLst>
                <a:gd name="T0" fmla="*/ 137 w 1367"/>
                <a:gd name="T1" fmla="*/ 1046 h 1046"/>
                <a:gd name="T2" fmla="*/ 1230 w 1367"/>
                <a:gd name="T3" fmla="*/ 1046 h 1046"/>
                <a:gd name="T4" fmla="*/ 1367 w 1367"/>
                <a:gd name="T5" fmla="*/ 910 h 1046"/>
                <a:gd name="T6" fmla="*/ 1367 w 1367"/>
                <a:gd name="T7" fmla="*/ 137 h 1046"/>
                <a:gd name="T8" fmla="*/ 1230 w 1367"/>
                <a:gd name="T9" fmla="*/ 0 h 1046"/>
                <a:gd name="T10" fmla="*/ 137 w 1367"/>
                <a:gd name="T11" fmla="*/ 0 h 1046"/>
                <a:gd name="T12" fmla="*/ 0 w 1367"/>
                <a:gd name="T13" fmla="*/ 137 h 1046"/>
                <a:gd name="T14" fmla="*/ 0 w 1367"/>
                <a:gd name="T15" fmla="*/ 910 h 1046"/>
                <a:gd name="T16" fmla="*/ 137 w 1367"/>
                <a:gd name="T17" fmla="*/ 1046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7" h="1046">
                  <a:moveTo>
                    <a:pt x="137" y="1046"/>
                  </a:moveTo>
                  <a:lnTo>
                    <a:pt x="1230" y="1046"/>
                  </a:lnTo>
                  <a:cubicBezTo>
                    <a:pt x="1306" y="1046"/>
                    <a:pt x="1367" y="985"/>
                    <a:pt x="1367" y="910"/>
                  </a:cubicBezTo>
                  <a:lnTo>
                    <a:pt x="1367" y="137"/>
                  </a:lnTo>
                  <a:cubicBezTo>
                    <a:pt x="1367" y="61"/>
                    <a:pt x="1306" y="0"/>
                    <a:pt x="1230" y="0"/>
                  </a:cubicBezTo>
                  <a:lnTo>
                    <a:pt x="137" y="0"/>
                  </a:lnTo>
                  <a:cubicBezTo>
                    <a:pt x="61" y="0"/>
                    <a:pt x="0" y="61"/>
                    <a:pt x="0" y="137"/>
                  </a:cubicBezTo>
                  <a:lnTo>
                    <a:pt x="0" y="910"/>
                  </a:lnTo>
                  <a:cubicBezTo>
                    <a:pt x="0" y="985"/>
                    <a:pt x="61" y="1046"/>
                    <a:pt x="137" y="1046"/>
                  </a:cubicBez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30" name="Freeform 66"/>
            <p:cNvSpPr>
              <a:spLocks/>
            </p:cNvSpPr>
            <p:nvPr/>
          </p:nvSpPr>
          <p:spPr bwMode="auto">
            <a:xfrm>
              <a:off x="1985963" y="3743295"/>
              <a:ext cx="520700" cy="398463"/>
            </a:xfrm>
            <a:custGeom>
              <a:avLst/>
              <a:gdLst>
                <a:gd name="T0" fmla="*/ 137 w 1367"/>
                <a:gd name="T1" fmla="*/ 1046 h 1046"/>
                <a:gd name="T2" fmla="*/ 1230 w 1367"/>
                <a:gd name="T3" fmla="*/ 1046 h 1046"/>
                <a:gd name="T4" fmla="*/ 1367 w 1367"/>
                <a:gd name="T5" fmla="*/ 910 h 1046"/>
                <a:gd name="T6" fmla="*/ 1367 w 1367"/>
                <a:gd name="T7" fmla="*/ 137 h 1046"/>
                <a:gd name="T8" fmla="*/ 1230 w 1367"/>
                <a:gd name="T9" fmla="*/ 0 h 1046"/>
                <a:gd name="T10" fmla="*/ 137 w 1367"/>
                <a:gd name="T11" fmla="*/ 0 h 1046"/>
                <a:gd name="T12" fmla="*/ 0 w 1367"/>
                <a:gd name="T13" fmla="*/ 137 h 1046"/>
                <a:gd name="T14" fmla="*/ 0 w 1367"/>
                <a:gd name="T15" fmla="*/ 910 h 1046"/>
                <a:gd name="T16" fmla="*/ 137 w 1367"/>
                <a:gd name="T17" fmla="*/ 1046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7" h="1046">
                  <a:moveTo>
                    <a:pt x="137" y="1046"/>
                  </a:moveTo>
                  <a:lnTo>
                    <a:pt x="1230" y="1046"/>
                  </a:lnTo>
                  <a:cubicBezTo>
                    <a:pt x="1306" y="1046"/>
                    <a:pt x="1367" y="985"/>
                    <a:pt x="1367" y="910"/>
                  </a:cubicBezTo>
                  <a:lnTo>
                    <a:pt x="1367" y="137"/>
                  </a:lnTo>
                  <a:cubicBezTo>
                    <a:pt x="1367" y="61"/>
                    <a:pt x="1306" y="0"/>
                    <a:pt x="1230" y="0"/>
                  </a:cubicBezTo>
                  <a:lnTo>
                    <a:pt x="137" y="0"/>
                  </a:lnTo>
                  <a:cubicBezTo>
                    <a:pt x="61" y="0"/>
                    <a:pt x="0" y="61"/>
                    <a:pt x="0" y="137"/>
                  </a:cubicBezTo>
                  <a:lnTo>
                    <a:pt x="0" y="910"/>
                  </a:lnTo>
                  <a:cubicBezTo>
                    <a:pt x="0" y="985"/>
                    <a:pt x="61" y="1046"/>
                    <a:pt x="137" y="1046"/>
                  </a:cubicBezTo>
                  <a:close/>
                </a:path>
              </a:pathLst>
            </a:cu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31" name="Line 69"/>
            <p:cNvSpPr>
              <a:spLocks noChangeShapeType="1"/>
            </p:cNvSpPr>
            <p:nvPr/>
          </p:nvSpPr>
          <p:spPr bwMode="auto">
            <a:xfrm>
              <a:off x="3278187" y="2649507"/>
              <a:ext cx="119063"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32" name="Freeform 70"/>
            <p:cNvSpPr>
              <a:spLocks/>
            </p:cNvSpPr>
            <p:nvPr/>
          </p:nvSpPr>
          <p:spPr bwMode="auto">
            <a:xfrm>
              <a:off x="3402012" y="2557432"/>
              <a:ext cx="119063" cy="127000"/>
            </a:xfrm>
            <a:custGeom>
              <a:avLst/>
              <a:gdLst>
                <a:gd name="T0" fmla="*/ 0 w 311"/>
                <a:gd name="T1" fmla="*/ 167 h 335"/>
                <a:gd name="T2" fmla="*/ 155 w 311"/>
                <a:gd name="T3" fmla="*/ 0 h 335"/>
                <a:gd name="T4" fmla="*/ 311 w 311"/>
                <a:gd name="T5" fmla="*/ 167 h 335"/>
                <a:gd name="T6" fmla="*/ 155 w 311"/>
                <a:gd name="T7" fmla="*/ 335 h 335"/>
                <a:gd name="T8" fmla="*/ 0 w 311"/>
                <a:gd name="T9" fmla="*/ 167 h 335"/>
              </a:gdLst>
              <a:ahLst/>
              <a:cxnLst>
                <a:cxn ang="0">
                  <a:pos x="T0" y="T1"/>
                </a:cxn>
                <a:cxn ang="0">
                  <a:pos x="T2" y="T3"/>
                </a:cxn>
                <a:cxn ang="0">
                  <a:pos x="T4" y="T5"/>
                </a:cxn>
                <a:cxn ang="0">
                  <a:pos x="T6" y="T7"/>
                </a:cxn>
                <a:cxn ang="0">
                  <a:pos x="T8" y="T9"/>
                </a:cxn>
              </a:cxnLst>
              <a:rect l="0" t="0" r="r" b="b"/>
              <a:pathLst>
                <a:path w="311" h="335">
                  <a:moveTo>
                    <a:pt x="0" y="167"/>
                  </a:moveTo>
                  <a:cubicBezTo>
                    <a:pt x="0" y="75"/>
                    <a:pt x="70" y="0"/>
                    <a:pt x="155" y="0"/>
                  </a:cubicBezTo>
                  <a:cubicBezTo>
                    <a:pt x="242" y="0"/>
                    <a:pt x="311" y="75"/>
                    <a:pt x="311" y="167"/>
                  </a:cubicBezTo>
                  <a:cubicBezTo>
                    <a:pt x="311" y="260"/>
                    <a:pt x="242" y="335"/>
                    <a:pt x="155" y="335"/>
                  </a:cubicBezTo>
                  <a:cubicBezTo>
                    <a:pt x="70" y="335"/>
                    <a:pt x="0" y="260"/>
                    <a:pt x="0" y="167"/>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33" name="Oval 71"/>
            <p:cNvSpPr>
              <a:spLocks noChangeArrowheads="1"/>
            </p:cNvSpPr>
            <p:nvPr/>
          </p:nvSpPr>
          <p:spPr bwMode="auto">
            <a:xfrm>
              <a:off x="3402012" y="2557432"/>
              <a:ext cx="119063" cy="127000"/>
            </a:xfrm>
            <a:prstGeom prst="ellipse">
              <a:avLst/>
            </a:prstGeom>
            <a:noFill/>
            <a:ln w="17463" cap="rnd">
              <a:solidFill>
                <a:srgbClr val="F7964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34" name="Line 72"/>
            <p:cNvSpPr>
              <a:spLocks noChangeShapeType="1"/>
            </p:cNvSpPr>
            <p:nvPr/>
          </p:nvSpPr>
          <p:spPr bwMode="auto">
            <a:xfrm>
              <a:off x="3402012" y="2619345"/>
              <a:ext cx="120650" cy="0"/>
            </a:xfrm>
            <a:prstGeom prst="line">
              <a:avLst/>
            </a:prstGeom>
            <a:noFill/>
            <a:ln w="17463" cap="rnd">
              <a:solidFill>
                <a:srgbClr val="F7964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35" name="Line 73"/>
            <p:cNvSpPr>
              <a:spLocks noChangeShapeType="1"/>
            </p:cNvSpPr>
            <p:nvPr/>
          </p:nvSpPr>
          <p:spPr bwMode="auto">
            <a:xfrm flipV="1">
              <a:off x="3463924" y="2557432"/>
              <a:ext cx="0" cy="127000"/>
            </a:xfrm>
            <a:prstGeom prst="line">
              <a:avLst/>
            </a:prstGeom>
            <a:noFill/>
            <a:ln w="17463" cap="rnd">
              <a:solidFill>
                <a:srgbClr val="F7964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36" name="Freeform 74"/>
            <p:cNvSpPr>
              <a:spLocks/>
            </p:cNvSpPr>
            <p:nvPr/>
          </p:nvSpPr>
          <p:spPr bwMode="auto">
            <a:xfrm>
              <a:off x="3533774" y="2508220"/>
              <a:ext cx="411162" cy="111125"/>
            </a:xfrm>
            <a:custGeom>
              <a:avLst/>
              <a:gdLst>
                <a:gd name="T0" fmla="*/ 0 w 107"/>
                <a:gd name="T1" fmla="*/ 70 h 70"/>
                <a:gd name="T2" fmla="*/ 107 w 107"/>
                <a:gd name="T3" fmla="*/ 70 h 70"/>
                <a:gd name="T4" fmla="*/ 107 w 107"/>
                <a:gd name="T5" fmla="*/ 0 h 70"/>
              </a:gdLst>
              <a:ahLst/>
              <a:cxnLst>
                <a:cxn ang="0">
                  <a:pos x="T0" y="T1"/>
                </a:cxn>
                <a:cxn ang="0">
                  <a:pos x="T2" y="T3"/>
                </a:cxn>
                <a:cxn ang="0">
                  <a:pos x="T4" y="T5"/>
                </a:cxn>
              </a:cxnLst>
              <a:rect l="0" t="0" r="r" b="b"/>
              <a:pathLst>
                <a:path w="107" h="70">
                  <a:moveTo>
                    <a:pt x="0" y="70"/>
                  </a:moveTo>
                  <a:lnTo>
                    <a:pt x="107" y="70"/>
                  </a:lnTo>
                  <a:lnTo>
                    <a:pt x="107"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37" name="Freeform 75"/>
            <p:cNvSpPr>
              <a:spLocks/>
            </p:cNvSpPr>
            <p:nvPr/>
          </p:nvSpPr>
          <p:spPr bwMode="auto">
            <a:xfrm>
              <a:off x="3887787" y="2406620"/>
              <a:ext cx="117475" cy="101600"/>
            </a:xfrm>
            <a:custGeom>
              <a:avLst/>
              <a:gdLst>
                <a:gd name="T0" fmla="*/ 74 w 74"/>
                <a:gd name="T1" fmla="*/ 0 h 64"/>
                <a:gd name="T2" fmla="*/ 37 w 74"/>
                <a:gd name="T3" fmla="*/ 64 h 64"/>
                <a:gd name="T4" fmla="*/ 0 w 74"/>
                <a:gd name="T5" fmla="*/ 0 h 64"/>
                <a:gd name="T6" fmla="*/ 74 w 74"/>
                <a:gd name="T7" fmla="*/ 0 h 64"/>
              </a:gdLst>
              <a:ahLst/>
              <a:cxnLst>
                <a:cxn ang="0">
                  <a:pos x="T0" y="T1"/>
                </a:cxn>
                <a:cxn ang="0">
                  <a:pos x="T2" y="T3"/>
                </a:cxn>
                <a:cxn ang="0">
                  <a:pos x="T4" y="T5"/>
                </a:cxn>
                <a:cxn ang="0">
                  <a:pos x="T6" y="T7"/>
                </a:cxn>
              </a:cxnLst>
              <a:rect l="0" t="0" r="r" b="b"/>
              <a:pathLst>
                <a:path w="74" h="64">
                  <a:moveTo>
                    <a:pt x="74" y="0"/>
                  </a:moveTo>
                  <a:lnTo>
                    <a:pt x="37" y="64"/>
                  </a:lnTo>
                  <a:lnTo>
                    <a:pt x="0" y="0"/>
                  </a:lnTo>
                  <a:lnTo>
                    <a:pt x="7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38" name="Freeform 76"/>
            <p:cNvSpPr>
              <a:spLocks/>
            </p:cNvSpPr>
            <p:nvPr/>
          </p:nvSpPr>
          <p:spPr bwMode="auto">
            <a:xfrm>
              <a:off x="3887787" y="2406620"/>
              <a:ext cx="117475" cy="101600"/>
            </a:xfrm>
            <a:custGeom>
              <a:avLst/>
              <a:gdLst>
                <a:gd name="T0" fmla="*/ 74 w 74"/>
                <a:gd name="T1" fmla="*/ 0 h 64"/>
                <a:gd name="T2" fmla="*/ 37 w 74"/>
                <a:gd name="T3" fmla="*/ 64 h 64"/>
                <a:gd name="T4" fmla="*/ 0 w 74"/>
                <a:gd name="T5" fmla="*/ 0 h 64"/>
                <a:gd name="T6" fmla="*/ 74 w 74"/>
                <a:gd name="T7" fmla="*/ 0 h 64"/>
              </a:gdLst>
              <a:ahLst/>
              <a:cxnLst>
                <a:cxn ang="0">
                  <a:pos x="T0" y="T1"/>
                </a:cxn>
                <a:cxn ang="0">
                  <a:pos x="T2" y="T3"/>
                </a:cxn>
                <a:cxn ang="0">
                  <a:pos x="T4" y="T5"/>
                </a:cxn>
                <a:cxn ang="0">
                  <a:pos x="T6" y="T7"/>
                </a:cxn>
              </a:cxnLst>
              <a:rect l="0" t="0" r="r" b="b"/>
              <a:pathLst>
                <a:path w="74" h="64">
                  <a:moveTo>
                    <a:pt x="74" y="0"/>
                  </a:moveTo>
                  <a:lnTo>
                    <a:pt x="37" y="64"/>
                  </a:lnTo>
                  <a:lnTo>
                    <a:pt x="0" y="0"/>
                  </a:lnTo>
                  <a:lnTo>
                    <a:pt x="74" y="0"/>
                  </a:lnTo>
                  <a:close/>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39" name="Line 77"/>
            <p:cNvSpPr>
              <a:spLocks noChangeShapeType="1"/>
            </p:cNvSpPr>
            <p:nvPr/>
          </p:nvSpPr>
          <p:spPr bwMode="auto">
            <a:xfrm>
              <a:off x="3349624" y="3268632"/>
              <a:ext cx="128588"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40" name="Freeform 78"/>
            <p:cNvSpPr>
              <a:spLocks/>
            </p:cNvSpPr>
            <p:nvPr/>
          </p:nvSpPr>
          <p:spPr bwMode="auto">
            <a:xfrm>
              <a:off x="1985963" y="2676495"/>
              <a:ext cx="520700" cy="400050"/>
            </a:xfrm>
            <a:custGeom>
              <a:avLst/>
              <a:gdLst>
                <a:gd name="T0" fmla="*/ 137 w 1367"/>
                <a:gd name="T1" fmla="*/ 1046 h 1046"/>
                <a:gd name="T2" fmla="*/ 1230 w 1367"/>
                <a:gd name="T3" fmla="*/ 1046 h 1046"/>
                <a:gd name="T4" fmla="*/ 1367 w 1367"/>
                <a:gd name="T5" fmla="*/ 909 h 1046"/>
                <a:gd name="T6" fmla="*/ 1367 w 1367"/>
                <a:gd name="T7" fmla="*/ 136 h 1046"/>
                <a:gd name="T8" fmla="*/ 1230 w 1367"/>
                <a:gd name="T9" fmla="*/ 0 h 1046"/>
                <a:gd name="T10" fmla="*/ 137 w 1367"/>
                <a:gd name="T11" fmla="*/ 0 h 1046"/>
                <a:gd name="T12" fmla="*/ 0 w 1367"/>
                <a:gd name="T13" fmla="*/ 136 h 1046"/>
                <a:gd name="T14" fmla="*/ 0 w 1367"/>
                <a:gd name="T15" fmla="*/ 909 h 1046"/>
                <a:gd name="T16" fmla="*/ 137 w 1367"/>
                <a:gd name="T17" fmla="*/ 1046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7" h="1046">
                  <a:moveTo>
                    <a:pt x="137" y="1046"/>
                  </a:moveTo>
                  <a:lnTo>
                    <a:pt x="1230" y="1046"/>
                  </a:lnTo>
                  <a:cubicBezTo>
                    <a:pt x="1306" y="1046"/>
                    <a:pt x="1367" y="984"/>
                    <a:pt x="1367" y="909"/>
                  </a:cubicBezTo>
                  <a:lnTo>
                    <a:pt x="1367" y="136"/>
                  </a:lnTo>
                  <a:cubicBezTo>
                    <a:pt x="1367" y="61"/>
                    <a:pt x="1306" y="0"/>
                    <a:pt x="1230" y="0"/>
                  </a:cubicBezTo>
                  <a:lnTo>
                    <a:pt x="137" y="0"/>
                  </a:lnTo>
                  <a:cubicBezTo>
                    <a:pt x="61" y="0"/>
                    <a:pt x="0" y="61"/>
                    <a:pt x="0" y="136"/>
                  </a:cubicBezTo>
                  <a:lnTo>
                    <a:pt x="0" y="909"/>
                  </a:lnTo>
                  <a:cubicBezTo>
                    <a:pt x="0" y="984"/>
                    <a:pt x="61" y="1046"/>
                    <a:pt x="137" y="1046"/>
                  </a:cubicBez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41" name="Freeform 79"/>
            <p:cNvSpPr>
              <a:spLocks/>
            </p:cNvSpPr>
            <p:nvPr/>
          </p:nvSpPr>
          <p:spPr bwMode="auto">
            <a:xfrm>
              <a:off x="1985963" y="2676495"/>
              <a:ext cx="520700" cy="400050"/>
            </a:xfrm>
            <a:custGeom>
              <a:avLst/>
              <a:gdLst>
                <a:gd name="T0" fmla="*/ 137 w 1367"/>
                <a:gd name="T1" fmla="*/ 1046 h 1046"/>
                <a:gd name="T2" fmla="*/ 1230 w 1367"/>
                <a:gd name="T3" fmla="*/ 1046 h 1046"/>
                <a:gd name="T4" fmla="*/ 1367 w 1367"/>
                <a:gd name="T5" fmla="*/ 909 h 1046"/>
                <a:gd name="T6" fmla="*/ 1367 w 1367"/>
                <a:gd name="T7" fmla="*/ 136 h 1046"/>
                <a:gd name="T8" fmla="*/ 1230 w 1367"/>
                <a:gd name="T9" fmla="*/ 0 h 1046"/>
                <a:gd name="T10" fmla="*/ 137 w 1367"/>
                <a:gd name="T11" fmla="*/ 0 h 1046"/>
                <a:gd name="T12" fmla="*/ 0 w 1367"/>
                <a:gd name="T13" fmla="*/ 136 h 1046"/>
                <a:gd name="T14" fmla="*/ 0 w 1367"/>
                <a:gd name="T15" fmla="*/ 909 h 1046"/>
                <a:gd name="T16" fmla="*/ 137 w 1367"/>
                <a:gd name="T17" fmla="*/ 1046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7" h="1046">
                  <a:moveTo>
                    <a:pt x="137" y="1046"/>
                  </a:moveTo>
                  <a:lnTo>
                    <a:pt x="1230" y="1046"/>
                  </a:lnTo>
                  <a:cubicBezTo>
                    <a:pt x="1306" y="1046"/>
                    <a:pt x="1367" y="984"/>
                    <a:pt x="1367" y="909"/>
                  </a:cubicBezTo>
                  <a:lnTo>
                    <a:pt x="1367" y="136"/>
                  </a:lnTo>
                  <a:cubicBezTo>
                    <a:pt x="1367" y="61"/>
                    <a:pt x="1306" y="0"/>
                    <a:pt x="1230" y="0"/>
                  </a:cubicBezTo>
                  <a:lnTo>
                    <a:pt x="137" y="0"/>
                  </a:lnTo>
                  <a:cubicBezTo>
                    <a:pt x="61" y="0"/>
                    <a:pt x="0" y="61"/>
                    <a:pt x="0" y="136"/>
                  </a:cubicBezTo>
                  <a:lnTo>
                    <a:pt x="0" y="909"/>
                  </a:lnTo>
                  <a:cubicBezTo>
                    <a:pt x="0" y="984"/>
                    <a:pt x="61" y="1046"/>
                    <a:pt x="137" y="1046"/>
                  </a:cubicBezTo>
                  <a:close/>
                </a:path>
              </a:pathLst>
            </a:cu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42" name="Line 85"/>
            <p:cNvSpPr>
              <a:spLocks noChangeShapeType="1"/>
            </p:cNvSpPr>
            <p:nvPr/>
          </p:nvSpPr>
          <p:spPr bwMode="auto">
            <a:xfrm>
              <a:off x="2560638" y="2979707"/>
              <a:ext cx="280988"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43" name="Freeform 86"/>
            <p:cNvSpPr>
              <a:spLocks/>
            </p:cNvSpPr>
            <p:nvPr/>
          </p:nvSpPr>
          <p:spPr bwMode="auto">
            <a:xfrm>
              <a:off x="2840038" y="2922557"/>
              <a:ext cx="123825" cy="127000"/>
            </a:xfrm>
            <a:custGeom>
              <a:avLst/>
              <a:gdLst>
                <a:gd name="T0" fmla="*/ 0 w 323"/>
                <a:gd name="T1" fmla="*/ 167 h 335"/>
                <a:gd name="T2" fmla="*/ 161 w 323"/>
                <a:gd name="T3" fmla="*/ 0 h 335"/>
                <a:gd name="T4" fmla="*/ 323 w 323"/>
                <a:gd name="T5" fmla="*/ 167 h 335"/>
                <a:gd name="T6" fmla="*/ 161 w 323"/>
                <a:gd name="T7" fmla="*/ 335 h 335"/>
                <a:gd name="T8" fmla="*/ 0 w 323"/>
                <a:gd name="T9" fmla="*/ 167 h 335"/>
              </a:gdLst>
              <a:ahLst/>
              <a:cxnLst>
                <a:cxn ang="0">
                  <a:pos x="T0" y="T1"/>
                </a:cxn>
                <a:cxn ang="0">
                  <a:pos x="T2" y="T3"/>
                </a:cxn>
                <a:cxn ang="0">
                  <a:pos x="T4" y="T5"/>
                </a:cxn>
                <a:cxn ang="0">
                  <a:pos x="T6" y="T7"/>
                </a:cxn>
                <a:cxn ang="0">
                  <a:pos x="T8" y="T9"/>
                </a:cxn>
              </a:cxnLst>
              <a:rect l="0" t="0" r="r" b="b"/>
              <a:pathLst>
                <a:path w="323" h="335">
                  <a:moveTo>
                    <a:pt x="0" y="167"/>
                  </a:moveTo>
                  <a:cubicBezTo>
                    <a:pt x="0" y="75"/>
                    <a:pt x="72" y="0"/>
                    <a:pt x="161" y="0"/>
                  </a:cubicBezTo>
                  <a:cubicBezTo>
                    <a:pt x="250" y="0"/>
                    <a:pt x="323" y="75"/>
                    <a:pt x="323" y="167"/>
                  </a:cubicBezTo>
                  <a:cubicBezTo>
                    <a:pt x="323" y="261"/>
                    <a:pt x="250" y="335"/>
                    <a:pt x="161" y="335"/>
                  </a:cubicBezTo>
                  <a:cubicBezTo>
                    <a:pt x="72" y="335"/>
                    <a:pt x="0" y="261"/>
                    <a:pt x="0" y="167"/>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44" name="Freeform 88"/>
            <p:cNvSpPr>
              <a:spLocks/>
            </p:cNvSpPr>
            <p:nvPr/>
          </p:nvSpPr>
          <p:spPr bwMode="auto">
            <a:xfrm>
              <a:off x="2844800" y="2909857"/>
              <a:ext cx="119063" cy="128588"/>
            </a:xfrm>
            <a:custGeom>
              <a:avLst/>
              <a:gdLst>
                <a:gd name="T0" fmla="*/ 0 w 311"/>
                <a:gd name="T1" fmla="*/ 168 h 335"/>
                <a:gd name="T2" fmla="*/ 155 w 311"/>
                <a:gd name="T3" fmla="*/ 0 h 335"/>
                <a:gd name="T4" fmla="*/ 311 w 311"/>
                <a:gd name="T5" fmla="*/ 168 h 335"/>
                <a:gd name="T6" fmla="*/ 155 w 311"/>
                <a:gd name="T7" fmla="*/ 335 h 335"/>
                <a:gd name="T8" fmla="*/ 0 w 311"/>
                <a:gd name="T9" fmla="*/ 168 h 335"/>
              </a:gdLst>
              <a:ahLst/>
              <a:cxnLst>
                <a:cxn ang="0">
                  <a:pos x="T0" y="T1"/>
                </a:cxn>
                <a:cxn ang="0">
                  <a:pos x="T2" y="T3"/>
                </a:cxn>
                <a:cxn ang="0">
                  <a:pos x="T4" y="T5"/>
                </a:cxn>
                <a:cxn ang="0">
                  <a:pos x="T6" y="T7"/>
                </a:cxn>
                <a:cxn ang="0">
                  <a:pos x="T8" y="T9"/>
                </a:cxn>
              </a:cxnLst>
              <a:rect l="0" t="0" r="r" b="b"/>
              <a:pathLst>
                <a:path w="311" h="335">
                  <a:moveTo>
                    <a:pt x="0" y="168"/>
                  </a:moveTo>
                  <a:cubicBezTo>
                    <a:pt x="0" y="75"/>
                    <a:pt x="70" y="0"/>
                    <a:pt x="155" y="0"/>
                  </a:cubicBezTo>
                  <a:cubicBezTo>
                    <a:pt x="242" y="0"/>
                    <a:pt x="311" y="75"/>
                    <a:pt x="311" y="168"/>
                  </a:cubicBezTo>
                  <a:cubicBezTo>
                    <a:pt x="311" y="261"/>
                    <a:pt x="242" y="335"/>
                    <a:pt x="155" y="335"/>
                  </a:cubicBezTo>
                  <a:cubicBezTo>
                    <a:pt x="70" y="335"/>
                    <a:pt x="0" y="261"/>
                    <a:pt x="0" y="168"/>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45" name="Oval 89"/>
            <p:cNvSpPr>
              <a:spLocks noChangeArrowheads="1"/>
            </p:cNvSpPr>
            <p:nvPr/>
          </p:nvSpPr>
          <p:spPr bwMode="auto">
            <a:xfrm>
              <a:off x="2844800" y="2909857"/>
              <a:ext cx="119063" cy="128588"/>
            </a:xfrm>
            <a:prstGeom prst="ellipse">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46" name="Freeform 90"/>
            <p:cNvSpPr>
              <a:spLocks noEditPoints="1"/>
            </p:cNvSpPr>
            <p:nvPr/>
          </p:nvSpPr>
          <p:spPr bwMode="auto">
            <a:xfrm>
              <a:off x="2840038" y="2843182"/>
              <a:ext cx="131763" cy="263525"/>
            </a:xfrm>
            <a:custGeom>
              <a:avLst/>
              <a:gdLst>
                <a:gd name="T0" fmla="*/ 6 w 83"/>
                <a:gd name="T1" fmla="*/ 166 h 166"/>
                <a:gd name="T2" fmla="*/ 73 w 83"/>
                <a:gd name="T3" fmla="*/ 27 h 166"/>
                <a:gd name="T4" fmla="*/ 68 w 83"/>
                <a:gd name="T5" fmla="*/ 24 h 166"/>
                <a:gd name="T6" fmla="*/ 0 w 83"/>
                <a:gd name="T7" fmla="*/ 163 h 166"/>
                <a:gd name="T8" fmla="*/ 6 w 83"/>
                <a:gd name="T9" fmla="*/ 166 h 166"/>
                <a:gd name="T10" fmla="*/ 83 w 83"/>
                <a:gd name="T11" fmla="*/ 38 h 166"/>
                <a:gd name="T12" fmla="*/ 83 w 83"/>
                <a:gd name="T13" fmla="*/ 0 h 166"/>
                <a:gd name="T14" fmla="*/ 53 w 83"/>
                <a:gd name="T15" fmla="*/ 23 h 166"/>
                <a:gd name="T16" fmla="*/ 83 w 83"/>
                <a:gd name="T17" fmla="*/ 3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66">
                  <a:moveTo>
                    <a:pt x="6" y="166"/>
                  </a:moveTo>
                  <a:lnTo>
                    <a:pt x="73" y="27"/>
                  </a:lnTo>
                  <a:lnTo>
                    <a:pt x="68" y="24"/>
                  </a:lnTo>
                  <a:lnTo>
                    <a:pt x="0" y="163"/>
                  </a:lnTo>
                  <a:lnTo>
                    <a:pt x="6" y="166"/>
                  </a:lnTo>
                  <a:close/>
                  <a:moveTo>
                    <a:pt x="83" y="38"/>
                  </a:moveTo>
                  <a:lnTo>
                    <a:pt x="83" y="0"/>
                  </a:lnTo>
                  <a:lnTo>
                    <a:pt x="53" y="23"/>
                  </a:lnTo>
                  <a:lnTo>
                    <a:pt x="83"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47" name="Freeform 91"/>
            <p:cNvSpPr>
              <a:spLocks/>
            </p:cNvSpPr>
            <p:nvPr/>
          </p:nvSpPr>
          <p:spPr bwMode="auto">
            <a:xfrm>
              <a:off x="2840038" y="2881282"/>
              <a:ext cx="115888" cy="225425"/>
            </a:xfrm>
            <a:custGeom>
              <a:avLst/>
              <a:gdLst>
                <a:gd name="T0" fmla="*/ 6 w 73"/>
                <a:gd name="T1" fmla="*/ 142 h 142"/>
                <a:gd name="T2" fmla="*/ 73 w 73"/>
                <a:gd name="T3" fmla="*/ 3 h 142"/>
                <a:gd name="T4" fmla="*/ 68 w 73"/>
                <a:gd name="T5" fmla="*/ 0 h 142"/>
                <a:gd name="T6" fmla="*/ 0 w 73"/>
                <a:gd name="T7" fmla="*/ 139 h 142"/>
                <a:gd name="T8" fmla="*/ 6 w 73"/>
                <a:gd name="T9" fmla="*/ 142 h 142"/>
              </a:gdLst>
              <a:ahLst/>
              <a:cxnLst>
                <a:cxn ang="0">
                  <a:pos x="T0" y="T1"/>
                </a:cxn>
                <a:cxn ang="0">
                  <a:pos x="T2" y="T3"/>
                </a:cxn>
                <a:cxn ang="0">
                  <a:pos x="T4" y="T5"/>
                </a:cxn>
                <a:cxn ang="0">
                  <a:pos x="T6" y="T7"/>
                </a:cxn>
                <a:cxn ang="0">
                  <a:pos x="T8" y="T9"/>
                </a:cxn>
              </a:cxnLst>
              <a:rect l="0" t="0" r="r" b="b"/>
              <a:pathLst>
                <a:path w="73" h="142">
                  <a:moveTo>
                    <a:pt x="6" y="142"/>
                  </a:moveTo>
                  <a:lnTo>
                    <a:pt x="73" y="3"/>
                  </a:lnTo>
                  <a:lnTo>
                    <a:pt x="68" y="0"/>
                  </a:lnTo>
                  <a:lnTo>
                    <a:pt x="0" y="139"/>
                  </a:lnTo>
                  <a:lnTo>
                    <a:pt x="6" y="142"/>
                  </a:lnTo>
                  <a:close/>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48" name="Freeform 92"/>
            <p:cNvSpPr>
              <a:spLocks/>
            </p:cNvSpPr>
            <p:nvPr/>
          </p:nvSpPr>
          <p:spPr bwMode="auto">
            <a:xfrm>
              <a:off x="2924175" y="2843182"/>
              <a:ext cx="47625" cy="60325"/>
            </a:xfrm>
            <a:custGeom>
              <a:avLst/>
              <a:gdLst>
                <a:gd name="T0" fmla="*/ 30 w 30"/>
                <a:gd name="T1" fmla="*/ 38 h 38"/>
                <a:gd name="T2" fmla="*/ 30 w 30"/>
                <a:gd name="T3" fmla="*/ 0 h 38"/>
                <a:gd name="T4" fmla="*/ 0 w 30"/>
                <a:gd name="T5" fmla="*/ 23 h 38"/>
                <a:gd name="T6" fmla="*/ 30 w 30"/>
                <a:gd name="T7" fmla="*/ 38 h 38"/>
              </a:gdLst>
              <a:ahLst/>
              <a:cxnLst>
                <a:cxn ang="0">
                  <a:pos x="T0" y="T1"/>
                </a:cxn>
                <a:cxn ang="0">
                  <a:pos x="T2" y="T3"/>
                </a:cxn>
                <a:cxn ang="0">
                  <a:pos x="T4" y="T5"/>
                </a:cxn>
                <a:cxn ang="0">
                  <a:pos x="T6" y="T7"/>
                </a:cxn>
              </a:cxnLst>
              <a:rect l="0" t="0" r="r" b="b"/>
              <a:pathLst>
                <a:path w="30" h="38">
                  <a:moveTo>
                    <a:pt x="30" y="38"/>
                  </a:moveTo>
                  <a:lnTo>
                    <a:pt x="30" y="0"/>
                  </a:lnTo>
                  <a:lnTo>
                    <a:pt x="0" y="23"/>
                  </a:lnTo>
                  <a:lnTo>
                    <a:pt x="30" y="38"/>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49" name="Line 93"/>
            <p:cNvSpPr>
              <a:spLocks noChangeShapeType="1"/>
            </p:cNvSpPr>
            <p:nvPr/>
          </p:nvSpPr>
          <p:spPr bwMode="auto">
            <a:xfrm>
              <a:off x="2971800" y="2976532"/>
              <a:ext cx="80963"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50" name="Line 101"/>
            <p:cNvSpPr>
              <a:spLocks noChangeShapeType="1"/>
            </p:cNvSpPr>
            <p:nvPr/>
          </p:nvSpPr>
          <p:spPr bwMode="auto">
            <a:xfrm>
              <a:off x="2636838" y="2592357"/>
              <a:ext cx="192088"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51" name="Freeform 102"/>
            <p:cNvSpPr>
              <a:spLocks/>
            </p:cNvSpPr>
            <p:nvPr/>
          </p:nvSpPr>
          <p:spPr bwMode="auto">
            <a:xfrm>
              <a:off x="2827338" y="2535207"/>
              <a:ext cx="122238" cy="127000"/>
            </a:xfrm>
            <a:custGeom>
              <a:avLst/>
              <a:gdLst>
                <a:gd name="T0" fmla="*/ 0 w 323"/>
                <a:gd name="T1" fmla="*/ 167 h 335"/>
                <a:gd name="T2" fmla="*/ 162 w 323"/>
                <a:gd name="T3" fmla="*/ 0 h 335"/>
                <a:gd name="T4" fmla="*/ 323 w 323"/>
                <a:gd name="T5" fmla="*/ 167 h 335"/>
                <a:gd name="T6" fmla="*/ 162 w 323"/>
                <a:gd name="T7" fmla="*/ 335 h 335"/>
                <a:gd name="T8" fmla="*/ 0 w 323"/>
                <a:gd name="T9" fmla="*/ 167 h 335"/>
              </a:gdLst>
              <a:ahLst/>
              <a:cxnLst>
                <a:cxn ang="0">
                  <a:pos x="T0" y="T1"/>
                </a:cxn>
                <a:cxn ang="0">
                  <a:pos x="T2" y="T3"/>
                </a:cxn>
                <a:cxn ang="0">
                  <a:pos x="T4" y="T5"/>
                </a:cxn>
                <a:cxn ang="0">
                  <a:pos x="T6" y="T7"/>
                </a:cxn>
                <a:cxn ang="0">
                  <a:pos x="T8" y="T9"/>
                </a:cxn>
              </a:cxnLst>
              <a:rect l="0" t="0" r="r" b="b"/>
              <a:pathLst>
                <a:path w="323" h="335">
                  <a:moveTo>
                    <a:pt x="0" y="167"/>
                  </a:moveTo>
                  <a:cubicBezTo>
                    <a:pt x="0" y="75"/>
                    <a:pt x="73" y="0"/>
                    <a:pt x="162" y="0"/>
                  </a:cubicBezTo>
                  <a:cubicBezTo>
                    <a:pt x="251" y="0"/>
                    <a:pt x="323" y="75"/>
                    <a:pt x="323" y="167"/>
                  </a:cubicBezTo>
                  <a:cubicBezTo>
                    <a:pt x="323" y="261"/>
                    <a:pt x="251" y="335"/>
                    <a:pt x="162" y="335"/>
                  </a:cubicBezTo>
                  <a:cubicBezTo>
                    <a:pt x="73" y="335"/>
                    <a:pt x="0" y="261"/>
                    <a:pt x="0" y="167"/>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52" name="Oval 104"/>
            <p:cNvSpPr>
              <a:spLocks noChangeArrowheads="1"/>
            </p:cNvSpPr>
            <p:nvPr/>
          </p:nvSpPr>
          <p:spPr bwMode="auto">
            <a:xfrm>
              <a:off x="2830513" y="2522507"/>
              <a:ext cx="119063" cy="127000"/>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35" name="Oval 105"/>
            <p:cNvSpPr>
              <a:spLocks noChangeArrowheads="1"/>
            </p:cNvSpPr>
            <p:nvPr/>
          </p:nvSpPr>
          <p:spPr bwMode="auto">
            <a:xfrm>
              <a:off x="2830513" y="2522507"/>
              <a:ext cx="119063" cy="127000"/>
            </a:xfrm>
            <a:prstGeom prst="ellipse">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36" name="Freeform 106"/>
            <p:cNvSpPr>
              <a:spLocks noEditPoints="1"/>
            </p:cNvSpPr>
            <p:nvPr/>
          </p:nvSpPr>
          <p:spPr bwMode="auto">
            <a:xfrm>
              <a:off x="2827338" y="2455832"/>
              <a:ext cx="130175" cy="261938"/>
            </a:xfrm>
            <a:custGeom>
              <a:avLst/>
              <a:gdLst>
                <a:gd name="T0" fmla="*/ 5 w 82"/>
                <a:gd name="T1" fmla="*/ 165 h 165"/>
                <a:gd name="T2" fmla="*/ 73 w 82"/>
                <a:gd name="T3" fmla="*/ 26 h 165"/>
                <a:gd name="T4" fmla="*/ 68 w 82"/>
                <a:gd name="T5" fmla="*/ 24 h 165"/>
                <a:gd name="T6" fmla="*/ 0 w 82"/>
                <a:gd name="T7" fmla="*/ 163 h 165"/>
                <a:gd name="T8" fmla="*/ 5 w 82"/>
                <a:gd name="T9" fmla="*/ 165 h 165"/>
                <a:gd name="T10" fmla="*/ 82 w 82"/>
                <a:gd name="T11" fmla="*/ 37 h 165"/>
                <a:gd name="T12" fmla="*/ 82 w 82"/>
                <a:gd name="T13" fmla="*/ 0 h 165"/>
                <a:gd name="T14" fmla="*/ 53 w 82"/>
                <a:gd name="T15" fmla="*/ 23 h 165"/>
                <a:gd name="T16" fmla="*/ 82 w 82"/>
                <a:gd name="T17" fmla="*/ 37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165">
                  <a:moveTo>
                    <a:pt x="5" y="165"/>
                  </a:moveTo>
                  <a:lnTo>
                    <a:pt x="73" y="26"/>
                  </a:lnTo>
                  <a:lnTo>
                    <a:pt x="68" y="24"/>
                  </a:lnTo>
                  <a:lnTo>
                    <a:pt x="0" y="163"/>
                  </a:lnTo>
                  <a:lnTo>
                    <a:pt x="5" y="165"/>
                  </a:lnTo>
                  <a:close/>
                  <a:moveTo>
                    <a:pt x="82" y="37"/>
                  </a:moveTo>
                  <a:lnTo>
                    <a:pt x="82" y="0"/>
                  </a:lnTo>
                  <a:lnTo>
                    <a:pt x="53" y="23"/>
                  </a:lnTo>
                  <a:lnTo>
                    <a:pt x="8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37" name="Freeform 107"/>
            <p:cNvSpPr>
              <a:spLocks/>
            </p:cNvSpPr>
            <p:nvPr/>
          </p:nvSpPr>
          <p:spPr bwMode="auto">
            <a:xfrm>
              <a:off x="2827338" y="2493932"/>
              <a:ext cx="115888" cy="223838"/>
            </a:xfrm>
            <a:custGeom>
              <a:avLst/>
              <a:gdLst>
                <a:gd name="T0" fmla="*/ 5 w 73"/>
                <a:gd name="T1" fmla="*/ 141 h 141"/>
                <a:gd name="T2" fmla="*/ 73 w 73"/>
                <a:gd name="T3" fmla="*/ 2 h 141"/>
                <a:gd name="T4" fmla="*/ 68 w 73"/>
                <a:gd name="T5" fmla="*/ 0 h 141"/>
                <a:gd name="T6" fmla="*/ 0 w 73"/>
                <a:gd name="T7" fmla="*/ 139 h 141"/>
                <a:gd name="T8" fmla="*/ 5 w 73"/>
                <a:gd name="T9" fmla="*/ 141 h 141"/>
              </a:gdLst>
              <a:ahLst/>
              <a:cxnLst>
                <a:cxn ang="0">
                  <a:pos x="T0" y="T1"/>
                </a:cxn>
                <a:cxn ang="0">
                  <a:pos x="T2" y="T3"/>
                </a:cxn>
                <a:cxn ang="0">
                  <a:pos x="T4" y="T5"/>
                </a:cxn>
                <a:cxn ang="0">
                  <a:pos x="T6" y="T7"/>
                </a:cxn>
                <a:cxn ang="0">
                  <a:pos x="T8" y="T9"/>
                </a:cxn>
              </a:cxnLst>
              <a:rect l="0" t="0" r="r" b="b"/>
              <a:pathLst>
                <a:path w="73" h="141">
                  <a:moveTo>
                    <a:pt x="5" y="141"/>
                  </a:moveTo>
                  <a:lnTo>
                    <a:pt x="73" y="2"/>
                  </a:lnTo>
                  <a:lnTo>
                    <a:pt x="68" y="0"/>
                  </a:lnTo>
                  <a:lnTo>
                    <a:pt x="0" y="139"/>
                  </a:lnTo>
                  <a:lnTo>
                    <a:pt x="5" y="141"/>
                  </a:lnTo>
                  <a:close/>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38" name="Freeform 108"/>
            <p:cNvSpPr>
              <a:spLocks/>
            </p:cNvSpPr>
            <p:nvPr/>
          </p:nvSpPr>
          <p:spPr bwMode="auto">
            <a:xfrm>
              <a:off x="2911475" y="2455832"/>
              <a:ext cx="46038" cy="58738"/>
            </a:xfrm>
            <a:custGeom>
              <a:avLst/>
              <a:gdLst>
                <a:gd name="T0" fmla="*/ 29 w 29"/>
                <a:gd name="T1" fmla="*/ 37 h 37"/>
                <a:gd name="T2" fmla="*/ 29 w 29"/>
                <a:gd name="T3" fmla="*/ 0 h 37"/>
                <a:gd name="T4" fmla="*/ 0 w 29"/>
                <a:gd name="T5" fmla="*/ 23 h 37"/>
                <a:gd name="T6" fmla="*/ 29 w 29"/>
                <a:gd name="T7" fmla="*/ 37 h 37"/>
              </a:gdLst>
              <a:ahLst/>
              <a:cxnLst>
                <a:cxn ang="0">
                  <a:pos x="T0" y="T1"/>
                </a:cxn>
                <a:cxn ang="0">
                  <a:pos x="T2" y="T3"/>
                </a:cxn>
                <a:cxn ang="0">
                  <a:pos x="T4" y="T5"/>
                </a:cxn>
                <a:cxn ang="0">
                  <a:pos x="T6" y="T7"/>
                </a:cxn>
              </a:cxnLst>
              <a:rect l="0" t="0" r="r" b="b"/>
              <a:pathLst>
                <a:path w="29" h="37">
                  <a:moveTo>
                    <a:pt x="29" y="37"/>
                  </a:moveTo>
                  <a:lnTo>
                    <a:pt x="29" y="0"/>
                  </a:lnTo>
                  <a:lnTo>
                    <a:pt x="0" y="23"/>
                  </a:lnTo>
                  <a:lnTo>
                    <a:pt x="29" y="37"/>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39" name="Line 109"/>
            <p:cNvSpPr>
              <a:spLocks noChangeShapeType="1"/>
            </p:cNvSpPr>
            <p:nvPr/>
          </p:nvSpPr>
          <p:spPr bwMode="auto">
            <a:xfrm>
              <a:off x="2959100" y="2587595"/>
              <a:ext cx="80963"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40" name="Line 117"/>
            <p:cNvSpPr>
              <a:spLocks noChangeShapeType="1"/>
            </p:cNvSpPr>
            <p:nvPr/>
          </p:nvSpPr>
          <p:spPr bwMode="auto">
            <a:xfrm>
              <a:off x="2638425" y="3354357"/>
              <a:ext cx="203200"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41" name="Oval 118"/>
            <p:cNvSpPr>
              <a:spLocks noChangeArrowheads="1"/>
            </p:cNvSpPr>
            <p:nvPr/>
          </p:nvSpPr>
          <p:spPr bwMode="auto">
            <a:xfrm>
              <a:off x="2840038" y="3297207"/>
              <a:ext cx="123825" cy="128588"/>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42" name="Freeform 120"/>
            <p:cNvSpPr>
              <a:spLocks/>
            </p:cNvSpPr>
            <p:nvPr/>
          </p:nvSpPr>
          <p:spPr bwMode="auto">
            <a:xfrm>
              <a:off x="2844800" y="3284507"/>
              <a:ext cx="119063" cy="128588"/>
            </a:xfrm>
            <a:custGeom>
              <a:avLst/>
              <a:gdLst>
                <a:gd name="T0" fmla="*/ 0 w 311"/>
                <a:gd name="T1" fmla="*/ 167 h 335"/>
                <a:gd name="T2" fmla="*/ 155 w 311"/>
                <a:gd name="T3" fmla="*/ 0 h 335"/>
                <a:gd name="T4" fmla="*/ 311 w 311"/>
                <a:gd name="T5" fmla="*/ 167 h 335"/>
                <a:gd name="T6" fmla="*/ 155 w 311"/>
                <a:gd name="T7" fmla="*/ 335 h 335"/>
                <a:gd name="T8" fmla="*/ 0 w 311"/>
                <a:gd name="T9" fmla="*/ 167 h 335"/>
              </a:gdLst>
              <a:ahLst/>
              <a:cxnLst>
                <a:cxn ang="0">
                  <a:pos x="T0" y="T1"/>
                </a:cxn>
                <a:cxn ang="0">
                  <a:pos x="T2" y="T3"/>
                </a:cxn>
                <a:cxn ang="0">
                  <a:pos x="T4" y="T5"/>
                </a:cxn>
                <a:cxn ang="0">
                  <a:pos x="T6" y="T7"/>
                </a:cxn>
                <a:cxn ang="0">
                  <a:pos x="T8" y="T9"/>
                </a:cxn>
              </a:cxnLst>
              <a:rect l="0" t="0" r="r" b="b"/>
              <a:pathLst>
                <a:path w="311" h="335">
                  <a:moveTo>
                    <a:pt x="0" y="167"/>
                  </a:moveTo>
                  <a:cubicBezTo>
                    <a:pt x="0" y="75"/>
                    <a:pt x="70" y="0"/>
                    <a:pt x="155" y="0"/>
                  </a:cubicBezTo>
                  <a:cubicBezTo>
                    <a:pt x="242" y="0"/>
                    <a:pt x="311" y="75"/>
                    <a:pt x="311" y="167"/>
                  </a:cubicBezTo>
                  <a:cubicBezTo>
                    <a:pt x="311" y="260"/>
                    <a:pt x="242" y="335"/>
                    <a:pt x="155" y="335"/>
                  </a:cubicBezTo>
                  <a:cubicBezTo>
                    <a:pt x="70" y="335"/>
                    <a:pt x="0" y="260"/>
                    <a:pt x="0" y="167"/>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43" name="Oval 121"/>
            <p:cNvSpPr>
              <a:spLocks noChangeArrowheads="1"/>
            </p:cNvSpPr>
            <p:nvPr/>
          </p:nvSpPr>
          <p:spPr bwMode="auto">
            <a:xfrm>
              <a:off x="2844800" y="3284507"/>
              <a:ext cx="119063" cy="128588"/>
            </a:xfrm>
            <a:prstGeom prst="ellipse">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44" name="Freeform 122"/>
            <p:cNvSpPr>
              <a:spLocks noEditPoints="1"/>
            </p:cNvSpPr>
            <p:nvPr/>
          </p:nvSpPr>
          <p:spPr bwMode="auto">
            <a:xfrm>
              <a:off x="2840038" y="3219420"/>
              <a:ext cx="131763" cy="261938"/>
            </a:xfrm>
            <a:custGeom>
              <a:avLst/>
              <a:gdLst>
                <a:gd name="T0" fmla="*/ 6 w 83"/>
                <a:gd name="T1" fmla="*/ 165 h 165"/>
                <a:gd name="T2" fmla="*/ 73 w 83"/>
                <a:gd name="T3" fmla="*/ 26 h 165"/>
                <a:gd name="T4" fmla="*/ 68 w 83"/>
                <a:gd name="T5" fmla="*/ 23 h 165"/>
                <a:gd name="T6" fmla="*/ 0 w 83"/>
                <a:gd name="T7" fmla="*/ 162 h 165"/>
                <a:gd name="T8" fmla="*/ 6 w 83"/>
                <a:gd name="T9" fmla="*/ 165 h 165"/>
                <a:gd name="T10" fmla="*/ 83 w 83"/>
                <a:gd name="T11" fmla="*/ 37 h 165"/>
                <a:gd name="T12" fmla="*/ 83 w 83"/>
                <a:gd name="T13" fmla="*/ 0 h 165"/>
                <a:gd name="T14" fmla="*/ 53 w 83"/>
                <a:gd name="T15" fmla="*/ 22 h 165"/>
                <a:gd name="T16" fmla="*/ 83 w 83"/>
                <a:gd name="T17" fmla="*/ 37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65">
                  <a:moveTo>
                    <a:pt x="6" y="165"/>
                  </a:moveTo>
                  <a:lnTo>
                    <a:pt x="73" y="26"/>
                  </a:lnTo>
                  <a:lnTo>
                    <a:pt x="68" y="23"/>
                  </a:lnTo>
                  <a:lnTo>
                    <a:pt x="0" y="162"/>
                  </a:lnTo>
                  <a:lnTo>
                    <a:pt x="6" y="165"/>
                  </a:lnTo>
                  <a:close/>
                  <a:moveTo>
                    <a:pt x="83" y="37"/>
                  </a:moveTo>
                  <a:lnTo>
                    <a:pt x="83" y="0"/>
                  </a:lnTo>
                  <a:lnTo>
                    <a:pt x="53" y="22"/>
                  </a:lnTo>
                  <a:lnTo>
                    <a:pt x="83"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45" name="Freeform 123"/>
            <p:cNvSpPr>
              <a:spLocks/>
            </p:cNvSpPr>
            <p:nvPr/>
          </p:nvSpPr>
          <p:spPr bwMode="auto">
            <a:xfrm>
              <a:off x="2840038" y="3255932"/>
              <a:ext cx="115888" cy="225425"/>
            </a:xfrm>
            <a:custGeom>
              <a:avLst/>
              <a:gdLst>
                <a:gd name="T0" fmla="*/ 6 w 73"/>
                <a:gd name="T1" fmla="*/ 142 h 142"/>
                <a:gd name="T2" fmla="*/ 73 w 73"/>
                <a:gd name="T3" fmla="*/ 3 h 142"/>
                <a:gd name="T4" fmla="*/ 68 w 73"/>
                <a:gd name="T5" fmla="*/ 0 h 142"/>
                <a:gd name="T6" fmla="*/ 0 w 73"/>
                <a:gd name="T7" fmla="*/ 139 h 142"/>
                <a:gd name="T8" fmla="*/ 6 w 73"/>
                <a:gd name="T9" fmla="*/ 142 h 142"/>
              </a:gdLst>
              <a:ahLst/>
              <a:cxnLst>
                <a:cxn ang="0">
                  <a:pos x="T0" y="T1"/>
                </a:cxn>
                <a:cxn ang="0">
                  <a:pos x="T2" y="T3"/>
                </a:cxn>
                <a:cxn ang="0">
                  <a:pos x="T4" y="T5"/>
                </a:cxn>
                <a:cxn ang="0">
                  <a:pos x="T6" y="T7"/>
                </a:cxn>
                <a:cxn ang="0">
                  <a:pos x="T8" y="T9"/>
                </a:cxn>
              </a:cxnLst>
              <a:rect l="0" t="0" r="r" b="b"/>
              <a:pathLst>
                <a:path w="73" h="142">
                  <a:moveTo>
                    <a:pt x="6" y="142"/>
                  </a:moveTo>
                  <a:lnTo>
                    <a:pt x="73" y="3"/>
                  </a:lnTo>
                  <a:lnTo>
                    <a:pt x="68" y="0"/>
                  </a:lnTo>
                  <a:lnTo>
                    <a:pt x="0" y="139"/>
                  </a:lnTo>
                  <a:lnTo>
                    <a:pt x="6" y="142"/>
                  </a:lnTo>
                  <a:close/>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46" name="Freeform 124"/>
            <p:cNvSpPr>
              <a:spLocks/>
            </p:cNvSpPr>
            <p:nvPr/>
          </p:nvSpPr>
          <p:spPr bwMode="auto">
            <a:xfrm>
              <a:off x="2924175" y="3219420"/>
              <a:ext cx="47625" cy="58738"/>
            </a:xfrm>
            <a:custGeom>
              <a:avLst/>
              <a:gdLst>
                <a:gd name="T0" fmla="*/ 30 w 30"/>
                <a:gd name="T1" fmla="*/ 37 h 37"/>
                <a:gd name="T2" fmla="*/ 30 w 30"/>
                <a:gd name="T3" fmla="*/ 0 h 37"/>
                <a:gd name="T4" fmla="*/ 0 w 30"/>
                <a:gd name="T5" fmla="*/ 22 h 37"/>
                <a:gd name="T6" fmla="*/ 30 w 30"/>
                <a:gd name="T7" fmla="*/ 37 h 37"/>
              </a:gdLst>
              <a:ahLst/>
              <a:cxnLst>
                <a:cxn ang="0">
                  <a:pos x="T0" y="T1"/>
                </a:cxn>
                <a:cxn ang="0">
                  <a:pos x="T2" y="T3"/>
                </a:cxn>
                <a:cxn ang="0">
                  <a:pos x="T4" y="T5"/>
                </a:cxn>
                <a:cxn ang="0">
                  <a:pos x="T6" y="T7"/>
                </a:cxn>
              </a:cxnLst>
              <a:rect l="0" t="0" r="r" b="b"/>
              <a:pathLst>
                <a:path w="30" h="37">
                  <a:moveTo>
                    <a:pt x="30" y="37"/>
                  </a:moveTo>
                  <a:lnTo>
                    <a:pt x="30" y="0"/>
                  </a:lnTo>
                  <a:lnTo>
                    <a:pt x="0" y="22"/>
                  </a:lnTo>
                  <a:lnTo>
                    <a:pt x="30" y="37"/>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47" name="Line 125"/>
            <p:cNvSpPr>
              <a:spLocks noChangeShapeType="1"/>
            </p:cNvSpPr>
            <p:nvPr/>
          </p:nvSpPr>
          <p:spPr bwMode="auto">
            <a:xfrm>
              <a:off x="2971800" y="3351182"/>
              <a:ext cx="80963"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48" name="Line 133"/>
            <p:cNvSpPr>
              <a:spLocks noChangeShapeType="1"/>
            </p:cNvSpPr>
            <p:nvPr/>
          </p:nvSpPr>
          <p:spPr bwMode="auto">
            <a:xfrm>
              <a:off x="2562225" y="3729007"/>
              <a:ext cx="279400"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49" name="Oval 134"/>
            <p:cNvSpPr>
              <a:spLocks noChangeArrowheads="1"/>
            </p:cNvSpPr>
            <p:nvPr/>
          </p:nvSpPr>
          <p:spPr bwMode="auto">
            <a:xfrm>
              <a:off x="2840038" y="3671857"/>
              <a:ext cx="123825" cy="128588"/>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50" name="Freeform 136"/>
            <p:cNvSpPr>
              <a:spLocks/>
            </p:cNvSpPr>
            <p:nvPr/>
          </p:nvSpPr>
          <p:spPr bwMode="auto">
            <a:xfrm>
              <a:off x="2844800" y="3659157"/>
              <a:ext cx="119063" cy="128588"/>
            </a:xfrm>
            <a:custGeom>
              <a:avLst/>
              <a:gdLst>
                <a:gd name="T0" fmla="*/ 0 w 311"/>
                <a:gd name="T1" fmla="*/ 168 h 335"/>
                <a:gd name="T2" fmla="*/ 155 w 311"/>
                <a:gd name="T3" fmla="*/ 0 h 335"/>
                <a:gd name="T4" fmla="*/ 311 w 311"/>
                <a:gd name="T5" fmla="*/ 168 h 335"/>
                <a:gd name="T6" fmla="*/ 155 w 311"/>
                <a:gd name="T7" fmla="*/ 335 h 335"/>
                <a:gd name="T8" fmla="*/ 0 w 311"/>
                <a:gd name="T9" fmla="*/ 168 h 335"/>
              </a:gdLst>
              <a:ahLst/>
              <a:cxnLst>
                <a:cxn ang="0">
                  <a:pos x="T0" y="T1"/>
                </a:cxn>
                <a:cxn ang="0">
                  <a:pos x="T2" y="T3"/>
                </a:cxn>
                <a:cxn ang="0">
                  <a:pos x="T4" y="T5"/>
                </a:cxn>
                <a:cxn ang="0">
                  <a:pos x="T6" y="T7"/>
                </a:cxn>
                <a:cxn ang="0">
                  <a:pos x="T8" y="T9"/>
                </a:cxn>
              </a:cxnLst>
              <a:rect l="0" t="0" r="r" b="b"/>
              <a:pathLst>
                <a:path w="311" h="335">
                  <a:moveTo>
                    <a:pt x="0" y="168"/>
                  </a:moveTo>
                  <a:cubicBezTo>
                    <a:pt x="0" y="76"/>
                    <a:pt x="70" y="0"/>
                    <a:pt x="155" y="0"/>
                  </a:cubicBezTo>
                  <a:cubicBezTo>
                    <a:pt x="242" y="0"/>
                    <a:pt x="311" y="76"/>
                    <a:pt x="311" y="168"/>
                  </a:cubicBezTo>
                  <a:cubicBezTo>
                    <a:pt x="311" y="261"/>
                    <a:pt x="242" y="335"/>
                    <a:pt x="155" y="335"/>
                  </a:cubicBezTo>
                  <a:cubicBezTo>
                    <a:pt x="70" y="335"/>
                    <a:pt x="0" y="261"/>
                    <a:pt x="0" y="168"/>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51" name="Oval 137"/>
            <p:cNvSpPr>
              <a:spLocks noChangeArrowheads="1"/>
            </p:cNvSpPr>
            <p:nvPr/>
          </p:nvSpPr>
          <p:spPr bwMode="auto">
            <a:xfrm>
              <a:off x="2844800" y="3659157"/>
              <a:ext cx="119063" cy="128588"/>
            </a:xfrm>
            <a:prstGeom prst="ellipse">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52" name="Freeform 138"/>
            <p:cNvSpPr>
              <a:spLocks noEditPoints="1"/>
            </p:cNvSpPr>
            <p:nvPr/>
          </p:nvSpPr>
          <p:spPr bwMode="auto">
            <a:xfrm>
              <a:off x="2840038" y="3594070"/>
              <a:ext cx="131763" cy="261938"/>
            </a:xfrm>
            <a:custGeom>
              <a:avLst/>
              <a:gdLst>
                <a:gd name="T0" fmla="*/ 6 w 83"/>
                <a:gd name="T1" fmla="*/ 165 h 165"/>
                <a:gd name="T2" fmla="*/ 73 w 83"/>
                <a:gd name="T3" fmla="*/ 26 h 165"/>
                <a:gd name="T4" fmla="*/ 68 w 83"/>
                <a:gd name="T5" fmla="*/ 23 h 165"/>
                <a:gd name="T6" fmla="*/ 0 w 83"/>
                <a:gd name="T7" fmla="*/ 162 h 165"/>
                <a:gd name="T8" fmla="*/ 6 w 83"/>
                <a:gd name="T9" fmla="*/ 165 h 165"/>
                <a:gd name="T10" fmla="*/ 83 w 83"/>
                <a:gd name="T11" fmla="*/ 37 h 165"/>
                <a:gd name="T12" fmla="*/ 83 w 83"/>
                <a:gd name="T13" fmla="*/ 0 h 165"/>
                <a:gd name="T14" fmla="*/ 53 w 83"/>
                <a:gd name="T15" fmla="*/ 22 h 165"/>
                <a:gd name="T16" fmla="*/ 83 w 83"/>
                <a:gd name="T17" fmla="*/ 37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65">
                  <a:moveTo>
                    <a:pt x="6" y="165"/>
                  </a:moveTo>
                  <a:lnTo>
                    <a:pt x="73" y="26"/>
                  </a:lnTo>
                  <a:lnTo>
                    <a:pt x="68" y="23"/>
                  </a:lnTo>
                  <a:lnTo>
                    <a:pt x="0" y="162"/>
                  </a:lnTo>
                  <a:lnTo>
                    <a:pt x="6" y="165"/>
                  </a:lnTo>
                  <a:close/>
                  <a:moveTo>
                    <a:pt x="83" y="37"/>
                  </a:moveTo>
                  <a:lnTo>
                    <a:pt x="83" y="0"/>
                  </a:lnTo>
                  <a:lnTo>
                    <a:pt x="53" y="22"/>
                  </a:lnTo>
                  <a:lnTo>
                    <a:pt x="83"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53" name="Freeform 139"/>
            <p:cNvSpPr>
              <a:spLocks/>
            </p:cNvSpPr>
            <p:nvPr/>
          </p:nvSpPr>
          <p:spPr bwMode="auto">
            <a:xfrm>
              <a:off x="2840038" y="3630582"/>
              <a:ext cx="115888" cy="225425"/>
            </a:xfrm>
            <a:custGeom>
              <a:avLst/>
              <a:gdLst>
                <a:gd name="T0" fmla="*/ 6 w 73"/>
                <a:gd name="T1" fmla="*/ 142 h 142"/>
                <a:gd name="T2" fmla="*/ 73 w 73"/>
                <a:gd name="T3" fmla="*/ 3 h 142"/>
                <a:gd name="T4" fmla="*/ 68 w 73"/>
                <a:gd name="T5" fmla="*/ 0 h 142"/>
                <a:gd name="T6" fmla="*/ 0 w 73"/>
                <a:gd name="T7" fmla="*/ 139 h 142"/>
                <a:gd name="T8" fmla="*/ 6 w 73"/>
                <a:gd name="T9" fmla="*/ 142 h 142"/>
              </a:gdLst>
              <a:ahLst/>
              <a:cxnLst>
                <a:cxn ang="0">
                  <a:pos x="T0" y="T1"/>
                </a:cxn>
                <a:cxn ang="0">
                  <a:pos x="T2" y="T3"/>
                </a:cxn>
                <a:cxn ang="0">
                  <a:pos x="T4" y="T5"/>
                </a:cxn>
                <a:cxn ang="0">
                  <a:pos x="T6" y="T7"/>
                </a:cxn>
                <a:cxn ang="0">
                  <a:pos x="T8" y="T9"/>
                </a:cxn>
              </a:cxnLst>
              <a:rect l="0" t="0" r="r" b="b"/>
              <a:pathLst>
                <a:path w="73" h="142">
                  <a:moveTo>
                    <a:pt x="6" y="142"/>
                  </a:moveTo>
                  <a:lnTo>
                    <a:pt x="73" y="3"/>
                  </a:lnTo>
                  <a:lnTo>
                    <a:pt x="68" y="0"/>
                  </a:lnTo>
                  <a:lnTo>
                    <a:pt x="0" y="139"/>
                  </a:lnTo>
                  <a:lnTo>
                    <a:pt x="6" y="142"/>
                  </a:lnTo>
                  <a:close/>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54" name="Freeform 140"/>
            <p:cNvSpPr>
              <a:spLocks/>
            </p:cNvSpPr>
            <p:nvPr/>
          </p:nvSpPr>
          <p:spPr bwMode="auto">
            <a:xfrm>
              <a:off x="2924175" y="3594070"/>
              <a:ext cx="47625" cy="58738"/>
            </a:xfrm>
            <a:custGeom>
              <a:avLst/>
              <a:gdLst>
                <a:gd name="T0" fmla="*/ 30 w 30"/>
                <a:gd name="T1" fmla="*/ 37 h 37"/>
                <a:gd name="T2" fmla="*/ 30 w 30"/>
                <a:gd name="T3" fmla="*/ 0 h 37"/>
                <a:gd name="T4" fmla="*/ 0 w 30"/>
                <a:gd name="T5" fmla="*/ 22 h 37"/>
                <a:gd name="T6" fmla="*/ 30 w 30"/>
                <a:gd name="T7" fmla="*/ 37 h 37"/>
              </a:gdLst>
              <a:ahLst/>
              <a:cxnLst>
                <a:cxn ang="0">
                  <a:pos x="T0" y="T1"/>
                </a:cxn>
                <a:cxn ang="0">
                  <a:pos x="T2" y="T3"/>
                </a:cxn>
                <a:cxn ang="0">
                  <a:pos x="T4" y="T5"/>
                </a:cxn>
                <a:cxn ang="0">
                  <a:pos x="T6" y="T7"/>
                </a:cxn>
              </a:cxnLst>
              <a:rect l="0" t="0" r="r" b="b"/>
              <a:pathLst>
                <a:path w="30" h="37">
                  <a:moveTo>
                    <a:pt x="30" y="37"/>
                  </a:moveTo>
                  <a:lnTo>
                    <a:pt x="30" y="0"/>
                  </a:lnTo>
                  <a:lnTo>
                    <a:pt x="0" y="22"/>
                  </a:lnTo>
                  <a:lnTo>
                    <a:pt x="30" y="37"/>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55" name="Line 141"/>
            <p:cNvSpPr>
              <a:spLocks noChangeShapeType="1"/>
            </p:cNvSpPr>
            <p:nvPr/>
          </p:nvSpPr>
          <p:spPr bwMode="auto">
            <a:xfrm>
              <a:off x="2971800" y="3725832"/>
              <a:ext cx="80963"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56" name="Line 149"/>
            <p:cNvSpPr>
              <a:spLocks noChangeShapeType="1"/>
            </p:cNvSpPr>
            <p:nvPr/>
          </p:nvSpPr>
          <p:spPr bwMode="auto">
            <a:xfrm>
              <a:off x="2562225" y="2979707"/>
              <a:ext cx="0" cy="1438275"/>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57" name="Line 150"/>
            <p:cNvSpPr>
              <a:spLocks noChangeShapeType="1"/>
            </p:cNvSpPr>
            <p:nvPr/>
          </p:nvSpPr>
          <p:spPr bwMode="auto">
            <a:xfrm>
              <a:off x="2511425" y="3936970"/>
              <a:ext cx="44450"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58" name="Line 153"/>
            <p:cNvSpPr>
              <a:spLocks noChangeShapeType="1"/>
            </p:cNvSpPr>
            <p:nvPr/>
          </p:nvSpPr>
          <p:spPr bwMode="auto">
            <a:xfrm>
              <a:off x="2509838" y="2876520"/>
              <a:ext cx="127000"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59" name="Freeform 154"/>
            <p:cNvSpPr>
              <a:spLocks/>
            </p:cNvSpPr>
            <p:nvPr/>
          </p:nvSpPr>
          <p:spPr bwMode="auto">
            <a:xfrm>
              <a:off x="3062287" y="4067145"/>
              <a:ext cx="311150" cy="303213"/>
            </a:xfrm>
            <a:custGeom>
              <a:avLst/>
              <a:gdLst>
                <a:gd name="T0" fmla="*/ 0 w 196"/>
                <a:gd name="T1" fmla="*/ 0 h 191"/>
                <a:gd name="T2" fmla="*/ 196 w 196"/>
                <a:gd name="T3" fmla="*/ 0 h 191"/>
                <a:gd name="T4" fmla="*/ 196 w 196"/>
                <a:gd name="T5" fmla="*/ 191 h 191"/>
              </a:gdLst>
              <a:ahLst/>
              <a:cxnLst>
                <a:cxn ang="0">
                  <a:pos x="T0" y="T1"/>
                </a:cxn>
                <a:cxn ang="0">
                  <a:pos x="T2" y="T3"/>
                </a:cxn>
                <a:cxn ang="0">
                  <a:pos x="T4" y="T5"/>
                </a:cxn>
              </a:cxnLst>
              <a:rect l="0" t="0" r="r" b="b"/>
              <a:pathLst>
                <a:path w="196" h="191">
                  <a:moveTo>
                    <a:pt x="0" y="0"/>
                  </a:moveTo>
                  <a:lnTo>
                    <a:pt x="196" y="0"/>
                  </a:lnTo>
                  <a:lnTo>
                    <a:pt x="196" y="191"/>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60" name="Line 155"/>
            <p:cNvSpPr>
              <a:spLocks noChangeShapeType="1"/>
            </p:cNvSpPr>
            <p:nvPr/>
          </p:nvSpPr>
          <p:spPr bwMode="auto">
            <a:xfrm>
              <a:off x="3051174" y="4419570"/>
              <a:ext cx="463550" cy="3175"/>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61" name="Oval 156"/>
            <p:cNvSpPr>
              <a:spLocks noChangeArrowheads="1"/>
            </p:cNvSpPr>
            <p:nvPr/>
          </p:nvSpPr>
          <p:spPr bwMode="auto">
            <a:xfrm>
              <a:off x="3524249" y="4337020"/>
              <a:ext cx="117475" cy="128588"/>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62" name="Oval 157"/>
            <p:cNvSpPr>
              <a:spLocks noChangeArrowheads="1"/>
            </p:cNvSpPr>
            <p:nvPr/>
          </p:nvSpPr>
          <p:spPr bwMode="auto">
            <a:xfrm>
              <a:off x="3524249" y="4337020"/>
              <a:ext cx="117475" cy="128588"/>
            </a:xfrm>
            <a:prstGeom prst="ellipse">
              <a:avLst/>
            </a:prstGeom>
            <a:noFill/>
            <a:ln w="17463" cap="rnd">
              <a:solidFill>
                <a:srgbClr val="F7964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63" name="Line 158"/>
            <p:cNvSpPr>
              <a:spLocks noChangeShapeType="1"/>
            </p:cNvSpPr>
            <p:nvPr/>
          </p:nvSpPr>
          <p:spPr bwMode="auto">
            <a:xfrm>
              <a:off x="3524249" y="4398932"/>
              <a:ext cx="119063" cy="0"/>
            </a:xfrm>
            <a:prstGeom prst="line">
              <a:avLst/>
            </a:prstGeom>
            <a:noFill/>
            <a:ln w="17463" cap="rnd">
              <a:solidFill>
                <a:srgbClr val="F7964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64" name="Line 159"/>
            <p:cNvSpPr>
              <a:spLocks noChangeShapeType="1"/>
            </p:cNvSpPr>
            <p:nvPr/>
          </p:nvSpPr>
          <p:spPr bwMode="auto">
            <a:xfrm flipV="1">
              <a:off x="3584574" y="4337020"/>
              <a:ext cx="0" cy="128588"/>
            </a:xfrm>
            <a:prstGeom prst="line">
              <a:avLst/>
            </a:prstGeom>
            <a:noFill/>
            <a:ln w="17463" cap="rnd">
              <a:solidFill>
                <a:srgbClr val="F7964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65" name="Line 160"/>
            <p:cNvSpPr>
              <a:spLocks noChangeShapeType="1"/>
            </p:cNvSpPr>
            <p:nvPr/>
          </p:nvSpPr>
          <p:spPr bwMode="auto">
            <a:xfrm>
              <a:off x="3373437" y="4370357"/>
              <a:ext cx="142875"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66" name="Freeform 163"/>
            <p:cNvSpPr>
              <a:spLocks/>
            </p:cNvSpPr>
            <p:nvPr/>
          </p:nvSpPr>
          <p:spPr bwMode="auto">
            <a:xfrm>
              <a:off x="3888582" y="4173508"/>
              <a:ext cx="131763" cy="114300"/>
            </a:xfrm>
            <a:custGeom>
              <a:avLst/>
              <a:gdLst>
                <a:gd name="T0" fmla="*/ 83 w 83"/>
                <a:gd name="T1" fmla="*/ 0 h 72"/>
                <a:gd name="T2" fmla="*/ 42 w 83"/>
                <a:gd name="T3" fmla="*/ 72 h 72"/>
                <a:gd name="T4" fmla="*/ 0 w 83"/>
                <a:gd name="T5" fmla="*/ 0 h 72"/>
                <a:gd name="T6" fmla="*/ 83 w 83"/>
                <a:gd name="T7" fmla="*/ 0 h 72"/>
              </a:gdLst>
              <a:ahLst/>
              <a:cxnLst>
                <a:cxn ang="0">
                  <a:pos x="T0" y="T1"/>
                </a:cxn>
                <a:cxn ang="0">
                  <a:pos x="T2" y="T3"/>
                </a:cxn>
                <a:cxn ang="0">
                  <a:pos x="T4" y="T5"/>
                </a:cxn>
                <a:cxn ang="0">
                  <a:pos x="T6" y="T7"/>
                </a:cxn>
              </a:cxnLst>
              <a:rect l="0" t="0" r="r" b="b"/>
              <a:pathLst>
                <a:path w="83" h="72">
                  <a:moveTo>
                    <a:pt x="83" y="0"/>
                  </a:moveTo>
                  <a:lnTo>
                    <a:pt x="42" y="72"/>
                  </a:lnTo>
                  <a:lnTo>
                    <a:pt x="0" y="0"/>
                  </a:lnTo>
                  <a:lnTo>
                    <a:pt x="83" y="0"/>
                  </a:lnTo>
                  <a:close/>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67" name="Line 164"/>
            <p:cNvSpPr>
              <a:spLocks noChangeShapeType="1"/>
            </p:cNvSpPr>
            <p:nvPr/>
          </p:nvSpPr>
          <p:spPr bwMode="auto">
            <a:xfrm>
              <a:off x="2635250" y="4070320"/>
              <a:ext cx="206375"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68" name="Oval 165"/>
            <p:cNvSpPr>
              <a:spLocks noChangeArrowheads="1"/>
            </p:cNvSpPr>
            <p:nvPr/>
          </p:nvSpPr>
          <p:spPr bwMode="auto">
            <a:xfrm>
              <a:off x="2840038" y="4011582"/>
              <a:ext cx="123825" cy="128588"/>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69" name="Freeform 167"/>
            <p:cNvSpPr>
              <a:spLocks/>
            </p:cNvSpPr>
            <p:nvPr/>
          </p:nvSpPr>
          <p:spPr bwMode="auto">
            <a:xfrm>
              <a:off x="2844800" y="4000470"/>
              <a:ext cx="119063" cy="127000"/>
            </a:xfrm>
            <a:custGeom>
              <a:avLst/>
              <a:gdLst>
                <a:gd name="T0" fmla="*/ 0 w 311"/>
                <a:gd name="T1" fmla="*/ 168 h 335"/>
                <a:gd name="T2" fmla="*/ 155 w 311"/>
                <a:gd name="T3" fmla="*/ 0 h 335"/>
                <a:gd name="T4" fmla="*/ 311 w 311"/>
                <a:gd name="T5" fmla="*/ 168 h 335"/>
                <a:gd name="T6" fmla="*/ 155 w 311"/>
                <a:gd name="T7" fmla="*/ 335 h 335"/>
                <a:gd name="T8" fmla="*/ 0 w 311"/>
                <a:gd name="T9" fmla="*/ 168 h 335"/>
              </a:gdLst>
              <a:ahLst/>
              <a:cxnLst>
                <a:cxn ang="0">
                  <a:pos x="T0" y="T1"/>
                </a:cxn>
                <a:cxn ang="0">
                  <a:pos x="T2" y="T3"/>
                </a:cxn>
                <a:cxn ang="0">
                  <a:pos x="T4" y="T5"/>
                </a:cxn>
                <a:cxn ang="0">
                  <a:pos x="T6" y="T7"/>
                </a:cxn>
                <a:cxn ang="0">
                  <a:pos x="T8" y="T9"/>
                </a:cxn>
              </a:cxnLst>
              <a:rect l="0" t="0" r="r" b="b"/>
              <a:pathLst>
                <a:path w="311" h="335">
                  <a:moveTo>
                    <a:pt x="0" y="168"/>
                  </a:moveTo>
                  <a:cubicBezTo>
                    <a:pt x="0" y="76"/>
                    <a:pt x="70" y="0"/>
                    <a:pt x="155" y="0"/>
                  </a:cubicBezTo>
                  <a:cubicBezTo>
                    <a:pt x="242" y="0"/>
                    <a:pt x="311" y="76"/>
                    <a:pt x="311" y="168"/>
                  </a:cubicBezTo>
                  <a:cubicBezTo>
                    <a:pt x="311" y="261"/>
                    <a:pt x="242" y="335"/>
                    <a:pt x="155" y="335"/>
                  </a:cubicBezTo>
                  <a:cubicBezTo>
                    <a:pt x="70" y="335"/>
                    <a:pt x="0" y="261"/>
                    <a:pt x="0" y="168"/>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70" name="Oval 168"/>
            <p:cNvSpPr>
              <a:spLocks noChangeArrowheads="1"/>
            </p:cNvSpPr>
            <p:nvPr/>
          </p:nvSpPr>
          <p:spPr bwMode="auto">
            <a:xfrm>
              <a:off x="2844800" y="4000470"/>
              <a:ext cx="119063" cy="127000"/>
            </a:xfrm>
            <a:prstGeom prst="ellipse">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71" name="Freeform 169"/>
            <p:cNvSpPr>
              <a:spLocks noEditPoints="1"/>
            </p:cNvSpPr>
            <p:nvPr/>
          </p:nvSpPr>
          <p:spPr bwMode="auto">
            <a:xfrm>
              <a:off x="2840038" y="3933795"/>
              <a:ext cx="131763" cy="261938"/>
            </a:xfrm>
            <a:custGeom>
              <a:avLst/>
              <a:gdLst>
                <a:gd name="T0" fmla="*/ 6 w 83"/>
                <a:gd name="T1" fmla="*/ 165 h 165"/>
                <a:gd name="T2" fmla="*/ 73 w 83"/>
                <a:gd name="T3" fmla="*/ 26 h 165"/>
                <a:gd name="T4" fmla="*/ 68 w 83"/>
                <a:gd name="T5" fmla="*/ 24 h 165"/>
                <a:gd name="T6" fmla="*/ 0 w 83"/>
                <a:gd name="T7" fmla="*/ 163 h 165"/>
                <a:gd name="T8" fmla="*/ 6 w 83"/>
                <a:gd name="T9" fmla="*/ 165 h 165"/>
                <a:gd name="T10" fmla="*/ 83 w 83"/>
                <a:gd name="T11" fmla="*/ 37 h 165"/>
                <a:gd name="T12" fmla="*/ 83 w 83"/>
                <a:gd name="T13" fmla="*/ 0 h 165"/>
                <a:gd name="T14" fmla="*/ 53 w 83"/>
                <a:gd name="T15" fmla="*/ 23 h 165"/>
                <a:gd name="T16" fmla="*/ 83 w 83"/>
                <a:gd name="T17" fmla="*/ 37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65">
                  <a:moveTo>
                    <a:pt x="6" y="165"/>
                  </a:moveTo>
                  <a:lnTo>
                    <a:pt x="73" y="26"/>
                  </a:lnTo>
                  <a:lnTo>
                    <a:pt x="68" y="24"/>
                  </a:lnTo>
                  <a:lnTo>
                    <a:pt x="0" y="163"/>
                  </a:lnTo>
                  <a:lnTo>
                    <a:pt x="6" y="165"/>
                  </a:lnTo>
                  <a:close/>
                  <a:moveTo>
                    <a:pt x="83" y="37"/>
                  </a:moveTo>
                  <a:lnTo>
                    <a:pt x="83" y="0"/>
                  </a:lnTo>
                  <a:lnTo>
                    <a:pt x="53" y="23"/>
                  </a:lnTo>
                  <a:lnTo>
                    <a:pt x="83"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72" name="Freeform 170"/>
            <p:cNvSpPr>
              <a:spLocks/>
            </p:cNvSpPr>
            <p:nvPr/>
          </p:nvSpPr>
          <p:spPr bwMode="auto">
            <a:xfrm>
              <a:off x="2840038" y="3971895"/>
              <a:ext cx="115888" cy="223838"/>
            </a:xfrm>
            <a:custGeom>
              <a:avLst/>
              <a:gdLst>
                <a:gd name="T0" fmla="*/ 6 w 73"/>
                <a:gd name="T1" fmla="*/ 141 h 141"/>
                <a:gd name="T2" fmla="*/ 73 w 73"/>
                <a:gd name="T3" fmla="*/ 2 h 141"/>
                <a:gd name="T4" fmla="*/ 68 w 73"/>
                <a:gd name="T5" fmla="*/ 0 h 141"/>
                <a:gd name="T6" fmla="*/ 0 w 73"/>
                <a:gd name="T7" fmla="*/ 139 h 141"/>
                <a:gd name="T8" fmla="*/ 6 w 73"/>
                <a:gd name="T9" fmla="*/ 141 h 141"/>
              </a:gdLst>
              <a:ahLst/>
              <a:cxnLst>
                <a:cxn ang="0">
                  <a:pos x="T0" y="T1"/>
                </a:cxn>
                <a:cxn ang="0">
                  <a:pos x="T2" y="T3"/>
                </a:cxn>
                <a:cxn ang="0">
                  <a:pos x="T4" y="T5"/>
                </a:cxn>
                <a:cxn ang="0">
                  <a:pos x="T6" y="T7"/>
                </a:cxn>
                <a:cxn ang="0">
                  <a:pos x="T8" y="T9"/>
                </a:cxn>
              </a:cxnLst>
              <a:rect l="0" t="0" r="r" b="b"/>
              <a:pathLst>
                <a:path w="73" h="141">
                  <a:moveTo>
                    <a:pt x="6" y="141"/>
                  </a:moveTo>
                  <a:lnTo>
                    <a:pt x="73" y="2"/>
                  </a:lnTo>
                  <a:lnTo>
                    <a:pt x="68" y="0"/>
                  </a:lnTo>
                  <a:lnTo>
                    <a:pt x="0" y="139"/>
                  </a:lnTo>
                  <a:lnTo>
                    <a:pt x="6" y="141"/>
                  </a:lnTo>
                  <a:close/>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73" name="Freeform 171"/>
            <p:cNvSpPr>
              <a:spLocks/>
            </p:cNvSpPr>
            <p:nvPr/>
          </p:nvSpPr>
          <p:spPr bwMode="auto">
            <a:xfrm>
              <a:off x="2924175" y="3933795"/>
              <a:ext cx="47625" cy="58738"/>
            </a:xfrm>
            <a:custGeom>
              <a:avLst/>
              <a:gdLst>
                <a:gd name="T0" fmla="*/ 30 w 30"/>
                <a:gd name="T1" fmla="*/ 37 h 37"/>
                <a:gd name="T2" fmla="*/ 30 w 30"/>
                <a:gd name="T3" fmla="*/ 0 h 37"/>
                <a:gd name="T4" fmla="*/ 0 w 30"/>
                <a:gd name="T5" fmla="*/ 23 h 37"/>
                <a:gd name="T6" fmla="*/ 30 w 30"/>
                <a:gd name="T7" fmla="*/ 37 h 37"/>
              </a:gdLst>
              <a:ahLst/>
              <a:cxnLst>
                <a:cxn ang="0">
                  <a:pos x="T0" y="T1"/>
                </a:cxn>
                <a:cxn ang="0">
                  <a:pos x="T2" y="T3"/>
                </a:cxn>
                <a:cxn ang="0">
                  <a:pos x="T4" y="T5"/>
                </a:cxn>
                <a:cxn ang="0">
                  <a:pos x="T6" y="T7"/>
                </a:cxn>
              </a:cxnLst>
              <a:rect l="0" t="0" r="r" b="b"/>
              <a:pathLst>
                <a:path w="30" h="37">
                  <a:moveTo>
                    <a:pt x="30" y="37"/>
                  </a:moveTo>
                  <a:lnTo>
                    <a:pt x="30" y="0"/>
                  </a:lnTo>
                  <a:lnTo>
                    <a:pt x="0" y="23"/>
                  </a:lnTo>
                  <a:lnTo>
                    <a:pt x="30" y="37"/>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74" name="Line 172"/>
            <p:cNvSpPr>
              <a:spLocks noChangeShapeType="1"/>
            </p:cNvSpPr>
            <p:nvPr/>
          </p:nvSpPr>
          <p:spPr bwMode="auto">
            <a:xfrm>
              <a:off x="2971800" y="4065557"/>
              <a:ext cx="80963"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75" name="Line 180"/>
            <p:cNvSpPr>
              <a:spLocks noChangeShapeType="1"/>
            </p:cNvSpPr>
            <p:nvPr/>
          </p:nvSpPr>
          <p:spPr bwMode="auto">
            <a:xfrm>
              <a:off x="2562225" y="4421157"/>
              <a:ext cx="280988"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76" name="Freeform 181"/>
            <p:cNvSpPr>
              <a:spLocks/>
            </p:cNvSpPr>
            <p:nvPr/>
          </p:nvSpPr>
          <p:spPr bwMode="auto">
            <a:xfrm>
              <a:off x="2841625" y="4364007"/>
              <a:ext cx="123825" cy="128588"/>
            </a:xfrm>
            <a:custGeom>
              <a:avLst/>
              <a:gdLst>
                <a:gd name="T0" fmla="*/ 0 w 323"/>
                <a:gd name="T1" fmla="*/ 167 h 334"/>
                <a:gd name="T2" fmla="*/ 161 w 323"/>
                <a:gd name="T3" fmla="*/ 0 h 334"/>
                <a:gd name="T4" fmla="*/ 323 w 323"/>
                <a:gd name="T5" fmla="*/ 167 h 334"/>
                <a:gd name="T6" fmla="*/ 161 w 323"/>
                <a:gd name="T7" fmla="*/ 334 h 334"/>
                <a:gd name="T8" fmla="*/ 0 w 323"/>
                <a:gd name="T9" fmla="*/ 167 h 334"/>
              </a:gdLst>
              <a:ahLst/>
              <a:cxnLst>
                <a:cxn ang="0">
                  <a:pos x="T0" y="T1"/>
                </a:cxn>
                <a:cxn ang="0">
                  <a:pos x="T2" y="T3"/>
                </a:cxn>
                <a:cxn ang="0">
                  <a:pos x="T4" y="T5"/>
                </a:cxn>
                <a:cxn ang="0">
                  <a:pos x="T6" y="T7"/>
                </a:cxn>
                <a:cxn ang="0">
                  <a:pos x="T8" y="T9"/>
                </a:cxn>
              </a:cxnLst>
              <a:rect l="0" t="0" r="r" b="b"/>
              <a:pathLst>
                <a:path w="323" h="334">
                  <a:moveTo>
                    <a:pt x="0" y="167"/>
                  </a:moveTo>
                  <a:cubicBezTo>
                    <a:pt x="0" y="75"/>
                    <a:pt x="73" y="0"/>
                    <a:pt x="161" y="0"/>
                  </a:cubicBezTo>
                  <a:cubicBezTo>
                    <a:pt x="251" y="0"/>
                    <a:pt x="323" y="75"/>
                    <a:pt x="323" y="167"/>
                  </a:cubicBezTo>
                  <a:cubicBezTo>
                    <a:pt x="323" y="260"/>
                    <a:pt x="251" y="334"/>
                    <a:pt x="161" y="334"/>
                  </a:cubicBezTo>
                  <a:cubicBezTo>
                    <a:pt x="73" y="334"/>
                    <a:pt x="0" y="260"/>
                    <a:pt x="0" y="167"/>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77" name="Oval 183"/>
            <p:cNvSpPr>
              <a:spLocks noChangeArrowheads="1"/>
            </p:cNvSpPr>
            <p:nvPr/>
          </p:nvSpPr>
          <p:spPr bwMode="auto">
            <a:xfrm>
              <a:off x="2846388" y="4351307"/>
              <a:ext cx="117475" cy="128588"/>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78" name="Oval 184"/>
            <p:cNvSpPr>
              <a:spLocks noChangeArrowheads="1"/>
            </p:cNvSpPr>
            <p:nvPr/>
          </p:nvSpPr>
          <p:spPr bwMode="auto">
            <a:xfrm>
              <a:off x="2846388" y="4351307"/>
              <a:ext cx="117475" cy="128588"/>
            </a:xfrm>
            <a:prstGeom prst="ellipse">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79" name="Freeform 185"/>
            <p:cNvSpPr>
              <a:spLocks noEditPoints="1"/>
            </p:cNvSpPr>
            <p:nvPr/>
          </p:nvSpPr>
          <p:spPr bwMode="auto">
            <a:xfrm>
              <a:off x="2841625" y="4286220"/>
              <a:ext cx="131763" cy="261938"/>
            </a:xfrm>
            <a:custGeom>
              <a:avLst/>
              <a:gdLst>
                <a:gd name="T0" fmla="*/ 5 w 83"/>
                <a:gd name="T1" fmla="*/ 165 h 165"/>
                <a:gd name="T2" fmla="*/ 72 w 83"/>
                <a:gd name="T3" fmla="*/ 26 h 165"/>
                <a:gd name="T4" fmla="*/ 68 w 83"/>
                <a:gd name="T5" fmla="*/ 23 h 165"/>
                <a:gd name="T6" fmla="*/ 0 w 83"/>
                <a:gd name="T7" fmla="*/ 162 h 165"/>
                <a:gd name="T8" fmla="*/ 5 w 83"/>
                <a:gd name="T9" fmla="*/ 165 h 165"/>
                <a:gd name="T10" fmla="*/ 83 w 83"/>
                <a:gd name="T11" fmla="*/ 37 h 165"/>
                <a:gd name="T12" fmla="*/ 82 w 83"/>
                <a:gd name="T13" fmla="*/ 0 h 165"/>
                <a:gd name="T14" fmla="*/ 53 w 83"/>
                <a:gd name="T15" fmla="*/ 22 h 165"/>
                <a:gd name="T16" fmla="*/ 83 w 83"/>
                <a:gd name="T17" fmla="*/ 37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65">
                  <a:moveTo>
                    <a:pt x="5" y="165"/>
                  </a:moveTo>
                  <a:lnTo>
                    <a:pt x="72" y="26"/>
                  </a:lnTo>
                  <a:lnTo>
                    <a:pt x="68" y="23"/>
                  </a:lnTo>
                  <a:lnTo>
                    <a:pt x="0" y="162"/>
                  </a:lnTo>
                  <a:lnTo>
                    <a:pt x="5" y="165"/>
                  </a:lnTo>
                  <a:close/>
                  <a:moveTo>
                    <a:pt x="83" y="37"/>
                  </a:moveTo>
                  <a:lnTo>
                    <a:pt x="82" y="0"/>
                  </a:lnTo>
                  <a:lnTo>
                    <a:pt x="53" y="22"/>
                  </a:lnTo>
                  <a:lnTo>
                    <a:pt x="83"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80" name="Freeform 186"/>
            <p:cNvSpPr>
              <a:spLocks/>
            </p:cNvSpPr>
            <p:nvPr/>
          </p:nvSpPr>
          <p:spPr bwMode="auto">
            <a:xfrm>
              <a:off x="2841625" y="4322732"/>
              <a:ext cx="114300" cy="225425"/>
            </a:xfrm>
            <a:custGeom>
              <a:avLst/>
              <a:gdLst>
                <a:gd name="T0" fmla="*/ 5 w 72"/>
                <a:gd name="T1" fmla="*/ 142 h 142"/>
                <a:gd name="T2" fmla="*/ 72 w 72"/>
                <a:gd name="T3" fmla="*/ 3 h 142"/>
                <a:gd name="T4" fmla="*/ 68 w 72"/>
                <a:gd name="T5" fmla="*/ 0 h 142"/>
                <a:gd name="T6" fmla="*/ 0 w 72"/>
                <a:gd name="T7" fmla="*/ 139 h 142"/>
                <a:gd name="T8" fmla="*/ 5 w 72"/>
                <a:gd name="T9" fmla="*/ 142 h 142"/>
              </a:gdLst>
              <a:ahLst/>
              <a:cxnLst>
                <a:cxn ang="0">
                  <a:pos x="T0" y="T1"/>
                </a:cxn>
                <a:cxn ang="0">
                  <a:pos x="T2" y="T3"/>
                </a:cxn>
                <a:cxn ang="0">
                  <a:pos x="T4" y="T5"/>
                </a:cxn>
                <a:cxn ang="0">
                  <a:pos x="T6" y="T7"/>
                </a:cxn>
                <a:cxn ang="0">
                  <a:pos x="T8" y="T9"/>
                </a:cxn>
              </a:cxnLst>
              <a:rect l="0" t="0" r="r" b="b"/>
              <a:pathLst>
                <a:path w="72" h="142">
                  <a:moveTo>
                    <a:pt x="5" y="142"/>
                  </a:moveTo>
                  <a:lnTo>
                    <a:pt x="72" y="3"/>
                  </a:lnTo>
                  <a:lnTo>
                    <a:pt x="68" y="0"/>
                  </a:lnTo>
                  <a:lnTo>
                    <a:pt x="0" y="139"/>
                  </a:lnTo>
                  <a:lnTo>
                    <a:pt x="5" y="142"/>
                  </a:lnTo>
                  <a:close/>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81" name="Freeform 187"/>
            <p:cNvSpPr>
              <a:spLocks/>
            </p:cNvSpPr>
            <p:nvPr/>
          </p:nvSpPr>
          <p:spPr bwMode="auto">
            <a:xfrm>
              <a:off x="2925763" y="4286220"/>
              <a:ext cx="47625" cy="58738"/>
            </a:xfrm>
            <a:custGeom>
              <a:avLst/>
              <a:gdLst>
                <a:gd name="T0" fmla="*/ 30 w 30"/>
                <a:gd name="T1" fmla="*/ 37 h 37"/>
                <a:gd name="T2" fmla="*/ 29 w 30"/>
                <a:gd name="T3" fmla="*/ 0 h 37"/>
                <a:gd name="T4" fmla="*/ 0 w 30"/>
                <a:gd name="T5" fmla="*/ 22 h 37"/>
                <a:gd name="T6" fmla="*/ 30 w 30"/>
                <a:gd name="T7" fmla="*/ 37 h 37"/>
              </a:gdLst>
              <a:ahLst/>
              <a:cxnLst>
                <a:cxn ang="0">
                  <a:pos x="T0" y="T1"/>
                </a:cxn>
                <a:cxn ang="0">
                  <a:pos x="T2" y="T3"/>
                </a:cxn>
                <a:cxn ang="0">
                  <a:pos x="T4" y="T5"/>
                </a:cxn>
                <a:cxn ang="0">
                  <a:pos x="T6" y="T7"/>
                </a:cxn>
              </a:cxnLst>
              <a:rect l="0" t="0" r="r" b="b"/>
              <a:pathLst>
                <a:path w="30" h="37">
                  <a:moveTo>
                    <a:pt x="30" y="37"/>
                  </a:moveTo>
                  <a:lnTo>
                    <a:pt x="29" y="0"/>
                  </a:lnTo>
                  <a:lnTo>
                    <a:pt x="0" y="22"/>
                  </a:lnTo>
                  <a:lnTo>
                    <a:pt x="30" y="37"/>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82" name="Line 188"/>
            <p:cNvSpPr>
              <a:spLocks noChangeShapeType="1"/>
            </p:cNvSpPr>
            <p:nvPr/>
          </p:nvSpPr>
          <p:spPr bwMode="auto">
            <a:xfrm>
              <a:off x="2973388" y="4417982"/>
              <a:ext cx="80963"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83" name="Rectangle 196"/>
            <p:cNvSpPr>
              <a:spLocks noChangeArrowheads="1"/>
            </p:cNvSpPr>
            <p:nvPr/>
          </p:nvSpPr>
          <p:spPr bwMode="auto">
            <a:xfrm>
              <a:off x="3649662" y="3235295"/>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484" name="Rectangle 197"/>
            <p:cNvSpPr>
              <a:spLocks noChangeArrowheads="1"/>
            </p:cNvSpPr>
            <p:nvPr/>
          </p:nvSpPr>
          <p:spPr bwMode="auto">
            <a:xfrm>
              <a:off x="3649662" y="3424207"/>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485" name="Rectangle 198"/>
            <p:cNvSpPr>
              <a:spLocks noChangeArrowheads="1"/>
            </p:cNvSpPr>
            <p:nvPr/>
          </p:nvSpPr>
          <p:spPr bwMode="auto">
            <a:xfrm>
              <a:off x="3649662" y="3614707"/>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486" name="Oval 199"/>
            <p:cNvSpPr>
              <a:spLocks noChangeArrowheads="1"/>
            </p:cNvSpPr>
            <p:nvPr/>
          </p:nvSpPr>
          <p:spPr bwMode="auto">
            <a:xfrm>
              <a:off x="3475037" y="3178145"/>
              <a:ext cx="119063" cy="128588"/>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87" name="Oval 200"/>
            <p:cNvSpPr>
              <a:spLocks noChangeArrowheads="1"/>
            </p:cNvSpPr>
            <p:nvPr/>
          </p:nvSpPr>
          <p:spPr bwMode="auto">
            <a:xfrm>
              <a:off x="3475037" y="3178145"/>
              <a:ext cx="119063" cy="128588"/>
            </a:xfrm>
            <a:prstGeom prst="ellipse">
              <a:avLst/>
            </a:prstGeom>
            <a:noFill/>
            <a:ln w="17463" cap="rnd">
              <a:solidFill>
                <a:srgbClr val="F7964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88" name="Line 201"/>
            <p:cNvSpPr>
              <a:spLocks noChangeShapeType="1"/>
            </p:cNvSpPr>
            <p:nvPr/>
          </p:nvSpPr>
          <p:spPr bwMode="auto">
            <a:xfrm>
              <a:off x="3475037" y="3240057"/>
              <a:ext cx="119063" cy="0"/>
            </a:xfrm>
            <a:prstGeom prst="line">
              <a:avLst/>
            </a:prstGeom>
            <a:noFill/>
            <a:ln w="17463" cap="rnd">
              <a:solidFill>
                <a:srgbClr val="F7964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89" name="Line 202"/>
            <p:cNvSpPr>
              <a:spLocks noChangeShapeType="1"/>
            </p:cNvSpPr>
            <p:nvPr/>
          </p:nvSpPr>
          <p:spPr bwMode="auto">
            <a:xfrm flipV="1">
              <a:off x="3536949" y="3178145"/>
              <a:ext cx="0" cy="127000"/>
            </a:xfrm>
            <a:prstGeom prst="line">
              <a:avLst/>
            </a:prstGeom>
            <a:noFill/>
            <a:ln w="17463" cap="rnd">
              <a:solidFill>
                <a:srgbClr val="F7964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90" name="Freeform 203"/>
            <p:cNvSpPr>
              <a:spLocks/>
            </p:cNvSpPr>
            <p:nvPr/>
          </p:nvSpPr>
          <p:spPr bwMode="auto">
            <a:xfrm>
              <a:off x="3603624" y="3133695"/>
              <a:ext cx="341312" cy="109538"/>
            </a:xfrm>
            <a:custGeom>
              <a:avLst/>
              <a:gdLst>
                <a:gd name="T0" fmla="*/ 0 w 65"/>
                <a:gd name="T1" fmla="*/ 69 h 69"/>
                <a:gd name="T2" fmla="*/ 65 w 65"/>
                <a:gd name="T3" fmla="*/ 69 h 69"/>
                <a:gd name="T4" fmla="*/ 65 w 65"/>
                <a:gd name="T5" fmla="*/ 0 h 69"/>
              </a:gdLst>
              <a:ahLst/>
              <a:cxnLst>
                <a:cxn ang="0">
                  <a:pos x="T0" y="T1"/>
                </a:cxn>
                <a:cxn ang="0">
                  <a:pos x="T2" y="T3"/>
                </a:cxn>
                <a:cxn ang="0">
                  <a:pos x="T4" y="T5"/>
                </a:cxn>
              </a:cxnLst>
              <a:rect l="0" t="0" r="r" b="b"/>
              <a:pathLst>
                <a:path w="65" h="69">
                  <a:moveTo>
                    <a:pt x="0" y="69"/>
                  </a:moveTo>
                  <a:lnTo>
                    <a:pt x="65" y="69"/>
                  </a:lnTo>
                  <a:lnTo>
                    <a:pt x="65"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91" name="Freeform 204"/>
            <p:cNvSpPr>
              <a:spLocks/>
            </p:cNvSpPr>
            <p:nvPr/>
          </p:nvSpPr>
          <p:spPr bwMode="auto">
            <a:xfrm>
              <a:off x="3649662" y="3032095"/>
              <a:ext cx="119063" cy="101600"/>
            </a:xfrm>
            <a:custGeom>
              <a:avLst/>
              <a:gdLst>
                <a:gd name="T0" fmla="*/ 75 w 75"/>
                <a:gd name="T1" fmla="*/ 0 h 64"/>
                <a:gd name="T2" fmla="*/ 37 w 75"/>
                <a:gd name="T3" fmla="*/ 64 h 64"/>
                <a:gd name="T4" fmla="*/ 0 w 75"/>
                <a:gd name="T5" fmla="*/ 0 h 64"/>
                <a:gd name="T6" fmla="*/ 75 w 75"/>
                <a:gd name="T7" fmla="*/ 0 h 64"/>
              </a:gdLst>
              <a:ahLst/>
              <a:cxnLst>
                <a:cxn ang="0">
                  <a:pos x="T0" y="T1"/>
                </a:cxn>
                <a:cxn ang="0">
                  <a:pos x="T2" y="T3"/>
                </a:cxn>
                <a:cxn ang="0">
                  <a:pos x="T4" y="T5"/>
                </a:cxn>
                <a:cxn ang="0">
                  <a:pos x="T6" y="T7"/>
                </a:cxn>
              </a:cxnLst>
              <a:rect l="0" t="0" r="r" b="b"/>
              <a:pathLst>
                <a:path w="75" h="64">
                  <a:moveTo>
                    <a:pt x="75" y="0"/>
                  </a:moveTo>
                  <a:lnTo>
                    <a:pt x="37" y="64"/>
                  </a:lnTo>
                  <a:lnTo>
                    <a:pt x="0" y="0"/>
                  </a:lnTo>
                  <a:lnTo>
                    <a:pt x="7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92" name="Freeform 205"/>
            <p:cNvSpPr>
              <a:spLocks/>
            </p:cNvSpPr>
            <p:nvPr/>
          </p:nvSpPr>
          <p:spPr bwMode="auto">
            <a:xfrm>
              <a:off x="3890169" y="3015902"/>
              <a:ext cx="119063" cy="101600"/>
            </a:xfrm>
            <a:custGeom>
              <a:avLst/>
              <a:gdLst>
                <a:gd name="T0" fmla="*/ 75 w 75"/>
                <a:gd name="T1" fmla="*/ 0 h 64"/>
                <a:gd name="T2" fmla="*/ 37 w 75"/>
                <a:gd name="T3" fmla="*/ 64 h 64"/>
                <a:gd name="T4" fmla="*/ 0 w 75"/>
                <a:gd name="T5" fmla="*/ 0 h 64"/>
                <a:gd name="T6" fmla="*/ 75 w 75"/>
                <a:gd name="T7" fmla="*/ 0 h 64"/>
              </a:gdLst>
              <a:ahLst/>
              <a:cxnLst>
                <a:cxn ang="0">
                  <a:pos x="T0" y="T1"/>
                </a:cxn>
                <a:cxn ang="0">
                  <a:pos x="T2" y="T3"/>
                </a:cxn>
                <a:cxn ang="0">
                  <a:pos x="T4" y="T5"/>
                </a:cxn>
                <a:cxn ang="0">
                  <a:pos x="T6" y="T7"/>
                </a:cxn>
              </a:cxnLst>
              <a:rect l="0" t="0" r="r" b="b"/>
              <a:pathLst>
                <a:path w="75" h="64">
                  <a:moveTo>
                    <a:pt x="75" y="0"/>
                  </a:moveTo>
                  <a:lnTo>
                    <a:pt x="37" y="64"/>
                  </a:lnTo>
                  <a:lnTo>
                    <a:pt x="0" y="0"/>
                  </a:lnTo>
                  <a:lnTo>
                    <a:pt x="75" y="0"/>
                  </a:lnTo>
                  <a:close/>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93" name="Freeform 206"/>
            <p:cNvSpPr>
              <a:spLocks/>
            </p:cNvSpPr>
            <p:nvPr/>
          </p:nvSpPr>
          <p:spPr bwMode="auto">
            <a:xfrm>
              <a:off x="2778126" y="2317720"/>
              <a:ext cx="280988" cy="2254250"/>
            </a:xfrm>
            <a:custGeom>
              <a:avLst/>
              <a:gdLst>
                <a:gd name="T0" fmla="*/ 0 w 1742"/>
                <a:gd name="T1" fmla="*/ 257 h 5907"/>
                <a:gd name="T2" fmla="*/ 290 w 1742"/>
                <a:gd name="T3" fmla="*/ 0 h 5907"/>
                <a:gd name="T4" fmla="*/ 1451 w 1742"/>
                <a:gd name="T5" fmla="*/ 0 h 5907"/>
                <a:gd name="T6" fmla="*/ 1742 w 1742"/>
                <a:gd name="T7" fmla="*/ 257 h 5907"/>
                <a:gd name="T8" fmla="*/ 1742 w 1742"/>
                <a:gd name="T9" fmla="*/ 5650 h 5907"/>
                <a:gd name="T10" fmla="*/ 1451 w 1742"/>
                <a:gd name="T11" fmla="*/ 5907 h 5907"/>
                <a:gd name="T12" fmla="*/ 290 w 1742"/>
                <a:gd name="T13" fmla="*/ 5907 h 5907"/>
                <a:gd name="T14" fmla="*/ 0 w 1742"/>
                <a:gd name="T15" fmla="*/ 5650 h 5907"/>
                <a:gd name="T16" fmla="*/ 0 w 1742"/>
                <a:gd name="T17" fmla="*/ 257 h 5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2" h="5907">
                  <a:moveTo>
                    <a:pt x="0" y="257"/>
                  </a:moveTo>
                  <a:cubicBezTo>
                    <a:pt x="0" y="115"/>
                    <a:pt x="130" y="0"/>
                    <a:pt x="290" y="0"/>
                  </a:cubicBezTo>
                  <a:lnTo>
                    <a:pt x="1451" y="0"/>
                  </a:lnTo>
                  <a:cubicBezTo>
                    <a:pt x="1612" y="0"/>
                    <a:pt x="1742" y="115"/>
                    <a:pt x="1742" y="257"/>
                  </a:cubicBezTo>
                  <a:lnTo>
                    <a:pt x="1742" y="5650"/>
                  </a:lnTo>
                  <a:cubicBezTo>
                    <a:pt x="1742" y="5793"/>
                    <a:pt x="1612" y="5907"/>
                    <a:pt x="1451" y="5907"/>
                  </a:cubicBezTo>
                  <a:lnTo>
                    <a:pt x="290" y="5907"/>
                  </a:lnTo>
                  <a:cubicBezTo>
                    <a:pt x="130" y="5907"/>
                    <a:pt x="0" y="5793"/>
                    <a:pt x="0" y="5650"/>
                  </a:cubicBezTo>
                  <a:lnTo>
                    <a:pt x="0" y="257"/>
                  </a:lnTo>
                  <a:close/>
                </a:path>
              </a:pathLst>
            </a:custGeom>
            <a:noFill/>
            <a:ln w="17463" cap="rnd">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94" name="Oval 207"/>
            <p:cNvSpPr>
              <a:spLocks noChangeArrowheads="1"/>
            </p:cNvSpPr>
            <p:nvPr/>
          </p:nvSpPr>
          <p:spPr bwMode="auto">
            <a:xfrm>
              <a:off x="2628900" y="2866995"/>
              <a:ext cx="14288" cy="15875"/>
            </a:xfrm>
            <a:prstGeom prst="ellipse">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95" name="Oval 208"/>
            <p:cNvSpPr>
              <a:spLocks noChangeArrowheads="1"/>
            </p:cNvSpPr>
            <p:nvPr/>
          </p:nvSpPr>
          <p:spPr bwMode="auto">
            <a:xfrm>
              <a:off x="2630488" y="3343245"/>
              <a:ext cx="14288" cy="15875"/>
            </a:xfrm>
            <a:prstGeom prst="ellipse">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96" name="Oval 209"/>
            <p:cNvSpPr>
              <a:spLocks noChangeArrowheads="1"/>
            </p:cNvSpPr>
            <p:nvPr/>
          </p:nvSpPr>
          <p:spPr bwMode="auto">
            <a:xfrm>
              <a:off x="2554288" y="3927445"/>
              <a:ext cx="14288" cy="14288"/>
            </a:xfrm>
            <a:prstGeom prst="ellipse">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97" name="Oval 210"/>
            <p:cNvSpPr>
              <a:spLocks noChangeArrowheads="1"/>
            </p:cNvSpPr>
            <p:nvPr/>
          </p:nvSpPr>
          <p:spPr bwMode="auto">
            <a:xfrm>
              <a:off x="2554288" y="3722657"/>
              <a:ext cx="14288" cy="14288"/>
            </a:xfrm>
            <a:prstGeom prst="ellipse">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98" name="Rectangle 213"/>
            <p:cNvSpPr>
              <a:spLocks noChangeArrowheads="1"/>
            </p:cNvSpPr>
            <p:nvPr/>
          </p:nvSpPr>
          <p:spPr bwMode="auto">
            <a:xfrm>
              <a:off x="5067330" y="3154333"/>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499" name="Rectangle 214"/>
            <p:cNvSpPr>
              <a:spLocks noChangeArrowheads="1"/>
            </p:cNvSpPr>
            <p:nvPr/>
          </p:nvSpPr>
          <p:spPr bwMode="auto">
            <a:xfrm>
              <a:off x="5067330" y="3343245"/>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500" name="Rectangle 215"/>
            <p:cNvSpPr>
              <a:spLocks noChangeArrowheads="1"/>
            </p:cNvSpPr>
            <p:nvPr/>
          </p:nvSpPr>
          <p:spPr bwMode="auto">
            <a:xfrm>
              <a:off x="5067330" y="3532158"/>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501" name="Freeform 216"/>
            <p:cNvSpPr>
              <a:spLocks/>
            </p:cNvSpPr>
            <p:nvPr/>
          </p:nvSpPr>
          <p:spPr bwMode="auto">
            <a:xfrm>
              <a:off x="7966105" y="4513233"/>
              <a:ext cx="127000" cy="109538"/>
            </a:xfrm>
            <a:custGeom>
              <a:avLst/>
              <a:gdLst>
                <a:gd name="T0" fmla="*/ 80 w 80"/>
                <a:gd name="T1" fmla="*/ 35 h 69"/>
                <a:gd name="T2" fmla="*/ 40 w 80"/>
                <a:gd name="T3" fmla="*/ 0 h 69"/>
                <a:gd name="T4" fmla="*/ 0 w 80"/>
                <a:gd name="T5" fmla="*/ 35 h 69"/>
                <a:gd name="T6" fmla="*/ 20 w 80"/>
                <a:gd name="T7" fmla="*/ 35 h 69"/>
                <a:gd name="T8" fmla="*/ 20 w 80"/>
                <a:gd name="T9" fmla="*/ 69 h 69"/>
                <a:gd name="T10" fmla="*/ 60 w 80"/>
                <a:gd name="T11" fmla="*/ 69 h 69"/>
                <a:gd name="T12" fmla="*/ 60 w 80"/>
                <a:gd name="T13" fmla="*/ 35 h 69"/>
                <a:gd name="T14" fmla="*/ 80 w 80"/>
                <a:gd name="T15" fmla="*/ 3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69">
                  <a:moveTo>
                    <a:pt x="80" y="35"/>
                  </a:moveTo>
                  <a:lnTo>
                    <a:pt x="40" y="0"/>
                  </a:lnTo>
                  <a:lnTo>
                    <a:pt x="0" y="35"/>
                  </a:lnTo>
                  <a:lnTo>
                    <a:pt x="20" y="35"/>
                  </a:lnTo>
                  <a:lnTo>
                    <a:pt x="20" y="69"/>
                  </a:lnTo>
                  <a:lnTo>
                    <a:pt x="60" y="69"/>
                  </a:lnTo>
                  <a:lnTo>
                    <a:pt x="60" y="35"/>
                  </a:lnTo>
                  <a:lnTo>
                    <a:pt x="8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02" name="Freeform 220"/>
            <p:cNvSpPr>
              <a:spLocks/>
            </p:cNvSpPr>
            <p:nvPr/>
          </p:nvSpPr>
          <p:spPr bwMode="auto">
            <a:xfrm>
              <a:off x="7661305" y="2311370"/>
              <a:ext cx="579438" cy="2228850"/>
            </a:xfrm>
            <a:custGeom>
              <a:avLst/>
              <a:gdLst>
                <a:gd name="T0" fmla="*/ 1523 w 1523"/>
                <a:gd name="T1" fmla="*/ 254 h 5844"/>
                <a:gd name="T2" fmla="*/ 1269 w 1523"/>
                <a:gd name="T3" fmla="*/ 0 h 5844"/>
                <a:gd name="T4" fmla="*/ 254 w 1523"/>
                <a:gd name="T5" fmla="*/ 0 h 5844"/>
                <a:gd name="T6" fmla="*/ 0 w 1523"/>
                <a:gd name="T7" fmla="*/ 254 h 5844"/>
                <a:gd name="T8" fmla="*/ 0 w 1523"/>
                <a:gd name="T9" fmla="*/ 5590 h 5844"/>
                <a:gd name="T10" fmla="*/ 254 w 1523"/>
                <a:gd name="T11" fmla="*/ 5844 h 5844"/>
                <a:gd name="T12" fmla="*/ 1269 w 1523"/>
                <a:gd name="T13" fmla="*/ 5844 h 5844"/>
                <a:gd name="T14" fmla="*/ 1523 w 1523"/>
                <a:gd name="T15" fmla="*/ 5590 h 5844"/>
                <a:gd name="T16" fmla="*/ 1523 w 1523"/>
                <a:gd name="T17" fmla="*/ 254 h 5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3" h="5844">
                  <a:moveTo>
                    <a:pt x="1523" y="254"/>
                  </a:moveTo>
                  <a:cubicBezTo>
                    <a:pt x="1523" y="114"/>
                    <a:pt x="1409" y="0"/>
                    <a:pt x="1269" y="0"/>
                  </a:cubicBezTo>
                  <a:lnTo>
                    <a:pt x="254" y="0"/>
                  </a:lnTo>
                  <a:cubicBezTo>
                    <a:pt x="113" y="0"/>
                    <a:pt x="0" y="114"/>
                    <a:pt x="0" y="254"/>
                  </a:cubicBezTo>
                  <a:lnTo>
                    <a:pt x="0" y="5590"/>
                  </a:lnTo>
                  <a:cubicBezTo>
                    <a:pt x="0" y="5730"/>
                    <a:pt x="113" y="5844"/>
                    <a:pt x="254" y="5844"/>
                  </a:cubicBezTo>
                  <a:lnTo>
                    <a:pt x="1269" y="5844"/>
                  </a:lnTo>
                  <a:cubicBezTo>
                    <a:pt x="1409" y="5844"/>
                    <a:pt x="1523" y="5730"/>
                    <a:pt x="1523" y="5590"/>
                  </a:cubicBezTo>
                  <a:lnTo>
                    <a:pt x="1523" y="254"/>
                  </a:lnTo>
                  <a:close/>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03" name="Freeform 221"/>
            <p:cNvSpPr>
              <a:spLocks noEditPoints="1"/>
            </p:cNvSpPr>
            <p:nvPr/>
          </p:nvSpPr>
          <p:spPr bwMode="auto">
            <a:xfrm>
              <a:off x="7483505" y="2822545"/>
              <a:ext cx="177800" cy="52388"/>
            </a:xfrm>
            <a:custGeom>
              <a:avLst/>
              <a:gdLst>
                <a:gd name="T0" fmla="*/ 0 w 112"/>
                <a:gd name="T1" fmla="*/ 14 h 33"/>
                <a:gd name="T2" fmla="*/ 84 w 112"/>
                <a:gd name="T3" fmla="*/ 14 h 33"/>
                <a:gd name="T4" fmla="*/ 84 w 112"/>
                <a:gd name="T5" fmla="*/ 20 h 33"/>
                <a:gd name="T6" fmla="*/ 0 w 112"/>
                <a:gd name="T7" fmla="*/ 20 h 33"/>
                <a:gd name="T8" fmla="*/ 0 w 112"/>
                <a:gd name="T9" fmla="*/ 14 h 33"/>
                <a:gd name="T10" fmla="*/ 79 w 112"/>
                <a:gd name="T11" fmla="*/ 0 h 33"/>
                <a:gd name="T12" fmla="*/ 112 w 112"/>
                <a:gd name="T13" fmla="*/ 17 h 33"/>
                <a:gd name="T14" fmla="*/ 79 w 112"/>
                <a:gd name="T15" fmla="*/ 33 h 33"/>
                <a:gd name="T16" fmla="*/ 79 w 112"/>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33">
                  <a:moveTo>
                    <a:pt x="0" y="14"/>
                  </a:moveTo>
                  <a:lnTo>
                    <a:pt x="84" y="14"/>
                  </a:lnTo>
                  <a:lnTo>
                    <a:pt x="84" y="20"/>
                  </a:lnTo>
                  <a:lnTo>
                    <a:pt x="0" y="20"/>
                  </a:lnTo>
                  <a:lnTo>
                    <a:pt x="0" y="14"/>
                  </a:lnTo>
                  <a:close/>
                  <a:moveTo>
                    <a:pt x="79" y="0"/>
                  </a:moveTo>
                  <a:lnTo>
                    <a:pt x="112" y="17"/>
                  </a:lnTo>
                  <a:lnTo>
                    <a:pt x="79" y="33"/>
                  </a:lnTo>
                  <a:lnTo>
                    <a:pt x="7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05" name="Freeform 223"/>
            <p:cNvSpPr>
              <a:spLocks/>
            </p:cNvSpPr>
            <p:nvPr/>
          </p:nvSpPr>
          <p:spPr bwMode="auto">
            <a:xfrm>
              <a:off x="7608917" y="2822545"/>
              <a:ext cx="52388" cy="52388"/>
            </a:xfrm>
            <a:custGeom>
              <a:avLst/>
              <a:gdLst>
                <a:gd name="T0" fmla="*/ 0 w 33"/>
                <a:gd name="T1" fmla="*/ 0 h 33"/>
                <a:gd name="T2" fmla="*/ 33 w 33"/>
                <a:gd name="T3" fmla="*/ 17 h 33"/>
                <a:gd name="T4" fmla="*/ 0 w 33"/>
                <a:gd name="T5" fmla="*/ 33 h 33"/>
                <a:gd name="T6" fmla="*/ 0 w 33"/>
                <a:gd name="T7" fmla="*/ 0 h 33"/>
              </a:gdLst>
              <a:ahLst/>
              <a:cxnLst>
                <a:cxn ang="0">
                  <a:pos x="T0" y="T1"/>
                </a:cxn>
                <a:cxn ang="0">
                  <a:pos x="T2" y="T3"/>
                </a:cxn>
                <a:cxn ang="0">
                  <a:pos x="T4" y="T5"/>
                </a:cxn>
                <a:cxn ang="0">
                  <a:pos x="T6" y="T7"/>
                </a:cxn>
              </a:cxnLst>
              <a:rect l="0" t="0" r="r" b="b"/>
              <a:pathLst>
                <a:path w="33" h="33">
                  <a:moveTo>
                    <a:pt x="0" y="0"/>
                  </a:moveTo>
                  <a:lnTo>
                    <a:pt x="33" y="17"/>
                  </a:lnTo>
                  <a:lnTo>
                    <a:pt x="0" y="33"/>
                  </a:lnTo>
                  <a:lnTo>
                    <a:pt x="0" y="0"/>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06" name="Freeform 224"/>
            <p:cNvSpPr>
              <a:spLocks noEditPoints="1"/>
            </p:cNvSpPr>
            <p:nvPr/>
          </p:nvSpPr>
          <p:spPr bwMode="auto">
            <a:xfrm>
              <a:off x="7073930" y="2819370"/>
              <a:ext cx="98425" cy="52388"/>
            </a:xfrm>
            <a:custGeom>
              <a:avLst/>
              <a:gdLst>
                <a:gd name="T0" fmla="*/ 1 w 62"/>
                <a:gd name="T1" fmla="*/ 11 h 33"/>
                <a:gd name="T2" fmla="*/ 35 w 62"/>
                <a:gd name="T3" fmla="*/ 14 h 33"/>
                <a:gd name="T4" fmla="*/ 35 w 62"/>
                <a:gd name="T5" fmla="*/ 19 h 33"/>
                <a:gd name="T6" fmla="*/ 0 w 62"/>
                <a:gd name="T7" fmla="*/ 16 h 33"/>
                <a:gd name="T8" fmla="*/ 1 w 62"/>
                <a:gd name="T9" fmla="*/ 11 h 33"/>
                <a:gd name="T10" fmla="*/ 31 w 62"/>
                <a:gd name="T11" fmla="*/ 0 h 33"/>
                <a:gd name="T12" fmla="*/ 62 w 62"/>
                <a:gd name="T13" fmla="*/ 19 h 33"/>
                <a:gd name="T14" fmla="*/ 28 w 62"/>
                <a:gd name="T15" fmla="*/ 33 h 33"/>
                <a:gd name="T16" fmla="*/ 31 w 62"/>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3">
                  <a:moveTo>
                    <a:pt x="1" y="11"/>
                  </a:moveTo>
                  <a:lnTo>
                    <a:pt x="35" y="14"/>
                  </a:lnTo>
                  <a:lnTo>
                    <a:pt x="35" y="19"/>
                  </a:lnTo>
                  <a:lnTo>
                    <a:pt x="0" y="16"/>
                  </a:lnTo>
                  <a:lnTo>
                    <a:pt x="1" y="11"/>
                  </a:lnTo>
                  <a:close/>
                  <a:moveTo>
                    <a:pt x="31" y="0"/>
                  </a:moveTo>
                  <a:lnTo>
                    <a:pt x="62" y="19"/>
                  </a:lnTo>
                  <a:lnTo>
                    <a:pt x="28" y="33"/>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07" name="Freeform 225"/>
            <p:cNvSpPr>
              <a:spLocks/>
            </p:cNvSpPr>
            <p:nvPr/>
          </p:nvSpPr>
          <p:spPr bwMode="auto">
            <a:xfrm>
              <a:off x="7073930" y="2836833"/>
              <a:ext cx="55563" cy="12700"/>
            </a:xfrm>
            <a:custGeom>
              <a:avLst/>
              <a:gdLst>
                <a:gd name="T0" fmla="*/ 1 w 35"/>
                <a:gd name="T1" fmla="*/ 0 h 8"/>
                <a:gd name="T2" fmla="*/ 35 w 35"/>
                <a:gd name="T3" fmla="*/ 3 h 8"/>
                <a:gd name="T4" fmla="*/ 35 w 35"/>
                <a:gd name="T5" fmla="*/ 8 h 8"/>
                <a:gd name="T6" fmla="*/ 0 w 35"/>
                <a:gd name="T7" fmla="*/ 5 h 8"/>
                <a:gd name="T8" fmla="*/ 1 w 35"/>
                <a:gd name="T9" fmla="*/ 0 h 8"/>
              </a:gdLst>
              <a:ahLst/>
              <a:cxnLst>
                <a:cxn ang="0">
                  <a:pos x="T0" y="T1"/>
                </a:cxn>
                <a:cxn ang="0">
                  <a:pos x="T2" y="T3"/>
                </a:cxn>
                <a:cxn ang="0">
                  <a:pos x="T4" y="T5"/>
                </a:cxn>
                <a:cxn ang="0">
                  <a:pos x="T6" y="T7"/>
                </a:cxn>
                <a:cxn ang="0">
                  <a:pos x="T8" y="T9"/>
                </a:cxn>
              </a:cxnLst>
              <a:rect l="0" t="0" r="r" b="b"/>
              <a:pathLst>
                <a:path w="35" h="8">
                  <a:moveTo>
                    <a:pt x="1" y="0"/>
                  </a:moveTo>
                  <a:lnTo>
                    <a:pt x="35" y="3"/>
                  </a:lnTo>
                  <a:lnTo>
                    <a:pt x="35" y="8"/>
                  </a:lnTo>
                  <a:lnTo>
                    <a:pt x="0" y="5"/>
                  </a:lnTo>
                  <a:lnTo>
                    <a:pt x="1" y="0"/>
                  </a:lnTo>
                  <a:close/>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08" name="Freeform 226"/>
            <p:cNvSpPr>
              <a:spLocks/>
            </p:cNvSpPr>
            <p:nvPr/>
          </p:nvSpPr>
          <p:spPr bwMode="auto">
            <a:xfrm>
              <a:off x="7118380" y="2819370"/>
              <a:ext cx="53975" cy="52388"/>
            </a:xfrm>
            <a:custGeom>
              <a:avLst/>
              <a:gdLst>
                <a:gd name="T0" fmla="*/ 3 w 34"/>
                <a:gd name="T1" fmla="*/ 0 h 33"/>
                <a:gd name="T2" fmla="*/ 34 w 34"/>
                <a:gd name="T3" fmla="*/ 19 h 33"/>
                <a:gd name="T4" fmla="*/ 0 w 34"/>
                <a:gd name="T5" fmla="*/ 33 h 33"/>
                <a:gd name="T6" fmla="*/ 3 w 34"/>
                <a:gd name="T7" fmla="*/ 0 h 33"/>
              </a:gdLst>
              <a:ahLst/>
              <a:cxnLst>
                <a:cxn ang="0">
                  <a:pos x="T0" y="T1"/>
                </a:cxn>
                <a:cxn ang="0">
                  <a:pos x="T2" y="T3"/>
                </a:cxn>
                <a:cxn ang="0">
                  <a:pos x="T4" y="T5"/>
                </a:cxn>
                <a:cxn ang="0">
                  <a:pos x="T6" y="T7"/>
                </a:cxn>
              </a:cxnLst>
              <a:rect l="0" t="0" r="r" b="b"/>
              <a:pathLst>
                <a:path w="34" h="33">
                  <a:moveTo>
                    <a:pt x="3" y="0"/>
                  </a:moveTo>
                  <a:lnTo>
                    <a:pt x="34" y="19"/>
                  </a:lnTo>
                  <a:lnTo>
                    <a:pt x="0" y="33"/>
                  </a:lnTo>
                  <a:lnTo>
                    <a:pt x="3" y="0"/>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09" name="Freeform 227"/>
            <p:cNvSpPr>
              <a:spLocks noEditPoints="1"/>
            </p:cNvSpPr>
            <p:nvPr/>
          </p:nvSpPr>
          <p:spPr bwMode="auto">
            <a:xfrm>
              <a:off x="7483505" y="3892520"/>
              <a:ext cx="177800" cy="53975"/>
            </a:xfrm>
            <a:custGeom>
              <a:avLst/>
              <a:gdLst>
                <a:gd name="T0" fmla="*/ 0 w 112"/>
                <a:gd name="T1" fmla="*/ 14 h 34"/>
                <a:gd name="T2" fmla="*/ 84 w 112"/>
                <a:gd name="T3" fmla="*/ 14 h 34"/>
                <a:gd name="T4" fmla="*/ 84 w 112"/>
                <a:gd name="T5" fmla="*/ 20 h 34"/>
                <a:gd name="T6" fmla="*/ 0 w 112"/>
                <a:gd name="T7" fmla="*/ 20 h 34"/>
                <a:gd name="T8" fmla="*/ 0 w 112"/>
                <a:gd name="T9" fmla="*/ 14 h 34"/>
                <a:gd name="T10" fmla="*/ 79 w 112"/>
                <a:gd name="T11" fmla="*/ 0 h 34"/>
                <a:gd name="T12" fmla="*/ 112 w 112"/>
                <a:gd name="T13" fmla="*/ 17 h 34"/>
                <a:gd name="T14" fmla="*/ 79 w 112"/>
                <a:gd name="T15" fmla="*/ 34 h 34"/>
                <a:gd name="T16" fmla="*/ 79 w 112"/>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34">
                  <a:moveTo>
                    <a:pt x="0" y="14"/>
                  </a:moveTo>
                  <a:lnTo>
                    <a:pt x="84" y="14"/>
                  </a:lnTo>
                  <a:lnTo>
                    <a:pt x="84" y="20"/>
                  </a:lnTo>
                  <a:lnTo>
                    <a:pt x="0" y="20"/>
                  </a:lnTo>
                  <a:lnTo>
                    <a:pt x="0" y="14"/>
                  </a:lnTo>
                  <a:close/>
                  <a:moveTo>
                    <a:pt x="79" y="0"/>
                  </a:moveTo>
                  <a:lnTo>
                    <a:pt x="112" y="17"/>
                  </a:lnTo>
                  <a:lnTo>
                    <a:pt x="79" y="34"/>
                  </a:lnTo>
                  <a:lnTo>
                    <a:pt x="7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10" name="Rectangle 228"/>
            <p:cNvSpPr>
              <a:spLocks noChangeArrowheads="1"/>
            </p:cNvSpPr>
            <p:nvPr/>
          </p:nvSpPr>
          <p:spPr bwMode="auto">
            <a:xfrm>
              <a:off x="7483505" y="3914745"/>
              <a:ext cx="133350" cy="9525"/>
            </a:xfrm>
            <a:prstGeom prst="rect">
              <a:avLst/>
            </a:pr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11" name="Freeform 229"/>
            <p:cNvSpPr>
              <a:spLocks/>
            </p:cNvSpPr>
            <p:nvPr/>
          </p:nvSpPr>
          <p:spPr bwMode="auto">
            <a:xfrm>
              <a:off x="7608917" y="3892520"/>
              <a:ext cx="52388" cy="53975"/>
            </a:xfrm>
            <a:custGeom>
              <a:avLst/>
              <a:gdLst>
                <a:gd name="T0" fmla="*/ 0 w 33"/>
                <a:gd name="T1" fmla="*/ 0 h 34"/>
                <a:gd name="T2" fmla="*/ 33 w 33"/>
                <a:gd name="T3" fmla="*/ 17 h 34"/>
                <a:gd name="T4" fmla="*/ 0 w 33"/>
                <a:gd name="T5" fmla="*/ 34 h 34"/>
                <a:gd name="T6" fmla="*/ 0 w 33"/>
                <a:gd name="T7" fmla="*/ 0 h 34"/>
              </a:gdLst>
              <a:ahLst/>
              <a:cxnLst>
                <a:cxn ang="0">
                  <a:pos x="T0" y="T1"/>
                </a:cxn>
                <a:cxn ang="0">
                  <a:pos x="T2" y="T3"/>
                </a:cxn>
                <a:cxn ang="0">
                  <a:pos x="T4" y="T5"/>
                </a:cxn>
                <a:cxn ang="0">
                  <a:pos x="T6" y="T7"/>
                </a:cxn>
              </a:cxnLst>
              <a:rect l="0" t="0" r="r" b="b"/>
              <a:pathLst>
                <a:path w="33" h="34">
                  <a:moveTo>
                    <a:pt x="0" y="0"/>
                  </a:moveTo>
                  <a:lnTo>
                    <a:pt x="33" y="17"/>
                  </a:lnTo>
                  <a:lnTo>
                    <a:pt x="0" y="34"/>
                  </a:lnTo>
                  <a:lnTo>
                    <a:pt x="0" y="0"/>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12" name="Freeform 230"/>
            <p:cNvSpPr>
              <a:spLocks noEditPoints="1"/>
            </p:cNvSpPr>
            <p:nvPr/>
          </p:nvSpPr>
          <p:spPr bwMode="auto">
            <a:xfrm>
              <a:off x="7078692" y="3892520"/>
              <a:ext cx="98425" cy="53975"/>
            </a:xfrm>
            <a:custGeom>
              <a:avLst/>
              <a:gdLst>
                <a:gd name="T0" fmla="*/ 0 w 62"/>
                <a:gd name="T1" fmla="*/ 14 h 34"/>
                <a:gd name="T2" fmla="*/ 34 w 62"/>
                <a:gd name="T3" fmla="*/ 14 h 34"/>
                <a:gd name="T4" fmla="*/ 34 w 62"/>
                <a:gd name="T5" fmla="*/ 20 h 34"/>
                <a:gd name="T6" fmla="*/ 0 w 62"/>
                <a:gd name="T7" fmla="*/ 20 h 34"/>
                <a:gd name="T8" fmla="*/ 0 w 62"/>
                <a:gd name="T9" fmla="*/ 14 h 34"/>
                <a:gd name="T10" fmla="*/ 29 w 62"/>
                <a:gd name="T11" fmla="*/ 0 h 34"/>
                <a:gd name="T12" fmla="*/ 62 w 62"/>
                <a:gd name="T13" fmla="*/ 17 h 34"/>
                <a:gd name="T14" fmla="*/ 29 w 62"/>
                <a:gd name="T15" fmla="*/ 34 h 34"/>
                <a:gd name="T16" fmla="*/ 29 w 62"/>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4">
                  <a:moveTo>
                    <a:pt x="0" y="14"/>
                  </a:moveTo>
                  <a:lnTo>
                    <a:pt x="34" y="14"/>
                  </a:lnTo>
                  <a:lnTo>
                    <a:pt x="34" y="20"/>
                  </a:lnTo>
                  <a:lnTo>
                    <a:pt x="0" y="20"/>
                  </a:lnTo>
                  <a:lnTo>
                    <a:pt x="0" y="14"/>
                  </a:lnTo>
                  <a:close/>
                  <a:moveTo>
                    <a:pt x="29" y="0"/>
                  </a:moveTo>
                  <a:lnTo>
                    <a:pt x="62" y="17"/>
                  </a:lnTo>
                  <a:lnTo>
                    <a:pt x="29" y="34"/>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13" name="Rectangle 231"/>
            <p:cNvSpPr>
              <a:spLocks noChangeArrowheads="1"/>
            </p:cNvSpPr>
            <p:nvPr/>
          </p:nvSpPr>
          <p:spPr bwMode="auto">
            <a:xfrm>
              <a:off x="7078692" y="3914745"/>
              <a:ext cx="53975" cy="9525"/>
            </a:xfrm>
            <a:prstGeom prst="rect">
              <a:avLst/>
            </a:pr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14" name="Freeform 232"/>
            <p:cNvSpPr>
              <a:spLocks/>
            </p:cNvSpPr>
            <p:nvPr/>
          </p:nvSpPr>
          <p:spPr bwMode="auto">
            <a:xfrm>
              <a:off x="7124730" y="3892520"/>
              <a:ext cx="52388" cy="53975"/>
            </a:xfrm>
            <a:custGeom>
              <a:avLst/>
              <a:gdLst>
                <a:gd name="T0" fmla="*/ 0 w 33"/>
                <a:gd name="T1" fmla="*/ 0 h 34"/>
                <a:gd name="T2" fmla="*/ 33 w 33"/>
                <a:gd name="T3" fmla="*/ 17 h 34"/>
                <a:gd name="T4" fmla="*/ 0 w 33"/>
                <a:gd name="T5" fmla="*/ 34 h 34"/>
                <a:gd name="T6" fmla="*/ 0 w 33"/>
                <a:gd name="T7" fmla="*/ 0 h 34"/>
              </a:gdLst>
              <a:ahLst/>
              <a:cxnLst>
                <a:cxn ang="0">
                  <a:pos x="T0" y="T1"/>
                </a:cxn>
                <a:cxn ang="0">
                  <a:pos x="T2" y="T3"/>
                </a:cxn>
                <a:cxn ang="0">
                  <a:pos x="T4" y="T5"/>
                </a:cxn>
                <a:cxn ang="0">
                  <a:pos x="T6" y="T7"/>
                </a:cxn>
              </a:cxnLst>
              <a:rect l="0" t="0" r="r" b="b"/>
              <a:pathLst>
                <a:path w="33" h="34">
                  <a:moveTo>
                    <a:pt x="0" y="0"/>
                  </a:moveTo>
                  <a:lnTo>
                    <a:pt x="33" y="17"/>
                  </a:lnTo>
                  <a:lnTo>
                    <a:pt x="0" y="34"/>
                  </a:lnTo>
                  <a:lnTo>
                    <a:pt x="0" y="0"/>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15" name="Freeform 233"/>
            <p:cNvSpPr>
              <a:spLocks noEditPoints="1"/>
            </p:cNvSpPr>
            <p:nvPr/>
          </p:nvSpPr>
          <p:spPr bwMode="auto">
            <a:xfrm>
              <a:off x="8242330" y="2814608"/>
              <a:ext cx="261938" cy="52388"/>
            </a:xfrm>
            <a:custGeom>
              <a:avLst/>
              <a:gdLst>
                <a:gd name="T0" fmla="*/ 0 w 165"/>
                <a:gd name="T1" fmla="*/ 14 h 33"/>
                <a:gd name="T2" fmla="*/ 138 w 165"/>
                <a:gd name="T3" fmla="*/ 14 h 33"/>
                <a:gd name="T4" fmla="*/ 138 w 165"/>
                <a:gd name="T5" fmla="*/ 19 h 33"/>
                <a:gd name="T6" fmla="*/ 0 w 165"/>
                <a:gd name="T7" fmla="*/ 19 h 33"/>
                <a:gd name="T8" fmla="*/ 0 w 165"/>
                <a:gd name="T9" fmla="*/ 14 h 33"/>
                <a:gd name="T10" fmla="*/ 132 w 165"/>
                <a:gd name="T11" fmla="*/ 0 h 33"/>
                <a:gd name="T12" fmla="*/ 165 w 165"/>
                <a:gd name="T13" fmla="*/ 16 h 33"/>
                <a:gd name="T14" fmla="*/ 132 w 165"/>
                <a:gd name="T15" fmla="*/ 33 h 33"/>
                <a:gd name="T16" fmla="*/ 132 w 165"/>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33">
                  <a:moveTo>
                    <a:pt x="0" y="14"/>
                  </a:moveTo>
                  <a:lnTo>
                    <a:pt x="138" y="14"/>
                  </a:lnTo>
                  <a:lnTo>
                    <a:pt x="138" y="19"/>
                  </a:lnTo>
                  <a:lnTo>
                    <a:pt x="0" y="19"/>
                  </a:lnTo>
                  <a:lnTo>
                    <a:pt x="0" y="14"/>
                  </a:lnTo>
                  <a:close/>
                  <a:moveTo>
                    <a:pt x="132" y="0"/>
                  </a:moveTo>
                  <a:lnTo>
                    <a:pt x="165" y="16"/>
                  </a:lnTo>
                  <a:lnTo>
                    <a:pt x="132" y="33"/>
                  </a:lnTo>
                  <a:lnTo>
                    <a:pt x="1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16" name="Rectangle 234"/>
            <p:cNvSpPr>
              <a:spLocks noChangeArrowheads="1"/>
            </p:cNvSpPr>
            <p:nvPr/>
          </p:nvSpPr>
          <p:spPr bwMode="auto">
            <a:xfrm>
              <a:off x="8242330" y="2836833"/>
              <a:ext cx="219075" cy="7938"/>
            </a:xfrm>
            <a:prstGeom prst="rect">
              <a:avLst/>
            </a:pr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17" name="Freeform 235"/>
            <p:cNvSpPr>
              <a:spLocks/>
            </p:cNvSpPr>
            <p:nvPr/>
          </p:nvSpPr>
          <p:spPr bwMode="auto">
            <a:xfrm>
              <a:off x="8451880" y="2814608"/>
              <a:ext cx="52388" cy="52388"/>
            </a:xfrm>
            <a:custGeom>
              <a:avLst/>
              <a:gdLst>
                <a:gd name="T0" fmla="*/ 0 w 33"/>
                <a:gd name="T1" fmla="*/ 0 h 33"/>
                <a:gd name="T2" fmla="*/ 33 w 33"/>
                <a:gd name="T3" fmla="*/ 16 h 33"/>
                <a:gd name="T4" fmla="*/ 0 w 33"/>
                <a:gd name="T5" fmla="*/ 33 h 33"/>
                <a:gd name="T6" fmla="*/ 0 w 33"/>
                <a:gd name="T7" fmla="*/ 0 h 33"/>
              </a:gdLst>
              <a:ahLst/>
              <a:cxnLst>
                <a:cxn ang="0">
                  <a:pos x="T0" y="T1"/>
                </a:cxn>
                <a:cxn ang="0">
                  <a:pos x="T2" y="T3"/>
                </a:cxn>
                <a:cxn ang="0">
                  <a:pos x="T4" y="T5"/>
                </a:cxn>
                <a:cxn ang="0">
                  <a:pos x="T6" y="T7"/>
                </a:cxn>
              </a:cxnLst>
              <a:rect l="0" t="0" r="r" b="b"/>
              <a:pathLst>
                <a:path w="33" h="33">
                  <a:moveTo>
                    <a:pt x="0" y="0"/>
                  </a:moveTo>
                  <a:lnTo>
                    <a:pt x="33" y="16"/>
                  </a:lnTo>
                  <a:lnTo>
                    <a:pt x="0" y="33"/>
                  </a:lnTo>
                  <a:lnTo>
                    <a:pt x="0" y="0"/>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18" name="Freeform 236"/>
            <p:cNvSpPr>
              <a:spLocks noEditPoints="1"/>
            </p:cNvSpPr>
            <p:nvPr/>
          </p:nvSpPr>
          <p:spPr bwMode="auto">
            <a:xfrm>
              <a:off x="8242330" y="3889345"/>
              <a:ext cx="261938" cy="52388"/>
            </a:xfrm>
            <a:custGeom>
              <a:avLst/>
              <a:gdLst>
                <a:gd name="T0" fmla="*/ 0 w 165"/>
                <a:gd name="T1" fmla="*/ 14 h 33"/>
                <a:gd name="T2" fmla="*/ 138 w 165"/>
                <a:gd name="T3" fmla="*/ 14 h 33"/>
                <a:gd name="T4" fmla="*/ 138 w 165"/>
                <a:gd name="T5" fmla="*/ 19 h 33"/>
                <a:gd name="T6" fmla="*/ 0 w 165"/>
                <a:gd name="T7" fmla="*/ 19 h 33"/>
                <a:gd name="T8" fmla="*/ 0 w 165"/>
                <a:gd name="T9" fmla="*/ 14 h 33"/>
                <a:gd name="T10" fmla="*/ 132 w 165"/>
                <a:gd name="T11" fmla="*/ 0 h 33"/>
                <a:gd name="T12" fmla="*/ 165 w 165"/>
                <a:gd name="T13" fmla="*/ 16 h 33"/>
                <a:gd name="T14" fmla="*/ 132 w 165"/>
                <a:gd name="T15" fmla="*/ 33 h 33"/>
                <a:gd name="T16" fmla="*/ 132 w 165"/>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33">
                  <a:moveTo>
                    <a:pt x="0" y="14"/>
                  </a:moveTo>
                  <a:lnTo>
                    <a:pt x="138" y="14"/>
                  </a:lnTo>
                  <a:lnTo>
                    <a:pt x="138" y="19"/>
                  </a:lnTo>
                  <a:lnTo>
                    <a:pt x="0" y="19"/>
                  </a:lnTo>
                  <a:lnTo>
                    <a:pt x="0" y="14"/>
                  </a:lnTo>
                  <a:close/>
                  <a:moveTo>
                    <a:pt x="132" y="0"/>
                  </a:moveTo>
                  <a:lnTo>
                    <a:pt x="165" y="16"/>
                  </a:lnTo>
                  <a:lnTo>
                    <a:pt x="132" y="33"/>
                  </a:lnTo>
                  <a:lnTo>
                    <a:pt x="1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19" name="Rectangle 237"/>
            <p:cNvSpPr>
              <a:spLocks noChangeArrowheads="1"/>
            </p:cNvSpPr>
            <p:nvPr/>
          </p:nvSpPr>
          <p:spPr bwMode="auto">
            <a:xfrm>
              <a:off x="8242330" y="3911570"/>
              <a:ext cx="219075" cy="7938"/>
            </a:xfrm>
            <a:prstGeom prst="rect">
              <a:avLst/>
            </a:pr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20" name="Freeform 238"/>
            <p:cNvSpPr>
              <a:spLocks/>
            </p:cNvSpPr>
            <p:nvPr/>
          </p:nvSpPr>
          <p:spPr bwMode="auto">
            <a:xfrm>
              <a:off x="8451880" y="3889345"/>
              <a:ext cx="52388" cy="52388"/>
            </a:xfrm>
            <a:custGeom>
              <a:avLst/>
              <a:gdLst>
                <a:gd name="T0" fmla="*/ 0 w 33"/>
                <a:gd name="T1" fmla="*/ 0 h 33"/>
                <a:gd name="T2" fmla="*/ 33 w 33"/>
                <a:gd name="T3" fmla="*/ 16 h 33"/>
                <a:gd name="T4" fmla="*/ 0 w 33"/>
                <a:gd name="T5" fmla="*/ 33 h 33"/>
                <a:gd name="T6" fmla="*/ 0 w 33"/>
                <a:gd name="T7" fmla="*/ 0 h 33"/>
              </a:gdLst>
              <a:ahLst/>
              <a:cxnLst>
                <a:cxn ang="0">
                  <a:pos x="T0" y="T1"/>
                </a:cxn>
                <a:cxn ang="0">
                  <a:pos x="T2" y="T3"/>
                </a:cxn>
                <a:cxn ang="0">
                  <a:pos x="T4" y="T5"/>
                </a:cxn>
                <a:cxn ang="0">
                  <a:pos x="T6" y="T7"/>
                </a:cxn>
              </a:cxnLst>
              <a:rect l="0" t="0" r="r" b="b"/>
              <a:pathLst>
                <a:path w="33" h="33">
                  <a:moveTo>
                    <a:pt x="0" y="0"/>
                  </a:moveTo>
                  <a:lnTo>
                    <a:pt x="33" y="16"/>
                  </a:lnTo>
                  <a:lnTo>
                    <a:pt x="0" y="33"/>
                  </a:lnTo>
                  <a:lnTo>
                    <a:pt x="0" y="0"/>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21" name="Line 239"/>
            <p:cNvSpPr>
              <a:spLocks noChangeShapeType="1"/>
            </p:cNvSpPr>
            <p:nvPr/>
          </p:nvSpPr>
          <p:spPr bwMode="auto">
            <a:xfrm>
              <a:off x="6426230" y="2576483"/>
              <a:ext cx="0" cy="147955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22" name="Line 240"/>
            <p:cNvSpPr>
              <a:spLocks noChangeShapeType="1"/>
            </p:cNvSpPr>
            <p:nvPr/>
          </p:nvSpPr>
          <p:spPr bwMode="auto">
            <a:xfrm flipH="1">
              <a:off x="5658673" y="2570451"/>
              <a:ext cx="355600"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23" name="Freeform 241"/>
            <p:cNvSpPr>
              <a:spLocks/>
            </p:cNvSpPr>
            <p:nvPr/>
          </p:nvSpPr>
          <p:spPr bwMode="auto">
            <a:xfrm>
              <a:off x="5786468" y="2637206"/>
              <a:ext cx="234950" cy="327025"/>
            </a:xfrm>
            <a:custGeom>
              <a:avLst/>
              <a:gdLst>
                <a:gd name="T0" fmla="*/ 148 w 148"/>
                <a:gd name="T1" fmla="*/ 206 h 206"/>
                <a:gd name="T2" fmla="*/ 0 w 148"/>
                <a:gd name="T3" fmla="*/ 206 h 206"/>
                <a:gd name="T4" fmla="*/ 0 w 148"/>
                <a:gd name="T5" fmla="*/ 0 h 206"/>
              </a:gdLst>
              <a:ahLst/>
              <a:cxnLst>
                <a:cxn ang="0">
                  <a:pos x="T0" y="T1"/>
                </a:cxn>
                <a:cxn ang="0">
                  <a:pos x="T2" y="T3"/>
                </a:cxn>
                <a:cxn ang="0">
                  <a:pos x="T4" y="T5"/>
                </a:cxn>
              </a:cxnLst>
              <a:rect l="0" t="0" r="r" b="b"/>
              <a:pathLst>
                <a:path w="148" h="206">
                  <a:moveTo>
                    <a:pt x="148" y="206"/>
                  </a:moveTo>
                  <a:lnTo>
                    <a:pt x="0" y="206"/>
                  </a:lnTo>
                  <a:lnTo>
                    <a:pt x="0"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24" name="Freeform 242"/>
            <p:cNvSpPr>
              <a:spLocks/>
            </p:cNvSpPr>
            <p:nvPr/>
          </p:nvSpPr>
          <p:spPr bwMode="auto">
            <a:xfrm>
              <a:off x="4997480" y="2738408"/>
              <a:ext cx="117475" cy="101600"/>
            </a:xfrm>
            <a:custGeom>
              <a:avLst/>
              <a:gdLst>
                <a:gd name="T0" fmla="*/ 0 w 74"/>
                <a:gd name="T1" fmla="*/ 0 h 64"/>
                <a:gd name="T2" fmla="*/ 37 w 74"/>
                <a:gd name="T3" fmla="*/ 64 h 64"/>
                <a:gd name="T4" fmla="*/ 74 w 74"/>
                <a:gd name="T5" fmla="*/ 0 h 64"/>
                <a:gd name="T6" fmla="*/ 0 w 74"/>
                <a:gd name="T7" fmla="*/ 0 h 64"/>
              </a:gdLst>
              <a:ahLst/>
              <a:cxnLst>
                <a:cxn ang="0">
                  <a:pos x="T0" y="T1"/>
                </a:cxn>
                <a:cxn ang="0">
                  <a:pos x="T2" y="T3"/>
                </a:cxn>
                <a:cxn ang="0">
                  <a:pos x="T4" y="T5"/>
                </a:cxn>
                <a:cxn ang="0">
                  <a:pos x="T6" y="T7"/>
                </a:cxn>
              </a:cxnLst>
              <a:rect l="0" t="0" r="r" b="b"/>
              <a:pathLst>
                <a:path w="74" h="64">
                  <a:moveTo>
                    <a:pt x="0" y="0"/>
                  </a:moveTo>
                  <a:lnTo>
                    <a:pt x="37" y="64"/>
                  </a:lnTo>
                  <a:lnTo>
                    <a:pt x="74"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25" name="Line 243"/>
            <p:cNvSpPr>
              <a:spLocks noChangeShapeType="1"/>
            </p:cNvSpPr>
            <p:nvPr/>
          </p:nvSpPr>
          <p:spPr bwMode="auto">
            <a:xfrm flipH="1">
              <a:off x="5615336" y="3204499"/>
              <a:ext cx="247650"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26" name="Freeform 244"/>
            <p:cNvSpPr>
              <a:spLocks/>
            </p:cNvSpPr>
            <p:nvPr/>
          </p:nvSpPr>
          <p:spPr bwMode="auto">
            <a:xfrm>
              <a:off x="5751861" y="3260062"/>
              <a:ext cx="263525" cy="458788"/>
            </a:xfrm>
            <a:custGeom>
              <a:avLst/>
              <a:gdLst>
                <a:gd name="T0" fmla="*/ 166 w 166"/>
                <a:gd name="T1" fmla="*/ 289 h 289"/>
                <a:gd name="T2" fmla="*/ 0 w 166"/>
                <a:gd name="T3" fmla="*/ 289 h 289"/>
                <a:gd name="T4" fmla="*/ 0 w 166"/>
                <a:gd name="T5" fmla="*/ 0 h 289"/>
              </a:gdLst>
              <a:ahLst/>
              <a:cxnLst>
                <a:cxn ang="0">
                  <a:pos x="T0" y="T1"/>
                </a:cxn>
                <a:cxn ang="0">
                  <a:pos x="T2" y="T3"/>
                </a:cxn>
                <a:cxn ang="0">
                  <a:pos x="T4" y="T5"/>
                </a:cxn>
              </a:cxnLst>
              <a:rect l="0" t="0" r="r" b="b"/>
              <a:pathLst>
                <a:path w="166" h="289">
                  <a:moveTo>
                    <a:pt x="166" y="289"/>
                  </a:moveTo>
                  <a:lnTo>
                    <a:pt x="0" y="289"/>
                  </a:lnTo>
                  <a:lnTo>
                    <a:pt x="0"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27" name="Rectangle 245"/>
            <p:cNvSpPr>
              <a:spLocks noChangeArrowheads="1"/>
            </p:cNvSpPr>
            <p:nvPr/>
          </p:nvSpPr>
          <p:spPr bwMode="auto">
            <a:xfrm>
              <a:off x="7327930" y="2870170"/>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528" name="Rectangle 246"/>
            <p:cNvSpPr>
              <a:spLocks noChangeArrowheads="1"/>
            </p:cNvSpPr>
            <p:nvPr/>
          </p:nvSpPr>
          <p:spPr bwMode="auto">
            <a:xfrm>
              <a:off x="7327930" y="3060670"/>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529" name="Rectangle 247"/>
            <p:cNvSpPr>
              <a:spLocks noChangeArrowheads="1"/>
            </p:cNvSpPr>
            <p:nvPr/>
          </p:nvSpPr>
          <p:spPr bwMode="auto">
            <a:xfrm>
              <a:off x="7327930" y="3249583"/>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530" name="Rectangle 248"/>
            <p:cNvSpPr>
              <a:spLocks noChangeArrowheads="1"/>
            </p:cNvSpPr>
            <p:nvPr/>
          </p:nvSpPr>
          <p:spPr bwMode="auto">
            <a:xfrm>
              <a:off x="8501092" y="2973358"/>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531" name="Rectangle 249"/>
            <p:cNvSpPr>
              <a:spLocks noChangeArrowheads="1"/>
            </p:cNvSpPr>
            <p:nvPr/>
          </p:nvSpPr>
          <p:spPr bwMode="auto">
            <a:xfrm>
              <a:off x="8501092" y="3163858"/>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532" name="Rectangle 250"/>
            <p:cNvSpPr>
              <a:spLocks noChangeArrowheads="1"/>
            </p:cNvSpPr>
            <p:nvPr/>
          </p:nvSpPr>
          <p:spPr bwMode="auto">
            <a:xfrm>
              <a:off x="8501092" y="3352770"/>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533" name="Freeform 251"/>
            <p:cNvSpPr>
              <a:spLocks/>
            </p:cNvSpPr>
            <p:nvPr/>
          </p:nvSpPr>
          <p:spPr bwMode="auto">
            <a:xfrm>
              <a:off x="6140480" y="4559270"/>
              <a:ext cx="122238" cy="109538"/>
            </a:xfrm>
            <a:custGeom>
              <a:avLst/>
              <a:gdLst>
                <a:gd name="T0" fmla="*/ 77 w 77"/>
                <a:gd name="T1" fmla="*/ 34 h 69"/>
                <a:gd name="T2" fmla="*/ 38 w 77"/>
                <a:gd name="T3" fmla="*/ 0 h 69"/>
                <a:gd name="T4" fmla="*/ 0 w 77"/>
                <a:gd name="T5" fmla="*/ 34 h 69"/>
                <a:gd name="T6" fmla="*/ 19 w 77"/>
                <a:gd name="T7" fmla="*/ 34 h 69"/>
                <a:gd name="T8" fmla="*/ 19 w 77"/>
                <a:gd name="T9" fmla="*/ 69 h 69"/>
                <a:gd name="T10" fmla="*/ 58 w 77"/>
                <a:gd name="T11" fmla="*/ 69 h 69"/>
                <a:gd name="T12" fmla="*/ 58 w 77"/>
                <a:gd name="T13" fmla="*/ 34 h 69"/>
                <a:gd name="T14" fmla="*/ 77 w 77"/>
                <a:gd name="T15" fmla="*/ 34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69">
                  <a:moveTo>
                    <a:pt x="77" y="34"/>
                  </a:moveTo>
                  <a:lnTo>
                    <a:pt x="38" y="0"/>
                  </a:lnTo>
                  <a:lnTo>
                    <a:pt x="0" y="34"/>
                  </a:lnTo>
                  <a:lnTo>
                    <a:pt x="19" y="34"/>
                  </a:lnTo>
                  <a:lnTo>
                    <a:pt x="19" y="69"/>
                  </a:lnTo>
                  <a:lnTo>
                    <a:pt x="58" y="69"/>
                  </a:lnTo>
                  <a:lnTo>
                    <a:pt x="58" y="34"/>
                  </a:lnTo>
                  <a:lnTo>
                    <a:pt x="77"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34" name="Freeform 252"/>
            <p:cNvSpPr>
              <a:spLocks/>
            </p:cNvSpPr>
            <p:nvPr/>
          </p:nvSpPr>
          <p:spPr bwMode="auto">
            <a:xfrm>
              <a:off x="5892830" y="4559270"/>
              <a:ext cx="122238" cy="109538"/>
            </a:xfrm>
            <a:custGeom>
              <a:avLst/>
              <a:gdLst>
                <a:gd name="T0" fmla="*/ 77 w 77"/>
                <a:gd name="T1" fmla="*/ 34 h 69"/>
                <a:gd name="T2" fmla="*/ 39 w 77"/>
                <a:gd name="T3" fmla="*/ 0 h 69"/>
                <a:gd name="T4" fmla="*/ 0 w 77"/>
                <a:gd name="T5" fmla="*/ 34 h 69"/>
                <a:gd name="T6" fmla="*/ 19 w 77"/>
                <a:gd name="T7" fmla="*/ 34 h 69"/>
                <a:gd name="T8" fmla="*/ 19 w 77"/>
                <a:gd name="T9" fmla="*/ 69 h 69"/>
                <a:gd name="T10" fmla="*/ 58 w 77"/>
                <a:gd name="T11" fmla="*/ 69 h 69"/>
                <a:gd name="T12" fmla="*/ 58 w 77"/>
                <a:gd name="T13" fmla="*/ 34 h 69"/>
                <a:gd name="T14" fmla="*/ 77 w 77"/>
                <a:gd name="T15" fmla="*/ 34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69">
                  <a:moveTo>
                    <a:pt x="77" y="34"/>
                  </a:moveTo>
                  <a:lnTo>
                    <a:pt x="39" y="0"/>
                  </a:lnTo>
                  <a:lnTo>
                    <a:pt x="0" y="34"/>
                  </a:lnTo>
                  <a:lnTo>
                    <a:pt x="19" y="34"/>
                  </a:lnTo>
                  <a:lnTo>
                    <a:pt x="19" y="69"/>
                  </a:lnTo>
                  <a:lnTo>
                    <a:pt x="58" y="69"/>
                  </a:lnTo>
                  <a:lnTo>
                    <a:pt x="58" y="34"/>
                  </a:lnTo>
                  <a:lnTo>
                    <a:pt x="77" y="34"/>
                  </a:lnTo>
                  <a:close/>
                </a:path>
              </a:pathLst>
            </a:custGeom>
            <a:noFill/>
            <a:ln w="17463" cap="rnd">
              <a:solidFill>
                <a:srgbClr val="C0504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35" name="Freeform 253"/>
            <p:cNvSpPr>
              <a:spLocks/>
            </p:cNvSpPr>
            <p:nvPr/>
          </p:nvSpPr>
          <p:spPr bwMode="auto">
            <a:xfrm>
              <a:off x="7169180" y="2747933"/>
              <a:ext cx="311150" cy="198438"/>
            </a:xfrm>
            <a:custGeom>
              <a:avLst/>
              <a:gdLst>
                <a:gd name="T0" fmla="*/ 196 w 196"/>
                <a:gd name="T1" fmla="*/ 0 h 125"/>
                <a:gd name="T2" fmla="*/ 62 w 196"/>
                <a:gd name="T3" fmla="*/ 0 h 125"/>
                <a:gd name="T4" fmla="*/ 0 w 196"/>
                <a:gd name="T5" fmla="*/ 62 h 125"/>
                <a:gd name="T6" fmla="*/ 62 w 196"/>
                <a:gd name="T7" fmla="*/ 125 h 125"/>
                <a:gd name="T8" fmla="*/ 196 w 196"/>
                <a:gd name="T9" fmla="*/ 125 h 125"/>
                <a:gd name="T10" fmla="*/ 196 w 196"/>
                <a:gd name="T11" fmla="*/ 0 h 125"/>
              </a:gdLst>
              <a:ahLst/>
              <a:cxnLst>
                <a:cxn ang="0">
                  <a:pos x="T0" y="T1"/>
                </a:cxn>
                <a:cxn ang="0">
                  <a:pos x="T2" y="T3"/>
                </a:cxn>
                <a:cxn ang="0">
                  <a:pos x="T4" y="T5"/>
                </a:cxn>
                <a:cxn ang="0">
                  <a:pos x="T6" y="T7"/>
                </a:cxn>
                <a:cxn ang="0">
                  <a:pos x="T8" y="T9"/>
                </a:cxn>
                <a:cxn ang="0">
                  <a:pos x="T10" y="T11"/>
                </a:cxn>
              </a:cxnLst>
              <a:rect l="0" t="0" r="r" b="b"/>
              <a:pathLst>
                <a:path w="196" h="125">
                  <a:moveTo>
                    <a:pt x="196" y="0"/>
                  </a:moveTo>
                  <a:lnTo>
                    <a:pt x="62" y="0"/>
                  </a:lnTo>
                  <a:lnTo>
                    <a:pt x="0" y="62"/>
                  </a:lnTo>
                  <a:lnTo>
                    <a:pt x="62" y="125"/>
                  </a:lnTo>
                  <a:lnTo>
                    <a:pt x="196" y="125"/>
                  </a:lnTo>
                  <a:lnTo>
                    <a:pt x="19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36" name="Freeform 254"/>
            <p:cNvSpPr>
              <a:spLocks/>
            </p:cNvSpPr>
            <p:nvPr/>
          </p:nvSpPr>
          <p:spPr bwMode="auto">
            <a:xfrm>
              <a:off x="7169180" y="2747933"/>
              <a:ext cx="311150" cy="198438"/>
            </a:xfrm>
            <a:custGeom>
              <a:avLst/>
              <a:gdLst>
                <a:gd name="T0" fmla="*/ 0 w 196"/>
                <a:gd name="T1" fmla="*/ 125 h 125"/>
                <a:gd name="T2" fmla="*/ 134 w 196"/>
                <a:gd name="T3" fmla="*/ 125 h 125"/>
                <a:gd name="T4" fmla="*/ 196 w 196"/>
                <a:gd name="T5" fmla="*/ 62 h 125"/>
                <a:gd name="T6" fmla="*/ 134 w 196"/>
                <a:gd name="T7" fmla="*/ 0 h 125"/>
                <a:gd name="T8" fmla="*/ 0 w 196"/>
                <a:gd name="T9" fmla="*/ 0 h 125"/>
                <a:gd name="T10" fmla="*/ 0 w 196"/>
                <a:gd name="T11" fmla="*/ 125 h 125"/>
              </a:gdLst>
              <a:ahLst/>
              <a:cxnLst>
                <a:cxn ang="0">
                  <a:pos x="T0" y="T1"/>
                </a:cxn>
                <a:cxn ang="0">
                  <a:pos x="T2" y="T3"/>
                </a:cxn>
                <a:cxn ang="0">
                  <a:pos x="T4" y="T5"/>
                </a:cxn>
                <a:cxn ang="0">
                  <a:pos x="T6" y="T7"/>
                </a:cxn>
                <a:cxn ang="0">
                  <a:pos x="T8" y="T9"/>
                </a:cxn>
                <a:cxn ang="0">
                  <a:pos x="T10" y="T11"/>
                </a:cxn>
              </a:cxnLst>
              <a:rect l="0" t="0" r="r" b="b"/>
              <a:pathLst>
                <a:path w="196" h="125">
                  <a:moveTo>
                    <a:pt x="0" y="125"/>
                  </a:moveTo>
                  <a:lnTo>
                    <a:pt x="134" y="125"/>
                  </a:lnTo>
                  <a:lnTo>
                    <a:pt x="196" y="62"/>
                  </a:lnTo>
                  <a:lnTo>
                    <a:pt x="134" y="0"/>
                  </a:lnTo>
                  <a:lnTo>
                    <a:pt x="0" y="0"/>
                  </a:lnTo>
                  <a:lnTo>
                    <a:pt x="0" y="125"/>
                  </a:lnTo>
                  <a:close/>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37" name="Rectangle 255"/>
            <p:cNvSpPr>
              <a:spLocks noChangeArrowheads="1"/>
            </p:cNvSpPr>
            <p:nvPr/>
          </p:nvSpPr>
          <p:spPr bwMode="auto">
            <a:xfrm>
              <a:off x="7189451" y="2769668"/>
              <a:ext cx="2436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ADC</a:t>
              </a:r>
              <a:endParaRPr kumimoji="0" lang="zh-CN" altLang="zh-CN"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38" name="Freeform 256"/>
            <p:cNvSpPr>
              <a:spLocks/>
            </p:cNvSpPr>
            <p:nvPr/>
          </p:nvSpPr>
          <p:spPr bwMode="auto">
            <a:xfrm>
              <a:off x="7169180" y="3817908"/>
              <a:ext cx="311150" cy="203200"/>
            </a:xfrm>
            <a:custGeom>
              <a:avLst/>
              <a:gdLst>
                <a:gd name="T0" fmla="*/ 196 w 196"/>
                <a:gd name="T1" fmla="*/ 0 h 128"/>
                <a:gd name="T2" fmla="*/ 63 w 196"/>
                <a:gd name="T3" fmla="*/ 0 h 128"/>
                <a:gd name="T4" fmla="*/ 0 w 196"/>
                <a:gd name="T5" fmla="*/ 64 h 128"/>
                <a:gd name="T6" fmla="*/ 63 w 196"/>
                <a:gd name="T7" fmla="*/ 128 h 128"/>
                <a:gd name="T8" fmla="*/ 196 w 196"/>
                <a:gd name="T9" fmla="*/ 128 h 128"/>
                <a:gd name="T10" fmla="*/ 196 w 196"/>
                <a:gd name="T11" fmla="*/ 0 h 128"/>
              </a:gdLst>
              <a:ahLst/>
              <a:cxnLst>
                <a:cxn ang="0">
                  <a:pos x="T0" y="T1"/>
                </a:cxn>
                <a:cxn ang="0">
                  <a:pos x="T2" y="T3"/>
                </a:cxn>
                <a:cxn ang="0">
                  <a:pos x="T4" y="T5"/>
                </a:cxn>
                <a:cxn ang="0">
                  <a:pos x="T6" y="T7"/>
                </a:cxn>
                <a:cxn ang="0">
                  <a:pos x="T8" y="T9"/>
                </a:cxn>
                <a:cxn ang="0">
                  <a:pos x="T10" y="T11"/>
                </a:cxn>
              </a:cxnLst>
              <a:rect l="0" t="0" r="r" b="b"/>
              <a:pathLst>
                <a:path w="196" h="128">
                  <a:moveTo>
                    <a:pt x="196" y="0"/>
                  </a:moveTo>
                  <a:lnTo>
                    <a:pt x="63" y="0"/>
                  </a:lnTo>
                  <a:lnTo>
                    <a:pt x="0" y="64"/>
                  </a:lnTo>
                  <a:lnTo>
                    <a:pt x="63" y="128"/>
                  </a:lnTo>
                  <a:lnTo>
                    <a:pt x="196" y="128"/>
                  </a:lnTo>
                  <a:lnTo>
                    <a:pt x="19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39" name="Freeform 257"/>
            <p:cNvSpPr>
              <a:spLocks/>
            </p:cNvSpPr>
            <p:nvPr/>
          </p:nvSpPr>
          <p:spPr bwMode="auto">
            <a:xfrm>
              <a:off x="7169180" y="3817908"/>
              <a:ext cx="311150" cy="203200"/>
            </a:xfrm>
            <a:custGeom>
              <a:avLst/>
              <a:gdLst>
                <a:gd name="T0" fmla="*/ 0 w 196"/>
                <a:gd name="T1" fmla="*/ 128 h 128"/>
                <a:gd name="T2" fmla="*/ 133 w 196"/>
                <a:gd name="T3" fmla="*/ 128 h 128"/>
                <a:gd name="T4" fmla="*/ 196 w 196"/>
                <a:gd name="T5" fmla="*/ 64 h 128"/>
                <a:gd name="T6" fmla="*/ 133 w 196"/>
                <a:gd name="T7" fmla="*/ 0 h 128"/>
                <a:gd name="T8" fmla="*/ 0 w 196"/>
                <a:gd name="T9" fmla="*/ 0 h 128"/>
                <a:gd name="T10" fmla="*/ 0 w 196"/>
                <a:gd name="T11" fmla="*/ 128 h 128"/>
              </a:gdLst>
              <a:ahLst/>
              <a:cxnLst>
                <a:cxn ang="0">
                  <a:pos x="T0" y="T1"/>
                </a:cxn>
                <a:cxn ang="0">
                  <a:pos x="T2" y="T3"/>
                </a:cxn>
                <a:cxn ang="0">
                  <a:pos x="T4" y="T5"/>
                </a:cxn>
                <a:cxn ang="0">
                  <a:pos x="T6" y="T7"/>
                </a:cxn>
                <a:cxn ang="0">
                  <a:pos x="T8" y="T9"/>
                </a:cxn>
                <a:cxn ang="0">
                  <a:pos x="T10" y="T11"/>
                </a:cxn>
              </a:cxnLst>
              <a:rect l="0" t="0" r="r" b="b"/>
              <a:pathLst>
                <a:path w="196" h="128">
                  <a:moveTo>
                    <a:pt x="0" y="128"/>
                  </a:moveTo>
                  <a:lnTo>
                    <a:pt x="133" y="128"/>
                  </a:lnTo>
                  <a:lnTo>
                    <a:pt x="196" y="64"/>
                  </a:lnTo>
                  <a:lnTo>
                    <a:pt x="133" y="0"/>
                  </a:lnTo>
                  <a:lnTo>
                    <a:pt x="0" y="0"/>
                  </a:lnTo>
                  <a:lnTo>
                    <a:pt x="0" y="128"/>
                  </a:lnTo>
                  <a:close/>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40" name="Rectangle 258"/>
            <p:cNvSpPr>
              <a:spLocks noChangeArrowheads="1"/>
            </p:cNvSpPr>
            <p:nvPr/>
          </p:nvSpPr>
          <p:spPr bwMode="auto">
            <a:xfrm>
              <a:off x="7191023" y="3847684"/>
              <a:ext cx="2436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ADC</a:t>
              </a:r>
              <a:endParaRPr kumimoji="0" lang="zh-CN" altLang="zh-CN"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41" name="Freeform 259"/>
            <p:cNvSpPr>
              <a:spLocks/>
            </p:cNvSpPr>
            <p:nvPr/>
          </p:nvSpPr>
          <p:spPr bwMode="auto">
            <a:xfrm>
              <a:off x="7889905" y="4559270"/>
              <a:ext cx="127000" cy="109538"/>
            </a:xfrm>
            <a:custGeom>
              <a:avLst/>
              <a:gdLst>
                <a:gd name="T0" fmla="*/ 80 w 80"/>
                <a:gd name="T1" fmla="*/ 34 h 69"/>
                <a:gd name="T2" fmla="*/ 40 w 80"/>
                <a:gd name="T3" fmla="*/ 0 h 69"/>
                <a:gd name="T4" fmla="*/ 0 w 80"/>
                <a:gd name="T5" fmla="*/ 34 h 69"/>
                <a:gd name="T6" fmla="*/ 20 w 80"/>
                <a:gd name="T7" fmla="*/ 34 h 69"/>
                <a:gd name="T8" fmla="*/ 20 w 80"/>
                <a:gd name="T9" fmla="*/ 69 h 69"/>
                <a:gd name="T10" fmla="*/ 60 w 80"/>
                <a:gd name="T11" fmla="*/ 69 h 69"/>
                <a:gd name="T12" fmla="*/ 60 w 80"/>
                <a:gd name="T13" fmla="*/ 34 h 69"/>
                <a:gd name="T14" fmla="*/ 80 w 80"/>
                <a:gd name="T15" fmla="*/ 34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69">
                  <a:moveTo>
                    <a:pt x="80" y="34"/>
                  </a:moveTo>
                  <a:lnTo>
                    <a:pt x="40" y="0"/>
                  </a:lnTo>
                  <a:lnTo>
                    <a:pt x="0" y="34"/>
                  </a:lnTo>
                  <a:lnTo>
                    <a:pt x="20" y="34"/>
                  </a:lnTo>
                  <a:lnTo>
                    <a:pt x="20" y="69"/>
                  </a:lnTo>
                  <a:lnTo>
                    <a:pt x="60" y="69"/>
                  </a:lnTo>
                  <a:lnTo>
                    <a:pt x="60" y="34"/>
                  </a:lnTo>
                  <a:lnTo>
                    <a:pt x="80"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42" name="Freeform 260"/>
            <p:cNvSpPr>
              <a:spLocks/>
            </p:cNvSpPr>
            <p:nvPr/>
          </p:nvSpPr>
          <p:spPr bwMode="auto">
            <a:xfrm>
              <a:off x="7889905" y="4559270"/>
              <a:ext cx="127000" cy="109538"/>
            </a:xfrm>
            <a:custGeom>
              <a:avLst/>
              <a:gdLst>
                <a:gd name="T0" fmla="*/ 80 w 80"/>
                <a:gd name="T1" fmla="*/ 34 h 69"/>
                <a:gd name="T2" fmla="*/ 40 w 80"/>
                <a:gd name="T3" fmla="*/ 0 h 69"/>
                <a:gd name="T4" fmla="*/ 0 w 80"/>
                <a:gd name="T5" fmla="*/ 34 h 69"/>
                <a:gd name="T6" fmla="*/ 20 w 80"/>
                <a:gd name="T7" fmla="*/ 34 h 69"/>
                <a:gd name="T8" fmla="*/ 20 w 80"/>
                <a:gd name="T9" fmla="*/ 69 h 69"/>
                <a:gd name="T10" fmla="*/ 60 w 80"/>
                <a:gd name="T11" fmla="*/ 69 h 69"/>
                <a:gd name="T12" fmla="*/ 60 w 80"/>
                <a:gd name="T13" fmla="*/ 34 h 69"/>
                <a:gd name="T14" fmla="*/ 80 w 80"/>
                <a:gd name="T15" fmla="*/ 34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69">
                  <a:moveTo>
                    <a:pt x="80" y="34"/>
                  </a:moveTo>
                  <a:lnTo>
                    <a:pt x="40" y="0"/>
                  </a:lnTo>
                  <a:lnTo>
                    <a:pt x="0" y="34"/>
                  </a:lnTo>
                  <a:lnTo>
                    <a:pt x="20" y="34"/>
                  </a:lnTo>
                  <a:lnTo>
                    <a:pt x="20" y="69"/>
                  </a:lnTo>
                  <a:lnTo>
                    <a:pt x="60" y="69"/>
                  </a:lnTo>
                  <a:lnTo>
                    <a:pt x="60" y="34"/>
                  </a:lnTo>
                  <a:lnTo>
                    <a:pt x="80" y="34"/>
                  </a:lnTo>
                  <a:close/>
                </a:path>
              </a:pathLst>
            </a:custGeom>
            <a:noFill/>
            <a:ln w="17463" cap="rnd">
              <a:solidFill>
                <a:srgbClr val="C0504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43" name="Line 261"/>
            <p:cNvSpPr>
              <a:spLocks noChangeShapeType="1"/>
            </p:cNvSpPr>
            <p:nvPr/>
          </p:nvSpPr>
          <p:spPr bwMode="auto">
            <a:xfrm flipH="1">
              <a:off x="5669786" y="2626013"/>
              <a:ext cx="119063"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44" name="Freeform 262"/>
            <p:cNvSpPr>
              <a:spLocks/>
            </p:cNvSpPr>
            <p:nvPr/>
          </p:nvSpPr>
          <p:spPr bwMode="auto">
            <a:xfrm>
              <a:off x="5060266" y="2491704"/>
              <a:ext cx="169863" cy="111125"/>
            </a:xfrm>
            <a:custGeom>
              <a:avLst/>
              <a:gdLst>
                <a:gd name="T0" fmla="*/ 107 w 107"/>
                <a:gd name="T1" fmla="*/ 70 h 70"/>
                <a:gd name="T2" fmla="*/ 0 w 107"/>
                <a:gd name="T3" fmla="*/ 70 h 70"/>
                <a:gd name="T4" fmla="*/ 0 w 107"/>
                <a:gd name="T5" fmla="*/ 0 h 70"/>
              </a:gdLst>
              <a:ahLst/>
              <a:cxnLst>
                <a:cxn ang="0">
                  <a:pos x="T0" y="T1"/>
                </a:cxn>
                <a:cxn ang="0">
                  <a:pos x="T2" y="T3"/>
                </a:cxn>
                <a:cxn ang="0">
                  <a:pos x="T4" y="T5"/>
                </a:cxn>
              </a:cxnLst>
              <a:rect l="0" t="0" r="r" b="b"/>
              <a:pathLst>
                <a:path w="107" h="70">
                  <a:moveTo>
                    <a:pt x="107" y="70"/>
                  </a:moveTo>
                  <a:lnTo>
                    <a:pt x="0" y="70"/>
                  </a:lnTo>
                  <a:lnTo>
                    <a:pt x="0"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45" name="Freeform 263"/>
            <p:cNvSpPr>
              <a:spLocks/>
            </p:cNvSpPr>
            <p:nvPr/>
          </p:nvSpPr>
          <p:spPr bwMode="auto">
            <a:xfrm>
              <a:off x="4998354" y="2390104"/>
              <a:ext cx="119063" cy="101600"/>
            </a:xfrm>
            <a:custGeom>
              <a:avLst/>
              <a:gdLst>
                <a:gd name="T0" fmla="*/ 0 w 75"/>
                <a:gd name="T1" fmla="*/ 0 h 64"/>
                <a:gd name="T2" fmla="*/ 37 w 75"/>
                <a:gd name="T3" fmla="*/ 64 h 64"/>
                <a:gd name="T4" fmla="*/ 75 w 75"/>
                <a:gd name="T5" fmla="*/ 0 h 64"/>
                <a:gd name="T6" fmla="*/ 0 w 75"/>
                <a:gd name="T7" fmla="*/ 0 h 64"/>
              </a:gdLst>
              <a:ahLst/>
              <a:cxnLst>
                <a:cxn ang="0">
                  <a:pos x="T0" y="T1"/>
                </a:cxn>
                <a:cxn ang="0">
                  <a:pos x="T2" y="T3"/>
                </a:cxn>
                <a:cxn ang="0">
                  <a:pos x="T4" y="T5"/>
                </a:cxn>
                <a:cxn ang="0">
                  <a:pos x="T6" y="T7"/>
                </a:cxn>
              </a:cxnLst>
              <a:rect l="0" t="0" r="r" b="b"/>
              <a:pathLst>
                <a:path w="75" h="64">
                  <a:moveTo>
                    <a:pt x="0" y="0"/>
                  </a:moveTo>
                  <a:lnTo>
                    <a:pt x="37" y="64"/>
                  </a:lnTo>
                  <a:lnTo>
                    <a:pt x="7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46" name="Freeform 264"/>
            <p:cNvSpPr>
              <a:spLocks/>
            </p:cNvSpPr>
            <p:nvPr/>
          </p:nvSpPr>
          <p:spPr bwMode="auto">
            <a:xfrm>
              <a:off x="4998354" y="2390104"/>
              <a:ext cx="119063" cy="101600"/>
            </a:xfrm>
            <a:custGeom>
              <a:avLst/>
              <a:gdLst>
                <a:gd name="T0" fmla="*/ 0 w 75"/>
                <a:gd name="T1" fmla="*/ 0 h 64"/>
                <a:gd name="T2" fmla="*/ 37 w 75"/>
                <a:gd name="T3" fmla="*/ 64 h 64"/>
                <a:gd name="T4" fmla="*/ 75 w 75"/>
                <a:gd name="T5" fmla="*/ 0 h 64"/>
                <a:gd name="T6" fmla="*/ 0 w 75"/>
                <a:gd name="T7" fmla="*/ 0 h 64"/>
              </a:gdLst>
              <a:ahLst/>
              <a:cxnLst>
                <a:cxn ang="0">
                  <a:pos x="T0" y="T1"/>
                </a:cxn>
                <a:cxn ang="0">
                  <a:pos x="T2" y="T3"/>
                </a:cxn>
                <a:cxn ang="0">
                  <a:pos x="T4" y="T5"/>
                </a:cxn>
                <a:cxn ang="0">
                  <a:pos x="T6" y="T7"/>
                </a:cxn>
              </a:cxnLst>
              <a:rect l="0" t="0" r="r" b="b"/>
              <a:pathLst>
                <a:path w="75" h="64">
                  <a:moveTo>
                    <a:pt x="0" y="0"/>
                  </a:moveTo>
                  <a:lnTo>
                    <a:pt x="37" y="64"/>
                  </a:lnTo>
                  <a:lnTo>
                    <a:pt x="75" y="0"/>
                  </a:lnTo>
                  <a:lnTo>
                    <a:pt x="0" y="0"/>
                  </a:lnTo>
                  <a:close/>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47" name="Line 265"/>
            <p:cNvSpPr>
              <a:spLocks noChangeShapeType="1"/>
            </p:cNvSpPr>
            <p:nvPr/>
          </p:nvSpPr>
          <p:spPr bwMode="auto">
            <a:xfrm flipH="1">
              <a:off x="5623274" y="3260062"/>
              <a:ext cx="128588"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48" name="Line 266"/>
            <p:cNvSpPr>
              <a:spLocks noChangeShapeType="1"/>
            </p:cNvSpPr>
            <p:nvPr/>
          </p:nvSpPr>
          <p:spPr bwMode="auto">
            <a:xfrm flipH="1">
              <a:off x="6221442" y="2967008"/>
              <a:ext cx="280988"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49" name="Freeform 267"/>
            <p:cNvSpPr>
              <a:spLocks/>
            </p:cNvSpPr>
            <p:nvPr/>
          </p:nvSpPr>
          <p:spPr bwMode="auto">
            <a:xfrm>
              <a:off x="6099205" y="2909858"/>
              <a:ext cx="123825" cy="127000"/>
            </a:xfrm>
            <a:custGeom>
              <a:avLst/>
              <a:gdLst>
                <a:gd name="T0" fmla="*/ 323 w 323"/>
                <a:gd name="T1" fmla="*/ 167 h 335"/>
                <a:gd name="T2" fmla="*/ 162 w 323"/>
                <a:gd name="T3" fmla="*/ 0 h 335"/>
                <a:gd name="T4" fmla="*/ 0 w 323"/>
                <a:gd name="T5" fmla="*/ 167 h 335"/>
                <a:gd name="T6" fmla="*/ 162 w 323"/>
                <a:gd name="T7" fmla="*/ 335 h 335"/>
                <a:gd name="T8" fmla="*/ 323 w 323"/>
                <a:gd name="T9" fmla="*/ 167 h 335"/>
              </a:gdLst>
              <a:ahLst/>
              <a:cxnLst>
                <a:cxn ang="0">
                  <a:pos x="T0" y="T1"/>
                </a:cxn>
                <a:cxn ang="0">
                  <a:pos x="T2" y="T3"/>
                </a:cxn>
                <a:cxn ang="0">
                  <a:pos x="T4" y="T5"/>
                </a:cxn>
                <a:cxn ang="0">
                  <a:pos x="T6" y="T7"/>
                </a:cxn>
                <a:cxn ang="0">
                  <a:pos x="T8" y="T9"/>
                </a:cxn>
              </a:cxnLst>
              <a:rect l="0" t="0" r="r" b="b"/>
              <a:pathLst>
                <a:path w="323" h="335">
                  <a:moveTo>
                    <a:pt x="323" y="167"/>
                  </a:moveTo>
                  <a:cubicBezTo>
                    <a:pt x="323" y="75"/>
                    <a:pt x="250" y="0"/>
                    <a:pt x="162" y="0"/>
                  </a:cubicBezTo>
                  <a:cubicBezTo>
                    <a:pt x="72" y="0"/>
                    <a:pt x="0" y="75"/>
                    <a:pt x="0" y="167"/>
                  </a:cubicBezTo>
                  <a:cubicBezTo>
                    <a:pt x="0" y="260"/>
                    <a:pt x="72" y="335"/>
                    <a:pt x="162" y="335"/>
                  </a:cubicBezTo>
                  <a:cubicBezTo>
                    <a:pt x="250" y="335"/>
                    <a:pt x="323" y="260"/>
                    <a:pt x="323" y="167"/>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50" name="Oval 269"/>
            <p:cNvSpPr>
              <a:spLocks noChangeArrowheads="1"/>
            </p:cNvSpPr>
            <p:nvPr/>
          </p:nvSpPr>
          <p:spPr bwMode="auto">
            <a:xfrm>
              <a:off x="6100792" y="2897158"/>
              <a:ext cx="117475" cy="127000"/>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51" name="Oval 270"/>
            <p:cNvSpPr>
              <a:spLocks noChangeArrowheads="1"/>
            </p:cNvSpPr>
            <p:nvPr/>
          </p:nvSpPr>
          <p:spPr bwMode="auto">
            <a:xfrm>
              <a:off x="6100792" y="2897158"/>
              <a:ext cx="117475" cy="127000"/>
            </a:xfrm>
            <a:prstGeom prst="ellipse">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52" name="Freeform 271"/>
            <p:cNvSpPr>
              <a:spLocks noEditPoints="1"/>
            </p:cNvSpPr>
            <p:nvPr/>
          </p:nvSpPr>
          <p:spPr bwMode="auto">
            <a:xfrm>
              <a:off x="6091267" y="2830483"/>
              <a:ext cx="131763" cy="261938"/>
            </a:xfrm>
            <a:custGeom>
              <a:avLst/>
              <a:gdLst>
                <a:gd name="T0" fmla="*/ 78 w 83"/>
                <a:gd name="T1" fmla="*/ 165 h 165"/>
                <a:gd name="T2" fmla="*/ 11 w 83"/>
                <a:gd name="T3" fmla="*/ 26 h 165"/>
                <a:gd name="T4" fmla="*/ 15 w 83"/>
                <a:gd name="T5" fmla="*/ 24 h 165"/>
                <a:gd name="T6" fmla="*/ 83 w 83"/>
                <a:gd name="T7" fmla="*/ 163 h 165"/>
                <a:gd name="T8" fmla="*/ 78 w 83"/>
                <a:gd name="T9" fmla="*/ 165 h 165"/>
                <a:gd name="T10" fmla="*/ 0 w 83"/>
                <a:gd name="T11" fmla="*/ 38 h 165"/>
                <a:gd name="T12" fmla="*/ 1 w 83"/>
                <a:gd name="T13" fmla="*/ 0 h 165"/>
                <a:gd name="T14" fmla="*/ 30 w 83"/>
                <a:gd name="T15" fmla="*/ 23 h 165"/>
                <a:gd name="T16" fmla="*/ 0 w 83"/>
                <a:gd name="T17" fmla="*/ 38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65">
                  <a:moveTo>
                    <a:pt x="78" y="165"/>
                  </a:moveTo>
                  <a:lnTo>
                    <a:pt x="11" y="26"/>
                  </a:lnTo>
                  <a:lnTo>
                    <a:pt x="15" y="24"/>
                  </a:lnTo>
                  <a:lnTo>
                    <a:pt x="83" y="163"/>
                  </a:lnTo>
                  <a:lnTo>
                    <a:pt x="78" y="165"/>
                  </a:lnTo>
                  <a:close/>
                  <a:moveTo>
                    <a:pt x="0" y="38"/>
                  </a:moveTo>
                  <a:lnTo>
                    <a:pt x="1" y="0"/>
                  </a:lnTo>
                  <a:lnTo>
                    <a:pt x="30" y="23"/>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53" name="Freeform 272"/>
            <p:cNvSpPr>
              <a:spLocks/>
            </p:cNvSpPr>
            <p:nvPr/>
          </p:nvSpPr>
          <p:spPr bwMode="auto">
            <a:xfrm>
              <a:off x="6108730" y="2868583"/>
              <a:ext cx="114300" cy="223838"/>
            </a:xfrm>
            <a:custGeom>
              <a:avLst/>
              <a:gdLst>
                <a:gd name="T0" fmla="*/ 67 w 72"/>
                <a:gd name="T1" fmla="*/ 141 h 141"/>
                <a:gd name="T2" fmla="*/ 0 w 72"/>
                <a:gd name="T3" fmla="*/ 2 h 141"/>
                <a:gd name="T4" fmla="*/ 4 w 72"/>
                <a:gd name="T5" fmla="*/ 0 h 141"/>
                <a:gd name="T6" fmla="*/ 72 w 72"/>
                <a:gd name="T7" fmla="*/ 139 h 141"/>
                <a:gd name="T8" fmla="*/ 67 w 72"/>
                <a:gd name="T9" fmla="*/ 141 h 141"/>
              </a:gdLst>
              <a:ahLst/>
              <a:cxnLst>
                <a:cxn ang="0">
                  <a:pos x="T0" y="T1"/>
                </a:cxn>
                <a:cxn ang="0">
                  <a:pos x="T2" y="T3"/>
                </a:cxn>
                <a:cxn ang="0">
                  <a:pos x="T4" y="T5"/>
                </a:cxn>
                <a:cxn ang="0">
                  <a:pos x="T6" y="T7"/>
                </a:cxn>
                <a:cxn ang="0">
                  <a:pos x="T8" y="T9"/>
                </a:cxn>
              </a:cxnLst>
              <a:rect l="0" t="0" r="r" b="b"/>
              <a:pathLst>
                <a:path w="72" h="141">
                  <a:moveTo>
                    <a:pt x="67" y="141"/>
                  </a:moveTo>
                  <a:lnTo>
                    <a:pt x="0" y="2"/>
                  </a:lnTo>
                  <a:lnTo>
                    <a:pt x="4" y="0"/>
                  </a:lnTo>
                  <a:lnTo>
                    <a:pt x="72" y="139"/>
                  </a:lnTo>
                  <a:lnTo>
                    <a:pt x="67" y="141"/>
                  </a:lnTo>
                  <a:close/>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54" name="Freeform 273"/>
            <p:cNvSpPr>
              <a:spLocks/>
            </p:cNvSpPr>
            <p:nvPr/>
          </p:nvSpPr>
          <p:spPr bwMode="auto">
            <a:xfrm>
              <a:off x="6091267" y="2830483"/>
              <a:ext cx="47625" cy="60325"/>
            </a:xfrm>
            <a:custGeom>
              <a:avLst/>
              <a:gdLst>
                <a:gd name="T0" fmla="*/ 0 w 30"/>
                <a:gd name="T1" fmla="*/ 38 h 38"/>
                <a:gd name="T2" fmla="*/ 1 w 30"/>
                <a:gd name="T3" fmla="*/ 0 h 38"/>
                <a:gd name="T4" fmla="*/ 30 w 30"/>
                <a:gd name="T5" fmla="*/ 23 h 38"/>
                <a:gd name="T6" fmla="*/ 0 w 30"/>
                <a:gd name="T7" fmla="*/ 38 h 38"/>
              </a:gdLst>
              <a:ahLst/>
              <a:cxnLst>
                <a:cxn ang="0">
                  <a:pos x="T0" y="T1"/>
                </a:cxn>
                <a:cxn ang="0">
                  <a:pos x="T2" y="T3"/>
                </a:cxn>
                <a:cxn ang="0">
                  <a:pos x="T4" y="T5"/>
                </a:cxn>
                <a:cxn ang="0">
                  <a:pos x="T6" y="T7"/>
                </a:cxn>
              </a:cxnLst>
              <a:rect l="0" t="0" r="r" b="b"/>
              <a:pathLst>
                <a:path w="30" h="38">
                  <a:moveTo>
                    <a:pt x="0" y="38"/>
                  </a:moveTo>
                  <a:lnTo>
                    <a:pt x="1" y="0"/>
                  </a:lnTo>
                  <a:lnTo>
                    <a:pt x="30" y="23"/>
                  </a:lnTo>
                  <a:lnTo>
                    <a:pt x="0" y="38"/>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55" name="Line 274"/>
            <p:cNvSpPr>
              <a:spLocks noChangeShapeType="1"/>
            </p:cNvSpPr>
            <p:nvPr/>
          </p:nvSpPr>
          <p:spPr bwMode="auto">
            <a:xfrm flipH="1">
              <a:off x="6010305" y="2962245"/>
              <a:ext cx="80963"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56" name="Line 280"/>
            <p:cNvSpPr>
              <a:spLocks noChangeShapeType="1"/>
            </p:cNvSpPr>
            <p:nvPr/>
          </p:nvSpPr>
          <p:spPr bwMode="auto">
            <a:xfrm flipH="1">
              <a:off x="6235730" y="2578070"/>
              <a:ext cx="190500"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57" name="Freeform 281"/>
            <p:cNvSpPr>
              <a:spLocks/>
            </p:cNvSpPr>
            <p:nvPr/>
          </p:nvSpPr>
          <p:spPr bwMode="auto">
            <a:xfrm>
              <a:off x="6113492" y="2520920"/>
              <a:ext cx="122238" cy="128588"/>
            </a:xfrm>
            <a:custGeom>
              <a:avLst/>
              <a:gdLst>
                <a:gd name="T0" fmla="*/ 323 w 323"/>
                <a:gd name="T1" fmla="*/ 167 h 335"/>
                <a:gd name="T2" fmla="*/ 162 w 323"/>
                <a:gd name="T3" fmla="*/ 0 h 335"/>
                <a:gd name="T4" fmla="*/ 0 w 323"/>
                <a:gd name="T5" fmla="*/ 167 h 335"/>
                <a:gd name="T6" fmla="*/ 162 w 323"/>
                <a:gd name="T7" fmla="*/ 335 h 335"/>
                <a:gd name="T8" fmla="*/ 323 w 323"/>
                <a:gd name="T9" fmla="*/ 167 h 335"/>
              </a:gdLst>
              <a:ahLst/>
              <a:cxnLst>
                <a:cxn ang="0">
                  <a:pos x="T0" y="T1"/>
                </a:cxn>
                <a:cxn ang="0">
                  <a:pos x="T2" y="T3"/>
                </a:cxn>
                <a:cxn ang="0">
                  <a:pos x="T4" y="T5"/>
                </a:cxn>
                <a:cxn ang="0">
                  <a:pos x="T6" y="T7"/>
                </a:cxn>
                <a:cxn ang="0">
                  <a:pos x="T8" y="T9"/>
                </a:cxn>
              </a:cxnLst>
              <a:rect l="0" t="0" r="r" b="b"/>
              <a:pathLst>
                <a:path w="323" h="335">
                  <a:moveTo>
                    <a:pt x="323" y="167"/>
                  </a:moveTo>
                  <a:cubicBezTo>
                    <a:pt x="323" y="75"/>
                    <a:pt x="250" y="0"/>
                    <a:pt x="162" y="0"/>
                  </a:cubicBezTo>
                  <a:cubicBezTo>
                    <a:pt x="72" y="0"/>
                    <a:pt x="0" y="75"/>
                    <a:pt x="0" y="167"/>
                  </a:cubicBezTo>
                  <a:cubicBezTo>
                    <a:pt x="0" y="260"/>
                    <a:pt x="72" y="335"/>
                    <a:pt x="162" y="335"/>
                  </a:cubicBezTo>
                  <a:cubicBezTo>
                    <a:pt x="250" y="335"/>
                    <a:pt x="323" y="260"/>
                    <a:pt x="323" y="167"/>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58" name="Freeform 283"/>
            <p:cNvSpPr>
              <a:spLocks/>
            </p:cNvSpPr>
            <p:nvPr/>
          </p:nvSpPr>
          <p:spPr bwMode="auto">
            <a:xfrm>
              <a:off x="6113492" y="2508220"/>
              <a:ext cx="119063" cy="128588"/>
            </a:xfrm>
            <a:custGeom>
              <a:avLst/>
              <a:gdLst>
                <a:gd name="T0" fmla="*/ 311 w 311"/>
                <a:gd name="T1" fmla="*/ 167 h 335"/>
                <a:gd name="T2" fmla="*/ 156 w 311"/>
                <a:gd name="T3" fmla="*/ 0 h 335"/>
                <a:gd name="T4" fmla="*/ 0 w 311"/>
                <a:gd name="T5" fmla="*/ 167 h 335"/>
                <a:gd name="T6" fmla="*/ 156 w 311"/>
                <a:gd name="T7" fmla="*/ 335 h 335"/>
                <a:gd name="T8" fmla="*/ 311 w 311"/>
                <a:gd name="T9" fmla="*/ 167 h 335"/>
              </a:gdLst>
              <a:ahLst/>
              <a:cxnLst>
                <a:cxn ang="0">
                  <a:pos x="T0" y="T1"/>
                </a:cxn>
                <a:cxn ang="0">
                  <a:pos x="T2" y="T3"/>
                </a:cxn>
                <a:cxn ang="0">
                  <a:pos x="T4" y="T5"/>
                </a:cxn>
                <a:cxn ang="0">
                  <a:pos x="T6" y="T7"/>
                </a:cxn>
                <a:cxn ang="0">
                  <a:pos x="T8" y="T9"/>
                </a:cxn>
              </a:cxnLst>
              <a:rect l="0" t="0" r="r" b="b"/>
              <a:pathLst>
                <a:path w="311" h="335">
                  <a:moveTo>
                    <a:pt x="311" y="167"/>
                  </a:moveTo>
                  <a:cubicBezTo>
                    <a:pt x="311" y="75"/>
                    <a:pt x="241" y="0"/>
                    <a:pt x="156" y="0"/>
                  </a:cubicBezTo>
                  <a:cubicBezTo>
                    <a:pt x="69" y="0"/>
                    <a:pt x="0" y="75"/>
                    <a:pt x="0" y="167"/>
                  </a:cubicBezTo>
                  <a:cubicBezTo>
                    <a:pt x="0" y="260"/>
                    <a:pt x="69" y="335"/>
                    <a:pt x="156" y="335"/>
                  </a:cubicBezTo>
                  <a:cubicBezTo>
                    <a:pt x="241" y="335"/>
                    <a:pt x="311" y="260"/>
                    <a:pt x="311" y="167"/>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59" name="Oval 284"/>
            <p:cNvSpPr>
              <a:spLocks noChangeArrowheads="1"/>
            </p:cNvSpPr>
            <p:nvPr/>
          </p:nvSpPr>
          <p:spPr bwMode="auto">
            <a:xfrm>
              <a:off x="6113492" y="2508220"/>
              <a:ext cx="119063" cy="128588"/>
            </a:xfrm>
            <a:prstGeom prst="ellipse">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60" name="Freeform 285"/>
            <p:cNvSpPr>
              <a:spLocks noEditPoints="1"/>
            </p:cNvSpPr>
            <p:nvPr/>
          </p:nvSpPr>
          <p:spPr bwMode="auto">
            <a:xfrm>
              <a:off x="6105555" y="2443133"/>
              <a:ext cx="130175" cy="261938"/>
            </a:xfrm>
            <a:custGeom>
              <a:avLst/>
              <a:gdLst>
                <a:gd name="T0" fmla="*/ 77 w 82"/>
                <a:gd name="T1" fmla="*/ 165 h 165"/>
                <a:gd name="T2" fmla="*/ 10 w 82"/>
                <a:gd name="T3" fmla="*/ 26 h 165"/>
                <a:gd name="T4" fmla="*/ 15 w 82"/>
                <a:gd name="T5" fmla="*/ 23 h 165"/>
                <a:gd name="T6" fmla="*/ 82 w 82"/>
                <a:gd name="T7" fmla="*/ 163 h 165"/>
                <a:gd name="T8" fmla="*/ 77 w 82"/>
                <a:gd name="T9" fmla="*/ 165 h 165"/>
                <a:gd name="T10" fmla="*/ 0 w 82"/>
                <a:gd name="T11" fmla="*/ 37 h 165"/>
                <a:gd name="T12" fmla="*/ 0 w 82"/>
                <a:gd name="T13" fmla="*/ 0 h 165"/>
                <a:gd name="T14" fmla="*/ 30 w 82"/>
                <a:gd name="T15" fmla="*/ 22 h 165"/>
                <a:gd name="T16" fmla="*/ 0 w 82"/>
                <a:gd name="T17" fmla="*/ 37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165">
                  <a:moveTo>
                    <a:pt x="77" y="165"/>
                  </a:moveTo>
                  <a:lnTo>
                    <a:pt x="10" y="26"/>
                  </a:lnTo>
                  <a:lnTo>
                    <a:pt x="15" y="23"/>
                  </a:lnTo>
                  <a:lnTo>
                    <a:pt x="82" y="163"/>
                  </a:lnTo>
                  <a:lnTo>
                    <a:pt x="77" y="165"/>
                  </a:lnTo>
                  <a:close/>
                  <a:moveTo>
                    <a:pt x="0" y="37"/>
                  </a:moveTo>
                  <a:lnTo>
                    <a:pt x="0" y="0"/>
                  </a:lnTo>
                  <a:lnTo>
                    <a:pt x="30" y="22"/>
                  </a:lnTo>
                  <a:lnTo>
                    <a:pt x="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61" name="Freeform 286"/>
            <p:cNvSpPr>
              <a:spLocks/>
            </p:cNvSpPr>
            <p:nvPr/>
          </p:nvSpPr>
          <p:spPr bwMode="auto">
            <a:xfrm>
              <a:off x="6121430" y="2479645"/>
              <a:ext cx="114300" cy="225425"/>
            </a:xfrm>
            <a:custGeom>
              <a:avLst/>
              <a:gdLst>
                <a:gd name="T0" fmla="*/ 67 w 72"/>
                <a:gd name="T1" fmla="*/ 142 h 142"/>
                <a:gd name="T2" fmla="*/ 0 w 72"/>
                <a:gd name="T3" fmla="*/ 3 h 142"/>
                <a:gd name="T4" fmla="*/ 5 w 72"/>
                <a:gd name="T5" fmla="*/ 0 h 142"/>
                <a:gd name="T6" fmla="*/ 72 w 72"/>
                <a:gd name="T7" fmla="*/ 140 h 142"/>
                <a:gd name="T8" fmla="*/ 67 w 72"/>
                <a:gd name="T9" fmla="*/ 142 h 142"/>
              </a:gdLst>
              <a:ahLst/>
              <a:cxnLst>
                <a:cxn ang="0">
                  <a:pos x="T0" y="T1"/>
                </a:cxn>
                <a:cxn ang="0">
                  <a:pos x="T2" y="T3"/>
                </a:cxn>
                <a:cxn ang="0">
                  <a:pos x="T4" y="T5"/>
                </a:cxn>
                <a:cxn ang="0">
                  <a:pos x="T6" y="T7"/>
                </a:cxn>
                <a:cxn ang="0">
                  <a:pos x="T8" y="T9"/>
                </a:cxn>
              </a:cxnLst>
              <a:rect l="0" t="0" r="r" b="b"/>
              <a:pathLst>
                <a:path w="72" h="142">
                  <a:moveTo>
                    <a:pt x="67" y="142"/>
                  </a:moveTo>
                  <a:lnTo>
                    <a:pt x="0" y="3"/>
                  </a:lnTo>
                  <a:lnTo>
                    <a:pt x="5" y="0"/>
                  </a:lnTo>
                  <a:lnTo>
                    <a:pt x="72" y="140"/>
                  </a:lnTo>
                  <a:lnTo>
                    <a:pt x="67" y="142"/>
                  </a:lnTo>
                  <a:close/>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62" name="Freeform 287"/>
            <p:cNvSpPr>
              <a:spLocks/>
            </p:cNvSpPr>
            <p:nvPr/>
          </p:nvSpPr>
          <p:spPr bwMode="auto">
            <a:xfrm>
              <a:off x="6105555" y="2443133"/>
              <a:ext cx="47625" cy="58738"/>
            </a:xfrm>
            <a:custGeom>
              <a:avLst/>
              <a:gdLst>
                <a:gd name="T0" fmla="*/ 0 w 30"/>
                <a:gd name="T1" fmla="*/ 37 h 37"/>
                <a:gd name="T2" fmla="*/ 0 w 30"/>
                <a:gd name="T3" fmla="*/ 0 h 37"/>
                <a:gd name="T4" fmla="*/ 30 w 30"/>
                <a:gd name="T5" fmla="*/ 22 h 37"/>
                <a:gd name="T6" fmla="*/ 0 w 30"/>
                <a:gd name="T7" fmla="*/ 37 h 37"/>
              </a:gdLst>
              <a:ahLst/>
              <a:cxnLst>
                <a:cxn ang="0">
                  <a:pos x="T0" y="T1"/>
                </a:cxn>
                <a:cxn ang="0">
                  <a:pos x="T2" y="T3"/>
                </a:cxn>
                <a:cxn ang="0">
                  <a:pos x="T4" y="T5"/>
                </a:cxn>
                <a:cxn ang="0">
                  <a:pos x="T6" y="T7"/>
                </a:cxn>
              </a:cxnLst>
              <a:rect l="0" t="0" r="r" b="b"/>
              <a:pathLst>
                <a:path w="30" h="37">
                  <a:moveTo>
                    <a:pt x="0" y="37"/>
                  </a:moveTo>
                  <a:lnTo>
                    <a:pt x="0" y="0"/>
                  </a:lnTo>
                  <a:lnTo>
                    <a:pt x="30" y="22"/>
                  </a:lnTo>
                  <a:lnTo>
                    <a:pt x="0" y="37"/>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63" name="Line 288"/>
            <p:cNvSpPr>
              <a:spLocks noChangeShapeType="1"/>
            </p:cNvSpPr>
            <p:nvPr/>
          </p:nvSpPr>
          <p:spPr bwMode="auto">
            <a:xfrm flipH="1">
              <a:off x="6023005" y="2574895"/>
              <a:ext cx="82550"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64" name="Line 294"/>
            <p:cNvSpPr>
              <a:spLocks noChangeShapeType="1"/>
            </p:cNvSpPr>
            <p:nvPr/>
          </p:nvSpPr>
          <p:spPr bwMode="auto">
            <a:xfrm flipH="1">
              <a:off x="6221442" y="3341658"/>
              <a:ext cx="203200"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65" name="Freeform 295"/>
            <p:cNvSpPr>
              <a:spLocks/>
            </p:cNvSpPr>
            <p:nvPr/>
          </p:nvSpPr>
          <p:spPr bwMode="auto">
            <a:xfrm>
              <a:off x="6099205" y="3284508"/>
              <a:ext cx="123825" cy="127000"/>
            </a:xfrm>
            <a:custGeom>
              <a:avLst/>
              <a:gdLst>
                <a:gd name="T0" fmla="*/ 323 w 323"/>
                <a:gd name="T1" fmla="*/ 168 h 335"/>
                <a:gd name="T2" fmla="*/ 162 w 323"/>
                <a:gd name="T3" fmla="*/ 0 h 335"/>
                <a:gd name="T4" fmla="*/ 0 w 323"/>
                <a:gd name="T5" fmla="*/ 168 h 335"/>
                <a:gd name="T6" fmla="*/ 162 w 323"/>
                <a:gd name="T7" fmla="*/ 335 h 335"/>
                <a:gd name="T8" fmla="*/ 323 w 323"/>
                <a:gd name="T9" fmla="*/ 168 h 335"/>
              </a:gdLst>
              <a:ahLst/>
              <a:cxnLst>
                <a:cxn ang="0">
                  <a:pos x="T0" y="T1"/>
                </a:cxn>
                <a:cxn ang="0">
                  <a:pos x="T2" y="T3"/>
                </a:cxn>
                <a:cxn ang="0">
                  <a:pos x="T4" y="T5"/>
                </a:cxn>
                <a:cxn ang="0">
                  <a:pos x="T6" y="T7"/>
                </a:cxn>
                <a:cxn ang="0">
                  <a:pos x="T8" y="T9"/>
                </a:cxn>
              </a:cxnLst>
              <a:rect l="0" t="0" r="r" b="b"/>
              <a:pathLst>
                <a:path w="323" h="335">
                  <a:moveTo>
                    <a:pt x="323" y="168"/>
                  </a:moveTo>
                  <a:cubicBezTo>
                    <a:pt x="323" y="76"/>
                    <a:pt x="250" y="0"/>
                    <a:pt x="162" y="0"/>
                  </a:cubicBezTo>
                  <a:cubicBezTo>
                    <a:pt x="72" y="0"/>
                    <a:pt x="0" y="76"/>
                    <a:pt x="0" y="168"/>
                  </a:cubicBezTo>
                  <a:cubicBezTo>
                    <a:pt x="0" y="261"/>
                    <a:pt x="72" y="335"/>
                    <a:pt x="162" y="335"/>
                  </a:cubicBezTo>
                  <a:cubicBezTo>
                    <a:pt x="250" y="335"/>
                    <a:pt x="323" y="261"/>
                    <a:pt x="323" y="168"/>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66" name="Oval 297"/>
            <p:cNvSpPr>
              <a:spLocks noChangeArrowheads="1"/>
            </p:cNvSpPr>
            <p:nvPr/>
          </p:nvSpPr>
          <p:spPr bwMode="auto">
            <a:xfrm>
              <a:off x="6100792" y="3271808"/>
              <a:ext cx="117475" cy="127000"/>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67" name="Oval 298"/>
            <p:cNvSpPr>
              <a:spLocks noChangeArrowheads="1"/>
            </p:cNvSpPr>
            <p:nvPr/>
          </p:nvSpPr>
          <p:spPr bwMode="auto">
            <a:xfrm>
              <a:off x="6100792" y="3271808"/>
              <a:ext cx="117475" cy="127000"/>
            </a:xfrm>
            <a:prstGeom prst="ellipse">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68" name="Freeform 299"/>
            <p:cNvSpPr>
              <a:spLocks noEditPoints="1"/>
            </p:cNvSpPr>
            <p:nvPr/>
          </p:nvSpPr>
          <p:spPr bwMode="auto">
            <a:xfrm>
              <a:off x="6091267" y="3205133"/>
              <a:ext cx="131763" cy="261938"/>
            </a:xfrm>
            <a:custGeom>
              <a:avLst/>
              <a:gdLst>
                <a:gd name="T0" fmla="*/ 78 w 83"/>
                <a:gd name="T1" fmla="*/ 165 h 165"/>
                <a:gd name="T2" fmla="*/ 11 w 83"/>
                <a:gd name="T3" fmla="*/ 26 h 165"/>
                <a:gd name="T4" fmla="*/ 15 w 83"/>
                <a:gd name="T5" fmla="*/ 24 h 165"/>
                <a:gd name="T6" fmla="*/ 83 w 83"/>
                <a:gd name="T7" fmla="*/ 163 h 165"/>
                <a:gd name="T8" fmla="*/ 78 w 83"/>
                <a:gd name="T9" fmla="*/ 165 h 165"/>
                <a:gd name="T10" fmla="*/ 0 w 83"/>
                <a:gd name="T11" fmla="*/ 38 h 165"/>
                <a:gd name="T12" fmla="*/ 1 w 83"/>
                <a:gd name="T13" fmla="*/ 0 h 165"/>
                <a:gd name="T14" fmla="*/ 30 w 83"/>
                <a:gd name="T15" fmla="*/ 23 h 165"/>
                <a:gd name="T16" fmla="*/ 0 w 83"/>
                <a:gd name="T17" fmla="*/ 38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65">
                  <a:moveTo>
                    <a:pt x="78" y="165"/>
                  </a:moveTo>
                  <a:lnTo>
                    <a:pt x="11" y="26"/>
                  </a:lnTo>
                  <a:lnTo>
                    <a:pt x="15" y="24"/>
                  </a:lnTo>
                  <a:lnTo>
                    <a:pt x="83" y="163"/>
                  </a:lnTo>
                  <a:lnTo>
                    <a:pt x="78" y="165"/>
                  </a:lnTo>
                  <a:close/>
                  <a:moveTo>
                    <a:pt x="0" y="38"/>
                  </a:moveTo>
                  <a:lnTo>
                    <a:pt x="1" y="0"/>
                  </a:lnTo>
                  <a:lnTo>
                    <a:pt x="30" y="23"/>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69" name="Freeform 300"/>
            <p:cNvSpPr>
              <a:spLocks/>
            </p:cNvSpPr>
            <p:nvPr/>
          </p:nvSpPr>
          <p:spPr bwMode="auto">
            <a:xfrm>
              <a:off x="6108730" y="3243233"/>
              <a:ext cx="114300" cy="223838"/>
            </a:xfrm>
            <a:custGeom>
              <a:avLst/>
              <a:gdLst>
                <a:gd name="T0" fmla="*/ 67 w 72"/>
                <a:gd name="T1" fmla="*/ 141 h 141"/>
                <a:gd name="T2" fmla="*/ 0 w 72"/>
                <a:gd name="T3" fmla="*/ 2 h 141"/>
                <a:gd name="T4" fmla="*/ 4 w 72"/>
                <a:gd name="T5" fmla="*/ 0 h 141"/>
                <a:gd name="T6" fmla="*/ 72 w 72"/>
                <a:gd name="T7" fmla="*/ 139 h 141"/>
                <a:gd name="T8" fmla="*/ 67 w 72"/>
                <a:gd name="T9" fmla="*/ 141 h 141"/>
              </a:gdLst>
              <a:ahLst/>
              <a:cxnLst>
                <a:cxn ang="0">
                  <a:pos x="T0" y="T1"/>
                </a:cxn>
                <a:cxn ang="0">
                  <a:pos x="T2" y="T3"/>
                </a:cxn>
                <a:cxn ang="0">
                  <a:pos x="T4" y="T5"/>
                </a:cxn>
                <a:cxn ang="0">
                  <a:pos x="T6" y="T7"/>
                </a:cxn>
                <a:cxn ang="0">
                  <a:pos x="T8" y="T9"/>
                </a:cxn>
              </a:cxnLst>
              <a:rect l="0" t="0" r="r" b="b"/>
              <a:pathLst>
                <a:path w="72" h="141">
                  <a:moveTo>
                    <a:pt x="67" y="141"/>
                  </a:moveTo>
                  <a:lnTo>
                    <a:pt x="0" y="2"/>
                  </a:lnTo>
                  <a:lnTo>
                    <a:pt x="4" y="0"/>
                  </a:lnTo>
                  <a:lnTo>
                    <a:pt x="72" y="139"/>
                  </a:lnTo>
                  <a:lnTo>
                    <a:pt x="67" y="141"/>
                  </a:lnTo>
                  <a:close/>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70" name="Freeform 301"/>
            <p:cNvSpPr>
              <a:spLocks/>
            </p:cNvSpPr>
            <p:nvPr/>
          </p:nvSpPr>
          <p:spPr bwMode="auto">
            <a:xfrm>
              <a:off x="6091267" y="3205133"/>
              <a:ext cx="47625" cy="60325"/>
            </a:xfrm>
            <a:custGeom>
              <a:avLst/>
              <a:gdLst>
                <a:gd name="T0" fmla="*/ 0 w 30"/>
                <a:gd name="T1" fmla="*/ 38 h 38"/>
                <a:gd name="T2" fmla="*/ 1 w 30"/>
                <a:gd name="T3" fmla="*/ 0 h 38"/>
                <a:gd name="T4" fmla="*/ 30 w 30"/>
                <a:gd name="T5" fmla="*/ 23 h 38"/>
                <a:gd name="T6" fmla="*/ 0 w 30"/>
                <a:gd name="T7" fmla="*/ 38 h 38"/>
              </a:gdLst>
              <a:ahLst/>
              <a:cxnLst>
                <a:cxn ang="0">
                  <a:pos x="T0" y="T1"/>
                </a:cxn>
                <a:cxn ang="0">
                  <a:pos x="T2" y="T3"/>
                </a:cxn>
                <a:cxn ang="0">
                  <a:pos x="T4" y="T5"/>
                </a:cxn>
                <a:cxn ang="0">
                  <a:pos x="T6" y="T7"/>
                </a:cxn>
              </a:cxnLst>
              <a:rect l="0" t="0" r="r" b="b"/>
              <a:pathLst>
                <a:path w="30" h="38">
                  <a:moveTo>
                    <a:pt x="0" y="38"/>
                  </a:moveTo>
                  <a:lnTo>
                    <a:pt x="1" y="0"/>
                  </a:lnTo>
                  <a:lnTo>
                    <a:pt x="30" y="23"/>
                  </a:lnTo>
                  <a:lnTo>
                    <a:pt x="0" y="38"/>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71" name="Line 302"/>
            <p:cNvSpPr>
              <a:spLocks noChangeShapeType="1"/>
            </p:cNvSpPr>
            <p:nvPr/>
          </p:nvSpPr>
          <p:spPr bwMode="auto">
            <a:xfrm flipH="1">
              <a:off x="6010305" y="3338483"/>
              <a:ext cx="80963"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72" name="Line 308"/>
            <p:cNvSpPr>
              <a:spLocks noChangeShapeType="1"/>
            </p:cNvSpPr>
            <p:nvPr/>
          </p:nvSpPr>
          <p:spPr bwMode="auto">
            <a:xfrm flipH="1">
              <a:off x="6221442" y="3716308"/>
              <a:ext cx="280988"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73" name="Freeform 309"/>
            <p:cNvSpPr>
              <a:spLocks/>
            </p:cNvSpPr>
            <p:nvPr/>
          </p:nvSpPr>
          <p:spPr bwMode="auto">
            <a:xfrm>
              <a:off x="6099205" y="3659158"/>
              <a:ext cx="123825" cy="127000"/>
            </a:xfrm>
            <a:custGeom>
              <a:avLst/>
              <a:gdLst>
                <a:gd name="T0" fmla="*/ 323 w 323"/>
                <a:gd name="T1" fmla="*/ 168 h 335"/>
                <a:gd name="T2" fmla="*/ 162 w 323"/>
                <a:gd name="T3" fmla="*/ 0 h 335"/>
                <a:gd name="T4" fmla="*/ 0 w 323"/>
                <a:gd name="T5" fmla="*/ 168 h 335"/>
                <a:gd name="T6" fmla="*/ 162 w 323"/>
                <a:gd name="T7" fmla="*/ 335 h 335"/>
                <a:gd name="T8" fmla="*/ 323 w 323"/>
                <a:gd name="T9" fmla="*/ 168 h 335"/>
              </a:gdLst>
              <a:ahLst/>
              <a:cxnLst>
                <a:cxn ang="0">
                  <a:pos x="T0" y="T1"/>
                </a:cxn>
                <a:cxn ang="0">
                  <a:pos x="T2" y="T3"/>
                </a:cxn>
                <a:cxn ang="0">
                  <a:pos x="T4" y="T5"/>
                </a:cxn>
                <a:cxn ang="0">
                  <a:pos x="T6" y="T7"/>
                </a:cxn>
                <a:cxn ang="0">
                  <a:pos x="T8" y="T9"/>
                </a:cxn>
              </a:cxnLst>
              <a:rect l="0" t="0" r="r" b="b"/>
              <a:pathLst>
                <a:path w="323" h="335">
                  <a:moveTo>
                    <a:pt x="323" y="168"/>
                  </a:moveTo>
                  <a:cubicBezTo>
                    <a:pt x="323" y="75"/>
                    <a:pt x="250" y="0"/>
                    <a:pt x="162" y="0"/>
                  </a:cubicBezTo>
                  <a:cubicBezTo>
                    <a:pt x="72" y="0"/>
                    <a:pt x="0" y="75"/>
                    <a:pt x="0" y="168"/>
                  </a:cubicBezTo>
                  <a:cubicBezTo>
                    <a:pt x="0" y="261"/>
                    <a:pt x="72" y="335"/>
                    <a:pt x="162" y="335"/>
                  </a:cubicBezTo>
                  <a:cubicBezTo>
                    <a:pt x="250" y="335"/>
                    <a:pt x="323" y="261"/>
                    <a:pt x="323" y="168"/>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74" name="Oval 311"/>
            <p:cNvSpPr>
              <a:spLocks noChangeArrowheads="1"/>
            </p:cNvSpPr>
            <p:nvPr/>
          </p:nvSpPr>
          <p:spPr bwMode="auto">
            <a:xfrm>
              <a:off x="6100792" y="3646458"/>
              <a:ext cx="117475" cy="128588"/>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75" name="Oval 312"/>
            <p:cNvSpPr>
              <a:spLocks noChangeArrowheads="1"/>
            </p:cNvSpPr>
            <p:nvPr/>
          </p:nvSpPr>
          <p:spPr bwMode="auto">
            <a:xfrm>
              <a:off x="6100792" y="3646458"/>
              <a:ext cx="117475" cy="128588"/>
            </a:xfrm>
            <a:prstGeom prst="ellipse">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76" name="Freeform 313"/>
            <p:cNvSpPr>
              <a:spLocks noEditPoints="1"/>
            </p:cNvSpPr>
            <p:nvPr/>
          </p:nvSpPr>
          <p:spPr bwMode="auto">
            <a:xfrm>
              <a:off x="6091267" y="3579783"/>
              <a:ext cx="131763" cy="263525"/>
            </a:xfrm>
            <a:custGeom>
              <a:avLst/>
              <a:gdLst>
                <a:gd name="T0" fmla="*/ 78 w 83"/>
                <a:gd name="T1" fmla="*/ 166 h 166"/>
                <a:gd name="T2" fmla="*/ 11 w 83"/>
                <a:gd name="T3" fmla="*/ 27 h 166"/>
                <a:gd name="T4" fmla="*/ 15 w 83"/>
                <a:gd name="T5" fmla="*/ 24 h 166"/>
                <a:gd name="T6" fmla="*/ 83 w 83"/>
                <a:gd name="T7" fmla="*/ 163 h 166"/>
                <a:gd name="T8" fmla="*/ 78 w 83"/>
                <a:gd name="T9" fmla="*/ 166 h 166"/>
                <a:gd name="T10" fmla="*/ 0 w 83"/>
                <a:gd name="T11" fmla="*/ 38 h 166"/>
                <a:gd name="T12" fmla="*/ 1 w 83"/>
                <a:gd name="T13" fmla="*/ 0 h 166"/>
                <a:gd name="T14" fmla="*/ 30 w 83"/>
                <a:gd name="T15" fmla="*/ 23 h 166"/>
                <a:gd name="T16" fmla="*/ 0 w 83"/>
                <a:gd name="T17" fmla="*/ 3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66">
                  <a:moveTo>
                    <a:pt x="78" y="166"/>
                  </a:moveTo>
                  <a:lnTo>
                    <a:pt x="11" y="27"/>
                  </a:lnTo>
                  <a:lnTo>
                    <a:pt x="15" y="24"/>
                  </a:lnTo>
                  <a:lnTo>
                    <a:pt x="83" y="163"/>
                  </a:lnTo>
                  <a:lnTo>
                    <a:pt x="78" y="166"/>
                  </a:lnTo>
                  <a:close/>
                  <a:moveTo>
                    <a:pt x="0" y="38"/>
                  </a:moveTo>
                  <a:lnTo>
                    <a:pt x="1" y="0"/>
                  </a:lnTo>
                  <a:lnTo>
                    <a:pt x="30" y="23"/>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77" name="Freeform 314"/>
            <p:cNvSpPr>
              <a:spLocks/>
            </p:cNvSpPr>
            <p:nvPr/>
          </p:nvSpPr>
          <p:spPr bwMode="auto">
            <a:xfrm>
              <a:off x="6108730" y="3617883"/>
              <a:ext cx="114300" cy="225425"/>
            </a:xfrm>
            <a:custGeom>
              <a:avLst/>
              <a:gdLst>
                <a:gd name="T0" fmla="*/ 67 w 72"/>
                <a:gd name="T1" fmla="*/ 142 h 142"/>
                <a:gd name="T2" fmla="*/ 0 w 72"/>
                <a:gd name="T3" fmla="*/ 3 h 142"/>
                <a:gd name="T4" fmla="*/ 4 w 72"/>
                <a:gd name="T5" fmla="*/ 0 h 142"/>
                <a:gd name="T6" fmla="*/ 72 w 72"/>
                <a:gd name="T7" fmla="*/ 139 h 142"/>
                <a:gd name="T8" fmla="*/ 67 w 72"/>
                <a:gd name="T9" fmla="*/ 142 h 142"/>
              </a:gdLst>
              <a:ahLst/>
              <a:cxnLst>
                <a:cxn ang="0">
                  <a:pos x="T0" y="T1"/>
                </a:cxn>
                <a:cxn ang="0">
                  <a:pos x="T2" y="T3"/>
                </a:cxn>
                <a:cxn ang="0">
                  <a:pos x="T4" y="T5"/>
                </a:cxn>
                <a:cxn ang="0">
                  <a:pos x="T6" y="T7"/>
                </a:cxn>
                <a:cxn ang="0">
                  <a:pos x="T8" y="T9"/>
                </a:cxn>
              </a:cxnLst>
              <a:rect l="0" t="0" r="r" b="b"/>
              <a:pathLst>
                <a:path w="72" h="142">
                  <a:moveTo>
                    <a:pt x="67" y="142"/>
                  </a:moveTo>
                  <a:lnTo>
                    <a:pt x="0" y="3"/>
                  </a:lnTo>
                  <a:lnTo>
                    <a:pt x="4" y="0"/>
                  </a:lnTo>
                  <a:lnTo>
                    <a:pt x="72" y="139"/>
                  </a:lnTo>
                  <a:lnTo>
                    <a:pt x="67" y="142"/>
                  </a:lnTo>
                  <a:close/>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78" name="Freeform 315"/>
            <p:cNvSpPr>
              <a:spLocks/>
            </p:cNvSpPr>
            <p:nvPr/>
          </p:nvSpPr>
          <p:spPr bwMode="auto">
            <a:xfrm>
              <a:off x="6091267" y="3579783"/>
              <a:ext cx="47625" cy="60325"/>
            </a:xfrm>
            <a:custGeom>
              <a:avLst/>
              <a:gdLst>
                <a:gd name="T0" fmla="*/ 0 w 30"/>
                <a:gd name="T1" fmla="*/ 38 h 38"/>
                <a:gd name="T2" fmla="*/ 1 w 30"/>
                <a:gd name="T3" fmla="*/ 0 h 38"/>
                <a:gd name="T4" fmla="*/ 30 w 30"/>
                <a:gd name="T5" fmla="*/ 23 h 38"/>
                <a:gd name="T6" fmla="*/ 0 w 30"/>
                <a:gd name="T7" fmla="*/ 38 h 38"/>
              </a:gdLst>
              <a:ahLst/>
              <a:cxnLst>
                <a:cxn ang="0">
                  <a:pos x="T0" y="T1"/>
                </a:cxn>
                <a:cxn ang="0">
                  <a:pos x="T2" y="T3"/>
                </a:cxn>
                <a:cxn ang="0">
                  <a:pos x="T4" y="T5"/>
                </a:cxn>
                <a:cxn ang="0">
                  <a:pos x="T6" y="T7"/>
                </a:cxn>
              </a:cxnLst>
              <a:rect l="0" t="0" r="r" b="b"/>
              <a:pathLst>
                <a:path w="30" h="38">
                  <a:moveTo>
                    <a:pt x="0" y="38"/>
                  </a:moveTo>
                  <a:lnTo>
                    <a:pt x="1" y="0"/>
                  </a:lnTo>
                  <a:lnTo>
                    <a:pt x="30" y="23"/>
                  </a:lnTo>
                  <a:lnTo>
                    <a:pt x="0" y="38"/>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79" name="Line 316"/>
            <p:cNvSpPr>
              <a:spLocks noChangeShapeType="1"/>
            </p:cNvSpPr>
            <p:nvPr/>
          </p:nvSpPr>
          <p:spPr bwMode="auto">
            <a:xfrm flipH="1">
              <a:off x="6010305" y="3713133"/>
              <a:ext cx="80963"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80" name="Line 322"/>
            <p:cNvSpPr>
              <a:spLocks noChangeShapeType="1"/>
            </p:cNvSpPr>
            <p:nvPr/>
          </p:nvSpPr>
          <p:spPr bwMode="auto">
            <a:xfrm>
              <a:off x="6502430" y="2965420"/>
              <a:ext cx="0" cy="1439863"/>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81" name="Line 323"/>
            <p:cNvSpPr>
              <a:spLocks noChangeShapeType="1"/>
            </p:cNvSpPr>
            <p:nvPr/>
          </p:nvSpPr>
          <p:spPr bwMode="auto">
            <a:xfrm flipH="1">
              <a:off x="6507192" y="3922683"/>
              <a:ext cx="46038"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82" name="Line 324"/>
            <p:cNvSpPr>
              <a:spLocks noChangeShapeType="1"/>
            </p:cNvSpPr>
            <p:nvPr/>
          </p:nvSpPr>
          <p:spPr bwMode="auto">
            <a:xfrm>
              <a:off x="5864574" y="3204499"/>
              <a:ext cx="0" cy="134938"/>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83" name="Line 325"/>
            <p:cNvSpPr>
              <a:spLocks noChangeShapeType="1"/>
            </p:cNvSpPr>
            <p:nvPr/>
          </p:nvSpPr>
          <p:spPr bwMode="auto">
            <a:xfrm flipH="1">
              <a:off x="5869336" y="3341024"/>
              <a:ext cx="139700"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84" name="Line 326"/>
            <p:cNvSpPr>
              <a:spLocks noChangeShapeType="1"/>
            </p:cNvSpPr>
            <p:nvPr/>
          </p:nvSpPr>
          <p:spPr bwMode="auto">
            <a:xfrm flipH="1">
              <a:off x="6426230" y="2862233"/>
              <a:ext cx="127000"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85" name="Freeform 327"/>
            <p:cNvSpPr>
              <a:spLocks/>
            </p:cNvSpPr>
            <p:nvPr/>
          </p:nvSpPr>
          <p:spPr bwMode="auto">
            <a:xfrm>
              <a:off x="5696298" y="4059208"/>
              <a:ext cx="312738" cy="303213"/>
            </a:xfrm>
            <a:custGeom>
              <a:avLst/>
              <a:gdLst>
                <a:gd name="T0" fmla="*/ 197 w 197"/>
                <a:gd name="T1" fmla="*/ 0 h 191"/>
                <a:gd name="T2" fmla="*/ 0 w 197"/>
                <a:gd name="T3" fmla="*/ 0 h 191"/>
                <a:gd name="T4" fmla="*/ 0 w 197"/>
                <a:gd name="T5" fmla="*/ 191 h 191"/>
              </a:gdLst>
              <a:ahLst/>
              <a:cxnLst>
                <a:cxn ang="0">
                  <a:pos x="T0" y="T1"/>
                </a:cxn>
                <a:cxn ang="0">
                  <a:pos x="T2" y="T3"/>
                </a:cxn>
                <a:cxn ang="0">
                  <a:pos x="T4" y="T5"/>
                </a:cxn>
              </a:cxnLst>
              <a:rect l="0" t="0" r="r" b="b"/>
              <a:pathLst>
                <a:path w="197" h="191">
                  <a:moveTo>
                    <a:pt x="197" y="0"/>
                  </a:moveTo>
                  <a:lnTo>
                    <a:pt x="0" y="0"/>
                  </a:lnTo>
                  <a:lnTo>
                    <a:pt x="0" y="191"/>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86" name="Line 328"/>
            <p:cNvSpPr>
              <a:spLocks noChangeShapeType="1"/>
            </p:cNvSpPr>
            <p:nvPr/>
          </p:nvSpPr>
          <p:spPr bwMode="auto">
            <a:xfrm flipH="1">
              <a:off x="5556598" y="4411633"/>
              <a:ext cx="461963" cy="1588"/>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87" name="Line 329"/>
            <p:cNvSpPr>
              <a:spLocks noChangeShapeType="1"/>
            </p:cNvSpPr>
            <p:nvPr/>
          </p:nvSpPr>
          <p:spPr bwMode="auto">
            <a:xfrm flipH="1">
              <a:off x="5553423" y="4362421"/>
              <a:ext cx="142875"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88" name="Line 330"/>
            <p:cNvSpPr>
              <a:spLocks noChangeShapeType="1"/>
            </p:cNvSpPr>
            <p:nvPr/>
          </p:nvSpPr>
          <p:spPr bwMode="auto">
            <a:xfrm flipH="1">
              <a:off x="5036851" y="4405501"/>
              <a:ext cx="80963"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89" name="Line 331"/>
            <p:cNvSpPr>
              <a:spLocks noChangeShapeType="1"/>
            </p:cNvSpPr>
            <p:nvPr/>
          </p:nvSpPr>
          <p:spPr bwMode="auto">
            <a:xfrm flipH="1" flipV="1">
              <a:off x="5041613" y="4286438"/>
              <a:ext cx="1588" cy="115888"/>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90" name="Freeform 332"/>
            <p:cNvSpPr>
              <a:spLocks/>
            </p:cNvSpPr>
            <p:nvPr/>
          </p:nvSpPr>
          <p:spPr bwMode="auto">
            <a:xfrm>
              <a:off x="4976526" y="4172138"/>
              <a:ext cx="131763" cy="114300"/>
            </a:xfrm>
            <a:custGeom>
              <a:avLst/>
              <a:gdLst>
                <a:gd name="T0" fmla="*/ 0 w 83"/>
                <a:gd name="T1" fmla="*/ 0 h 72"/>
                <a:gd name="T2" fmla="*/ 42 w 83"/>
                <a:gd name="T3" fmla="*/ 72 h 72"/>
                <a:gd name="T4" fmla="*/ 83 w 83"/>
                <a:gd name="T5" fmla="*/ 0 h 72"/>
                <a:gd name="T6" fmla="*/ 0 w 83"/>
                <a:gd name="T7" fmla="*/ 0 h 72"/>
              </a:gdLst>
              <a:ahLst/>
              <a:cxnLst>
                <a:cxn ang="0">
                  <a:pos x="T0" y="T1"/>
                </a:cxn>
                <a:cxn ang="0">
                  <a:pos x="T2" y="T3"/>
                </a:cxn>
                <a:cxn ang="0">
                  <a:pos x="T4" y="T5"/>
                </a:cxn>
                <a:cxn ang="0">
                  <a:pos x="T6" y="T7"/>
                </a:cxn>
              </a:cxnLst>
              <a:rect l="0" t="0" r="r" b="b"/>
              <a:pathLst>
                <a:path w="83" h="72">
                  <a:moveTo>
                    <a:pt x="0" y="0"/>
                  </a:moveTo>
                  <a:lnTo>
                    <a:pt x="42" y="72"/>
                  </a:lnTo>
                  <a:lnTo>
                    <a:pt x="83" y="0"/>
                  </a:lnTo>
                  <a:lnTo>
                    <a:pt x="0" y="0"/>
                  </a:lnTo>
                  <a:close/>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91" name="Line 333"/>
            <p:cNvSpPr>
              <a:spLocks noChangeShapeType="1"/>
            </p:cNvSpPr>
            <p:nvPr/>
          </p:nvSpPr>
          <p:spPr bwMode="auto">
            <a:xfrm flipH="1">
              <a:off x="6221442" y="4056033"/>
              <a:ext cx="207963"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92" name="Freeform 334"/>
            <p:cNvSpPr>
              <a:spLocks/>
            </p:cNvSpPr>
            <p:nvPr/>
          </p:nvSpPr>
          <p:spPr bwMode="auto">
            <a:xfrm>
              <a:off x="6099205" y="3998883"/>
              <a:ext cx="123825" cy="128588"/>
            </a:xfrm>
            <a:custGeom>
              <a:avLst/>
              <a:gdLst>
                <a:gd name="T0" fmla="*/ 323 w 323"/>
                <a:gd name="T1" fmla="*/ 168 h 335"/>
                <a:gd name="T2" fmla="*/ 162 w 323"/>
                <a:gd name="T3" fmla="*/ 0 h 335"/>
                <a:gd name="T4" fmla="*/ 0 w 323"/>
                <a:gd name="T5" fmla="*/ 168 h 335"/>
                <a:gd name="T6" fmla="*/ 162 w 323"/>
                <a:gd name="T7" fmla="*/ 335 h 335"/>
                <a:gd name="T8" fmla="*/ 323 w 323"/>
                <a:gd name="T9" fmla="*/ 168 h 335"/>
              </a:gdLst>
              <a:ahLst/>
              <a:cxnLst>
                <a:cxn ang="0">
                  <a:pos x="T0" y="T1"/>
                </a:cxn>
                <a:cxn ang="0">
                  <a:pos x="T2" y="T3"/>
                </a:cxn>
                <a:cxn ang="0">
                  <a:pos x="T4" y="T5"/>
                </a:cxn>
                <a:cxn ang="0">
                  <a:pos x="T6" y="T7"/>
                </a:cxn>
                <a:cxn ang="0">
                  <a:pos x="T8" y="T9"/>
                </a:cxn>
              </a:cxnLst>
              <a:rect l="0" t="0" r="r" b="b"/>
              <a:pathLst>
                <a:path w="323" h="335">
                  <a:moveTo>
                    <a:pt x="323" y="168"/>
                  </a:moveTo>
                  <a:cubicBezTo>
                    <a:pt x="323" y="75"/>
                    <a:pt x="250" y="0"/>
                    <a:pt x="162" y="0"/>
                  </a:cubicBezTo>
                  <a:cubicBezTo>
                    <a:pt x="72" y="0"/>
                    <a:pt x="0" y="75"/>
                    <a:pt x="0" y="168"/>
                  </a:cubicBezTo>
                  <a:cubicBezTo>
                    <a:pt x="0" y="261"/>
                    <a:pt x="72" y="335"/>
                    <a:pt x="162" y="335"/>
                  </a:cubicBezTo>
                  <a:cubicBezTo>
                    <a:pt x="250" y="335"/>
                    <a:pt x="323" y="261"/>
                    <a:pt x="323" y="168"/>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93" name="Oval 335"/>
            <p:cNvSpPr>
              <a:spLocks noChangeArrowheads="1"/>
            </p:cNvSpPr>
            <p:nvPr/>
          </p:nvSpPr>
          <p:spPr bwMode="auto">
            <a:xfrm>
              <a:off x="6100792" y="3986183"/>
              <a:ext cx="117475" cy="128588"/>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94" name="Oval 336"/>
            <p:cNvSpPr>
              <a:spLocks noChangeArrowheads="1"/>
            </p:cNvSpPr>
            <p:nvPr/>
          </p:nvSpPr>
          <p:spPr bwMode="auto">
            <a:xfrm>
              <a:off x="6100792" y="3986183"/>
              <a:ext cx="117475" cy="128588"/>
            </a:xfrm>
            <a:prstGeom prst="ellipse">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95" name="Freeform 337"/>
            <p:cNvSpPr>
              <a:spLocks noEditPoints="1"/>
            </p:cNvSpPr>
            <p:nvPr/>
          </p:nvSpPr>
          <p:spPr bwMode="auto">
            <a:xfrm>
              <a:off x="6091267" y="3921095"/>
              <a:ext cx="131763" cy="261938"/>
            </a:xfrm>
            <a:custGeom>
              <a:avLst/>
              <a:gdLst>
                <a:gd name="T0" fmla="*/ 78 w 83"/>
                <a:gd name="T1" fmla="*/ 165 h 165"/>
                <a:gd name="T2" fmla="*/ 11 w 83"/>
                <a:gd name="T3" fmla="*/ 26 h 165"/>
                <a:gd name="T4" fmla="*/ 15 w 83"/>
                <a:gd name="T5" fmla="*/ 24 h 165"/>
                <a:gd name="T6" fmla="*/ 83 w 83"/>
                <a:gd name="T7" fmla="*/ 162 h 165"/>
                <a:gd name="T8" fmla="*/ 78 w 83"/>
                <a:gd name="T9" fmla="*/ 165 h 165"/>
                <a:gd name="T10" fmla="*/ 0 w 83"/>
                <a:gd name="T11" fmla="*/ 37 h 165"/>
                <a:gd name="T12" fmla="*/ 1 w 83"/>
                <a:gd name="T13" fmla="*/ 0 h 165"/>
                <a:gd name="T14" fmla="*/ 30 w 83"/>
                <a:gd name="T15" fmla="*/ 23 h 165"/>
                <a:gd name="T16" fmla="*/ 0 w 83"/>
                <a:gd name="T17" fmla="*/ 37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65">
                  <a:moveTo>
                    <a:pt x="78" y="165"/>
                  </a:moveTo>
                  <a:lnTo>
                    <a:pt x="11" y="26"/>
                  </a:lnTo>
                  <a:lnTo>
                    <a:pt x="15" y="24"/>
                  </a:lnTo>
                  <a:lnTo>
                    <a:pt x="83" y="162"/>
                  </a:lnTo>
                  <a:lnTo>
                    <a:pt x="78" y="165"/>
                  </a:lnTo>
                  <a:close/>
                  <a:moveTo>
                    <a:pt x="0" y="37"/>
                  </a:moveTo>
                  <a:lnTo>
                    <a:pt x="1" y="0"/>
                  </a:lnTo>
                  <a:lnTo>
                    <a:pt x="30" y="23"/>
                  </a:lnTo>
                  <a:lnTo>
                    <a:pt x="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96" name="Freeform 338"/>
            <p:cNvSpPr>
              <a:spLocks/>
            </p:cNvSpPr>
            <p:nvPr/>
          </p:nvSpPr>
          <p:spPr bwMode="auto">
            <a:xfrm>
              <a:off x="6108730" y="3959195"/>
              <a:ext cx="114300" cy="223838"/>
            </a:xfrm>
            <a:custGeom>
              <a:avLst/>
              <a:gdLst>
                <a:gd name="T0" fmla="*/ 67 w 72"/>
                <a:gd name="T1" fmla="*/ 141 h 141"/>
                <a:gd name="T2" fmla="*/ 0 w 72"/>
                <a:gd name="T3" fmla="*/ 2 h 141"/>
                <a:gd name="T4" fmla="*/ 4 w 72"/>
                <a:gd name="T5" fmla="*/ 0 h 141"/>
                <a:gd name="T6" fmla="*/ 72 w 72"/>
                <a:gd name="T7" fmla="*/ 138 h 141"/>
                <a:gd name="T8" fmla="*/ 67 w 72"/>
                <a:gd name="T9" fmla="*/ 141 h 141"/>
              </a:gdLst>
              <a:ahLst/>
              <a:cxnLst>
                <a:cxn ang="0">
                  <a:pos x="T0" y="T1"/>
                </a:cxn>
                <a:cxn ang="0">
                  <a:pos x="T2" y="T3"/>
                </a:cxn>
                <a:cxn ang="0">
                  <a:pos x="T4" y="T5"/>
                </a:cxn>
                <a:cxn ang="0">
                  <a:pos x="T6" y="T7"/>
                </a:cxn>
                <a:cxn ang="0">
                  <a:pos x="T8" y="T9"/>
                </a:cxn>
              </a:cxnLst>
              <a:rect l="0" t="0" r="r" b="b"/>
              <a:pathLst>
                <a:path w="72" h="141">
                  <a:moveTo>
                    <a:pt x="67" y="141"/>
                  </a:moveTo>
                  <a:lnTo>
                    <a:pt x="0" y="2"/>
                  </a:lnTo>
                  <a:lnTo>
                    <a:pt x="4" y="0"/>
                  </a:lnTo>
                  <a:lnTo>
                    <a:pt x="72" y="138"/>
                  </a:lnTo>
                  <a:lnTo>
                    <a:pt x="67" y="141"/>
                  </a:lnTo>
                  <a:close/>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97" name="Freeform 339"/>
            <p:cNvSpPr>
              <a:spLocks/>
            </p:cNvSpPr>
            <p:nvPr/>
          </p:nvSpPr>
          <p:spPr bwMode="auto">
            <a:xfrm>
              <a:off x="6091267" y="3921095"/>
              <a:ext cx="47625" cy="58738"/>
            </a:xfrm>
            <a:custGeom>
              <a:avLst/>
              <a:gdLst>
                <a:gd name="T0" fmla="*/ 0 w 30"/>
                <a:gd name="T1" fmla="*/ 37 h 37"/>
                <a:gd name="T2" fmla="*/ 1 w 30"/>
                <a:gd name="T3" fmla="*/ 0 h 37"/>
                <a:gd name="T4" fmla="*/ 30 w 30"/>
                <a:gd name="T5" fmla="*/ 23 h 37"/>
                <a:gd name="T6" fmla="*/ 0 w 30"/>
                <a:gd name="T7" fmla="*/ 37 h 37"/>
              </a:gdLst>
              <a:ahLst/>
              <a:cxnLst>
                <a:cxn ang="0">
                  <a:pos x="T0" y="T1"/>
                </a:cxn>
                <a:cxn ang="0">
                  <a:pos x="T2" y="T3"/>
                </a:cxn>
                <a:cxn ang="0">
                  <a:pos x="T4" y="T5"/>
                </a:cxn>
                <a:cxn ang="0">
                  <a:pos x="T6" y="T7"/>
                </a:cxn>
              </a:cxnLst>
              <a:rect l="0" t="0" r="r" b="b"/>
              <a:pathLst>
                <a:path w="30" h="37">
                  <a:moveTo>
                    <a:pt x="0" y="37"/>
                  </a:moveTo>
                  <a:lnTo>
                    <a:pt x="1" y="0"/>
                  </a:lnTo>
                  <a:lnTo>
                    <a:pt x="30" y="23"/>
                  </a:lnTo>
                  <a:lnTo>
                    <a:pt x="0" y="37"/>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98" name="Line 340"/>
            <p:cNvSpPr>
              <a:spLocks noChangeShapeType="1"/>
            </p:cNvSpPr>
            <p:nvPr/>
          </p:nvSpPr>
          <p:spPr bwMode="auto">
            <a:xfrm flipH="1">
              <a:off x="6010305" y="4052858"/>
              <a:ext cx="80963"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99" name="Line 346"/>
            <p:cNvSpPr>
              <a:spLocks noChangeShapeType="1"/>
            </p:cNvSpPr>
            <p:nvPr/>
          </p:nvSpPr>
          <p:spPr bwMode="auto">
            <a:xfrm flipH="1">
              <a:off x="6221442" y="4408458"/>
              <a:ext cx="279400"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00" name="Oval 347"/>
            <p:cNvSpPr>
              <a:spLocks noChangeArrowheads="1"/>
            </p:cNvSpPr>
            <p:nvPr/>
          </p:nvSpPr>
          <p:spPr bwMode="auto">
            <a:xfrm>
              <a:off x="6099205" y="4351308"/>
              <a:ext cx="123825" cy="127000"/>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01" name="Oval 348"/>
            <p:cNvSpPr>
              <a:spLocks noChangeArrowheads="1"/>
            </p:cNvSpPr>
            <p:nvPr/>
          </p:nvSpPr>
          <p:spPr bwMode="auto">
            <a:xfrm>
              <a:off x="6099205" y="4338608"/>
              <a:ext cx="119063" cy="127000"/>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02" name="Oval 349"/>
            <p:cNvSpPr>
              <a:spLocks noChangeArrowheads="1"/>
            </p:cNvSpPr>
            <p:nvPr/>
          </p:nvSpPr>
          <p:spPr bwMode="auto">
            <a:xfrm>
              <a:off x="6099205" y="4338608"/>
              <a:ext cx="119063" cy="127000"/>
            </a:xfrm>
            <a:prstGeom prst="ellipse">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03" name="Freeform 350"/>
            <p:cNvSpPr>
              <a:spLocks noEditPoints="1"/>
            </p:cNvSpPr>
            <p:nvPr/>
          </p:nvSpPr>
          <p:spPr bwMode="auto">
            <a:xfrm>
              <a:off x="6091267" y="4271933"/>
              <a:ext cx="130175" cy="261938"/>
            </a:xfrm>
            <a:custGeom>
              <a:avLst/>
              <a:gdLst>
                <a:gd name="T0" fmla="*/ 77 w 82"/>
                <a:gd name="T1" fmla="*/ 165 h 165"/>
                <a:gd name="T2" fmla="*/ 10 w 82"/>
                <a:gd name="T3" fmla="*/ 27 h 165"/>
                <a:gd name="T4" fmla="*/ 15 w 82"/>
                <a:gd name="T5" fmla="*/ 24 h 165"/>
                <a:gd name="T6" fmla="*/ 82 w 82"/>
                <a:gd name="T7" fmla="*/ 163 h 165"/>
                <a:gd name="T8" fmla="*/ 77 w 82"/>
                <a:gd name="T9" fmla="*/ 165 h 165"/>
                <a:gd name="T10" fmla="*/ 0 w 82"/>
                <a:gd name="T11" fmla="*/ 38 h 165"/>
                <a:gd name="T12" fmla="*/ 0 w 82"/>
                <a:gd name="T13" fmla="*/ 0 h 165"/>
                <a:gd name="T14" fmla="*/ 30 w 82"/>
                <a:gd name="T15" fmla="*/ 23 h 165"/>
                <a:gd name="T16" fmla="*/ 0 w 82"/>
                <a:gd name="T17" fmla="*/ 38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165">
                  <a:moveTo>
                    <a:pt x="77" y="165"/>
                  </a:moveTo>
                  <a:lnTo>
                    <a:pt x="10" y="27"/>
                  </a:lnTo>
                  <a:lnTo>
                    <a:pt x="15" y="24"/>
                  </a:lnTo>
                  <a:lnTo>
                    <a:pt x="82" y="163"/>
                  </a:lnTo>
                  <a:lnTo>
                    <a:pt x="77" y="165"/>
                  </a:lnTo>
                  <a:close/>
                  <a:moveTo>
                    <a:pt x="0" y="38"/>
                  </a:moveTo>
                  <a:lnTo>
                    <a:pt x="0" y="0"/>
                  </a:lnTo>
                  <a:lnTo>
                    <a:pt x="30" y="23"/>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04" name="Freeform 351"/>
            <p:cNvSpPr>
              <a:spLocks/>
            </p:cNvSpPr>
            <p:nvPr/>
          </p:nvSpPr>
          <p:spPr bwMode="auto">
            <a:xfrm>
              <a:off x="6107142" y="4310033"/>
              <a:ext cx="114300" cy="223838"/>
            </a:xfrm>
            <a:custGeom>
              <a:avLst/>
              <a:gdLst>
                <a:gd name="T0" fmla="*/ 67 w 72"/>
                <a:gd name="T1" fmla="*/ 141 h 141"/>
                <a:gd name="T2" fmla="*/ 0 w 72"/>
                <a:gd name="T3" fmla="*/ 3 h 141"/>
                <a:gd name="T4" fmla="*/ 5 w 72"/>
                <a:gd name="T5" fmla="*/ 0 h 141"/>
                <a:gd name="T6" fmla="*/ 72 w 72"/>
                <a:gd name="T7" fmla="*/ 139 h 141"/>
                <a:gd name="T8" fmla="*/ 67 w 72"/>
                <a:gd name="T9" fmla="*/ 141 h 141"/>
              </a:gdLst>
              <a:ahLst/>
              <a:cxnLst>
                <a:cxn ang="0">
                  <a:pos x="T0" y="T1"/>
                </a:cxn>
                <a:cxn ang="0">
                  <a:pos x="T2" y="T3"/>
                </a:cxn>
                <a:cxn ang="0">
                  <a:pos x="T4" y="T5"/>
                </a:cxn>
                <a:cxn ang="0">
                  <a:pos x="T6" y="T7"/>
                </a:cxn>
                <a:cxn ang="0">
                  <a:pos x="T8" y="T9"/>
                </a:cxn>
              </a:cxnLst>
              <a:rect l="0" t="0" r="r" b="b"/>
              <a:pathLst>
                <a:path w="72" h="141">
                  <a:moveTo>
                    <a:pt x="67" y="141"/>
                  </a:moveTo>
                  <a:lnTo>
                    <a:pt x="0" y="3"/>
                  </a:lnTo>
                  <a:lnTo>
                    <a:pt x="5" y="0"/>
                  </a:lnTo>
                  <a:lnTo>
                    <a:pt x="72" y="139"/>
                  </a:lnTo>
                  <a:lnTo>
                    <a:pt x="67" y="141"/>
                  </a:lnTo>
                  <a:close/>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05" name="Freeform 352"/>
            <p:cNvSpPr>
              <a:spLocks/>
            </p:cNvSpPr>
            <p:nvPr/>
          </p:nvSpPr>
          <p:spPr bwMode="auto">
            <a:xfrm>
              <a:off x="6091267" y="4271933"/>
              <a:ext cx="47625" cy="60325"/>
            </a:xfrm>
            <a:custGeom>
              <a:avLst/>
              <a:gdLst>
                <a:gd name="T0" fmla="*/ 0 w 30"/>
                <a:gd name="T1" fmla="*/ 38 h 38"/>
                <a:gd name="T2" fmla="*/ 0 w 30"/>
                <a:gd name="T3" fmla="*/ 0 h 38"/>
                <a:gd name="T4" fmla="*/ 30 w 30"/>
                <a:gd name="T5" fmla="*/ 23 h 38"/>
                <a:gd name="T6" fmla="*/ 0 w 30"/>
                <a:gd name="T7" fmla="*/ 38 h 38"/>
              </a:gdLst>
              <a:ahLst/>
              <a:cxnLst>
                <a:cxn ang="0">
                  <a:pos x="T0" y="T1"/>
                </a:cxn>
                <a:cxn ang="0">
                  <a:pos x="T2" y="T3"/>
                </a:cxn>
                <a:cxn ang="0">
                  <a:pos x="T4" y="T5"/>
                </a:cxn>
                <a:cxn ang="0">
                  <a:pos x="T6" y="T7"/>
                </a:cxn>
              </a:cxnLst>
              <a:rect l="0" t="0" r="r" b="b"/>
              <a:pathLst>
                <a:path w="30" h="38">
                  <a:moveTo>
                    <a:pt x="0" y="38"/>
                  </a:moveTo>
                  <a:lnTo>
                    <a:pt x="0" y="0"/>
                  </a:lnTo>
                  <a:lnTo>
                    <a:pt x="30" y="23"/>
                  </a:lnTo>
                  <a:lnTo>
                    <a:pt x="0" y="38"/>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06" name="Line 353"/>
            <p:cNvSpPr>
              <a:spLocks noChangeShapeType="1"/>
            </p:cNvSpPr>
            <p:nvPr/>
          </p:nvSpPr>
          <p:spPr bwMode="auto">
            <a:xfrm flipH="1">
              <a:off x="6010305" y="4405283"/>
              <a:ext cx="79375"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07" name="Freeform 359"/>
            <p:cNvSpPr>
              <a:spLocks/>
            </p:cNvSpPr>
            <p:nvPr/>
          </p:nvSpPr>
          <p:spPr bwMode="auto">
            <a:xfrm>
              <a:off x="5074950" y="3127504"/>
              <a:ext cx="103188" cy="109538"/>
            </a:xfrm>
            <a:custGeom>
              <a:avLst/>
              <a:gdLst>
                <a:gd name="T0" fmla="*/ 65 w 65"/>
                <a:gd name="T1" fmla="*/ 69 h 69"/>
                <a:gd name="T2" fmla="*/ 0 w 65"/>
                <a:gd name="T3" fmla="*/ 69 h 69"/>
                <a:gd name="T4" fmla="*/ 0 w 65"/>
                <a:gd name="T5" fmla="*/ 0 h 69"/>
              </a:gdLst>
              <a:ahLst/>
              <a:cxnLst>
                <a:cxn ang="0">
                  <a:pos x="T0" y="T1"/>
                </a:cxn>
                <a:cxn ang="0">
                  <a:pos x="T2" y="T3"/>
                </a:cxn>
                <a:cxn ang="0">
                  <a:pos x="T4" y="T5"/>
                </a:cxn>
              </a:cxnLst>
              <a:rect l="0" t="0" r="r" b="b"/>
              <a:pathLst>
                <a:path w="65" h="69">
                  <a:moveTo>
                    <a:pt x="65" y="69"/>
                  </a:moveTo>
                  <a:lnTo>
                    <a:pt x="0" y="69"/>
                  </a:lnTo>
                  <a:lnTo>
                    <a:pt x="0"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08" name="Freeform 361"/>
            <p:cNvSpPr>
              <a:spLocks/>
            </p:cNvSpPr>
            <p:nvPr/>
          </p:nvSpPr>
          <p:spPr bwMode="auto">
            <a:xfrm>
              <a:off x="5014625" y="3025904"/>
              <a:ext cx="117475" cy="101600"/>
            </a:xfrm>
            <a:custGeom>
              <a:avLst/>
              <a:gdLst>
                <a:gd name="T0" fmla="*/ 0 w 74"/>
                <a:gd name="T1" fmla="*/ 0 h 64"/>
                <a:gd name="T2" fmla="*/ 37 w 74"/>
                <a:gd name="T3" fmla="*/ 64 h 64"/>
                <a:gd name="T4" fmla="*/ 74 w 74"/>
                <a:gd name="T5" fmla="*/ 0 h 64"/>
                <a:gd name="T6" fmla="*/ 0 w 74"/>
                <a:gd name="T7" fmla="*/ 0 h 64"/>
              </a:gdLst>
              <a:ahLst/>
              <a:cxnLst>
                <a:cxn ang="0">
                  <a:pos x="T0" y="T1"/>
                </a:cxn>
                <a:cxn ang="0">
                  <a:pos x="T2" y="T3"/>
                </a:cxn>
                <a:cxn ang="0">
                  <a:pos x="T4" y="T5"/>
                </a:cxn>
                <a:cxn ang="0">
                  <a:pos x="T6" y="T7"/>
                </a:cxn>
              </a:cxnLst>
              <a:rect l="0" t="0" r="r" b="b"/>
              <a:pathLst>
                <a:path w="74" h="64">
                  <a:moveTo>
                    <a:pt x="0" y="0"/>
                  </a:moveTo>
                  <a:lnTo>
                    <a:pt x="37" y="64"/>
                  </a:lnTo>
                  <a:lnTo>
                    <a:pt x="74" y="0"/>
                  </a:lnTo>
                  <a:lnTo>
                    <a:pt x="0" y="0"/>
                  </a:lnTo>
                  <a:close/>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09" name="Freeform 362"/>
            <p:cNvSpPr>
              <a:spLocks/>
            </p:cNvSpPr>
            <p:nvPr/>
          </p:nvSpPr>
          <p:spPr bwMode="auto">
            <a:xfrm>
              <a:off x="6016655" y="2305020"/>
              <a:ext cx="269875" cy="2254250"/>
            </a:xfrm>
            <a:custGeom>
              <a:avLst/>
              <a:gdLst>
                <a:gd name="T0" fmla="*/ 1742 w 1742"/>
                <a:gd name="T1" fmla="*/ 257 h 5907"/>
                <a:gd name="T2" fmla="*/ 1451 w 1742"/>
                <a:gd name="T3" fmla="*/ 0 h 5907"/>
                <a:gd name="T4" fmla="*/ 290 w 1742"/>
                <a:gd name="T5" fmla="*/ 0 h 5907"/>
                <a:gd name="T6" fmla="*/ 0 w 1742"/>
                <a:gd name="T7" fmla="*/ 257 h 5907"/>
                <a:gd name="T8" fmla="*/ 0 w 1742"/>
                <a:gd name="T9" fmla="*/ 5650 h 5907"/>
                <a:gd name="T10" fmla="*/ 290 w 1742"/>
                <a:gd name="T11" fmla="*/ 5907 h 5907"/>
                <a:gd name="T12" fmla="*/ 1451 w 1742"/>
                <a:gd name="T13" fmla="*/ 5907 h 5907"/>
                <a:gd name="T14" fmla="*/ 1742 w 1742"/>
                <a:gd name="T15" fmla="*/ 5650 h 5907"/>
                <a:gd name="T16" fmla="*/ 1742 w 1742"/>
                <a:gd name="T17" fmla="*/ 257 h 5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2" h="5907">
                  <a:moveTo>
                    <a:pt x="1742" y="257"/>
                  </a:moveTo>
                  <a:cubicBezTo>
                    <a:pt x="1742" y="115"/>
                    <a:pt x="1611" y="0"/>
                    <a:pt x="1451" y="0"/>
                  </a:cubicBezTo>
                  <a:lnTo>
                    <a:pt x="290" y="0"/>
                  </a:lnTo>
                  <a:cubicBezTo>
                    <a:pt x="129" y="0"/>
                    <a:pt x="0" y="115"/>
                    <a:pt x="0" y="257"/>
                  </a:cubicBezTo>
                  <a:lnTo>
                    <a:pt x="0" y="5650"/>
                  </a:lnTo>
                  <a:cubicBezTo>
                    <a:pt x="0" y="5792"/>
                    <a:pt x="129" y="5907"/>
                    <a:pt x="290" y="5907"/>
                  </a:cubicBezTo>
                  <a:lnTo>
                    <a:pt x="1451" y="5907"/>
                  </a:lnTo>
                  <a:cubicBezTo>
                    <a:pt x="1611" y="5907"/>
                    <a:pt x="1742" y="5792"/>
                    <a:pt x="1742" y="5650"/>
                  </a:cubicBezTo>
                  <a:lnTo>
                    <a:pt x="1742" y="257"/>
                  </a:lnTo>
                  <a:close/>
                </a:path>
              </a:pathLst>
            </a:custGeom>
            <a:noFill/>
            <a:ln w="17463" cap="rnd">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10" name="Oval 363"/>
            <p:cNvSpPr>
              <a:spLocks noChangeArrowheads="1"/>
            </p:cNvSpPr>
            <p:nvPr/>
          </p:nvSpPr>
          <p:spPr bwMode="auto">
            <a:xfrm>
              <a:off x="6419880" y="2854295"/>
              <a:ext cx="14288" cy="15875"/>
            </a:xfrm>
            <a:prstGeom prst="ellipse">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11" name="Oval 364"/>
            <p:cNvSpPr>
              <a:spLocks noChangeArrowheads="1"/>
            </p:cNvSpPr>
            <p:nvPr/>
          </p:nvSpPr>
          <p:spPr bwMode="auto">
            <a:xfrm>
              <a:off x="6419880" y="3330545"/>
              <a:ext cx="14288" cy="14288"/>
            </a:xfrm>
            <a:prstGeom prst="ellipse">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12" name="Oval 365"/>
            <p:cNvSpPr>
              <a:spLocks noChangeArrowheads="1"/>
            </p:cNvSpPr>
            <p:nvPr/>
          </p:nvSpPr>
          <p:spPr bwMode="auto">
            <a:xfrm>
              <a:off x="6496080" y="3913158"/>
              <a:ext cx="14288" cy="15875"/>
            </a:xfrm>
            <a:prstGeom prst="ellipse">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13" name="Oval 366"/>
            <p:cNvSpPr>
              <a:spLocks noChangeArrowheads="1"/>
            </p:cNvSpPr>
            <p:nvPr/>
          </p:nvSpPr>
          <p:spPr bwMode="auto">
            <a:xfrm>
              <a:off x="6496080" y="3708370"/>
              <a:ext cx="14288" cy="15875"/>
            </a:xfrm>
            <a:prstGeom prst="ellipse">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14" name="Line 372"/>
            <p:cNvSpPr>
              <a:spLocks noChangeShapeType="1"/>
            </p:cNvSpPr>
            <p:nvPr/>
          </p:nvSpPr>
          <p:spPr bwMode="auto">
            <a:xfrm flipH="1">
              <a:off x="6584980" y="2906683"/>
              <a:ext cx="461963" cy="3175"/>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15" name="Freeform 373"/>
            <p:cNvSpPr>
              <a:spLocks/>
            </p:cNvSpPr>
            <p:nvPr/>
          </p:nvSpPr>
          <p:spPr bwMode="auto">
            <a:xfrm>
              <a:off x="7473980" y="3251170"/>
              <a:ext cx="123825" cy="109538"/>
            </a:xfrm>
            <a:custGeom>
              <a:avLst/>
              <a:gdLst>
                <a:gd name="T0" fmla="*/ 78 w 78"/>
                <a:gd name="T1" fmla="*/ 34 h 69"/>
                <a:gd name="T2" fmla="*/ 39 w 78"/>
                <a:gd name="T3" fmla="*/ 0 h 69"/>
                <a:gd name="T4" fmla="*/ 0 w 78"/>
                <a:gd name="T5" fmla="*/ 34 h 69"/>
                <a:gd name="T6" fmla="*/ 19 w 78"/>
                <a:gd name="T7" fmla="*/ 34 h 69"/>
                <a:gd name="T8" fmla="*/ 19 w 78"/>
                <a:gd name="T9" fmla="*/ 69 h 69"/>
                <a:gd name="T10" fmla="*/ 58 w 78"/>
                <a:gd name="T11" fmla="*/ 69 h 69"/>
                <a:gd name="T12" fmla="*/ 58 w 78"/>
                <a:gd name="T13" fmla="*/ 34 h 69"/>
                <a:gd name="T14" fmla="*/ 78 w 78"/>
                <a:gd name="T15" fmla="*/ 34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69">
                  <a:moveTo>
                    <a:pt x="78" y="34"/>
                  </a:moveTo>
                  <a:lnTo>
                    <a:pt x="39" y="0"/>
                  </a:lnTo>
                  <a:lnTo>
                    <a:pt x="0" y="34"/>
                  </a:lnTo>
                  <a:lnTo>
                    <a:pt x="19" y="34"/>
                  </a:lnTo>
                  <a:lnTo>
                    <a:pt x="19" y="69"/>
                  </a:lnTo>
                  <a:lnTo>
                    <a:pt x="58" y="69"/>
                  </a:lnTo>
                  <a:lnTo>
                    <a:pt x="58" y="34"/>
                  </a:lnTo>
                  <a:lnTo>
                    <a:pt x="78"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16" name="Line 374"/>
            <p:cNvSpPr>
              <a:spLocks noChangeShapeType="1"/>
            </p:cNvSpPr>
            <p:nvPr/>
          </p:nvSpPr>
          <p:spPr bwMode="auto">
            <a:xfrm flipH="1">
              <a:off x="6583392" y="2857470"/>
              <a:ext cx="141288"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17" name="Oval 375"/>
            <p:cNvSpPr>
              <a:spLocks noChangeArrowheads="1"/>
            </p:cNvSpPr>
            <p:nvPr/>
          </p:nvSpPr>
          <p:spPr bwMode="auto">
            <a:xfrm>
              <a:off x="5544373" y="2538701"/>
              <a:ext cx="119063" cy="127000"/>
            </a:xfrm>
            <a:prstGeom prst="ellipse">
              <a:avLst/>
            </a:prstGeom>
            <a:noFill/>
            <a:ln w="17463" cap="rnd">
              <a:solidFill>
                <a:srgbClr val="F7964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18" name="Oval 376"/>
            <p:cNvSpPr>
              <a:spLocks noChangeArrowheads="1"/>
            </p:cNvSpPr>
            <p:nvPr/>
          </p:nvSpPr>
          <p:spPr bwMode="auto">
            <a:xfrm>
              <a:off x="5497861" y="3172749"/>
              <a:ext cx="117475" cy="128588"/>
            </a:xfrm>
            <a:prstGeom prst="ellipse">
              <a:avLst/>
            </a:prstGeom>
            <a:noFill/>
            <a:ln w="17463" cap="rnd">
              <a:solidFill>
                <a:srgbClr val="F7964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19" name="Oval 377"/>
            <p:cNvSpPr>
              <a:spLocks noChangeArrowheads="1"/>
            </p:cNvSpPr>
            <p:nvPr/>
          </p:nvSpPr>
          <p:spPr bwMode="auto">
            <a:xfrm>
              <a:off x="5432773" y="4327496"/>
              <a:ext cx="119063" cy="128588"/>
            </a:xfrm>
            <a:prstGeom prst="ellipse">
              <a:avLst/>
            </a:prstGeom>
            <a:noFill/>
            <a:ln w="17463" cap="rnd">
              <a:solidFill>
                <a:srgbClr val="F7964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20" name="Freeform 378"/>
            <p:cNvSpPr>
              <a:spLocks/>
            </p:cNvSpPr>
            <p:nvPr/>
          </p:nvSpPr>
          <p:spPr bwMode="auto">
            <a:xfrm>
              <a:off x="6557992" y="2647920"/>
              <a:ext cx="520700" cy="400050"/>
            </a:xfrm>
            <a:custGeom>
              <a:avLst/>
              <a:gdLst>
                <a:gd name="T0" fmla="*/ 137 w 1367"/>
                <a:gd name="T1" fmla="*/ 1046 h 1046"/>
                <a:gd name="T2" fmla="*/ 1230 w 1367"/>
                <a:gd name="T3" fmla="*/ 1046 h 1046"/>
                <a:gd name="T4" fmla="*/ 1367 w 1367"/>
                <a:gd name="T5" fmla="*/ 910 h 1046"/>
                <a:gd name="T6" fmla="*/ 1367 w 1367"/>
                <a:gd name="T7" fmla="*/ 137 h 1046"/>
                <a:gd name="T8" fmla="*/ 1230 w 1367"/>
                <a:gd name="T9" fmla="*/ 0 h 1046"/>
                <a:gd name="T10" fmla="*/ 137 w 1367"/>
                <a:gd name="T11" fmla="*/ 0 h 1046"/>
                <a:gd name="T12" fmla="*/ 0 w 1367"/>
                <a:gd name="T13" fmla="*/ 137 h 1046"/>
                <a:gd name="T14" fmla="*/ 0 w 1367"/>
                <a:gd name="T15" fmla="*/ 910 h 1046"/>
                <a:gd name="T16" fmla="*/ 137 w 1367"/>
                <a:gd name="T17" fmla="*/ 1046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7" h="1046">
                  <a:moveTo>
                    <a:pt x="137" y="1046"/>
                  </a:moveTo>
                  <a:lnTo>
                    <a:pt x="1230" y="1046"/>
                  </a:lnTo>
                  <a:cubicBezTo>
                    <a:pt x="1306" y="1046"/>
                    <a:pt x="1367" y="985"/>
                    <a:pt x="1367" y="910"/>
                  </a:cubicBezTo>
                  <a:lnTo>
                    <a:pt x="1367" y="137"/>
                  </a:lnTo>
                  <a:cubicBezTo>
                    <a:pt x="1367" y="62"/>
                    <a:pt x="1306" y="0"/>
                    <a:pt x="1230" y="0"/>
                  </a:cubicBezTo>
                  <a:lnTo>
                    <a:pt x="137" y="0"/>
                  </a:lnTo>
                  <a:cubicBezTo>
                    <a:pt x="61" y="0"/>
                    <a:pt x="0" y="62"/>
                    <a:pt x="0" y="137"/>
                  </a:cubicBezTo>
                  <a:lnTo>
                    <a:pt x="0" y="910"/>
                  </a:lnTo>
                  <a:cubicBezTo>
                    <a:pt x="0" y="985"/>
                    <a:pt x="61" y="1046"/>
                    <a:pt x="137" y="1046"/>
                  </a:cubicBez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21" name="Freeform 379"/>
            <p:cNvSpPr>
              <a:spLocks/>
            </p:cNvSpPr>
            <p:nvPr/>
          </p:nvSpPr>
          <p:spPr bwMode="auto">
            <a:xfrm>
              <a:off x="6557992" y="2647920"/>
              <a:ext cx="520700" cy="400050"/>
            </a:xfrm>
            <a:custGeom>
              <a:avLst/>
              <a:gdLst>
                <a:gd name="T0" fmla="*/ 137 w 1367"/>
                <a:gd name="T1" fmla="*/ 1046 h 1046"/>
                <a:gd name="T2" fmla="*/ 1230 w 1367"/>
                <a:gd name="T3" fmla="*/ 1046 h 1046"/>
                <a:gd name="T4" fmla="*/ 1367 w 1367"/>
                <a:gd name="T5" fmla="*/ 910 h 1046"/>
                <a:gd name="T6" fmla="*/ 1367 w 1367"/>
                <a:gd name="T7" fmla="*/ 137 h 1046"/>
                <a:gd name="T8" fmla="*/ 1230 w 1367"/>
                <a:gd name="T9" fmla="*/ 0 h 1046"/>
                <a:gd name="T10" fmla="*/ 137 w 1367"/>
                <a:gd name="T11" fmla="*/ 0 h 1046"/>
                <a:gd name="T12" fmla="*/ 0 w 1367"/>
                <a:gd name="T13" fmla="*/ 137 h 1046"/>
                <a:gd name="T14" fmla="*/ 0 w 1367"/>
                <a:gd name="T15" fmla="*/ 910 h 1046"/>
                <a:gd name="T16" fmla="*/ 137 w 1367"/>
                <a:gd name="T17" fmla="*/ 1046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7" h="1046">
                  <a:moveTo>
                    <a:pt x="137" y="1046"/>
                  </a:moveTo>
                  <a:lnTo>
                    <a:pt x="1230" y="1046"/>
                  </a:lnTo>
                  <a:cubicBezTo>
                    <a:pt x="1306" y="1046"/>
                    <a:pt x="1367" y="985"/>
                    <a:pt x="1367" y="910"/>
                  </a:cubicBezTo>
                  <a:lnTo>
                    <a:pt x="1367" y="137"/>
                  </a:lnTo>
                  <a:cubicBezTo>
                    <a:pt x="1367" y="62"/>
                    <a:pt x="1306" y="0"/>
                    <a:pt x="1230" y="0"/>
                  </a:cubicBezTo>
                  <a:lnTo>
                    <a:pt x="137" y="0"/>
                  </a:lnTo>
                  <a:cubicBezTo>
                    <a:pt x="61" y="0"/>
                    <a:pt x="0" y="62"/>
                    <a:pt x="0" y="137"/>
                  </a:cubicBezTo>
                  <a:lnTo>
                    <a:pt x="0" y="910"/>
                  </a:lnTo>
                  <a:cubicBezTo>
                    <a:pt x="0" y="985"/>
                    <a:pt x="61" y="1046"/>
                    <a:pt x="137" y="1046"/>
                  </a:cubicBezTo>
                  <a:close/>
                </a:path>
              </a:pathLst>
            </a:cu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22" name="Rectangle 391"/>
            <p:cNvSpPr>
              <a:spLocks noChangeArrowheads="1"/>
            </p:cNvSpPr>
            <p:nvPr/>
          </p:nvSpPr>
          <p:spPr bwMode="auto">
            <a:xfrm>
              <a:off x="5678517" y="2576483"/>
              <a:ext cx="163513" cy="3175"/>
            </a:xfrm>
            <a:prstGeom prst="rect">
              <a:avLst/>
            </a:prstGeom>
            <a:solidFill>
              <a:srgbClr val="E1FD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grpSp>
          <p:nvGrpSpPr>
            <p:cNvPr id="623" name="组合 622"/>
            <p:cNvGrpSpPr/>
            <p:nvPr/>
          </p:nvGrpSpPr>
          <p:grpSpPr>
            <a:xfrm>
              <a:off x="5235684" y="2533060"/>
              <a:ext cx="163513" cy="163513"/>
              <a:chOff x="5978525" y="3035300"/>
              <a:chExt cx="163513" cy="163513"/>
            </a:xfrm>
          </p:grpSpPr>
          <p:sp>
            <p:nvSpPr>
              <p:cNvPr id="677" name="Freeform 268"/>
              <p:cNvSpPr>
                <a:spLocks/>
              </p:cNvSpPr>
              <p:nvPr/>
            </p:nvSpPr>
            <p:spPr bwMode="auto">
              <a:xfrm>
                <a:off x="5988050" y="3035300"/>
                <a:ext cx="131763" cy="163513"/>
              </a:xfrm>
              <a:custGeom>
                <a:avLst/>
                <a:gdLst>
                  <a:gd name="T0" fmla="*/ 83 w 83"/>
                  <a:gd name="T1" fmla="*/ 0 h 103"/>
                  <a:gd name="T2" fmla="*/ 0 w 83"/>
                  <a:gd name="T3" fmla="*/ 51 h 103"/>
                  <a:gd name="T4" fmla="*/ 83 w 83"/>
                  <a:gd name="T5" fmla="*/ 103 h 103"/>
                  <a:gd name="T6" fmla="*/ 83 w 83"/>
                  <a:gd name="T7" fmla="*/ 0 h 103"/>
                </a:gdLst>
                <a:ahLst/>
                <a:cxnLst>
                  <a:cxn ang="0">
                    <a:pos x="T0" y="T1"/>
                  </a:cxn>
                  <a:cxn ang="0">
                    <a:pos x="T2" y="T3"/>
                  </a:cxn>
                  <a:cxn ang="0">
                    <a:pos x="T4" y="T5"/>
                  </a:cxn>
                  <a:cxn ang="0">
                    <a:pos x="T6" y="T7"/>
                  </a:cxn>
                </a:cxnLst>
                <a:rect l="0" t="0" r="r" b="b"/>
                <a:pathLst>
                  <a:path w="83" h="103">
                    <a:moveTo>
                      <a:pt x="83" y="0"/>
                    </a:moveTo>
                    <a:lnTo>
                      <a:pt x="0" y="51"/>
                    </a:lnTo>
                    <a:lnTo>
                      <a:pt x="83" y="103"/>
                    </a:lnTo>
                    <a:lnTo>
                      <a:pt x="8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78" name="Rectangle 394"/>
              <p:cNvSpPr>
                <a:spLocks noChangeArrowheads="1"/>
              </p:cNvSpPr>
              <p:nvPr/>
            </p:nvSpPr>
            <p:spPr bwMode="auto">
              <a:xfrm>
                <a:off x="5978525" y="3086100"/>
                <a:ext cx="161925" cy="4763"/>
              </a:xfrm>
              <a:prstGeom prst="rect">
                <a:avLst/>
              </a:prstGeom>
              <a:solidFill>
                <a:srgbClr val="F5FF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79" name="Rectangle 395"/>
              <p:cNvSpPr>
                <a:spLocks noChangeArrowheads="1"/>
              </p:cNvSpPr>
              <p:nvPr/>
            </p:nvSpPr>
            <p:spPr bwMode="auto">
              <a:xfrm>
                <a:off x="5978525" y="3090863"/>
                <a:ext cx="161925" cy="4763"/>
              </a:xfrm>
              <a:prstGeom prst="rect">
                <a:avLst/>
              </a:prstGeom>
              <a:solidFill>
                <a:srgbClr val="F2FF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80" name="Rectangle 396"/>
              <p:cNvSpPr>
                <a:spLocks noChangeArrowheads="1"/>
              </p:cNvSpPr>
              <p:nvPr/>
            </p:nvSpPr>
            <p:spPr bwMode="auto">
              <a:xfrm>
                <a:off x="5978525" y="3095625"/>
                <a:ext cx="161925" cy="4763"/>
              </a:xfrm>
              <a:prstGeom prst="rect">
                <a:avLst/>
              </a:prstGeom>
              <a:solidFill>
                <a:srgbClr val="EEFE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81" name="Rectangle 397"/>
              <p:cNvSpPr>
                <a:spLocks noChangeArrowheads="1"/>
              </p:cNvSpPr>
              <p:nvPr/>
            </p:nvSpPr>
            <p:spPr bwMode="auto">
              <a:xfrm>
                <a:off x="5978525" y="3100388"/>
                <a:ext cx="161925" cy="3175"/>
              </a:xfrm>
              <a:prstGeom prst="rect">
                <a:avLst/>
              </a:prstGeom>
              <a:solidFill>
                <a:srgbClr val="EBFE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82" name="Rectangle 398"/>
              <p:cNvSpPr>
                <a:spLocks noChangeArrowheads="1"/>
              </p:cNvSpPr>
              <p:nvPr/>
            </p:nvSpPr>
            <p:spPr bwMode="auto">
              <a:xfrm>
                <a:off x="5978525" y="3103563"/>
                <a:ext cx="161925" cy="4763"/>
              </a:xfrm>
              <a:prstGeom prst="rect">
                <a:avLst/>
              </a:prstGeom>
              <a:solidFill>
                <a:srgbClr val="E8FD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83" name="Rectangle 399"/>
              <p:cNvSpPr>
                <a:spLocks noChangeArrowheads="1"/>
              </p:cNvSpPr>
              <p:nvPr/>
            </p:nvSpPr>
            <p:spPr bwMode="auto">
              <a:xfrm>
                <a:off x="5978525" y="3108325"/>
                <a:ext cx="161925" cy="4763"/>
              </a:xfrm>
              <a:prstGeom prst="rect">
                <a:avLst/>
              </a:prstGeom>
              <a:solidFill>
                <a:srgbClr val="E5FD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84" name="Rectangle 400"/>
              <p:cNvSpPr>
                <a:spLocks noChangeArrowheads="1"/>
              </p:cNvSpPr>
              <p:nvPr/>
            </p:nvSpPr>
            <p:spPr bwMode="auto">
              <a:xfrm>
                <a:off x="5978525" y="3113088"/>
                <a:ext cx="161925" cy="4763"/>
              </a:xfrm>
              <a:prstGeom prst="rect">
                <a:avLst/>
              </a:prstGeom>
              <a:solidFill>
                <a:srgbClr val="E1FD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85" name="Rectangle 401"/>
              <p:cNvSpPr>
                <a:spLocks noChangeArrowheads="1"/>
              </p:cNvSpPr>
              <p:nvPr/>
            </p:nvSpPr>
            <p:spPr bwMode="auto">
              <a:xfrm>
                <a:off x="5978525" y="3117850"/>
                <a:ext cx="161925" cy="3175"/>
              </a:xfrm>
              <a:prstGeom prst="rect">
                <a:avLst/>
              </a:prstGeom>
              <a:solidFill>
                <a:srgbClr val="DEFD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86" name="Rectangle 402"/>
              <p:cNvSpPr>
                <a:spLocks noChangeArrowheads="1"/>
              </p:cNvSpPr>
              <p:nvPr/>
            </p:nvSpPr>
            <p:spPr bwMode="auto">
              <a:xfrm>
                <a:off x="5980113" y="3089275"/>
                <a:ext cx="161925" cy="34925"/>
              </a:xfrm>
              <a:prstGeom prst="rect">
                <a:avLst/>
              </a:prstGeom>
              <a:noFill/>
              <a:ln w="9525" cap="rnd">
                <a:solidFill>
                  <a:srgbClr val="98B95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grpSp>
        <p:sp>
          <p:nvSpPr>
            <p:cNvPr id="624" name="Freeform 439"/>
            <p:cNvSpPr>
              <a:spLocks/>
            </p:cNvSpPr>
            <p:nvPr/>
          </p:nvSpPr>
          <p:spPr bwMode="auto">
            <a:xfrm>
              <a:off x="6562755" y="3709958"/>
              <a:ext cx="520700" cy="400050"/>
            </a:xfrm>
            <a:custGeom>
              <a:avLst/>
              <a:gdLst>
                <a:gd name="T0" fmla="*/ 136 w 1367"/>
                <a:gd name="T1" fmla="*/ 1046 h 1046"/>
                <a:gd name="T2" fmla="*/ 1230 w 1367"/>
                <a:gd name="T3" fmla="*/ 1046 h 1046"/>
                <a:gd name="T4" fmla="*/ 1367 w 1367"/>
                <a:gd name="T5" fmla="*/ 909 h 1046"/>
                <a:gd name="T6" fmla="*/ 1367 w 1367"/>
                <a:gd name="T7" fmla="*/ 137 h 1046"/>
                <a:gd name="T8" fmla="*/ 1230 w 1367"/>
                <a:gd name="T9" fmla="*/ 0 h 1046"/>
                <a:gd name="T10" fmla="*/ 136 w 1367"/>
                <a:gd name="T11" fmla="*/ 0 h 1046"/>
                <a:gd name="T12" fmla="*/ 0 w 1367"/>
                <a:gd name="T13" fmla="*/ 137 h 1046"/>
                <a:gd name="T14" fmla="*/ 0 w 1367"/>
                <a:gd name="T15" fmla="*/ 909 h 1046"/>
                <a:gd name="T16" fmla="*/ 136 w 1367"/>
                <a:gd name="T17" fmla="*/ 1046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7" h="1046">
                  <a:moveTo>
                    <a:pt x="136" y="1046"/>
                  </a:moveTo>
                  <a:lnTo>
                    <a:pt x="1230" y="1046"/>
                  </a:lnTo>
                  <a:cubicBezTo>
                    <a:pt x="1306" y="1046"/>
                    <a:pt x="1367" y="985"/>
                    <a:pt x="1367" y="909"/>
                  </a:cubicBezTo>
                  <a:lnTo>
                    <a:pt x="1367" y="137"/>
                  </a:lnTo>
                  <a:cubicBezTo>
                    <a:pt x="1367" y="61"/>
                    <a:pt x="1306" y="0"/>
                    <a:pt x="1230" y="0"/>
                  </a:cubicBezTo>
                  <a:lnTo>
                    <a:pt x="136" y="0"/>
                  </a:lnTo>
                  <a:cubicBezTo>
                    <a:pt x="61" y="0"/>
                    <a:pt x="0" y="61"/>
                    <a:pt x="0" y="137"/>
                  </a:cubicBezTo>
                  <a:lnTo>
                    <a:pt x="0" y="909"/>
                  </a:lnTo>
                  <a:cubicBezTo>
                    <a:pt x="0" y="985"/>
                    <a:pt x="61" y="1046"/>
                    <a:pt x="136" y="1046"/>
                  </a:cubicBez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25" name="Freeform 440"/>
            <p:cNvSpPr>
              <a:spLocks/>
            </p:cNvSpPr>
            <p:nvPr/>
          </p:nvSpPr>
          <p:spPr bwMode="auto">
            <a:xfrm>
              <a:off x="6562755" y="3709958"/>
              <a:ext cx="520700" cy="400050"/>
            </a:xfrm>
            <a:custGeom>
              <a:avLst/>
              <a:gdLst>
                <a:gd name="T0" fmla="*/ 136 w 1367"/>
                <a:gd name="T1" fmla="*/ 1046 h 1046"/>
                <a:gd name="T2" fmla="*/ 1230 w 1367"/>
                <a:gd name="T3" fmla="*/ 1046 h 1046"/>
                <a:gd name="T4" fmla="*/ 1367 w 1367"/>
                <a:gd name="T5" fmla="*/ 909 h 1046"/>
                <a:gd name="T6" fmla="*/ 1367 w 1367"/>
                <a:gd name="T7" fmla="*/ 137 h 1046"/>
                <a:gd name="T8" fmla="*/ 1230 w 1367"/>
                <a:gd name="T9" fmla="*/ 0 h 1046"/>
                <a:gd name="T10" fmla="*/ 136 w 1367"/>
                <a:gd name="T11" fmla="*/ 0 h 1046"/>
                <a:gd name="T12" fmla="*/ 0 w 1367"/>
                <a:gd name="T13" fmla="*/ 137 h 1046"/>
                <a:gd name="T14" fmla="*/ 0 w 1367"/>
                <a:gd name="T15" fmla="*/ 909 h 1046"/>
                <a:gd name="T16" fmla="*/ 136 w 1367"/>
                <a:gd name="T17" fmla="*/ 1046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7" h="1046">
                  <a:moveTo>
                    <a:pt x="136" y="1046"/>
                  </a:moveTo>
                  <a:lnTo>
                    <a:pt x="1230" y="1046"/>
                  </a:lnTo>
                  <a:cubicBezTo>
                    <a:pt x="1306" y="1046"/>
                    <a:pt x="1367" y="985"/>
                    <a:pt x="1367" y="909"/>
                  </a:cubicBezTo>
                  <a:lnTo>
                    <a:pt x="1367" y="137"/>
                  </a:lnTo>
                  <a:cubicBezTo>
                    <a:pt x="1367" y="61"/>
                    <a:pt x="1306" y="0"/>
                    <a:pt x="1230" y="0"/>
                  </a:cubicBezTo>
                  <a:lnTo>
                    <a:pt x="136" y="0"/>
                  </a:lnTo>
                  <a:cubicBezTo>
                    <a:pt x="61" y="0"/>
                    <a:pt x="0" y="61"/>
                    <a:pt x="0" y="137"/>
                  </a:cubicBezTo>
                  <a:lnTo>
                    <a:pt x="0" y="909"/>
                  </a:lnTo>
                  <a:cubicBezTo>
                    <a:pt x="0" y="985"/>
                    <a:pt x="61" y="1046"/>
                    <a:pt x="136" y="1046"/>
                  </a:cubicBezTo>
                  <a:close/>
                </a:path>
              </a:pathLst>
            </a:cu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26" name="文本框 625"/>
                <p:cNvSpPr txBox="1"/>
                <p:nvPr/>
              </p:nvSpPr>
              <p:spPr>
                <a:xfrm>
                  <a:off x="4876799" y="3728139"/>
                  <a:ext cx="298704" cy="3700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𝑟</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450" name="文本框 449"/>
                <p:cNvSpPr txBox="1">
                  <a:spLocks noRot="1" noChangeAspect="1" noMove="1" noResize="1" noEditPoints="1" noAdjustHandles="1" noChangeArrowheads="1" noChangeShapeType="1" noTextEdit="1"/>
                </p:cNvSpPr>
                <p:nvPr/>
              </p:nvSpPr>
              <p:spPr>
                <a:xfrm>
                  <a:off x="4876799" y="3728139"/>
                  <a:ext cx="298704" cy="370038"/>
                </a:xfrm>
                <a:prstGeom prst="rect">
                  <a:avLst/>
                </a:prstGeom>
                <a:blipFill>
                  <a:blip r:embed="rId3"/>
                  <a:stretch>
                    <a:fillRect r="-265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7" name="文本框 626"/>
                <p:cNvSpPr txBox="1"/>
                <p:nvPr/>
              </p:nvSpPr>
              <p:spPr>
                <a:xfrm>
                  <a:off x="409448" y="3553629"/>
                  <a:ext cx="298704" cy="3700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𝑠</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451" name="文本框 450"/>
                <p:cNvSpPr txBox="1">
                  <a:spLocks noRot="1" noChangeAspect="1" noMove="1" noResize="1" noEditPoints="1" noAdjustHandles="1" noChangeArrowheads="1" noChangeShapeType="1" noTextEdit="1"/>
                </p:cNvSpPr>
                <p:nvPr/>
              </p:nvSpPr>
              <p:spPr>
                <a:xfrm>
                  <a:off x="409448" y="3553629"/>
                  <a:ext cx="298704" cy="370038"/>
                </a:xfrm>
                <a:prstGeom prst="rect">
                  <a:avLst/>
                </a:prstGeom>
                <a:blipFill>
                  <a:blip r:embed="rId4"/>
                  <a:stretch>
                    <a:fillRect r="-244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8" name="文本框 627"/>
                <p:cNvSpPr txBox="1"/>
                <p:nvPr/>
              </p:nvSpPr>
              <p:spPr>
                <a:xfrm>
                  <a:off x="3478212" y="3770788"/>
                  <a:ext cx="298704" cy="3700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m:rPr>
                                <m:sty m:val="p"/>
                              </m:rPr>
                              <a:rPr lang="en-US" altLang="zh-CN" b="0" i="1">
                                <a:latin typeface="Cambria Math" panose="02040503050406030204" pitchFamily="18" charset="0"/>
                              </a:rPr>
                              <m:t>t</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452" name="文本框 451"/>
                <p:cNvSpPr txBox="1">
                  <a:spLocks noRot="1" noChangeAspect="1" noMove="1" noResize="1" noEditPoints="1" noAdjustHandles="1" noChangeArrowheads="1" noChangeShapeType="1" noTextEdit="1"/>
                </p:cNvSpPr>
                <p:nvPr/>
              </p:nvSpPr>
              <p:spPr>
                <a:xfrm>
                  <a:off x="3478212" y="3770788"/>
                  <a:ext cx="298704" cy="370038"/>
                </a:xfrm>
                <a:prstGeom prst="rect">
                  <a:avLst/>
                </a:prstGeom>
                <a:blipFill>
                  <a:blip r:embed="rId5"/>
                  <a:stretch>
                    <a:fillRect r="-22449"/>
                  </a:stretch>
                </a:blipFill>
              </p:spPr>
              <p:txBody>
                <a:bodyPr/>
                <a:lstStyle/>
                <a:p>
                  <a:r>
                    <a:rPr lang="zh-CN" altLang="en-US">
                      <a:noFill/>
                    </a:rPr>
                    <a:t> </a:t>
                  </a:r>
                </a:p>
              </p:txBody>
            </p:sp>
          </mc:Fallback>
        </mc:AlternateContent>
        <p:sp>
          <p:nvSpPr>
            <p:cNvPr id="629" name="Rectangle 8"/>
            <p:cNvSpPr>
              <a:spLocks noChangeArrowheads="1"/>
            </p:cNvSpPr>
            <p:nvPr/>
          </p:nvSpPr>
          <p:spPr bwMode="auto">
            <a:xfrm>
              <a:off x="4217987" y="3187753"/>
              <a:ext cx="5984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Channel</a:t>
              </a:r>
              <a:endParaRPr kumimoji="0" lang="en-US"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zh-CN" sz="1400" dirty="0">
                  <a:solidFill>
                    <a:srgbClr val="000000"/>
                  </a:solidFill>
                  <a:latin typeface="Times New Roman" panose="02020603050405020304" pitchFamily="18" charset="0"/>
                  <a:cs typeface="Times New Roman" panose="02020603050405020304" pitchFamily="18" charset="0"/>
                </a:rPr>
                <a:t>Matrix</a:t>
              </a:r>
              <a:endPar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0" name="Rectangle 16"/>
            <p:cNvSpPr>
              <a:spLocks noChangeArrowheads="1"/>
            </p:cNvSpPr>
            <p:nvPr/>
          </p:nvSpPr>
          <p:spPr bwMode="auto">
            <a:xfrm>
              <a:off x="2059587" y="2704245"/>
              <a:ext cx="3686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RF </a:t>
              </a:r>
              <a:endParaRPr kumimoji="0" lang="en-US" altLang="zh-CN"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zh-CN" sz="1200" dirty="0">
                  <a:solidFill>
                    <a:srgbClr val="000000"/>
                  </a:solidFill>
                  <a:latin typeface="Times New Roman" panose="02020603050405020304" pitchFamily="18" charset="0"/>
                  <a:cs typeface="Times New Roman" panose="02020603050405020304" pitchFamily="18" charset="0"/>
                </a:rPr>
                <a:t>Chain</a:t>
              </a:r>
              <a:endParaRPr kumimoji="0" lang="zh-CN" altLang="zh-CN"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1" name="Rectangle 16"/>
            <p:cNvSpPr>
              <a:spLocks noChangeArrowheads="1"/>
            </p:cNvSpPr>
            <p:nvPr/>
          </p:nvSpPr>
          <p:spPr bwMode="auto">
            <a:xfrm>
              <a:off x="2078637" y="3769966"/>
              <a:ext cx="3686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RF </a:t>
              </a:r>
              <a:endParaRPr kumimoji="0" lang="en-US" altLang="zh-CN"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zh-CN" sz="1200" dirty="0">
                  <a:solidFill>
                    <a:srgbClr val="000000"/>
                  </a:solidFill>
                  <a:latin typeface="Times New Roman" panose="02020603050405020304" pitchFamily="18" charset="0"/>
                  <a:cs typeface="Times New Roman" panose="02020603050405020304" pitchFamily="18" charset="0"/>
                </a:rPr>
                <a:t>Chain</a:t>
              </a:r>
              <a:endParaRPr kumimoji="0" lang="zh-CN" altLang="zh-CN"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2" name="Rectangle 16"/>
            <p:cNvSpPr>
              <a:spLocks noChangeArrowheads="1"/>
            </p:cNvSpPr>
            <p:nvPr/>
          </p:nvSpPr>
          <p:spPr bwMode="auto">
            <a:xfrm>
              <a:off x="6655428" y="2672526"/>
              <a:ext cx="3686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RF </a:t>
              </a:r>
              <a:endParaRPr kumimoji="0" lang="en-US" altLang="zh-CN"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zh-CN" sz="1200" dirty="0">
                  <a:solidFill>
                    <a:srgbClr val="000000"/>
                  </a:solidFill>
                  <a:latin typeface="Times New Roman" panose="02020603050405020304" pitchFamily="18" charset="0"/>
                  <a:cs typeface="Times New Roman" panose="02020603050405020304" pitchFamily="18" charset="0"/>
                </a:rPr>
                <a:t>Chain</a:t>
              </a:r>
              <a:endParaRPr kumimoji="0" lang="zh-CN" altLang="zh-CN"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3" name="Rectangle 16"/>
            <p:cNvSpPr>
              <a:spLocks noChangeArrowheads="1"/>
            </p:cNvSpPr>
            <p:nvPr/>
          </p:nvSpPr>
          <p:spPr bwMode="auto">
            <a:xfrm>
              <a:off x="6658859" y="3721991"/>
              <a:ext cx="3686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RF </a:t>
              </a:r>
              <a:endParaRPr kumimoji="0" lang="en-US" altLang="zh-CN"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zh-CN" sz="1200" dirty="0">
                  <a:solidFill>
                    <a:srgbClr val="000000"/>
                  </a:solidFill>
                  <a:latin typeface="Times New Roman" panose="02020603050405020304" pitchFamily="18" charset="0"/>
                  <a:cs typeface="Times New Roman" panose="02020603050405020304" pitchFamily="18" charset="0"/>
                </a:rPr>
                <a:t>Chain</a:t>
              </a:r>
              <a:endParaRPr kumimoji="0" lang="zh-CN" altLang="zh-CN"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34" name="文本框 633"/>
                <p:cNvSpPr txBox="1"/>
                <p:nvPr/>
              </p:nvSpPr>
              <p:spPr>
                <a:xfrm>
                  <a:off x="1555498" y="3492660"/>
                  <a:ext cx="298704" cy="3700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𝑡</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458" name="文本框 457"/>
                <p:cNvSpPr txBox="1">
                  <a:spLocks noRot="1" noChangeAspect="1" noMove="1" noResize="1" noEditPoints="1" noAdjustHandles="1" noChangeArrowheads="1" noChangeShapeType="1" noTextEdit="1"/>
                </p:cNvSpPr>
                <p:nvPr/>
              </p:nvSpPr>
              <p:spPr>
                <a:xfrm>
                  <a:off x="1555498" y="3492660"/>
                  <a:ext cx="298704" cy="370038"/>
                </a:xfrm>
                <a:prstGeom prst="rect">
                  <a:avLst/>
                </a:prstGeom>
                <a:blipFill>
                  <a:blip r:embed="rId6"/>
                  <a:stretch>
                    <a:fillRect r="-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5" name="文本框 634"/>
                <p:cNvSpPr txBox="1"/>
                <p:nvPr/>
              </p:nvSpPr>
              <p:spPr>
                <a:xfrm>
                  <a:off x="7150129" y="3427232"/>
                  <a:ext cx="298704" cy="3700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𝑟</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459" name="文本框 458"/>
                <p:cNvSpPr txBox="1">
                  <a:spLocks noRot="1" noChangeAspect="1" noMove="1" noResize="1" noEditPoints="1" noAdjustHandles="1" noChangeArrowheads="1" noChangeShapeType="1" noTextEdit="1"/>
                </p:cNvSpPr>
                <p:nvPr/>
              </p:nvSpPr>
              <p:spPr>
                <a:xfrm>
                  <a:off x="7150129" y="3427232"/>
                  <a:ext cx="298704" cy="370038"/>
                </a:xfrm>
                <a:prstGeom prst="rect">
                  <a:avLst/>
                </a:prstGeom>
                <a:blipFill>
                  <a:blip r:embed="rId7"/>
                  <a:stretch>
                    <a:fillRect r="-163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6" name="文本框 635"/>
                <p:cNvSpPr txBox="1"/>
                <p:nvPr/>
              </p:nvSpPr>
              <p:spPr>
                <a:xfrm>
                  <a:off x="8302528" y="3512239"/>
                  <a:ext cx="298704" cy="3700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𝑠</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460" name="文本框 459"/>
                <p:cNvSpPr txBox="1">
                  <a:spLocks noRot="1" noChangeAspect="1" noMove="1" noResize="1" noEditPoints="1" noAdjustHandles="1" noChangeArrowheads="1" noChangeShapeType="1" noTextEdit="1"/>
                </p:cNvSpPr>
                <p:nvPr/>
              </p:nvSpPr>
              <p:spPr>
                <a:xfrm>
                  <a:off x="8302528" y="3512239"/>
                  <a:ext cx="298704" cy="370038"/>
                </a:xfrm>
                <a:prstGeom prst="rect">
                  <a:avLst/>
                </a:prstGeom>
                <a:blipFill>
                  <a:blip r:embed="rId8"/>
                  <a:stretch>
                    <a:fillRect r="-24490"/>
                  </a:stretch>
                </a:blipFill>
              </p:spPr>
              <p:txBody>
                <a:bodyPr/>
                <a:lstStyle/>
                <a:p>
                  <a:r>
                    <a:rPr lang="zh-CN" altLang="en-US">
                      <a:noFill/>
                    </a:rPr>
                    <a:t> </a:t>
                  </a:r>
                </a:p>
              </p:txBody>
            </p:sp>
          </mc:Fallback>
        </mc:AlternateContent>
        <p:sp>
          <p:nvSpPr>
            <p:cNvPr id="637" name="Rectangle 50"/>
            <p:cNvSpPr>
              <a:spLocks noChangeArrowheads="1"/>
            </p:cNvSpPr>
            <p:nvPr/>
          </p:nvSpPr>
          <p:spPr bwMode="auto">
            <a:xfrm>
              <a:off x="424347" y="4725757"/>
              <a:ext cx="15647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zh-CN" sz="1600" i="1" dirty="0">
                  <a:solidFill>
                    <a:srgbClr val="000000"/>
                  </a:solidFill>
                  <a:latin typeface="Times New Roman" panose="02020603050405020304" pitchFamily="18" charset="0"/>
                  <a:cs typeface="Times New Roman" panose="02020603050405020304" pitchFamily="18" charset="0"/>
                </a:rPr>
                <a:t>d</a:t>
              </a:r>
              <a:r>
                <a:rPr kumimoji="0" lang="en-US"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igital</a:t>
              </a:r>
              <a:r>
                <a:rPr kumimoji="0" lang="en-US" altLang="zh-CN" sz="1600" b="0" i="1" u="none" strike="noStrike" cap="none" normalizeH="0" dirty="0">
                  <a:ln>
                    <a:noFill/>
                  </a:ln>
                  <a:solidFill>
                    <a:srgbClr val="000000"/>
                  </a:solidFill>
                  <a:effectLst/>
                  <a:latin typeface="Times New Roman" panose="02020603050405020304" pitchFamily="18" charset="0"/>
                  <a:cs typeface="Times New Roman" panose="02020603050405020304" pitchFamily="18" charset="0"/>
                </a:rPr>
                <a:t> </a:t>
              </a:r>
              <a:r>
                <a:rPr lang="en-US" altLang="zh-CN" sz="1600" i="1" dirty="0">
                  <a:solidFill>
                    <a:srgbClr val="000000"/>
                  </a:solidFill>
                  <a:latin typeface="Times New Roman" panose="02020603050405020304" pitchFamily="18" charset="0"/>
                  <a:cs typeface="Times New Roman" panose="02020603050405020304" pitchFamily="18" charset="0"/>
                </a:rPr>
                <a:t>precoder</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zh-CN" altLang="zh-CN"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8" name="Rectangle 145"/>
            <p:cNvSpPr>
              <a:spLocks noChangeArrowheads="1"/>
            </p:cNvSpPr>
            <p:nvPr/>
          </p:nvSpPr>
          <p:spPr bwMode="auto">
            <a:xfrm>
              <a:off x="836371" y="2922557"/>
              <a:ext cx="58990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FPGA</a:t>
              </a:r>
              <a:endParaRPr kumimoji="0" lang="en-US" altLang="zh-CN"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zh-CN" dirty="0">
                  <a:solidFill>
                    <a:srgbClr val="000000"/>
                  </a:solidFill>
                  <a:latin typeface="Times New Roman" panose="02020603050405020304" pitchFamily="18" charset="0"/>
                  <a:cs typeface="Times New Roman" panose="02020603050405020304"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DSP</a:t>
              </a:r>
              <a:endPar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9" name="Rectangle 50"/>
            <p:cNvSpPr>
              <a:spLocks noChangeArrowheads="1"/>
            </p:cNvSpPr>
            <p:nvPr/>
          </p:nvSpPr>
          <p:spPr bwMode="auto">
            <a:xfrm>
              <a:off x="7207004" y="4721524"/>
              <a:ext cx="150146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zh-CN" sz="1600" i="1" dirty="0">
                  <a:solidFill>
                    <a:srgbClr val="000000"/>
                  </a:solidFill>
                  <a:latin typeface="Times New Roman" panose="02020603050405020304" pitchFamily="18" charset="0"/>
                  <a:cs typeface="Times New Roman" panose="02020603050405020304" pitchFamily="18" charset="0"/>
                </a:rPr>
                <a:t>d</a:t>
              </a:r>
              <a:r>
                <a:rPr kumimoji="0" lang="en-US"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igital</a:t>
              </a:r>
              <a:r>
                <a:rPr kumimoji="0" lang="en-US" altLang="zh-CN" sz="1600" b="0" i="1" u="none" strike="noStrike" cap="none" normalizeH="0" dirty="0">
                  <a:ln>
                    <a:noFill/>
                  </a:ln>
                  <a:solidFill>
                    <a:srgbClr val="000000"/>
                  </a:solidFill>
                  <a:effectLst/>
                  <a:latin typeface="Times New Roman" panose="02020603050405020304" pitchFamily="18" charset="0"/>
                  <a:cs typeface="Times New Roman" panose="02020603050405020304" pitchFamily="18" charset="0"/>
                </a:rPr>
                <a:t> </a:t>
              </a:r>
              <a:r>
                <a:rPr lang="en-US" altLang="zh-CN" sz="1600" i="1" dirty="0">
                  <a:solidFill>
                    <a:srgbClr val="000000"/>
                  </a:solidFill>
                  <a:latin typeface="Times New Roman" panose="02020603050405020304" pitchFamily="18" charset="0"/>
                  <a:cs typeface="Times New Roman" panose="02020603050405020304" pitchFamily="18" charset="0"/>
                </a:rPr>
                <a:t>combiner</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zh-CN" altLang="zh-CN"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40" name="Rectangle 145"/>
            <p:cNvSpPr>
              <a:spLocks noChangeArrowheads="1"/>
            </p:cNvSpPr>
            <p:nvPr/>
          </p:nvSpPr>
          <p:spPr bwMode="auto">
            <a:xfrm>
              <a:off x="7671152" y="2902248"/>
              <a:ext cx="58990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FPGA</a:t>
              </a:r>
              <a:endParaRPr kumimoji="0" lang="en-US" altLang="zh-CN"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zh-CN" dirty="0">
                  <a:solidFill>
                    <a:srgbClr val="000000"/>
                  </a:solidFill>
                  <a:latin typeface="Times New Roman" panose="02020603050405020304" pitchFamily="18" charset="0"/>
                  <a:cs typeface="Times New Roman" panose="02020603050405020304"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DSP</a:t>
              </a:r>
              <a:endPar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41" name="Rectangle 49"/>
            <p:cNvSpPr>
              <a:spLocks noChangeArrowheads="1"/>
            </p:cNvSpPr>
            <p:nvPr/>
          </p:nvSpPr>
          <p:spPr bwMode="auto">
            <a:xfrm>
              <a:off x="5300081" y="4700398"/>
              <a:ext cx="13978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i="1" dirty="0">
                  <a:solidFill>
                    <a:srgbClr val="000000"/>
                  </a:solidFill>
                  <a:latin typeface="Times New Roman" panose="02020603050405020304" pitchFamily="18" charset="0"/>
                  <a:cs typeface="Times New Roman" panose="02020603050405020304" pitchFamily="18" charset="0"/>
                </a:rPr>
                <a:t>a</a:t>
              </a:r>
              <a:r>
                <a:rPr kumimoji="0" lang="en-US"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nalog</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lang="en-US" altLang="zh-CN" sz="1600" i="1" dirty="0">
                  <a:solidFill>
                    <a:srgbClr val="000000"/>
                  </a:solidFill>
                  <a:latin typeface="Times New Roman" panose="02020603050405020304" pitchFamily="18" charset="0"/>
                  <a:cs typeface="Times New Roman" panose="02020603050405020304" pitchFamily="18" charset="0"/>
                </a:rPr>
                <a:t>c</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ombiner</a:t>
              </a:r>
              <a:endParaRPr kumimoji="0" lang="zh-CN" altLang="zh-CN"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42" name="Rectangle 140"/>
            <p:cNvSpPr>
              <a:spLocks noChangeArrowheads="1"/>
            </p:cNvSpPr>
            <p:nvPr/>
          </p:nvSpPr>
          <p:spPr bwMode="auto">
            <a:xfrm>
              <a:off x="2311700" y="4751199"/>
              <a:ext cx="13565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i="1" dirty="0">
                  <a:solidFill>
                    <a:srgbClr val="000000"/>
                  </a:solidFill>
                  <a:latin typeface="Times New Roman" panose="02020603050405020304" pitchFamily="18" charset="0"/>
                  <a:cs typeface="Times New Roman" panose="02020603050405020304" pitchFamily="18" charset="0"/>
                </a:rPr>
                <a:t>a</a:t>
              </a:r>
              <a:r>
                <a:rPr kumimoji="0" lang="en-US"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nalog </a:t>
              </a:r>
              <a:r>
                <a:rPr lang="en-US" altLang="zh-CN" sz="1600" i="1" dirty="0">
                  <a:solidFill>
                    <a:srgbClr val="000000"/>
                  </a:solidFill>
                  <a:latin typeface="Times New Roman" panose="02020603050405020304" pitchFamily="18" charset="0"/>
                  <a:cs typeface="Times New Roman" panose="02020603050405020304" pitchFamily="18" charset="0"/>
                </a:rPr>
                <a:t>p</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recoder</a:t>
              </a:r>
              <a:endParaRPr kumimoji="0" lang="zh-CN" altLang="zh-CN"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43" name="Freeform 84"/>
            <p:cNvSpPr>
              <a:spLocks/>
            </p:cNvSpPr>
            <p:nvPr/>
          </p:nvSpPr>
          <p:spPr bwMode="auto">
            <a:xfrm>
              <a:off x="3082926" y="2755870"/>
              <a:ext cx="131763" cy="163513"/>
            </a:xfrm>
            <a:custGeom>
              <a:avLst/>
              <a:gdLst>
                <a:gd name="T0" fmla="*/ 0 w 83"/>
                <a:gd name="T1" fmla="*/ 0 h 103"/>
                <a:gd name="T2" fmla="*/ 83 w 83"/>
                <a:gd name="T3" fmla="*/ 52 h 103"/>
                <a:gd name="T4" fmla="*/ 0 w 83"/>
                <a:gd name="T5" fmla="*/ 103 h 103"/>
                <a:gd name="T6" fmla="*/ 0 w 83"/>
                <a:gd name="T7" fmla="*/ 0 h 103"/>
              </a:gdLst>
              <a:ahLst/>
              <a:cxnLst>
                <a:cxn ang="0">
                  <a:pos x="T0" y="T1"/>
                </a:cxn>
                <a:cxn ang="0">
                  <a:pos x="T2" y="T3"/>
                </a:cxn>
                <a:cxn ang="0">
                  <a:pos x="T4" y="T5"/>
                </a:cxn>
                <a:cxn ang="0">
                  <a:pos x="T6" y="T7"/>
                </a:cxn>
              </a:cxnLst>
              <a:rect l="0" t="0" r="r" b="b"/>
              <a:pathLst>
                <a:path w="83" h="103">
                  <a:moveTo>
                    <a:pt x="0" y="0"/>
                  </a:moveTo>
                  <a:lnTo>
                    <a:pt x="83" y="52"/>
                  </a:lnTo>
                  <a:lnTo>
                    <a:pt x="0" y="10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grpSp>
          <p:nvGrpSpPr>
            <p:cNvPr id="644" name="组合 643"/>
            <p:cNvGrpSpPr/>
            <p:nvPr/>
          </p:nvGrpSpPr>
          <p:grpSpPr>
            <a:xfrm>
              <a:off x="3691731" y="2535207"/>
              <a:ext cx="131763" cy="168275"/>
              <a:chOff x="4178301" y="2601914"/>
              <a:chExt cx="131763" cy="168275"/>
            </a:xfrm>
          </p:grpSpPr>
          <p:sp>
            <p:nvSpPr>
              <p:cNvPr id="675" name="Freeform 61"/>
              <p:cNvSpPr>
                <a:spLocks/>
              </p:cNvSpPr>
              <p:nvPr/>
            </p:nvSpPr>
            <p:spPr bwMode="auto">
              <a:xfrm>
                <a:off x="4178301" y="2601914"/>
                <a:ext cx="131763" cy="168275"/>
              </a:xfrm>
              <a:custGeom>
                <a:avLst/>
                <a:gdLst>
                  <a:gd name="T0" fmla="*/ 0 w 83"/>
                  <a:gd name="T1" fmla="*/ 0 h 106"/>
                  <a:gd name="T2" fmla="*/ 83 w 83"/>
                  <a:gd name="T3" fmla="*/ 53 h 106"/>
                  <a:gd name="T4" fmla="*/ 0 w 83"/>
                  <a:gd name="T5" fmla="*/ 106 h 106"/>
                  <a:gd name="T6" fmla="*/ 0 w 83"/>
                  <a:gd name="T7" fmla="*/ 0 h 106"/>
                </a:gdLst>
                <a:ahLst/>
                <a:cxnLst>
                  <a:cxn ang="0">
                    <a:pos x="T0" y="T1"/>
                  </a:cxn>
                  <a:cxn ang="0">
                    <a:pos x="T2" y="T3"/>
                  </a:cxn>
                  <a:cxn ang="0">
                    <a:pos x="T4" y="T5"/>
                  </a:cxn>
                  <a:cxn ang="0">
                    <a:pos x="T6" y="T7"/>
                  </a:cxn>
                </a:cxnLst>
                <a:rect l="0" t="0" r="r" b="b"/>
                <a:pathLst>
                  <a:path w="83" h="106">
                    <a:moveTo>
                      <a:pt x="0" y="0"/>
                    </a:moveTo>
                    <a:lnTo>
                      <a:pt x="83" y="53"/>
                    </a:lnTo>
                    <a:lnTo>
                      <a:pt x="0" y="10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76" name="Freeform 62"/>
              <p:cNvSpPr>
                <a:spLocks/>
              </p:cNvSpPr>
              <p:nvPr/>
            </p:nvSpPr>
            <p:spPr bwMode="auto">
              <a:xfrm>
                <a:off x="4178301" y="2601914"/>
                <a:ext cx="131763" cy="168275"/>
              </a:xfrm>
              <a:custGeom>
                <a:avLst/>
                <a:gdLst>
                  <a:gd name="T0" fmla="*/ 0 w 83"/>
                  <a:gd name="T1" fmla="*/ 0 h 106"/>
                  <a:gd name="T2" fmla="*/ 83 w 83"/>
                  <a:gd name="T3" fmla="*/ 53 h 106"/>
                  <a:gd name="T4" fmla="*/ 0 w 83"/>
                  <a:gd name="T5" fmla="*/ 106 h 106"/>
                  <a:gd name="T6" fmla="*/ 0 w 83"/>
                  <a:gd name="T7" fmla="*/ 0 h 106"/>
                </a:gdLst>
                <a:ahLst/>
                <a:cxnLst>
                  <a:cxn ang="0">
                    <a:pos x="T0" y="T1"/>
                  </a:cxn>
                  <a:cxn ang="0">
                    <a:pos x="T2" y="T3"/>
                  </a:cxn>
                  <a:cxn ang="0">
                    <a:pos x="T4" y="T5"/>
                  </a:cxn>
                  <a:cxn ang="0">
                    <a:pos x="T6" y="T7"/>
                  </a:cxn>
                </a:cxnLst>
                <a:rect l="0" t="0" r="r" b="b"/>
                <a:pathLst>
                  <a:path w="83" h="106">
                    <a:moveTo>
                      <a:pt x="0" y="0"/>
                    </a:moveTo>
                    <a:lnTo>
                      <a:pt x="83" y="53"/>
                    </a:lnTo>
                    <a:lnTo>
                      <a:pt x="0" y="106"/>
                    </a:lnTo>
                    <a:lnTo>
                      <a:pt x="0" y="0"/>
                    </a:lnTo>
                    <a:close/>
                  </a:path>
                </a:pathLst>
              </a:custGeom>
              <a:noFill/>
              <a:ln w="17463" cap="rnd">
                <a:solidFill>
                  <a:srgbClr val="9BBB5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grpSp>
        <p:grpSp>
          <p:nvGrpSpPr>
            <p:cNvPr id="645" name="组合 644"/>
            <p:cNvGrpSpPr/>
            <p:nvPr/>
          </p:nvGrpSpPr>
          <p:grpSpPr>
            <a:xfrm>
              <a:off x="3709192" y="3160574"/>
              <a:ext cx="131763" cy="168275"/>
              <a:chOff x="4178301" y="2601914"/>
              <a:chExt cx="131763" cy="168275"/>
            </a:xfrm>
          </p:grpSpPr>
          <p:sp>
            <p:nvSpPr>
              <p:cNvPr id="673" name="Freeform 61"/>
              <p:cNvSpPr>
                <a:spLocks/>
              </p:cNvSpPr>
              <p:nvPr/>
            </p:nvSpPr>
            <p:spPr bwMode="auto">
              <a:xfrm>
                <a:off x="4178301" y="2601914"/>
                <a:ext cx="131763" cy="168275"/>
              </a:xfrm>
              <a:custGeom>
                <a:avLst/>
                <a:gdLst>
                  <a:gd name="T0" fmla="*/ 0 w 83"/>
                  <a:gd name="T1" fmla="*/ 0 h 106"/>
                  <a:gd name="T2" fmla="*/ 83 w 83"/>
                  <a:gd name="T3" fmla="*/ 53 h 106"/>
                  <a:gd name="T4" fmla="*/ 0 w 83"/>
                  <a:gd name="T5" fmla="*/ 106 h 106"/>
                  <a:gd name="T6" fmla="*/ 0 w 83"/>
                  <a:gd name="T7" fmla="*/ 0 h 106"/>
                </a:gdLst>
                <a:ahLst/>
                <a:cxnLst>
                  <a:cxn ang="0">
                    <a:pos x="T0" y="T1"/>
                  </a:cxn>
                  <a:cxn ang="0">
                    <a:pos x="T2" y="T3"/>
                  </a:cxn>
                  <a:cxn ang="0">
                    <a:pos x="T4" y="T5"/>
                  </a:cxn>
                  <a:cxn ang="0">
                    <a:pos x="T6" y="T7"/>
                  </a:cxn>
                </a:cxnLst>
                <a:rect l="0" t="0" r="r" b="b"/>
                <a:pathLst>
                  <a:path w="83" h="106">
                    <a:moveTo>
                      <a:pt x="0" y="0"/>
                    </a:moveTo>
                    <a:lnTo>
                      <a:pt x="83" y="53"/>
                    </a:lnTo>
                    <a:lnTo>
                      <a:pt x="0" y="10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74" name="Freeform 62"/>
              <p:cNvSpPr>
                <a:spLocks/>
              </p:cNvSpPr>
              <p:nvPr/>
            </p:nvSpPr>
            <p:spPr bwMode="auto">
              <a:xfrm>
                <a:off x="4178301" y="2601914"/>
                <a:ext cx="131763" cy="168275"/>
              </a:xfrm>
              <a:custGeom>
                <a:avLst/>
                <a:gdLst>
                  <a:gd name="T0" fmla="*/ 0 w 83"/>
                  <a:gd name="T1" fmla="*/ 0 h 106"/>
                  <a:gd name="T2" fmla="*/ 83 w 83"/>
                  <a:gd name="T3" fmla="*/ 53 h 106"/>
                  <a:gd name="T4" fmla="*/ 0 w 83"/>
                  <a:gd name="T5" fmla="*/ 106 h 106"/>
                  <a:gd name="T6" fmla="*/ 0 w 83"/>
                  <a:gd name="T7" fmla="*/ 0 h 106"/>
                </a:gdLst>
                <a:ahLst/>
                <a:cxnLst>
                  <a:cxn ang="0">
                    <a:pos x="T0" y="T1"/>
                  </a:cxn>
                  <a:cxn ang="0">
                    <a:pos x="T2" y="T3"/>
                  </a:cxn>
                  <a:cxn ang="0">
                    <a:pos x="T4" y="T5"/>
                  </a:cxn>
                  <a:cxn ang="0">
                    <a:pos x="T6" y="T7"/>
                  </a:cxn>
                </a:cxnLst>
                <a:rect l="0" t="0" r="r" b="b"/>
                <a:pathLst>
                  <a:path w="83" h="106">
                    <a:moveTo>
                      <a:pt x="0" y="0"/>
                    </a:moveTo>
                    <a:lnTo>
                      <a:pt x="83" y="53"/>
                    </a:lnTo>
                    <a:lnTo>
                      <a:pt x="0" y="106"/>
                    </a:lnTo>
                    <a:lnTo>
                      <a:pt x="0" y="0"/>
                    </a:lnTo>
                    <a:close/>
                  </a:path>
                </a:pathLst>
              </a:custGeom>
              <a:noFill/>
              <a:ln w="17463" cap="rnd">
                <a:solidFill>
                  <a:srgbClr val="9BBB5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grpSp>
        <p:cxnSp>
          <p:nvCxnSpPr>
            <p:cNvPr id="646" name="肘形连接符 645"/>
            <p:cNvCxnSpPr>
              <a:stCxn id="462" idx="6"/>
              <a:endCxn id="466" idx="1"/>
            </p:cNvCxnSpPr>
            <p:nvPr/>
          </p:nvCxnSpPr>
          <p:spPr>
            <a:xfrm flipV="1">
              <a:off x="3641724" y="4287808"/>
              <a:ext cx="313533" cy="113506"/>
            </a:xfrm>
            <a:prstGeom prst="bentConnector3">
              <a:avLst>
                <a:gd name="adj1" fmla="val 99494"/>
              </a:avLst>
            </a:prstGeom>
          </p:spPr>
          <p:style>
            <a:lnRef idx="1">
              <a:schemeClr val="dk1"/>
            </a:lnRef>
            <a:fillRef idx="0">
              <a:schemeClr val="dk1"/>
            </a:fillRef>
            <a:effectRef idx="0">
              <a:schemeClr val="dk1"/>
            </a:effectRef>
            <a:fontRef idx="minor">
              <a:schemeClr val="tx1"/>
            </a:fontRef>
          </p:style>
        </p:cxnSp>
        <p:cxnSp>
          <p:nvCxnSpPr>
            <p:cNvPr id="647" name="肘形连接符 646"/>
            <p:cNvCxnSpPr>
              <a:stCxn id="487" idx="1"/>
            </p:cNvCxnSpPr>
            <p:nvPr/>
          </p:nvCxnSpPr>
          <p:spPr>
            <a:xfrm rot="16200000" flipH="1" flipV="1">
              <a:off x="3199326" y="3058035"/>
              <a:ext cx="154206" cy="432088"/>
            </a:xfrm>
            <a:prstGeom prst="bentConnector4">
              <a:avLst>
                <a:gd name="adj1" fmla="val -2471"/>
                <a:gd name="adj2" fmla="val 52018"/>
              </a:avLst>
            </a:prstGeom>
          </p:spPr>
          <p:style>
            <a:lnRef idx="1">
              <a:schemeClr val="dk1"/>
            </a:lnRef>
            <a:fillRef idx="0">
              <a:schemeClr val="dk1"/>
            </a:fillRef>
            <a:effectRef idx="0">
              <a:schemeClr val="dk1"/>
            </a:effectRef>
            <a:fontRef idx="minor">
              <a:schemeClr val="tx1"/>
            </a:fontRef>
          </p:style>
        </p:cxnSp>
        <p:grpSp>
          <p:nvGrpSpPr>
            <p:cNvPr id="648" name="组合 647"/>
            <p:cNvGrpSpPr/>
            <p:nvPr/>
          </p:nvGrpSpPr>
          <p:grpSpPr>
            <a:xfrm>
              <a:off x="5179409" y="3164498"/>
              <a:ext cx="163513" cy="163513"/>
              <a:chOff x="5978525" y="3035300"/>
              <a:chExt cx="163513" cy="163513"/>
            </a:xfrm>
          </p:grpSpPr>
          <p:sp>
            <p:nvSpPr>
              <p:cNvPr id="663" name="Freeform 268"/>
              <p:cNvSpPr>
                <a:spLocks/>
              </p:cNvSpPr>
              <p:nvPr/>
            </p:nvSpPr>
            <p:spPr bwMode="auto">
              <a:xfrm>
                <a:off x="5988050" y="3035300"/>
                <a:ext cx="131763" cy="163513"/>
              </a:xfrm>
              <a:custGeom>
                <a:avLst/>
                <a:gdLst>
                  <a:gd name="T0" fmla="*/ 83 w 83"/>
                  <a:gd name="T1" fmla="*/ 0 h 103"/>
                  <a:gd name="T2" fmla="*/ 0 w 83"/>
                  <a:gd name="T3" fmla="*/ 51 h 103"/>
                  <a:gd name="T4" fmla="*/ 83 w 83"/>
                  <a:gd name="T5" fmla="*/ 103 h 103"/>
                  <a:gd name="T6" fmla="*/ 83 w 83"/>
                  <a:gd name="T7" fmla="*/ 0 h 103"/>
                </a:gdLst>
                <a:ahLst/>
                <a:cxnLst>
                  <a:cxn ang="0">
                    <a:pos x="T0" y="T1"/>
                  </a:cxn>
                  <a:cxn ang="0">
                    <a:pos x="T2" y="T3"/>
                  </a:cxn>
                  <a:cxn ang="0">
                    <a:pos x="T4" y="T5"/>
                  </a:cxn>
                  <a:cxn ang="0">
                    <a:pos x="T6" y="T7"/>
                  </a:cxn>
                </a:cxnLst>
                <a:rect l="0" t="0" r="r" b="b"/>
                <a:pathLst>
                  <a:path w="83" h="103">
                    <a:moveTo>
                      <a:pt x="83" y="0"/>
                    </a:moveTo>
                    <a:lnTo>
                      <a:pt x="0" y="51"/>
                    </a:lnTo>
                    <a:lnTo>
                      <a:pt x="83" y="103"/>
                    </a:lnTo>
                    <a:lnTo>
                      <a:pt x="8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64" name="Rectangle 394"/>
              <p:cNvSpPr>
                <a:spLocks noChangeArrowheads="1"/>
              </p:cNvSpPr>
              <p:nvPr/>
            </p:nvSpPr>
            <p:spPr bwMode="auto">
              <a:xfrm>
                <a:off x="5978525" y="3086100"/>
                <a:ext cx="161925" cy="4763"/>
              </a:xfrm>
              <a:prstGeom prst="rect">
                <a:avLst/>
              </a:prstGeom>
              <a:solidFill>
                <a:srgbClr val="F5FF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65" name="Rectangle 395"/>
              <p:cNvSpPr>
                <a:spLocks noChangeArrowheads="1"/>
              </p:cNvSpPr>
              <p:nvPr/>
            </p:nvSpPr>
            <p:spPr bwMode="auto">
              <a:xfrm>
                <a:off x="5978525" y="3090863"/>
                <a:ext cx="161925" cy="4763"/>
              </a:xfrm>
              <a:prstGeom prst="rect">
                <a:avLst/>
              </a:prstGeom>
              <a:solidFill>
                <a:srgbClr val="F2FF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66" name="Rectangle 396"/>
              <p:cNvSpPr>
                <a:spLocks noChangeArrowheads="1"/>
              </p:cNvSpPr>
              <p:nvPr/>
            </p:nvSpPr>
            <p:spPr bwMode="auto">
              <a:xfrm>
                <a:off x="5978525" y="3095625"/>
                <a:ext cx="161925" cy="4763"/>
              </a:xfrm>
              <a:prstGeom prst="rect">
                <a:avLst/>
              </a:prstGeom>
              <a:solidFill>
                <a:srgbClr val="EEFE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67" name="Rectangle 397"/>
              <p:cNvSpPr>
                <a:spLocks noChangeArrowheads="1"/>
              </p:cNvSpPr>
              <p:nvPr/>
            </p:nvSpPr>
            <p:spPr bwMode="auto">
              <a:xfrm>
                <a:off x="5978525" y="3100388"/>
                <a:ext cx="161925" cy="3175"/>
              </a:xfrm>
              <a:prstGeom prst="rect">
                <a:avLst/>
              </a:prstGeom>
              <a:solidFill>
                <a:srgbClr val="EBFE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68" name="Rectangle 398"/>
              <p:cNvSpPr>
                <a:spLocks noChangeArrowheads="1"/>
              </p:cNvSpPr>
              <p:nvPr/>
            </p:nvSpPr>
            <p:spPr bwMode="auto">
              <a:xfrm>
                <a:off x="5978525" y="3103563"/>
                <a:ext cx="161925" cy="4763"/>
              </a:xfrm>
              <a:prstGeom prst="rect">
                <a:avLst/>
              </a:prstGeom>
              <a:solidFill>
                <a:srgbClr val="E8FD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69" name="Rectangle 399"/>
              <p:cNvSpPr>
                <a:spLocks noChangeArrowheads="1"/>
              </p:cNvSpPr>
              <p:nvPr/>
            </p:nvSpPr>
            <p:spPr bwMode="auto">
              <a:xfrm>
                <a:off x="5978525" y="3108325"/>
                <a:ext cx="161925" cy="4763"/>
              </a:xfrm>
              <a:prstGeom prst="rect">
                <a:avLst/>
              </a:prstGeom>
              <a:solidFill>
                <a:srgbClr val="E5FD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70" name="Rectangle 400"/>
              <p:cNvSpPr>
                <a:spLocks noChangeArrowheads="1"/>
              </p:cNvSpPr>
              <p:nvPr/>
            </p:nvSpPr>
            <p:spPr bwMode="auto">
              <a:xfrm>
                <a:off x="5978525" y="3113088"/>
                <a:ext cx="161925" cy="4763"/>
              </a:xfrm>
              <a:prstGeom prst="rect">
                <a:avLst/>
              </a:prstGeom>
              <a:solidFill>
                <a:srgbClr val="E1FD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71" name="Rectangle 401"/>
              <p:cNvSpPr>
                <a:spLocks noChangeArrowheads="1"/>
              </p:cNvSpPr>
              <p:nvPr/>
            </p:nvSpPr>
            <p:spPr bwMode="auto">
              <a:xfrm>
                <a:off x="5978525" y="3117850"/>
                <a:ext cx="161925" cy="3175"/>
              </a:xfrm>
              <a:prstGeom prst="rect">
                <a:avLst/>
              </a:prstGeom>
              <a:solidFill>
                <a:srgbClr val="DEFD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72" name="Rectangle 402"/>
              <p:cNvSpPr>
                <a:spLocks noChangeArrowheads="1"/>
              </p:cNvSpPr>
              <p:nvPr/>
            </p:nvSpPr>
            <p:spPr bwMode="auto">
              <a:xfrm>
                <a:off x="5980113" y="3089275"/>
                <a:ext cx="161925" cy="34925"/>
              </a:xfrm>
              <a:prstGeom prst="rect">
                <a:avLst/>
              </a:prstGeom>
              <a:noFill/>
              <a:ln w="9525" cap="rnd">
                <a:solidFill>
                  <a:srgbClr val="98B95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grpSp>
        <p:grpSp>
          <p:nvGrpSpPr>
            <p:cNvPr id="649" name="组合 648"/>
            <p:cNvGrpSpPr/>
            <p:nvPr/>
          </p:nvGrpSpPr>
          <p:grpSpPr>
            <a:xfrm>
              <a:off x="5127339" y="4333195"/>
              <a:ext cx="163513" cy="163513"/>
              <a:chOff x="5978525" y="3035300"/>
              <a:chExt cx="163513" cy="163513"/>
            </a:xfrm>
          </p:grpSpPr>
          <p:sp>
            <p:nvSpPr>
              <p:cNvPr id="653" name="Freeform 268"/>
              <p:cNvSpPr>
                <a:spLocks/>
              </p:cNvSpPr>
              <p:nvPr/>
            </p:nvSpPr>
            <p:spPr bwMode="auto">
              <a:xfrm>
                <a:off x="5988050" y="3035300"/>
                <a:ext cx="131763" cy="163513"/>
              </a:xfrm>
              <a:custGeom>
                <a:avLst/>
                <a:gdLst>
                  <a:gd name="T0" fmla="*/ 83 w 83"/>
                  <a:gd name="T1" fmla="*/ 0 h 103"/>
                  <a:gd name="T2" fmla="*/ 0 w 83"/>
                  <a:gd name="T3" fmla="*/ 51 h 103"/>
                  <a:gd name="T4" fmla="*/ 83 w 83"/>
                  <a:gd name="T5" fmla="*/ 103 h 103"/>
                  <a:gd name="T6" fmla="*/ 83 w 83"/>
                  <a:gd name="T7" fmla="*/ 0 h 103"/>
                </a:gdLst>
                <a:ahLst/>
                <a:cxnLst>
                  <a:cxn ang="0">
                    <a:pos x="T0" y="T1"/>
                  </a:cxn>
                  <a:cxn ang="0">
                    <a:pos x="T2" y="T3"/>
                  </a:cxn>
                  <a:cxn ang="0">
                    <a:pos x="T4" y="T5"/>
                  </a:cxn>
                  <a:cxn ang="0">
                    <a:pos x="T6" y="T7"/>
                  </a:cxn>
                </a:cxnLst>
                <a:rect l="0" t="0" r="r" b="b"/>
                <a:pathLst>
                  <a:path w="83" h="103">
                    <a:moveTo>
                      <a:pt x="83" y="0"/>
                    </a:moveTo>
                    <a:lnTo>
                      <a:pt x="0" y="51"/>
                    </a:lnTo>
                    <a:lnTo>
                      <a:pt x="83" y="103"/>
                    </a:lnTo>
                    <a:lnTo>
                      <a:pt x="8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54" name="Rectangle 394"/>
              <p:cNvSpPr>
                <a:spLocks noChangeArrowheads="1"/>
              </p:cNvSpPr>
              <p:nvPr/>
            </p:nvSpPr>
            <p:spPr bwMode="auto">
              <a:xfrm>
                <a:off x="5978525" y="3086100"/>
                <a:ext cx="161925" cy="4763"/>
              </a:xfrm>
              <a:prstGeom prst="rect">
                <a:avLst/>
              </a:prstGeom>
              <a:solidFill>
                <a:srgbClr val="F5FF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55" name="Rectangle 395"/>
              <p:cNvSpPr>
                <a:spLocks noChangeArrowheads="1"/>
              </p:cNvSpPr>
              <p:nvPr/>
            </p:nvSpPr>
            <p:spPr bwMode="auto">
              <a:xfrm>
                <a:off x="5978525" y="3090863"/>
                <a:ext cx="161925" cy="4763"/>
              </a:xfrm>
              <a:prstGeom prst="rect">
                <a:avLst/>
              </a:prstGeom>
              <a:solidFill>
                <a:srgbClr val="F2FF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56" name="Rectangle 396"/>
              <p:cNvSpPr>
                <a:spLocks noChangeArrowheads="1"/>
              </p:cNvSpPr>
              <p:nvPr/>
            </p:nvSpPr>
            <p:spPr bwMode="auto">
              <a:xfrm>
                <a:off x="5978525" y="3095625"/>
                <a:ext cx="161925" cy="4763"/>
              </a:xfrm>
              <a:prstGeom prst="rect">
                <a:avLst/>
              </a:prstGeom>
              <a:solidFill>
                <a:srgbClr val="EEFE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57" name="Rectangle 397"/>
              <p:cNvSpPr>
                <a:spLocks noChangeArrowheads="1"/>
              </p:cNvSpPr>
              <p:nvPr/>
            </p:nvSpPr>
            <p:spPr bwMode="auto">
              <a:xfrm>
                <a:off x="5978525" y="3100388"/>
                <a:ext cx="161925" cy="3175"/>
              </a:xfrm>
              <a:prstGeom prst="rect">
                <a:avLst/>
              </a:prstGeom>
              <a:solidFill>
                <a:srgbClr val="EBFE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58" name="Rectangle 398"/>
              <p:cNvSpPr>
                <a:spLocks noChangeArrowheads="1"/>
              </p:cNvSpPr>
              <p:nvPr/>
            </p:nvSpPr>
            <p:spPr bwMode="auto">
              <a:xfrm>
                <a:off x="5978525" y="3103563"/>
                <a:ext cx="161925" cy="4763"/>
              </a:xfrm>
              <a:prstGeom prst="rect">
                <a:avLst/>
              </a:prstGeom>
              <a:solidFill>
                <a:srgbClr val="E8FD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59" name="Rectangle 399"/>
              <p:cNvSpPr>
                <a:spLocks noChangeArrowheads="1"/>
              </p:cNvSpPr>
              <p:nvPr/>
            </p:nvSpPr>
            <p:spPr bwMode="auto">
              <a:xfrm>
                <a:off x="5978525" y="3108325"/>
                <a:ext cx="161925" cy="4763"/>
              </a:xfrm>
              <a:prstGeom prst="rect">
                <a:avLst/>
              </a:prstGeom>
              <a:solidFill>
                <a:srgbClr val="E5FD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60" name="Rectangle 400"/>
              <p:cNvSpPr>
                <a:spLocks noChangeArrowheads="1"/>
              </p:cNvSpPr>
              <p:nvPr/>
            </p:nvSpPr>
            <p:spPr bwMode="auto">
              <a:xfrm>
                <a:off x="5978525" y="3113088"/>
                <a:ext cx="161925" cy="4763"/>
              </a:xfrm>
              <a:prstGeom prst="rect">
                <a:avLst/>
              </a:prstGeom>
              <a:solidFill>
                <a:srgbClr val="E1FD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61" name="Rectangle 401"/>
              <p:cNvSpPr>
                <a:spLocks noChangeArrowheads="1"/>
              </p:cNvSpPr>
              <p:nvPr/>
            </p:nvSpPr>
            <p:spPr bwMode="auto">
              <a:xfrm>
                <a:off x="5978525" y="3117850"/>
                <a:ext cx="161925" cy="3175"/>
              </a:xfrm>
              <a:prstGeom prst="rect">
                <a:avLst/>
              </a:prstGeom>
              <a:solidFill>
                <a:srgbClr val="DEFD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62" name="Rectangle 402"/>
              <p:cNvSpPr>
                <a:spLocks noChangeArrowheads="1"/>
              </p:cNvSpPr>
              <p:nvPr/>
            </p:nvSpPr>
            <p:spPr bwMode="auto">
              <a:xfrm>
                <a:off x="5980113" y="3089275"/>
                <a:ext cx="161925" cy="34925"/>
              </a:xfrm>
              <a:prstGeom prst="rect">
                <a:avLst/>
              </a:prstGeom>
              <a:noFill/>
              <a:ln w="9525" cap="rnd">
                <a:solidFill>
                  <a:srgbClr val="98B95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grpSp>
        <p:cxnSp>
          <p:nvCxnSpPr>
            <p:cNvPr id="650" name="直接连接符 649"/>
            <p:cNvCxnSpPr>
              <a:stCxn id="686" idx="3"/>
              <a:endCxn id="617" idx="2"/>
            </p:cNvCxnSpPr>
            <p:nvPr/>
          </p:nvCxnSpPr>
          <p:spPr>
            <a:xfrm flipV="1">
              <a:off x="5399197" y="2602201"/>
              <a:ext cx="145176" cy="2297"/>
            </a:xfrm>
            <a:prstGeom prst="line">
              <a:avLst/>
            </a:prstGeom>
          </p:spPr>
          <p:style>
            <a:lnRef idx="1">
              <a:schemeClr val="dk1"/>
            </a:lnRef>
            <a:fillRef idx="0">
              <a:schemeClr val="dk1"/>
            </a:fillRef>
            <a:effectRef idx="0">
              <a:schemeClr val="dk1"/>
            </a:effectRef>
            <a:fontRef idx="minor">
              <a:schemeClr val="tx1"/>
            </a:fontRef>
          </p:style>
        </p:cxnSp>
        <p:cxnSp>
          <p:nvCxnSpPr>
            <p:cNvPr id="651" name="直接连接符 650"/>
            <p:cNvCxnSpPr/>
            <p:nvPr/>
          </p:nvCxnSpPr>
          <p:spPr>
            <a:xfrm flipV="1">
              <a:off x="5346017" y="3237043"/>
              <a:ext cx="145176" cy="2297"/>
            </a:xfrm>
            <a:prstGeom prst="line">
              <a:avLst/>
            </a:prstGeom>
          </p:spPr>
          <p:style>
            <a:lnRef idx="1">
              <a:schemeClr val="dk1"/>
            </a:lnRef>
            <a:fillRef idx="0">
              <a:schemeClr val="dk1"/>
            </a:fillRef>
            <a:effectRef idx="0">
              <a:schemeClr val="dk1"/>
            </a:effectRef>
            <a:fontRef idx="minor">
              <a:schemeClr val="tx1"/>
            </a:fontRef>
          </p:style>
        </p:cxnSp>
        <p:cxnSp>
          <p:nvCxnSpPr>
            <p:cNvPr id="652" name="直接连接符 651"/>
            <p:cNvCxnSpPr/>
            <p:nvPr/>
          </p:nvCxnSpPr>
          <p:spPr>
            <a:xfrm flipV="1">
              <a:off x="5287597" y="4398902"/>
              <a:ext cx="145176" cy="2297"/>
            </a:xfrm>
            <a:prstGeom prst="line">
              <a:avLst/>
            </a:prstGeom>
          </p:spPr>
          <p:style>
            <a:lnRef idx="1">
              <a:schemeClr val="dk1"/>
            </a:lnRef>
            <a:fillRef idx="0">
              <a:schemeClr val="dk1"/>
            </a:fillRef>
            <a:effectRef idx="0">
              <a:schemeClr val="dk1"/>
            </a:effectRef>
            <a:fontRef idx="minor">
              <a:schemeClr val="tx1"/>
            </a:fontRef>
          </p:style>
        </p:cxnSp>
      </p:grpSp>
      <p:sp>
        <p:nvSpPr>
          <p:cNvPr id="690" name="文本框 689"/>
          <p:cNvSpPr txBox="1"/>
          <p:nvPr/>
        </p:nvSpPr>
        <p:spPr>
          <a:xfrm>
            <a:off x="137504" y="4429816"/>
            <a:ext cx="8925814" cy="1477328"/>
          </a:xfrm>
          <a:prstGeom prst="rect">
            <a:avLst/>
          </a:prstGeom>
          <a:noFill/>
        </p:spPr>
        <p:txBody>
          <a:bodyPr wrap="square" rtlCol="0">
            <a:spAutoFit/>
          </a:bodyPr>
          <a:lstStyle/>
          <a:p>
            <a:r>
              <a:rPr lang="en-US" altLang="zh-CN" sz="2400" b="1" dirty="0"/>
              <a:t>Each RF chain connects to </a:t>
            </a:r>
            <a:r>
              <a:rPr lang="en-US" altLang="zh-CN" sz="2400" b="1" dirty="0">
                <a:solidFill>
                  <a:srgbClr val="FF0000"/>
                </a:solidFill>
              </a:rPr>
              <a:t>all</a:t>
            </a:r>
            <a:r>
              <a:rPr lang="en-US" altLang="zh-CN" sz="2400" b="1" dirty="0"/>
              <a:t> antennas through phase shifters.</a:t>
            </a:r>
          </a:p>
          <a:p>
            <a:endParaRPr lang="en-US" altLang="zh-CN" sz="2400" b="1" dirty="0"/>
          </a:p>
          <a:p>
            <a:r>
              <a:rPr lang="en-US" altLang="zh-CN" sz="2400" b="1" dirty="0"/>
              <a:t>The spectral efficiency can </a:t>
            </a:r>
            <a:r>
              <a:rPr lang="en-US" altLang="zh-CN" sz="2400" b="1" dirty="0">
                <a:solidFill>
                  <a:srgbClr val="FF0000"/>
                </a:solidFill>
              </a:rPr>
              <a:t>approach</a:t>
            </a:r>
            <a:r>
              <a:rPr lang="en-US" altLang="zh-CN" sz="2400" b="1" dirty="0"/>
              <a:t> that of the digital beamforming.</a:t>
            </a:r>
            <a:endParaRPr lang="en-US" altLang="zh-CN" sz="2400" dirty="0"/>
          </a:p>
          <a:p>
            <a:endParaRPr lang="zh-CN" altLang="en-US" dirty="0"/>
          </a:p>
        </p:txBody>
      </p:sp>
      <p:sp>
        <p:nvSpPr>
          <p:cNvPr id="327" name="矩形 326"/>
          <p:cNvSpPr/>
          <p:nvPr/>
        </p:nvSpPr>
        <p:spPr>
          <a:xfrm>
            <a:off x="0" y="5982853"/>
            <a:ext cx="9144000" cy="523220"/>
          </a:xfrm>
          <a:prstGeom prst="rect">
            <a:avLst/>
          </a:prstGeom>
        </p:spPr>
        <p:txBody>
          <a:bodyPr wrap="square">
            <a:spAutoFit/>
          </a:bodyPr>
          <a:lstStyle/>
          <a:p>
            <a:r>
              <a:rPr lang="en-US" altLang="zh-CN" sz="1400" dirty="0"/>
              <a:t>O. E. </a:t>
            </a:r>
            <a:r>
              <a:rPr lang="en-US" altLang="zh-CN" sz="1400" dirty="0" err="1"/>
              <a:t>Ayach</a:t>
            </a:r>
            <a:r>
              <a:rPr lang="en-US" altLang="zh-CN" sz="1400" dirty="0"/>
              <a:t>, S. </a:t>
            </a:r>
            <a:r>
              <a:rPr lang="en-US" altLang="zh-CN" sz="1400" dirty="0" err="1"/>
              <a:t>Rajagopal</a:t>
            </a:r>
            <a:r>
              <a:rPr lang="en-US" altLang="zh-CN" sz="1400" dirty="0"/>
              <a:t>, S. Abu-</a:t>
            </a:r>
            <a:r>
              <a:rPr lang="en-US" altLang="zh-CN" sz="1400" dirty="0" err="1"/>
              <a:t>Surra</a:t>
            </a:r>
            <a:r>
              <a:rPr lang="en-US" altLang="zh-CN" sz="1400" dirty="0"/>
              <a:t>, Z. Pi, and R. W. Heath, </a:t>
            </a:r>
            <a:r>
              <a:rPr lang="en-US" altLang="zh-CN" sz="1400" dirty="0">
                <a:solidFill>
                  <a:srgbClr val="0432FF"/>
                </a:solidFill>
              </a:rPr>
              <a:t>“Spatially Sparse Precoding in Millimeter Wave MIMO Systems,”</a:t>
            </a:r>
            <a:r>
              <a:rPr lang="en-US" altLang="zh-CN" sz="1400" dirty="0"/>
              <a:t> </a:t>
            </a:r>
            <a:r>
              <a:rPr lang="en-US" altLang="zh-CN" sz="1400" dirty="0">
                <a:solidFill>
                  <a:srgbClr val="00B050"/>
                </a:solidFill>
              </a:rPr>
              <a:t>IEEE Trans. Wireless </a:t>
            </a:r>
            <a:r>
              <a:rPr lang="en-US" altLang="zh-CN" sz="1400" dirty="0" err="1">
                <a:solidFill>
                  <a:srgbClr val="00B050"/>
                </a:solidFill>
              </a:rPr>
              <a:t>Commun</a:t>
            </a:r>
            <a:r>
              <a:rPr lang="en-US" altLang="zh-CN" sz="1400" dirty="0">
                <a:solidFill>
                  <a:srgbClr val="00B050"/>
                </a:solidFill>
              </a:rPr>
              <a:t>, vol. 13, no. 3, pp. 1499–1513, March 2014.</a:t>
            </a:r>
          </a:p>
        </p:txBody>
      </p:sp>
    </p:spTree>
    <p:extLst>
      <p:ext uri="{BB962C8B-B14F-4D97-AF65-F5344CB8AC3E}">
        <p14:creationId xmlns:p14="http://schemas.microsoft.com/office/powerpoint/2010/main" val="2169686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sz="2400" dirty="0"/>
          </a:p>
          <a:p>
            <a:pPr marL="0" indent="0">
              <a:buNone/>
            </a:pPr>
            <a:endParaRPr lang="en-US" sz="2400" dirty="0"/>
          </a:p>
        </p:txBody>
      </p:sp>
      <p:sp>
        <p:nvSpPr>
          <p:cNvPr id="3" name="Slide Number Placeholder 2"/>
          <p:cNvSpPr>
            <a:spLocks noGrp="1"/>
          </p:cNvSpPr>
          <p:nvPr>
            <p:ph type="sldNum" sz="quarter" idx="11"/>
          </p:nvPr>
        </p:nvSpPr>
        <p:spPr/>
        <p:txBody>
          <a:bodyPr/>
          <a:lstStyle/>
          <a:p>
            <a:pPr>
              <a:defRPr/>
            </a:pPr>
            <a:fld id="{AC6DD1D9-2669-FC49-9FC1-CDD719D0F834}" type="slidenum">
              <a:rPr lang="en-US" smtClean="0"/>
              <a:pPr>
                <a:defRPr/>
              </a:pPr>
              <a:t>11</a:t>
            </a:fld>
            <a:endParaRPr lang="en-US"/>
          </a:p>
        </p:txBody>
      </p:sp>
      <p:sp>
        <p:nvSpPr>
          <p:cNvPr id="4" name="Title 3"/>
          <p:cNvSpPr>
            <a:spLocks noGrp="1"/>
          </p:cNvSpPr>
          <p:nvPr>
            <p:ph type="title"/>
          </p:nvPr>
        </p:nvSpPr>
        <p:spPr/>
        <p:txBody>
          <a:bodyPr/>
          <a:lstStyle/>
          <a:p>
            <a:r>
              <a:rPr lang="en-US" sz="4000" dirty="0"/>
              <a:t>Array of Sub-array (AoSA)</a:t>
            </a:r>
          </a:p>
        </p:txBody>
      </p:sp>
      <p:grpSp>
        <p:nvGrpSpPr>
          <p:cNvPr id="327" name="组合 326"/>
          <p:cNvGrpSpPr/>
          <p:nvPr/>
        </p:nvGrpSpPr>
        <p:grpSpPr>
          <a:xfrm>
            <a:off x="68346" y="1761153"/>
            <a:ext cx="9062515" cy="2578748"/>
            <a:chOff x="71185" y="2360613"/>
            <a:chExt cx="9062515" cy="2578748"/>
          </a:xfrm>
        </p:grpSpPr>
        <p:sp>
          <p:nvSpPr>
            <p:cNvPr id="328" name="Rectangle 9"/>
            <p:cNvSpPr>
              <a:spLocks noChangeArrowheads="1"/>
            </p:cNvSpPr>
            <p:nvPr/>
          </p:nvSpPr>
          <p:spPr bwMode="auto">
            <a:xfrm>
              <a:off x="2362201" y="2362201"/>
              <a:ext cx="252413" cy="1055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29" name="Freeform 10"/>
            <p:cNvSpPr>
              <a:spLocks/>
            </p:cNvSpPr>
            <p:nvPr/>
          </p:nvSpPr>
          <p:spPr bwMode="auto">
            <a:xfrm>
              <a:off x="452438" y="2362201"/>
              <a:ext cx="579438" cy="2181225"/>
            </a:xfrm>
            <a:custGeom>
              <a:avLst/>
              <a:gdLst>
                <a:gd name="T0" fmla="*/ 0 w 1477"/>
                <a:gd name="T1" fmla="*/ 246 h 5554"/>
                <a:gd name="T2" fmla="*/ 247 w 1477"/>
                <a:gd name="T3" fmla="*/ 0 h 5554"/>
                <a:gd name="T4" fmla="*/ 1231 w 1477"/>
                <a:gd name="T5" fmla="*/ 0 h 5554"/>
                <a:gd name="T6" fmla="*/ 1477 w 1477"/>
                <a:gd name="T7" fmla="*/ 246 h 5554"/>
                <a:gd name="T8" fmla="*/ 1477 w 1477"/>
                <a:gd name="T9" fmla="*/ 5308 h 5554"/>
                <a:gd name="T10" fmla="*/ 1231 w 1477"/>
                <a:gd name="T11" fmla="*/ 5554 h 5554"/>
                <a:gd name="T12" fmla="*/ 247 w 1477"/>
                <a:gd name="T13" fmla="*/ 5554 h 5554"/>
                <a:gd name="T14" fmla="*/ 0 w 1477"/>
                <a:gd name="T15" fmla="*/ 5308 h 5554"/>
                <a:gd name="T16" fmla="*/ 0 w 1477"/>
                <a:gd name="T17" fmla="*/ 246 h 5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7" h="5554">
                  <a:moveTo>
                    <a:pt x="0" y="246"/>
                  </a:moveTo>
                  <a:cubicBezTo>
                    <a:pt x="0" y="110"/>
                    <a:pt x="111" y="0"/>
                    <a:pt x="247" y="0"/>
                  </a:cubicBezTo>
                  <a:lnTo>
                    <a:pt x="1231" y="0"/>
                  </a:lnTo>
                  <a:cubicBezTo>
                    <a:pt x="1367" y="0"/>
                    <a:pt x="1477" y="110"/>
                    <a:pt x="1477" y="246"/>
                  </a:cubicBezTo>
                  <a:lnTo>
                    <a:pt x="1477" y="5308"/>
                  </a:lnTo>
                  <a:cubicBezTo>
                    <a:pt x="1477" y="5445"/>
                    <a:pt x="1367" y="5554"/>
                    <a:pt x="1231" y="5554"/>
                  </a:cubicBezTo>
                  <a:lnTo>
                    <a:pt x="247" y="5554"/>
                  </a:lnTo>
                  <a:cubicBezTo>
                    <a:pt x="111" y="5554"/>
                    <a:pt x="0" y="5445"/>
                    <a:pt x="0" y="5308"/>
                  </a:cubicBezTo>
                  <a:lnTo>
                    <a:pt x="0" y="246"/>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30" name="Freeform 11"/>
            <p:cNvSpPr>
              <a:spLocks/>
            </p:cNvSpPr>
            <p:nvPr/>
          </p:nvSpPr>
          <p:spPr bwMode="auto">
            <a:xfrm>
              <a:off x="452438" y="2362201"/>
              <a:ext cx="579438" cy="2181225"/>
            </a:xfrm>
            <a:custGeom>
              <a:avLst/>
              <a:gdLst>
                <a:gd name="T0" fmla="*/ 0 w 1477"/>
                <a:gd name="T1" fmla="*/ 246 h 5554"/>
                <a:gd name="T2" fmla="*/ 247 w 1477"/>
                <a:gd name="T3" fmla="*/ 0 h 5554"/>
                <a:gd name="T4" fmla="*/ 1231 w 1477"/>
                <a:gd name="T5" fmla="*/ 0 h 5554"/>
                <a:gd name="T6" fmla="*/ 1477 w 1477"/>
                <a:gd name="T7" fmla="*/ 246 h 5554"/>
                <a:gd name="T8" fmla="*/ 1477 w 1477"/>
                <a:gd name="T9" fmla="*/ 5308 h 5554"/>
                <a:gd name="T10" fmla="*/ 1231 w 1477"/>
                <a:gd name="T11" fmla="*/ 5554 h 5554"/>
                <a:gd name="T12" fmla="*/ 247 w 1477"/>
                <a:gd name="T13" fmla="*/ 5554 h 5554"/>
                <a:gd name="T14" fmla="*/ 0 w 1477"/>
                <a:gd name="T15" fmla="*/ 5308 h 5554"/>
                <a:gd name="T16" fmla="*/ 0 w 1477"/>
                <a:gd name="T17" fmla="*/ 246 h 5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7" h="5554">
                  <a:moveTo>
                    <a:pt x="0" y="246"/>
                  </a:moveTo>
                  <a:cubicBezTo>
                    <a:pt x="0" y="110"/>
                    <a:pt x="111" y="0"/>
                    <a:pt x="247" y="0"/>
                  </a:cubicBezTo>
                  <a:lnTo>
                    <a:pt x="1231" y="0"/>
                  </a:lnTo>
                  <a:cubicBezTo>
                    <a:pt x="1367" y="0"/>
                    <a:pt x="1477" y="110"/>
                    <a:pt x="1477" y="246"/>
                  </a:cubicBezTo>
                  <a:lnTo>
                    <a:pt x="1477" y="5308"/>
                  </a:lnTo>
                  <a:cubicBezTo>
                    <a:pt x="1477" y="5445"/>
                    <a:pt x="1367" y="5554"/>
                    <a:pt x="1231" y="5554"/>
                  </a:cubicBezTo>
                  <a:lnTo>
                    <a:pt x="247" y="5554"/>
                  </a:lnTo>
                  <a:cubicBezTo>
                    <a:pt x="111" y="5554"/>
                    <a:pt x="0" y="5445"/>
                    <a:pt x="0" y="5308"/>
                  </a:cubicBezTo>
                  <a:lnTo>
                    <a:pt x="0" y="246"/>
                  </a:lnTo>
                  <a:close/>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31" name="Freeform 12"/>
            <p:cNvSpPr>
              <a:spLocks/>
            </p:cNvSpPr>
            <p:nvPr/>
          </p:nvSpPr>
          <p:spPr bwMode="auto">
            <a:xfrm>
              <a:off x="1714501" y="2716213"/>
              <a:ext cx="415925" cy="358775"/>
            </a:xfrm>
            <a:custGeom>
              <a:avLst/>
              <a:gdLst>
                <a:gd name="T0" fmla="*/ 0 w 1061"/>
                <a:gd name="T1" fmla="*/ 153 h 913"/>
                <a:gd name="T2" fmla="*/ 152 w 1061"/>
                <a:gd name="T3" fmla="*/ 0 h 913"/>
                <a:gd name="T4" fmla="*/ 910 w 1061"/>
                <a:gd name="T5" fmla="*/ 0 h 913"/>
                <a:gd name="T6" fmla="*/ 1061 w 1061"/>
                <a:gd name="T7" fmla="*/ 153 h 913"/>
                <a:gd name="T8" fmla="*/ 1061 w 1061"/>
                <a:gd name="T9" fmla="*/ 761 h 913"/>
                <a:gd name="T10" fmla="*/ 910 w 1061"/>
                <a:gd name="T11" fmla="*/ 913 h 913"/>
                <a:gd name="T12" fmla="*/ 152 w 1061"/>
                <a:gd name="T13" fmla="*/ 913 h 913"/>
                <a:gd name="T14" fmla="*/ 0 w 1061"/>
                <a:gd name="T15" fmla="*/ 761 h 913"/>
                <a:gd name="T16" fmla="*/ 0 w 1061"/>
                <a:gd name="T17" fmla="*/ 153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1" h="913">
                  <a:moveTo>
                    <a:pt x="0" y="153"/>
                  </a:moveTo>
                  <a:cubicBezTo>
                    <a:pt x="0" y="69"/>
                    <a:pt x="68" y="0"/>
                    <a:pt x="152" y="0"/>
                  </a:cubicBezTo>
                  <a:lnTo>
                    <a:pt x="910" y="0"/>
                  </a:lnTo>
                  <a:cubicBezTo>
                    <a:pt x="993" y="0"/>
                    <a:pt x="1061" y="69"/>
                    <a:pt x="1061" y="153"/>
                  </a:cubicBezTo>
                  <a:lnTo>
                    <a:pt x="1061" y="761"/>
                  </a:lnTo>
                  <a:cubicBezTo>
                    <a:pt x="1061" y="845"/>
                    <a:pt x="993" y="913"/>
                    <a:pt x="910" y="913"/>
                  </a:cubicBezTo>
                  <a:lnTo>
                    <a:pt x="152" y="913"/>
                  </a:lnTo>
                  <a:cubicBezTo>
                    <a:pt x="68" y="913"/>
                    <a:pt x="0" y="845"/>
                    <a:pt x="0" y="761"/>
                  </a:cubicBezTo>
                  <a:lnTo>
                    <a:pt x="0" y="153"/>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32" name="Freeform 13"/>
            <p:cNvSpPr>
              <a:spLocks/>
            </p:cNvSpPr>
            <p:nvPr/>
          </p:nvSpPr>
          <p:spPr bwMode="auto">
            <a:xfrm>
              <a:off x="1714501" y="2716213"/>
              <a:ext cx="415925" cy="358775"/>
            </a:xfrm>
            <a:custGeom>
              <a:avLst/>
              <a:gdLst>
                <a:gd name="T0" fmla="*/ 0 w 1061"/>
                <a:gd name="T1" fmla="*/ 153 h 913"/>
                <a:gd name="T2" fmla="*/ 152 w 1061"/>
                <a:gd name="T3" fmla="*/ 0 h 913"/>
                <a:gd name="T4" fmla="*/ 910 w 1061"/>
                <a:gd name="T5" fmla="*/ 0 h 913"/>
                <a:gd name="T6" fmla="*/ 1061 w 1061"/>
                <a:gd name="T7" fmla="*/ 153 h 913"/>
                <a:gd name="T8" fmla="*/ 1061 w 1061"/>
                <a:gd name="T9" fmla="*/ 761 h 913"/>
                <a:gd name="T10" fmla="*/ 910 w 1061"/>
                <a:gd name="T11" fmla="*/ 913 h 913"/>
                <a:gd name="T12" fmla="*/ 152 w 1061"/>
                <a:gd name="T13" fmla="*/ 913 h 913"/>
                <a:gd name="T14" fmla="*/ 0 w 1061"/>
                <a:gd name="T15" fmla="*/ 761 h 913"/>
                <a:gd name="T16" fmla="*/ 0 w 1061"/>
                <a:gd name="T17" fmla="*/ 153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1" h="913">
                  <a:moveTo>
                    <a:pt x="0" y="153"/>
                  </a:moveTo>
                  <a:cubicBezTo>
                    <a:pt x="0" y="69"/>
                    <a:pt x="68" y="0"/>
                    <a:pt x="152" y="0"/>
                  </a:cubicBezTo>
                  <a:lnTo>
                    <a:pt x="910" y="0"/>
                  </a:lnTo>
                  <a:cubicBezTo>
                    <a:pt x="993" y="0"/>
                    <a:pt x="1061" y="69"/>
                    <a:pt x="1061" y="153"/>
                  </a:cubicBezTo>
                  <a:lnTo>
                    <a:pt x="1061" y="761"/>
                  </a:lnTo>
                  <a:cubicBezTo>
                    <a:pt x="1061" y="845"/>
                    <a:pt x="993" y="913"/>
                    <a:pt x="910" y="913"/>
                  </a:cubicBezTo>
                  <a:lnTo>
                    <a:pt x="152" y="913"/>
                  </a:lnTo>
                  <a:cubicBezTo>
                    <a:pt x="68" y="913"/>
                    <a:pt x="0" y="845"/>
                    <a:pt x="0" y="761"/>
                  </a:cubicBezTo>
                  <a:lnTo>
                    <a:pt x="0" y="153"/>
                  </a:lnTo>
                  <a:close/>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33" name="Freeform 16"/>
            <p:cNvSpPr>
              <a:spLocks noEditPoints="1"/>
            </p:cNvSpPr>
            <p:nvPr/>
          </p:nvSpPr>
          <p:spPr bwMode="auto">
            <a:xfrm>
              <a:off x="1031876" y="2870201"/>
              <a:ext cx="177800" cy="53975"/>
            </a:xfrm>
            <a:custGeom>
              <a:avLst/>
              <a:gdLst>
                <a:gd name="T0" fmla="*/ 0 w 112"/>
                <a:gd name="T1" fmla="*/ 14 h 34"/>
                <a:gd name="T2" fmla="*/ 84 w 112"/>
                <a:gd name="T3" fmla="*/ 14 h 34"/>
                <a:gd name="T4" fmla="*/ 84 w 112"/>
                <a:gd name="T5" fmla="*/ 20 h 34"/>
                <a:gd name="T6" fmla="*/ 0 w 112"/>
                <a:gd name="T7" fmla="*/ 20 h 34"/>
                <a:gd name="T8" fmla="*/ 0 w 112"/>
                <a:gd name="T9" fmla="*/ 14 h 34"/>
                <a:gd name="T10" fmla="*/ 78 w 112"/>
                <a:gd name="T11" fmla="*/ 0 h 34"/>
                <a:gd name="T12" fmla="*/ 112 w 112"/>
                <a:gd name="T13" fmla="*/ 17 h 34"/>
                <a:gd name="T14" fmla="*/ 78 w 112"/>
                <a:gd name="T15" fmla="*/ 34 h 34"/>
                <a:gd name="T16" fmla="*/ 78 w 112"/>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34">
                  <a:moveTo>
                    <a:pt x="0" y="14"/>
                  </a:moveTo>
                  <a:lnTo>
                    <a:pt x="84" y="14"/>
                  </a:lnTo>
                  <a:lnTo>
                    <a:pt x="84" y="20"/>
                  </a:lnTo>
                  <a:lnTo>
                    <a:pt x="0" y="20"/>
                  </a:lnTo>
                  <a:lnTo>
                    <a:pt x="0" y="14"/>
                  </a:lnTo>
                  <a:close/>
                  <a:moveTo>
                    <a:pt x="78" y="0"/>
                  </a:moveTo>
                  <a:lnTo>
                    <a:pt x="112" y="17"/>
                  </a:lnTo>
                  <a:lnTo>
                    <a:pt x="78" y="34"/>
                  </a:lnTo>
                  <a:lnTo>
                    <a:pt x="7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34" name="Rectangle 17"/>
            <p:cNvSpPr>
              <a:spLocks noChangeArrowheads="1"/>
            </p:cNvSpPr>
            <p:nvPr/>
          </p:nvSpPr>
          <p:spPr bwMode="auto">
            <a:xfrm>
              <a:off x="1031876" y="2892426"/>
              <a:ext cx="133350" cy="9525"/>
            </a:xfrm>
            <a:prstGeom prst="rect">
              <a:avLst/>
            </a:pr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35" name="Freeform 18"/>
            <p:cNvSpPr>
              <a:spLocks/>
            </p:cNvSpPr>
            <p:nvPr/>
          </p:nvSpPr>
          <p:spPr bwMode="auto">
            <a:xfrm>
              <a:off x="1155701" y="2870201"/>
              <a:ext cx="53975" cy="53975"/>
            </a:xfrm>
            <a:custGeom>
              <a:avLst/>
              <a:gdLst>
                <a:gd name="T0" fmla="*/ 0 w 34"/>
                <a:gd name="T1" fmla="*/ 0 h 34"/>
                <a:gd name="T2" fmla="*/ 34 w 34"/>
                <a:gd name="T3" fmla="*/ 17 h 34"/>
                <a:gd name="T4" fmla="*/ 0 w 34"/>
                <a:gd name="T5" fmla="*/ 34 h 34"/>
                <a:gd name="T6" fmla="*/ 0 w 34"/>
                <a:gd name="T7" fmla="*/ 0 h 34"/>
              </a:gdLst>
              <a:ahLst/>
              <a:cxnLst>
                <a:cxn ang="0">
                  <a:pos x="T0" y="T1"/>
                </a:cxn>
                <a:cxn ang="0">
                  <a:pos x="T2" y="T3"/>
                </a:cxn>
                <a:cxn ang="0">
                  <a:pos x="T4" y="T5"/>
                </a:cxn>
                <a:cxn ang="0">
                  <a:pos x="T6" y="T7"/>
                </a:cxn>
              </a:cxnLst>
              <a:rect l="0" t="0" r="r" b="b"/>
              <a:pathLst>
                <a:path w="34" h="34">
                  <a:moveTo>
                    <a:pt x="0" y="0"/>
                  </a:moveTo>
                  <a:lnTo>
                    <a:pt x="34" y="17"/>
                  </a:lnTo>
                  <a:lnTo>
                    <a:pt x="0" y="34"/>
                  </a:lnTo>
                  <a:lnTo>
                    <a:pt x="0" y="0"/>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36" name="Freeform 19"/>
            <p:cNvSpPr>
              <a:spLocks noEditPoints="1"/>
            </p:cNvSpPr>
            <p:nvPr/>
          </p:nvSpPr>
          <p:spPr bwMode="auto">
            <a:xfrm>
              <a:off x="1520826" y="2871788"/>
              <a:ext cx="190500" cy="53975"/>
            </a:xfrm>
            <a:custGeom>
              <a:avLst/>
              <a:gdLst>
                <a:gd name="T0" fmla="*/ 0 w 120"/>
                <a:gd name="T1" fmla="*/ 21 h 34"/>
                <a:gd name="T2" fmla="*/ 92 w 120"/>
                <a:gd name="T3" fmla="*/ 20 h 34"/>
                <a:gd name="T4" fmla="*/ 91 w 120"/>
                <a:gd name="T5" fmla="*/ 14 h 34"/>
                <a:gd name="T6" fmla="*/ 0 w 120"/>
                <a:gd name="T7" fmla="*/ 15 h 34"/>
                <a:gd name="T8" fmla="*/ 0 w 120"/>
                <a:gd name="T9" fmla="*/ 21 h 34"/>
                <a:gd name="T10" fmla="*/ 86 w 120"/>
                <a:gd name="T11" fmla="*/ 34 h 34"/>
                <a:gd name="T12" fmla="*/ 120 w 120"/>
                <a:gd name="T13" fmla="*/ 16 h 34"/>
                <a:gd name="T14" fmla="*/ 86 w 120"/>
                <a:gd name="T15" fmla="*/ 0 h 34"/>
                <a:gd name="T16" fmla="*/ 86 w 120"/>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34">
                  <a:moveTo>
                    <a:pt x="0" y="21"/>
                  </a:moveTo>
                  <a:lnTo>
                    <a:pt x="92" y="20"/>
                  </a:lnTo>
                  <a:lnTo>
                    <a:pt x="91" y="14"/>
                  </a:lnTo>
                  <a:lnTo>
                    <a:pt x="0" y="15"/>
                  </a:lnTo>
                  <a:lnTo>
                    <a:pt x="0" y="21"/>
                  </a:lnTo>
                  <a:close/>
                  <a:moveTo>
                    <a:pt x="86" y="34"/>
                  </a:moveTo>
                  <a:lnTo>
                    <a:pt x="120" y="16"/>
                  </a:lnTo>
                  <a:lnTo>
                    <a:pt x="86" y="0"/>
                  </a:lnTo>
                  <a:lnTo>
                    <a:pt x="86"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37" name="Freeform 20"/>
            <p:cNvSpPr>
              <a:spLocks/>
            </p:cNvSpPr>
            <p:nvPr/>
          </p:nvSpPr>
          <p:spPr bwMode="auto">
            <a:xfrm>
              <a:off x="1520826" y="2894013"/>
              <a:ext cx="146050" cy="11113"/>
            </a:xfrm>
            <a:custGeom>
              <a:avLst/>
              <a:gdLst>
                <a:gd name="T0" fmla="*/ 0 w 92"/>
                <a:gd name="T1" fmla="*/ 7 h 7"/>
                <a:gd name="T2" fmla="*/ 92 w 92"/>
                <a:gd name="T3" fmla="*/ 6 h 7"/>
                <a:gd name="T4" fmla="*/ 91 w 92"/>
                <a:gd name="T5" fmla="*/ 0 h 7"/>
                <a:gd name="T6" fmla="*/ 0 w 92"/>
                <a:gd name="T7" fmla="*/ 1 h 7"/>
                <a:gd name="T8" fmla="*/ 0 w 92"/>
                <a:gd name="T9" fmla="*/ 7 h 7"/>
              </a:gdLst>
              <a:ahLst/>
              <a:cxnLst>
                <a:cxn ang="0">
                  <a:pos x="T0" y="T1"/>
                </a:cxn>
                <a:cxn ang="0">
                  <a:pos x="T2" y="T3"/>
                </a:cxn>
                <a:cxn ang="0">
                  <a:pos x="T4" y="T5"/>
                </a:cxn>
                <a:cxn ang="0">
                  <a:pos x="T6" y="T7"/>
                </a:cxn>
                <a:cxn ang="0">
                  <a:pos x="T8" y="T9"/>
                </a:cxn>
              </a:cxnLst>
              <a:rect l="0" t="0" r="r" b="b"/>
              <a:pathLst>
                <a:path w="92" h="7">
                  <a:moveTo>
                    <a:pt x="0" y="7"/>
                  </a:moveTo>
                  <a:lnTo>
                    <a:pt x="92" y="6"/>
                  </a:lnTo>
                  <a:lnTo>
                    <a:pt x="91" y="0"/>
                  </a:lnTo>
                  <a:lnTo>
                    <a:pt x="0" y="1"/>
                  </a:lnTo>
                  <a:lnTo>
                    <a:pt x="0" y="7"/>
                  </a:lnTo>
                  <a:close/>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38" name="Freeform 21"/>
            <p:cNvSpPr>
              <a:spLocks/>
            </p:cNvSpPr>
            <p:nvPr/>
          </p:nvSpPr>
          <p:spPr bwMode="auto">
            <a:xfrm>
              <a:off x="1657351" y="2871788"/>
              <a:ext cx="53975" cy="53975"/>
            </a:xfrm>
            <a:custGeom>
              <a:avLst/>
              <a:gdLst>
                <a:gd name="T0" fmla="*/ 0 w 34"/>
                <a:gd name="T1" fmla="*/ 34 h 34"/>
                <a:gd name="T2" fmla="*/ 34 w 34"/>
                <a:gd name="T3" fmla="*/ 16 h 34"/>
                <a:gd name="T4" fmla="*/ 0 w 34"/>
                <a:gd name="T5" fmla="*/ 0 h 34"/>
                <a:gd name="T6" fmla="*/ 0 w 34"/>
                <a:gd name="T7" fmla="*/ 34 h 34"/>
              </a:gdLst>
              <a:ahLst/>
              <a:cxnLst>
                <a:cxn ang="0">
                  <a:pos x="T0" y="T1"/>
                </a:cxn>
                <a:cxn ang="0">
                  <a:pos x="T2" y="T3"/>
                </a:cxn>
                <a:cxn ang="0">
                  <a:pos x="T4" y="T5"/>
                </a:cxn>
                <a:cxn ang="0">
                  <a:pos x="T6" y="T7"/>
                </a:cxn>
              </a:cxnLst>
              <a:rect l="0" t="0" r="r" b="b"/>
              <a:pathLst>
                <a:path w="34" h="34">
                  <a:moveTo>
                    <a:pt x="0" y="34"/>
                  </a:moveTo>
                  <a:lnTo>
                    <a:pt x="34" y="16"/>
                  </a:lnTo>
                  <a:lnTo>
                    <a:pt x="0" y="0"/>
                  </a:lnTo>
                  <a:lnTo>
                    <a:pt x="0" y="34"/>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39" name="Freeform 22"/>
            <p:cNvSpPr>
              <a:spLocks noEditPoints="1"/>
            </p:cNvSpPr>
            <p:nvPr/>
          </p:nvSpPr>
          <p:spPr bwMode="auto">
            <a:xfrm>
              <a:off x="2135188" y="2871788"/>
              <a:ext cx="177800" cy="53975"/>
            </a:xfrm>
            <a:custGeom>
              <a:avLst/>
              <a:gdLst>
                <a:gd name="T0" fmla="*/ 0 w 112"/>
                <a:gd name="T1" fmla="*/ 21 h 34"/>
                <a:gd name="T2" fmla="*/ 84 w 112"/>
                <a:gd name="T3" fmla="*/ 20 h 34"/>
                <a:gd name="T4" fmla="*/ 84 w 112"/>
                <a:gd name="T5" fmla="*/ 14 h 34"/>
                <a:gd name="T6" fmla="*/ 0 w 112"/>
                <a:gd name="T7" fmla="*/ 15 h 34"/>
                <a:gd name="T8" fmla="*/ 0 w 112"/>
                <a:gd name="T9" fmla="*/ 21 h 34"/>
                <a:gd name="T10" fmla="*/ 78 w 112"/>
                <a:gd name="T11" fmla="*/ 34 h 34"/>
                <a:gd name="T12" fmla="*/ 112 w 112"/>
                <a:gd name="T13" fmla="*/ 16 h 34"/>
                <a:gd name="T14" fmla="*/ 78 w 112"/>
                <a:gd name="T15" fmla="*/ 0 h 34"/>
                <a:gd name="T16" fmla="*/ 78 w 112"/>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34">
                  <a:moveTo>
                    <a:pt x="0" y="21"/>
                  </a:moveTo>
                  <a:lnTo>
                    <a:pt x="84" y="20"/>
                  </a:lnTo>
                  <a:lnTo>
                    <a:pt x="84" y="14"/>
                  </a:lnTo>
                  <a:lnTo>
                    <a:pt x="0" y="15"/>
                  </a:lnTo>
                  <a:lnTo>
                    <a:pt x="0" y="21"/>
                  </a:lnTo>
                  <a:close/>
                  <a:moveTo>
                    <a:pt x="78" y="34"/>
                  </a:moveTo>
                  <a:lnTo>
                    <a:pt x="112" y="16"/>
                  </a:lnTo>
                  <a:lnTo>
                    <a:pt x="78" y="0"/>
                  </a:lnTo>
                  <a:lnTo>
                    <a:pt x="78"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40" name="Freeform 23"/>
            <p:cNvSpPr>
              <a:spLocks/>
            </p:cNvSpPr>
            <p:nvPr/>
          </p:nvSpPr>
          <p:spPr bwMode="auto">
            <a:xfrm>
              <a:off x="2135188" y="2894013"/>
              <a:ext cx="133350" cy="11113"/>
            </a:xfrm>
            <a:custGeom>
              <a:avLst/>
              <a:gdLst>
                <a:gd name="T0" fmla="*/ 0 w 84"/>
                <a:gd name="T1" fmla="*/ 7 h 7"/>
                <a:gd name="T2" fmla="*/ 84 w 84"/>
                <a:gd name="T3" fmla="*/ 6 h 7"/>
                <a:gd name="T4" fmla="*/ 84 w 84"/>
                <a:gd name="T5" fmla="*/ 0 h 7"/>
                <a:gd name="T6" fmla="*/ 0 w 84"/>
                <a:gd name="T7" fmla="*/ 1 h 7"/>
                <a:gd name="T8" fmla="*/ 0 w 84"/>
                <a:gd name="T9" fmla="*/ 7 h 7"/>
              </a:gdLst>
              <a:ahLst/>
              <a:cxnLst>
                <a:cxn ang="0">
                  <a:pos x="T0" y="T1"/>
                </a:cxn>
                <a:cxn ang="0">
                  <a:pos x="T2" y="T3"/>
                </a:cxn>
                <a:cxn ang="0">
                  <a:pos x="T4" y="T5"/>
                </a:cxn>
                <a:cxn ang="0">
                  <a:pos x="T6" y="T7"/>
                </a:cxn>
                <a:cxn ang="0">
                  <a:pos x="T8" y="T9"/>
                </a:cxn>
              </a:cxnLst>
              <a:rect l="0" t="0" r="r" b="b"/>
              <a:pathLst>
                <a:path w="84" h="7">
                  <a:moveTo>
                    <a:pt x="0" y="7"/>
                  </a:moveTo>
                  <a:lnTo>
                    <a:pt x="84" y="6"/>
                  </a:lnTo>
                  <a:lnTo>
                    <a:pt x="84" y="0"/>
                  </a:lnTo>
                  <a:lnTo>
                    <a:pt x="0" y="1"/>
                  </a:lnTo>
                  <a:lnTo>
                    <a:pt x="0" y="7"/>
                  </a:lnTo>
                  <a:close/>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41" name="Freeform 24"/>
            <p:cNvSpPr>
              <a:spLocks/>
            </p:cNvSpPr>
            <p:nvPr/>
          </p:nvSpPr>
          <p:spPr bwMode="auto">
            <a:xfrm>
              <a:off x="2259013" y="2871788"/>
              <a:ext cx="53975" cy="53975"/>
            </a:xfrm>
            <a:custGeom>
              <a:avLst/>
              <a:gdLst>
                <a:gd name="T0" fmla="*/ 0 w 34"/>
                <a:gd name="T1" fmla="*/ 34 h 34"/>
                <a:gd name="T2" fmla="*/ 34 w 34"/>
                <a:gd name="T3" fmla="*/ 16 h 34"/>
                <a:gd name="T4" fmla="*/ 0 w 34"/>
                <a:gd name="T5" fmla="*/ 0 h 34"/>
                <a:gd name="T6" fmla="*/ 0 w 34"/>
                <a:gd name="T7" fmla="*/ 34 h 34"/>
              </a:gdLst>
              <a:ahLst/>
              <a:cxnLst>
                <a:cxn ang="0">
                  <a:pos x="T0" y="T1"/>
                </a:cxn>
                <a:cxn ang="0">
                  <a:pos x="T2" y="T3"/>
                </a:cxn>
                <a:cxn ang="0">
                  <a:pos x="T4" y="T5"/>
                </a:cxn>
                <a:cxn ang="0">
                  <a:pos x="T6" y="T7"/>
                </a:cxn>
              </a:cxnLst>
              <a:rect l="0" t="0" r="r" b="b"/>
              <a:pathLst>
                <a:path w="34" h="34">
                  <a:moveTo>
                    <a:pt x="0" y="34"/>
                  </a:moveTo>
                  <a:lnTo>
                    <a:pt x="34" y="16"/>
                  </a:lnTo>
                  <a:lnTo>
                    <a:pt x="0" y="0"/>
                  </a:lnTo>
                  <a:lnTo>
                    <a:pt x="0" y="34"/>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42" name="Freeform 25"/>
            <p:cNvSpPr>
              <a:spLocks/>
            </p:cNvSpPr>
            <p:nvPr/>
          </p:nvSpPr>
          <p:spPr bwMode="auto">
            <a:xfrm>
              <a:off x="1714501" y="3808413"/>
              <a:ext cx="415925" cy="358775"/>
            </a:xfrm>
            <a:custGeom>
              <a:avLst/>
              <a:gdLst>
                <a:gd name="T0" fmla="*/ 0 w 1061"/>
                <a:gd name="T1" fmla="*/ 152 h 912"/>
                <a:gd name="T2" fmla="*/ 152 w 1061"/>
                <a:gd name="T3" fmla="*/ 0 h 912"/>
                <a:gd name="T4" fmla="*/ 910 w 1061"/>
                <a:gd name="T5" fmla="*/ 0 h 912"/>
                <a:gd name="T6" fmla="*/ 1061 w 1061"/>
                <a:gd name="T7" fmla="*/ 152 h 912"/>
                <a:gd name="T8" fmla="*/ 1061 w 1061"/>
                <a:gd name="T9" fmla="*/ 760 h 912"/>
                <a:gd name="T10" fmla="*/ 910 w 1061"/>
                <a:gd name="T11" fmla="*/ 912 h 912"/>
                <a:gd name="T12" fmla="*/ 152 w 1061"/>
                <a:gd name="T13" fmla="*/ 912 h 912"/>
                <a:gd name="T14" fmla="*/ 0 w 1061"/>
                <a:gd name="T15" fmla="*/ 760 h 912"/>
                <a:gd name="T16" fmla="*/ 0 w 1061"/>
                <a:gd name="T17" fmla="*/ 152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1" h="912">
                  <a:moveTo>
                    <a:pt x="0" y="152"/>
                  </a:moveTo>
                  <a:cubicBezTo>
                    <a:pt x="0" y="68"/>
                    <a:pt x="68" y="0"/>
                    <a:pt x="152" y="0"/>
                  </a:cubicBezTo>
                  <a:lnTo>
                    <a:pt x="910" y="0"/>
                  </a:lnTo>
                  <a:cubicBezTo>
                    <a:pt x="993" y="0"/>
                    <a:pt x="1061" y="68"/>
                    <a:pt x="1061" y="152"/>
                  </a:cubicBezTo>
                  <a:lnTo>
                    <a:pt x="1061" y="760"/>
                  </a:lnTo>
                  <a:cubicBezTo>
                    <a:pt x="1061" y="844"/>
                    <a:pt x="993" y="912"/>
                    <a:pt x="910" y="912"/>
                  </a:cubicBezTo>
                  <a:lnTo>
                    <a:pt x="152" y="912"/>
                  </a:lnTo>
                  <a:cubicBezTo>
                    <a:pt x="68" y="912"/>
                    <a:pt x="0" y="844"/>
                    <a:pt x="0" y="760"/>
                  </a:cubicBezTo>
                  <a:lnTo>
                    <a:pt x="0" y="152"/>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43" name="Freeform 26"/>
            <p:cNvSpPr>
              <a:spLocks/>
            </p:cNvSpPr>
            <p:nvPr/>
          </p:nvSpPr>
          <p:spPr bwMode="auto">
            <a:xfrm>
              <a:off x="1714501" y="3808413"/>
              <a:ext cx="415925" cy="358775"/>
            </a:xfrm>
            <a:custGeom>
              <a:avLst/>
              <a:gdLst>
                <a:gd name="T0" fmla="*/ 0 w 1061"/>
                <a:gd name="T1" fmla="*/ 152 h 912"/>
                <a:gd name="T2" fmla="*/ 152 w 1061"/>
                <a:gd name="T3" fmla="*/ 0 h 912"/>
                <a:gd name="T4" fmla="*/ 910 w 1061"/>
                <a:gd name="T5" fmla="*/ 0 h 912"/>
                <a:gd name="T6" fmla="*/ 1061 w 1061"/>
                <a:gd name="T7" fmla="*/ 152 h 912"/>
                <a:gd name="T8" fmla="*/ 1061 w 1061"/>
                <a:gd name="T9" fmla="*/ 760 h 912"/>
                <a:gd name="T10" fmla="*/ 910 w 1061"/>
                <a:gd name="T11" fmla="*/ 912 h 912"/>
                <a:gd name="T12" fmla="*/ 152 w 1061"/>
                <a:gd name="T13" fmla="*/ 912 h 912"/>
                <a:gd name="T14" fmla="*/ 0 w 1061"/>
                <a:gd name="T15" fmla="*/ 760 h 912"/>
                <a:gd name="T16" fmla="*/ 0 w 1061"/>
                <a:gd name="T17" fmla="*/ 152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1" h="912">
                  <a:moveTo>
                    <a:pt x="0" y="152"/>
                  </a:moveTo>
                  <a:cubicBezTo>
                    <a:pt x="0" y="68"/>
                    <a:pt x="68" y="0"/>
                    <a:pt x="152" y="0"/>
                  </a:cubicBezTo>
                  <a:lnTo>
                    <a:pt x="910" y="0"/>
                  </a:lnTo>
                  <a:cubicBezTo>
                    <a:pt x="993" y="0"/>
                    <a:pt x="1061" y="68"/>
                    <a:pt x="1061" y="152"/>
                  </a:cubicBezTo>
                  <a:lnTo>
                    <a:pt x="1061" y="760"/>
                  </a:lnTo>
                  <a:cubicBezTo>
                    <a:pt x="1061" y="844"/>
                    <a:pt x="993" y="912"/>
                    <a:pt x="910" y="912"/>
                  </a:cubicBezTo>
                  <a:lnTo>
                    <a:pt x="152" y="912"/>
                  </a:lnTo>
                  <a:cubicBezTo>
                    <a:pt x="68" y="912"/>
                    <a:pt x="0" y="844"/>
                    <a:pt x="0" y="760"/>
                  </a:cubicBezTo>
                  <a:lnTo>
                    <a:pt x="0" y="152"/>
                  </a:lnTo>
                  <a:close/>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44" name="Freeform 29"/>
            <p:cNvSpPr>
              <a:spLocks noEditPoints="1"/>
            </p:cNvSpPr>
            <p:nvPr/>
          </p:nvSpPr>
          <p:spPr bwMode="auto">
            <a:xfrm>
              <a:off x="1031876" y="3962401"/>
              <a:ext cx="177800" cy="55563"/>
            </a:xfrm>
            <a:custGeom>
              <a:avLst/>
              <a:gdLst>
                <a:gd name="T0" fmla="*/ 0 w 112"/>
                <a:gd name="T1" fmla="*/ 15 h 35"/>
                <a:gd name="T2" fmla="*/ 84 w 112"/>
                <a:gd name="T3" fmla="*/ 15 h 35"/>
                <a:gd name="T4" fmla="*/ 84 w 112"/>
                <a:gd name="T5" fmla="*/ 20 h 35"/>
                <a:gd name="T6" fmla="*/ 0 w 112"/>
                <a:gd name="T7" fmla="*/ 20 h 35"/>
                <a:gd name="T8" fmla="*/ 0 w 112"/>
                <a:gd name="T9" fmla="*/ 15 h 35"/>
                <a:gd name="T10" fmla="*/ 78 w 112"/>
                <a:gd name="T11" fmla="*/ 0 h 35"/>
                <a:gd name="T12" fmla="*/ 112 w 112"/>
                <a:gd name="T13" fmla="*/ 17 h 35"/>
                <a:gd name="T14" fmla="*/ 78 w 112"/>
                <a:gd name="T15" fmla="*/ 35 h 35"/>
                <a:gd name="T16" fmla="*/ 78 w 112"/>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35">
                  <a:moveTo>
                    <a:pt x="0" y="15"/>
                  </a:moveTo>
                  <a:lnTo>
                    <a:pt x="84" y="15"/>
                  </a:lnTo>
                  <a:lnTo>
                    <a:pt x="84" y="20"/>
                  </a:lnTo>
                  <a:lnTo>
                    <a:pt x="0" y="20"/>
                  </a:lnTo>
                  <a:lnTo>
                    <a:pt x="0" y="15"/>
                  </a:lnTo>
                  <a:close/>
                  <a:moveTo>
                    <a:pt x="78" y="0"/>
                  </a:moveTo>
                  <a:lnTo>
                    <a:pt x="112" y="17"/>
                  </a:lnTo>
                  <a:lnTo>
                    <a:pt x="78" y="35"/>
                  </a:lnTo>
                  <a:lnTo>
                    <a:pt x="7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45" name="Rectangle 30"/>
            <p:cNvSpPr>
              <a:spLocks noChangeArrowheads="1"/>
            </p:cNvSpPr>
            <p:nvPr/>
          </p:nvSpPr>
          <p:spPr bwMode="auto">
            <a:xfrm>
              <a:off x="1031876" y="3986213"/>
              <a:ext cx="133350" cy="7938"/>
            </a:xfrm>
            <a:prstGeom prst="rect">
              <a:avLst/>
            </a:pr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46" name="Freeform 31"/>
            <p:cNvSpPr>
              <a:spLocks/>
            </p:cNvSpPr>
            <p:nvPr/>
          </p:nvSpPr>
          <p:spPr bwMode="auto">
            <a:xfrm>
              <a:off x="1155701" y="3962401"/>
              <a:ext cx="53975" cy="55563"/>
            </a:xfrm>
            <a:custGeom>
              <a:avLst/>
              <a:gdLst>
                <a:gd name="T0" fmla="*/ 0 w 34"/>
                <a:gd name="T1" fmla="*/ 0 h 35"/>
                <a:gd name="T2" fmla="*/ 34 w 34"/>
                <a:gd name="T3" fmla="*/ 17 h 35"/>
                <a:gd name="T4" fmla="*/ 0 w 34"/>
                <a:gd name="T5" fmla="*/ 35 h 35"/>
                <a:gd name="T6" fmla="*/ 0 w 34"/>
                <a:gd name="T7" fmla="*/ 0 h 35"/>
              </a:gdLst>
              <a:ahLst/>
              <a:cxnLst>
                <a:cxn ang="0">
                  <a:pos x="T0" y="T1"/>
                </a:cxn>
                <a:cxn ang="0">
                  <a:pos x="T2" y="T3"/>
                </a:cxn>
                <a:cxn ang="0">
                  <a:pos x="T4" y="T5"/>
                </a:cxn>
                <a:cxn ang="0">
                  <a:pos x="T6" y="T7"/>
                </a:cxn>
              </a:cxnLst>
              <a:rect l="0" t="0" r="r" b="b"/>
              <a:pathLst>
                <a:path w="34" h="35">
                  <a:moveTo>
                    <a:pt x="0" y="0"/>
                  </a:moveTo>
                  <a:lnTo>
                    <a:pt x="34" y="17"/>
                  </a:lnTo>
                  <a:lnTo>
                    <a:pt x="0" y="35"/>
                  </a:lnTo>
                  <a:lnTo>
                    <a:pt x="0" y="0"/>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47" name="Freeform 32"/>
            <p:cNvSpPr>
              <a:spLocks noEditPoints="1"/>
            </p:cNvSpPr>
            <p:nvPr/>
          </p:nvSpPr>
          <p:spPr bwMode="auto">
            <a:xfrm>
              <a:off x="1520826" y="3959226"/>
              <a:ext cx="190500" cy="53975"/>
            </a:xfrm>
            <a:custGeom>
              <a:avLst/>
              <a:gdLst>
                <a:gd name="T0" fmla="*/ 0 w 120"/>
                <a:gd name="T1" fmla="*/ 21 h 34"/>
                <a:gd name="T2" fmla="*/ 92 w 120"/>
                <a:gd name="T3" fmla="*/ 20 h 34"/>
                <a:gd name="T4" fmla="*/ 91 w 120"/>
                <a:gd name="T5" fmla="*/ 14 h 34"/>
                <a:gd name="T6" fmla="*/ 0 w 120"/>
                <a:gd name="T7" fmla="*/ 16 h 34"/>
                <a:gd name="T8" fmla="*/ 0 w 120"/>
                <a:gd name="T9" fmla="*/ 21 h 34"/>
                <a:gd name="T10" fmla="*/ 86 w 120"/>
                <a:gd name="T11" fmla="*/ 34 h 34"/>
                <a:gd name="T12" fmla="*/ 120 w 120"/>
                <a:gd name="T13" fmla="*/ 17 h 34"/>
                <a:gd name="T14" fmla="*/ 86 w 120"/>
                <a:gd name="T15" fmla="*/ 0 h 34"/>
                <a:gd name="T16" fmla="*/ 86 w 120"/>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34">
                  <a:moveTo>
                    <a:pt x="0" y="21"/>
                  </a:moveTo>
                  <a:lnTo>
                    <a:pt x="92" y="20"/>
                  </a:lnTo>
                  <a:lnTo>
                    <a:pt x="91" y="14"/>
                  </a:lnTo>
                  <a:lnTo>
                    <a:pt x="0" y="16"/>
                  </a:lnTo>
                  <a:lnTo>
                    <a:pt x="0" y="21"/>
                  </a:lnTo>
                  <a:close/>
                  <a:moveTo>
                    <a:pt x="86" y="34"/>
                  </a:moveTo>
                  <a:lnTo>
                    <a:pt x="120" y="17"/>
                  </a:lnTo>
                  <a:lnTo>
                    <a:pt x="86" y="0"/>
                  </a:lnTo>
                  <a:lnTo>
                    <a:pt x="86"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48" name="Freeform 33"/>
            <p:cNvSpPr>
              <a:spLocks/>
            </p:cNvSpPr>
            <p:nvPr/>
          </p:nvSpPr>
          <p:spPr bwMode="auto">
            <a:xfrm>
              <a:off x="1520826" y="3981451"/>
              <a:ext cx="146050" cy="11113"/>
            </a:xfrm>
            <a:custGeom>
              <a:avLst/>
              <a:gdLst>
                <a:gd name="T0" fmla="*/ 0 w 92"/>
                <a:gd name="T1" fmla="*/ 7 h 7"/>
                <a:gd name="T2" fmla="*/ 92 w 92"/>
                <a:gd name="T3" fmla="*/ 6 h 7"/>
                <a:gd name="T4" fmla="*/ 91 w 92"/>
                <a:gd name="T5" fmla="*/ 0 h 7"/>
                <a:gd name="T6" fmla="*/ 0 w 92"/>
                <a:gd name="T7" fmla="*/ 2 h 7"/>
                <a:gd name="T8" fmla="*/ 0 w 92"/>
                <a:gd name="T9" fmla="*/ 7 h 7"/>
              </a:gdLst>
              <a:ahLst/>
              <a:cxnLst>
                <a:cxn ang="0">
                  <a:pos x="T0" y="T1"/>
                </a:cxn>
                <a:cxn ang="0">
                  <a:pos x="T2" y="T3"/>
                </a:cxn>
                <a:cxn ang="0">
                  <a:pos x="T4" y="T5"/>
                </a:cxn>
                <a:cxn ang="0">
                  <a:pos x="T6" y="T7"/>
                </a:cxn>
                <a:cxn ang="0">
                  <a:pos x="T8" y="T9"/>
                </a:cxn>
              </a:cxnLst>
              <a:rect l="0" t="0" r="r" b="b"/>
              <a:pathLst>
                <a:path w="92" h="7">
                  <a:moveTo>
                    <a:pt x="0" y="7"/>
                  </a:moveTo>
                  <a:lnTo>
                    <a:pt x="92" y="6"/>
                  </a:lnTo>
                  <a:lnTo>
                    <a:pt x="91" y="0"/>
                  </a:lnTo>
                  <a:lnTo>
                    <a:pt x="0" y="2"/>
                  </a:lnTo>
                  <a:lnTo>
                    <a:pt x="0" y="7"/>
                  </a:lnTo>
                  <a:close/>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49" name="Freeform 34"/>
            <p:cNvSpPr>
              <a:spLocks/>
            </p:cNvSpPr>
            <p:nvPr/>
          </p:nvSpPr>
          <p:spPr bwMode="auto">
            <a:xfrm>
              <a:off x="1657351" y="3959226"/>
              <a:ext cx="53975" cy="53975"/>
            </a:xfrm>
            <a:custGeom>
              <a:avLst/>
              <a:gdLst>
                <a:gd name="T0" fmla="*/ 0 w 34"/>
                <a:gd name="T1" fmla="*/ 34 h 34"/>
                <a:gd name="T2" fmla="*/ 34 w 34"/>
                <a:gd name="T3" fmla="*/ 17 h 34"/>
                <a:gd name="T4" fmla="*/ 0 w 34"/>
                <a:gd name="T5" fmla="*/ 0 h 34"/>
                <a:gd name="T6" fmla="*/ 0 w 34"/>
                <a:gd name="T7" fmla="*/ 34 h 34"/>
              </a:gdLst>
              <a:ahLst/>
              <a:cxnLst>
                <a:cxn ang="0">
                  <a:pos x="T0" y="T1"/>
                </a:cxn>
                <a:cxn ang="0">
                  <a:pos x="T2" y="T3"/>
                </a:cxn>
                <a:cxn ang="0">
                  <a:pos x="T4" y="T5"/>
                </a:cxn>
                <a:cxn ang="0">
                  <a:pos x="T6" y="T7"/>
                </a:cxn>
              </a:cxnLst>
              <a:rect l="0" t="0" r="r" b="b"/>
              <a:pathLst>
                <a:path w="34" h="34">
                  <a:moveTo>
                    <a:pt x="0" y="34"/>
                  </a:moveTo>
                  <a:lnTo>
                    <a:pt x="34" y="17"/>
                  </a:lnTo>
                  <a:lnTo>
                    <a:pt x="0" y="0"/>
                  </a:lnTo>
                  <a:lnTo>
                    <a:pt x="0" y="34"/>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50" name="Freeform 35"/>
            <p:cNvSpPr>
              <a:spLocks noEditPoints="1"/>
            </p:cNvSpPr>
            <p:nvPr/>
          </p:nvSpPr>
          <p:spPr bwMode="auto">
            <a:xfrm>
              <a:off x="2135188" y="3959226"/>
              <a:ext cx="177800" cy="53975"/>
            </a:xfrm>
            <a:custGeom>
              <a:avLst/>
              <a:gdLst>
                <a:gd name="T0" fmla="*/ 0 w 112"/>
                <a:gd name="T1" fmla="*/ 21 h 34"/>
                <a:gd name="T2" fmla="*/ 84 w 112"/>
                <a:gd name="T3" fmla="*/ 20 h 34"/>
                <a:gd name="T4" fmla="*/ 84 w 112"/>
                <a:gd name="T5" fmla="*/ 14 h 34"/>
                <a:gd name="T6" fmla="*/ 0 w 112"/>
                <a:gd name="T7" fmla="*/ 16 h 34"/>
                <a:gd name="T8" fmla="*/ 0 w 112"/>
                <a:gd name="T9" fmla="*/ 21 h 34"/>
                <a:gd name="T10" fmla="*/ 78 w 112"/>
                <a:gd name="T11" fmla="*/ 34 h 34"/>
                <a:gd name="T12" fmla="*/ 112 w 112"/>
                <a:gd name="T13" fmla="*/ 17 h 34"/>
                <a:gd name="T14" fmla="*/ 78 w 112"/>
                <a:gd name="T15" fmla="*/ 0 h 34"/>
                <a:gd name="T16" fmla="*/ 78 w 112"/>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34">
                  <a:moveTo>
                    <a:pt x="0" y="21"/>
                  </a:moveTo>
                  <a:lnTo>
                    <a:pt x="84" y="20"/>
                  </a:lnTo>
                  <a:lnTo>
                    <a:pt x="84" y="14"/>
                  </a:lnTo>
                  <a:lnTo>
                    <a:pt x="0" y="16"/>
                  </a:lnTo>
                  <a:lnTo>
                    <a:pt x="0" y="21"/>
                  </a:lnTo>
                  <a:close/>
                  <a:moveTo>
                    <a:pt x="78" y="34"/>
                  </a:moveTo>
                  <a:lnTo>
                    <a:pt x="112" y="17"/>
                  </a:lnTo>
                  <a:lnTo>
                    <a:pt x="78" y="0"/>
                  </a:lnTo>
                  <a:lnTo>
                    <a:pt x="78"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51" name="Freeform 36"/>
            <p:cNvSpPr>
              <a:spLocks/>
            </p:cNvSpPr>
            <p:nvPr/>
          </p:nvSpPr>
          <p:spPr bwMode="auto">
            <a:xfrm>
              <a:off x="2135188" y="3981451"/>
              <a:ext cx="133350" cy="11113"/>
            </a:xfrm>
            <a:custGeom>
              <a:avLst/>
              <a:gdLst>
                <a:gd name="T0" fmla="*/ 0 w 84"/>
                <a:gd name="T1" fmla="*/ 7 h 7"/>
                <a:gd name="T2" fmla="*/ 84 w 84"/>
                <a:gd name="T3" fmla="*/ 6 h 7"/>
                <a:gd name="T4" fmla="*/ 84 w 84"/>
                <a:gd name="T5" fmla="*/ 0 h 7"/>
                <a:gd name="T6" fmla="*/ 0 w 84"/>
                <a:gd name="T7" fmla="*/ 2 h 7"/>
                <a:gd name="T8" fmla="*/ 0 w 84"/>
                <a:gd name="T9" fmla="*/ 7 h 7"/>
              </a:gdLst>
              <a:ahLst/>
              <a:cxnLst>
                <a:cxn ang="0">
                  <a:pos x="T0" y="T1"/>
                </a:cxn>
                <a:cxn ang="0">
                  <a:pos x="T2" y="T3"/>
                </a:cxn>
                <a:cxn ang="0">
                  <a:pos x="T4" y="T5"/>
                </a:cxn>
                <a:cxn ang="0">
                  <a:pos x="T6" y="T7"/>
                </a:cxn>
                <a:cxn ang="0">
                  <a:pos x="T8" y="T9"/>
                </a:cxn>
              </a:cxnLst>
              <a:rect l="0" t="0" r="r" b="b"/>
              <a:pathLst>
                <a:path w="84" h="7">
                  <a:moveTo>
                    <a:pt x="0" y="7"/>
                  </a:moveTo>
                  <a:lnTo>
                    <a:pt x="84" y="6"/>
                  </a:lnTo>
                  <a:lnTo>
                    <a:pt x="84" y="0"/>
                  </a:lnTo>
                  <a:lnTo>
                    <a:pt x="0" y="2"/>
                  </a:lnTo>
                  <a:lnTo>
                    <a:pt x="0" y="7"/>
                  </a:lnTo>
                  <a:close/>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52" name="Freeform 37"/>
            <p:cNvSpPr>
              <a:spLocks/>
            </p:cNvSpPr>
            <p:nvPr/>
          </p:nvSpPr>
          <p:spPr bwMode="auto">
            <a:xfrm>
              <a:off x="2259013" y="3959226"/>
              <a:ext cx="53975" cy="53975"/>
            </a:xfrm>
            <a:custGeom>
              <a:avLst/>
              <a:gdLst>
                <a:gd name="T0" fmla="*/ 0 w 34"/>
                <a:gd name="T1" fmla="*/ 34 h 34"/>
                <a:gd name="T2" fmla="*/ 34 w 34"/>
                <a:gd name="T3" fmla="*/ 17 h 34"/>
                <a:gd name="T4" fmla="*/ 0 w 34"/>
                <a:gd name="T5" fmla="*/ 0 h 34"/>
                <a:gd name="T6" fmla="*/ 0 w 34"/>
                <a:gd name="T7" fmla="*/ 34 h 34"/>
              </a:gdLst>
              <a:ahLst/>
              <a:cxnLst>
                <a:cxn ang="0">
                  <a:pos x="T0" y="T1"/>
                </a:cxn>
                <a:cxn ang="0">
                  <a:pos x="T2" y="T3"/>
                </a:cxn>
                <a:cxn ang="0">
                  <a:pos x="T4" y="T5"/>
                </a:cxn>
                <a:cxn ang="0">
                  <a:pos x="T6" y="T7"/>
                </a:cxn>
              </a:cxnLst>
              <a:rect l="0" t="0" r="r" b="b"/>
              <a:pathLst>
                <a:path w="34" h="34">
                  <a:moveTo>
                    <a:pt x="0" y="34"/>
                  </a:moveTo>
                  <a:lnTo>
                    <a:pt x="34" y="17"/>
                  </a:lnTo>
                  <a:lnTo>
                    <a:pt x="0" y="0"/>
                  </a:lnTo>
                  <a:lnTo>
                    <a:pt x="0" y="34"/>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53" name="Freeform 38"/>
            <p:cNvSpPr>
              <a:spLocks noEditPoints="1"/>
            </p:cNvSpPr>
            <p:nvPr/>
          </p:nvSpPr>
          <p:spPr bwMode="auto">
            <a:xfrm>
              <a:off x="190501" y="2860676"/>
              <a:ext cx="265113" cy="53975"/>
            </a:xfrm>
            <a:custGeom>
              <a:avLst/>
              <a:gdLst>
                <a:gd name="T0" fmla="*/ 0 w 167"/>
                <a:gd name="T1" fmla="*/ 15 h 34"/>
                <a:gd name="T2" fmla="*/ 138 w 167"/>
                <a:gd name="T3" fmla="*/ 15 h 34"/>
                <a:gd name="T4" fmla="*/ 138 w 167"/>
                <a:gd name="T5" fmla="*/ 20 h 34"/>
                <a:gd name="T6" fmla="*/ 0 w 167"/>
                <a:gd name="T7" fmla="*/ 20 h 34"/>
                <a:gd name="T8" fmla="*/ 0 w 167"/>
                <a:gd name="T9" fmla="*/ 15 h 34"/>
                <a:gd name="T10" fmla="*/ 132 w 167"/>
                <a:gd name="T11" fmla="*/ 0 h 34"/>
                <a:gd name="T12" fmla="*/ 167 w 167"/>
                <a:gd name="T13" fmla="*/ 17 h 34"/>
                <a:gd name="T14" fmla="*/ 132 w 167"/>
                <a:gd name="T15" fmla="*/ 34 h 34"/>
                <a:gd name="T16" fmla="*/ 132 w 167"/>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34">
                  <a:moveTo>
                    <a:pt x="0" y="15"/>
                  </a:moveTo>
                  <a:lnTo>
                    <a:pt x="138" y="15"/>
                  </a:lnTo>
                  <a:lnTo>
                    <a:pt x="138" y="20"/>
                  </a:lnTo>
                  <a:lnTo>
                    <a:pt x="0" y="20"/>
                  </a:lnTo>
                  <a:lnTo>
                    <a:pt x="0" y="15"/>
                  </a:lnTo>
                  <a:close/>
                  <a:moveTo>
                    <a:pt x="132" y="0"/>
                  </a:moveTo>
                  <a:lnTo>
                    <a:pt x="167" y="17"/>
                  </a:lnTo>
                  <a:lnTo>
                    <a:pt x="132" y="34"/>
                  </a:lnTo>
                  <a:lnTo>
                    <a:pt x="1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54" name="Rectangle 39"/>
            <p:cNvSpPr>
              <a:spLocks noChangeArrowheads="1"/>
            </p:cNvSpPr>
            <p:nvPr/>
          </p:nvSpPr>
          <p:spPr bwMode="auto">
            <a:xfrm>
              <a:off x="190501" y="2884488"/>
              <a:ext cx="219075" cy="7938"/>
            </a:xfrm>
            <a:prstGeom prst="rect">
              <a:avLst/>
            </a:pr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55" name="Freeform 40"/>
            <p:cNvSpPr>
              <a:spLocks/>
            </p:cNvSpPr>
            <p:nvPr/>
          </p:nvSpPr>
          <p:spPr bwMode="auto">
            <a:xfrm>
              <a:off x="400051" y="2860676"/>
              <a:ext cx="55563" cy="53975"/>
            </a:xfrm>
            <a:custGeom>
              <a:avLst/>
              <a:gdLst>
                <a:gd name="T0" fmla="*/ 0 w 35"/>
                <a:gd name="T1" fmla="*/ 0 h 34"/>
                <a:gd name="T2" fmla="*/ 35 w 35"/>
                <a:gd name="T3" fmla="*/ 17 h 34"/>
                <a:gd name="T4" fmla="*/ 0 w 35"/>
                <a:gd name="T5" fmla="*/ 34 h 34"/>
                <a:gd name="T6" fmla="*/ 0 w 35"/>
                <a:gd name="T7" fmla="*/ 0 h 34"/>
              </a:gdLst>
              <a:ahLst/>
              <a:cxnLst>
                <a:cxn ang="0">
                  <a:pos x="T0" y="T1"/>
                </a:cxn>
                <a:cxn ang="0">
                  <a:pos x="T2" y="T3"/>
                </a:cxn>
                <a:cxn ang="0">
                  <a:pos x="T4" y="T5"/>
                </a:cxn>
                <a:cxn ang="0">
                  <a:pos x="T6" y="T7"/>
                </a:cxn>
              </a:cxnLst>
              <a:rect l="0" t="0" r="r" b="b"/>
              <a:pathLst>
                <a:path w="35" h="34">
                  <a:moveTo>
                    <a:pt x="0" y="0"/>
                  </a:moveTo>
                  <a:lnTo>
                    <a:pt x="35" y="17"/>
                  </a:lnTo>
                  <a:lnTo>
                    <a:pt x="0" y="34"/>
                  </a:lnTo>
                  <a:lnTo>
                    <a:pt x="0" y="0"/>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56" name="Freeform 41"/>
            <p:cNvSpPr>
              <a:spLocks noEditPoints="1"/>
            </p:cNvSpPr>
            <p:nvPr/>
          </p:nvSpPr>
          <p:spPr bwMode="auto">
            <a:xfrm>
              <a:off x="190501" y="3957638"/>
              <a:ext cx="265113" cy="55563"/>
            </a:xfrm>
            <a:custGeom>
              <a:avLst/>
              <a:gdLst>
                <a:gd name="T0" fmla="*/ 0 w 167"/>
                <a:gd name="T1" fmla="*/ 15 h 35"/>
                <a:gd name="T2" fmla="*/ 138 w 167"/>
                <a:gd name="T3" fmla="*/ 15 h 35"/>
                <a:gd name="T4" fmla="*/ 138 w 167"/>
                <a:gd name="T5" fmla="*/ 20 h 35"/>
                <a:gd name="T6" fmla="*/ 0 w 167"/>
                <a:gd name="T7" fmla="*/ 20 h 35"/>
                <a:gd name="T8" fmla="*/ 0 w 167"/>
                <a:gd name="T9" fmla="*/ 15 h 35"/>
                <a:gd name="T10" fmla="*/ 132 w 167"/>
                <a:gd name="T11" fmla="*/ 0 h 35"/>
                <a:gd name="T12" fmla="*/ 167 w 167"/>
                <a:gd name="T13" fmla="*/ 18 h 35"/>
                <a:gd name="T14" fmla="*/ 132 w 167"/>
                <a:gd name="T15" fmla="*/ 35 h 35"/>
                <a:gd name="T16" fmla="*/ 132 w 167"/>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35">
                  <a:moveTo>
                    <a:pt x="0" y="15"/>
                  </a:moveTo>
                  <a:lnTo>
                    <a:pt x="138" y="15"/>
                  </a:lnTo>
                  <a:lnTo>
                    <a:pt x="138" y="20"/>
                  </a:lnTo>
                  <a:lnTo>
                    <a:pt x="0" y="20"/>
                  </a:lnTo>
                  <a:lnTo>
                    <a:pt x="0" y="15"/>
                  </a:lnTo>
                  <a:close/>
                  <a:moveTo>
                    <a:pt x="132" y="0"/>
                  </a:moveTo>
                  <a:lnTo>
                    <a:pt x="167" y="18"/>
                  </a:lnTo>
                  <a:lnTo>
                    <a:pt x="132" y="35"/>
                  </a:lnTo>
                  <a:lnTo>
                    <a:pt x="1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57" name="Rectangle 42"/>
            <p:cNvSpPr>
              <a:spLocks noChangeArrowheads="1"/>
            </p:cNvSpPr>
            <p:nvPr/>
          </p:nvSpPr>
          <p:spPr bwMode="auto">
            <a:xfrm>
              <a:off x="190501" y="3981451"/>
              <a:ext cx="219075" cy="7938"/>
            </a:xfrm>
            <a:prstGeom prst="rect">
              <a:avLst/>
            </a:pr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58" name="Freeform 43"/>
            <p:cNvSpPr>
              <a:spLocks/>
            </p:cNvSpPr>
            <p:nvPr/>
          </p:nvSpPr>
          <p:spPr bwMode="auto">
            <a:xfrm>
              <a:off x="400051" y="3957638"/>
              <a:ext cx="55563" cy="55563"/>
            </a:xfrm>
            <a:custGeom>
              <a:avLst/>
              <a:gdLst>
                <a:gd name="T0" fmla="*/ 0 w 35"/>
                <a:gd name="T1" fmla="*/ 0 h 35"/>
                <a:gd name="T2" fmla="*/ 35 w 35"/>
                <a:gd name="T3" fmla="*/ 18 h 35"/>
                <a:gd name="T4" fmla="*/ 0 w 35"/>
                <a:gd name="T5" fmla="*/ 35 h 35"/>
                <a:gd name="T6" fmla="*/ 0 w 35"/>
                <a:gd name="T7" fmla="*/ 0 h 35"/>
              </a:gdLst>
              <a:ahLst/>
              <a:cxnLst>
                <a:cxn ang="0">
                  <a:pos x="T0" y="T1"/>
                </a:cxn>
                <a:cxn ang="0">
                  <a:pos x="T2" y="T3"/>
                </a:cxn>
                <a:cxn ang="0">
                  <a:pos x="T4" y="T5"/>
                </a:cxn>
                <a:cxn ang="0">
                  <a:pos x="T6" y="T7"/>
                </a:cxn>
              </a:cxnLst>
              <a:rect l="0" t="0" r="r" b="b"/>
              <a:pathLst>
                <a:path w="35" h="35">
                  <a:moveTo>
                    <a:pt x="0" y="0"/>
                  </a:moveTo>
                  <a:lnTo>
                    <a:pt x="35" y="18"/>
                  </a:lnTo>
                  <a:lnTo>
                    <a:pt x="0" y="35"/>
                  </a:lnTo>
                  <a:lnTo>
                    <a:pt x="0" y="0"/>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59" name="Oval 44"/>
            <p:cNvSpPr>
              <a:spLocks noChangeArrowheads="1"/>
            </p:cNvSpPr>
            <p:nvPr/>
          </p:nvSpPr>
          <p:spPr bwMode="auto">
            <a:xfrm>
              <a:off x="2443163" y="3146426"/>
              <a:ext cx="122238" cy="131763"/>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60" name="Oval 45"/>
            <p:cNvSpPr>
              <a:spLocks noChangeArrowheads="1"/>
            </p:cNvSpPr>
            <p:nvPr/>
          </p:nvSpPr>
          <p:spPr bwMode="auto">
            <a:xfrm>
              <a:off x="2443163" y="3146426"/>
              <a:ext cx="122238" cy="131763"/>
            </a:xfrm>
            <a:prstGeom prst="ellipse">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61" name="Freeform 46"/>
            <p:cNvSpPr>
              <a:spLocks noEditPoints="1"/>
            </p:cNvSpPr>
            <p:nvPr/>
          </p:nvSpPr>
          <p:spPr bwMode="auto">
            <a:xfrm>
              <a:off x="2439988" y="3078163"/>
              <a:ext cx="131763" cy="268288"/>
            </a:xfrm>
            <a:custGeom>
              <a:avLst/>
              <a:gdLst>
                <a:gd name="T0" fmla="*/ 5 w 83"/>
                <a:gd name="T1" fmla="*/ 169 h 169"/>
                <a:gd name="T2" fmla="*/ 72 w 83"/>
                <a:gd name="T3" fmla="*/ 28 h 169"/>
                <a:gd name="T4" fmla="*/ 67 w 83"/>
                <a:gd name="T5" fmla="*/ 25 h 169"/>
                <a:gd name="T6" fmla="*/ 0 w 83"/>
                <a:gd name="T7" fmla="*/ 166 h 169"/>
                <a:gd name="T8" fmla="*/ 5 w 83"/>
                <a:gd name="T9" fmla="*/ 169 h 169"/>
                <a:gd name="T10" fmla="*/ 83 w 83"/>
                <a:gd name="T11" fmla="*/ 39 h 169"/>
                <a:gd name="T12" fmla="*/ 82 w 83"/>
                <a:gd name="T13" fmla="*/ 0 h 169"/>
                <a:gd name="T14" fmla="*/ 52 w 83"/>
                <a:gd name="T15" fmla="*/ 24 h 169"/>
                <a:gd name="T16" fmla="*/ 83 w 83"/>
                <a:gd name="T17"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69">
                  <a:moveTo>
                    <a:pt x="5" y="169"/>
                  </a:moveTo>
                  <a:lnTo>
                    <a:pt x="72" y="28"/>
                  </a:lnTo>
                  <a:lnTo>
                    <a:pt x="67" y="25"/>
                  </a:lnTo>
                  <a:lnTo>
                    <a:pt x="0" y="166"/>
                  </a:lnTo>
                  <a:lnTo>
                    <a:pt x="5" y="169"/>
                  </a:lnTo>
                  <a:close/>
                  <a:moveTo>
                    <a:pt x="83" y="39"/>
                  </a:moveTo>
                  <a:lnTo>
                    <a:pt x="82" y="0"/>
                  </a:lnTo>
                  <a:lnTo>
                    <a:pt x="52" y="24"/>
                  </a:lnTo>
                  <a:lnTo>
                    <a:pt x="83"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62" name="Freeform 47"/>
            <p:cNvSpPr>
              <a:spLocks/>
            </p:cNvSpPr>
            <p:nvPr/>
          </p:nvSpPr>
          <p:spPr bwMode="auto">
            <a:xfrm>
              <a:off x="2439988" y="3117851"/>
              <a:ext cx="114300" cy="228600"/>
            </a:xfrm>
            <a:custGeom>
              <a:avLst/>
              <a:gdLst>
                <a:gd name="T0" fmla="*/ 5 w 72"/>
                <a:gd name="T1" fmla="*/ 144 h 144"/>
                <a:gd name="T2" fmla="*/ 72 w 72"/>
                <a:gd name="T3" fmla="*/ 3 h 144"/>
                <a:gd name="T4" fmla="*/ 67 w 72"/>
                <a:gd name="T5" fmla="*/ 0 h 144"/>
                <a:gd name="T6" fmla="*/ 0 w 72"/>
                <a:gd name="T7" fmla="*/ 141 h 144"/>
                <a:gd name="T8" fmla="*/ 5 w 72"/>
                <a:gd name="T9" fmla="*/ 144 h 144"/>
              </a:gdLst>
              <a:ahLst/>
              <a:cxnLst>
                <a:cxn ang="0">
                  <a:pos x="T0" y="T1"/>
                </a:cxn>
                <a:cxn ang="0">
                  <a:pos x="T2" y="T3"/>
                </a:cxn>
                <a:cxn ang="0">
                  <a:pos x="T4" y="T5"/>
                </a:cxn>
                <a:cxn ang="0">
                  <a:pos x="T6" y="T7"/>
                </a:cxn>
                <a:cxn ang="0">
                  <a:pos x="T8" y="T9"/>
                </a:cxn>
              </a:cxnLst>
              <a:rect l="0" t="0" r="r" b="b"/>
              <a:pathLst>
                <a:path w="72" h="144">
                  <a:moveTo>
                    <a:pt x="5" y="144"/>
                  </a:moveTo>
                  <a:lnTo>
                    <a:pt x="72" y="3"/>
                  </a:lnTo>
                  <a:lnTo>
                    <a:pt x="67" y="0"/>
                  </a:lnTo>
                  <a:lnTo>
                    <a:pt x="0" y="141"/>
                  </a:lnTo>
                  <a:lnTo>
                    <a:pt x="5" y="144"/>
                  </a:lnTo>
                  <a:close/>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63" name="Freeform 48"/>
            <p:cNvSpPr>
              <a:spLocks/>
            </p:cNvSpPr>
            <p:nvPr/>
          </p:nvSpPr>
          <p:spPr bwMode="auto">
            <a:xfrm>
              <a:off x="2522538" y="3078163"/>
              <a:ext cx="49213" cy="61913"/>
            </a:xfrm>
            <a:custGeom>
              <a:avLst/>
              <a:gdLst>
                <a:gd name="T0" fmla="*/ 31 w 31"/>
                <a:gd name="T1" fmla="*/ 39 h 39"/>
                <a:gd name="T2" fmla="*/ 30 w 31"/>
                <a:gd name="T3" fmla="*/ 0 h 39"/>
                <a:gd name="T4" fmla="*/ 0 w 31"/>
                <a:gd name="T5" fmla="*/ 24 h 39"/>
                <a:gd name="T6" fmla="*/ 31 w 31"/>
                <a:gd name="T7" fmla="*/ 39 h 39"/>
              </a:gdLst>
              <a:ahLst/>
              <a:cxnLst>
                <a:cxn ang="0">
                  <a:pos x="T0" y="T1"/>
                </a:cxn>
                <a:cxn ang="0">
                  <a:pos x="T2" y="T3"/>
                </a:cxn>
                <a:cxn ang="0">
                  <a:pos x="T4" y="T5"/>
                </a:cxn>
                <a:cxn ang="0">
                  <a:pos x="T6" y="T7"/>
                </a:cxn>
              </a:cxnLst>
              <a:rect l="0" t="0" r="r" b="b"/>
              <a:pathLst>
                <a:path w="31" h="39">
                  <a:moveTo>
                    <a:pt x="31" y="39"/>
                  </a:moveTo>
                  <a:lnTo>
                    <a:pt x="30" y="0"/>
                  </a:lnTo>
                  <a:lnTo>
                    <a:pt x="0" y="24"/>
                  </a:lnTo>
                  <a:lnTo>
                    <a:pt x="31" y="39"/>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64" name="Line 49"/>
            <p:cNvSpPr>
              <a:spLocks noChangeShapeType="1"/>
            </p:cNvSpPr>
            <p:nvPr/>
          </p:nvSpPr>
          <p:spPr bwMode="auto">
            <a:xfrm>
              <a:off x="2311401" y="2611438"/>
              <a:ext cx="130175"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65" name="Oval 50"/>
            <p:cNvSpPr>
              <a:spLocks noChangeArrowheads="1"/>
            </p:cNvSpPr>
            <p:nvPr/>
          </p:nvSpPr>
          <p:spPr bwMode="auto">
            <a:xfrm>
              <a:off x="2443163" y="2552701"/>
              <a:ext cx="122238" cy="131763"/>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66" name="Oval 51"/>
            <p:cNvSpPr>
              <a:spLocks noChangeArrowheads="1"/>
            </p:cNvSpPr>
            <p:nvPr/>
          </p:nvSpPr>
          <p:spPr bwMode="auto">
            <a:xfrm>
              <a:off x="2443163" y="2552701"/>
              <a:ext cx="122238" cy="131763"/>
            </a:xfrm>
            <a:prstGeom prst="ellipse">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67" name="Freeform 52"/>
            <p:cNvSpPr>
              <a:spLocks noEditPoints="1"/>
            </p:cNvSpPr>
            <p:nvPr/>
          </p:nvSpPr>
          <p:spPr bwMode="auto">
            <a:xfrm>
              <a:off x="2439988" y="2484438"/>
              <a:ext cx="131763" cy="268288"/>
            </a:xfrm>
            <a:custGeom>
              <a:avLst/>
              <a:gdLst>
                <a:gd name="T0" fmla="*/ 5 w 83"/>
                <a:gd name="T1" fmla="*/ 169 h 169"/>
                <a:gd name="T2" fmla="*/ 72 w 83"/>
                <a:gd name="T3" fmla="*/ 27 h 169"/>
                <a:gd name="T4" fmla="*/ 67 w 83"/>
                <a:gd name="T5" fmla="*/ 25 h 169"/>
                <a:gd name="T6" fmla="*/ 0 w 83"/>
                <a:gd name="T7" fmla="*/ 166 h 169"/>
                <a:gd name="T8" fmla="*/ 5 w 83"/>
                <a:gd name="T9" fmla="*/ 169 h 169"/>
                <a:gd name="T10" fmla="*/ 83 w 83"/>
                <a:gd name="T11" fmla="*/ 39 h 169"/>
                <a:gd name="T12" fmla="*/ 82 w 83"/>
                <a:gd name="T13" fmla="*/ 0 h 169"/>
                <a:gd name="T14" fmla="*/ 52 w 83"/>
                <a:gd name="T15" fmla="*/ 24 h 169"/>
                <a:gd name="T16" fmla="*/ 83 w 83"/>
                <a:gd name="T17"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69">
                  <a:moveTo>
                    <a:pt x="5" y="169"/>
                  </a:moveTo>
                  <a:lnTo>
                    <a:pt x="72" y="27"/>
                  </a:lnTo>
                  <a:lnTo>
                    <a:pt x="67" y="25"/>
                  </a:lnTo>
                  <a:lnTo>
                    <a:pt x="0" y="166"/>
                  </a:lnTo>
                  <a:lnTo>
                    <a:pt x="5" y="169"/>
                  </a:lnTo>
                  <a:close/>
                  <a:moveTo>
                    <a:pt x="83" y="39"/>
                  </a:moveTo>
                  <a:lnTo>
                    <a:pt x="82" y="0"/>
                  </a:lnTo>
                  <a:lnTo>
                    <a:pt x="52" y="24"/>
                  </a:lnTo>
                  <a:lnTo>
                    <a:pt x="83"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68" name="Freeform 53"/>
            <p:cNvSpPr>
              <a:spLocks/>
            </p:cNvSpPr>
            <p:nvPr/>
          </p:nvSpPr>
          <p:spPr bwMode="auto">
            <a:xfrm>
              <a:off x="2439988" y="2524126"/>
              <a:ext cx="114300" cy="228600"/>
            </a:xfrm>
            <a:custGeom>
              <a:avLst/>
              <a:gdLst>
                <a:gd name="T0" fmla="*/ 5 w 72"/>
                <a:gd name="T1" fmla="*/ 144 h 144"/>
                <a:gd name="T2" fmla="*/ 72 w 72"/>
                <a:gd name="T3" fmla="*/ 2 h 144"/>
                <a:gd name="T4" fmla="*/ 67 w 72"/>
                <a:gd name="T5" fmla="*/ 0 h 144"/>
                <a:gd name="T6" fmla="*/ 0 w 72"/>
                <a:gd name="T7" fmla="*/ 141 h 144"/>
                <a:gd name="T8" fmla="*/ 5 w 72"/>
                <a:gd name="T9" fmla="*/ 144 h 144"/>
              </a:gdLst>
              <a:ahLst/>
              <a:cxnLst>
                <a:cxn ang="0">
                  <a:pos x="T0" y="T1"/>
                </a:cxn>
                <a:cxn ang="0">
                  <a:pos x="T2" y="T3"/>
                </a:cxn>
                <a:cxn ang="0">
                  <a:pos x="T4" y="T5"/>
                </a:cxn>
                <a:cxn ang="0">
                  <a:pos x="T6" y="T7"/>
                </a:cxn>
                <a:cxn ang="0">
                  <a:pos x="T8" y="T9"/>
                </a:cxn>
              </a:cxnLst>
              <a:rect l="0" t="0" r="r" b="b"/>
              <a:pathLst>
                <a:path w="72" h="144">
                  <a:moveTo>
                    <a:pt x="5" y="144"/>
                  </a:moveTo>
                  <a:lnTo>
                    <a:pt x="72" y="2"/>
                  </a:lnTo>
                  <a:lnTo>
                    <a:pt x="67" y="0"/>
                  </a:lnTo>
                  <a:lnTo>
                    <a:pt x="0" y="141"/>
                  </a:lnTo>
                  <a:lnTo>
                    <a:pt x="5" y="144"/>
                  </a:lnTo>
                  <a:close/>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69" name="Freeform 54"/>
            <p:cNvSpPr>
              <a:spLocks/>
            </p:cNvSpPr>
            <p:nvPr/>
          </p:nvSpPr>
          <p:spPr bwMode="auto">
            <a:xfrm>
              <a:off x="2522538" y="2484438"/>
              <a:ext cx="49213" cy="61913"/>
            </a:xfrm>
            <a:custGeom>
              <a:avLst/>
              <a:gdLst>
                <a:gd name="T0" fmla="*/ 31 w 31"/>
                <a:gd name="T1" fmla="*/ 39 h 39"/>
                <a:gd name="T2" fmla="*/ 30 w 31"/>
                <a:gd name="T3" fmla="*/ 0 h 39"/>
                <a:gd name="T4" fmla="*/ 0 w 31"/>
                <a:gd name="T5" fmla="*/ 24 h 39"/>
                <a:gd name="T6" fmla="*/ 31 w 31"/>
                <a:gd name="T7" fmla="*/ 39 h 39"/>
              </a:gdLst>
              <a:ahLst/>
              <a:cxnLst>
                <a:cxn ang="0">
                  <a:pos x="T0" y="T1"/>
                </a:cxn>
                <a:cxn ang="0">
                  <a:pos x="T2" y="T3"/>
                </a:cxn>
                <a:cxn ang="0">
                  <a:pos x="T4" y="T5"/>
                </a:cxn>
                <a:cxn ang="0">
                  <a:pos x="T6" y="T7"/>
                </a:cxn>
              </a:cxnLst>
              <a:rect l="0" t="0" r="r" b="b"/>
              <a:pathLst>
                <a:path w="31" h="39">
                  <a:moveTo>
                    <a:pt x="31" y="39"/>
                  </a:moveTo>
                  <a:lnTo>
                    <a:pt x="30" y="0"/>
                  </a:lnTo>
                  <a:lnTo>
                    <a:pt x="0" y="24"/>
                  </a:lnTo>
                  <a:lnTo>
                    <a:pt x="31" y="39"/>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70" name="Line 55"/>
            <p:cNvSpPr>
              <a:spLocks noChangeShapeType="1"/>
            </p:cNvSpPr>
            <p:nvPr/>
          </p:nvSpPr>
          <p:spPr bwMode="auto">
            <a:xfrm>
              <a:off x="2570163" y="2620963"/>
              <a:ext cx="80963"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71" name="Line 60"/>
            <p:cNvSpPr>
              <a:spLocks noChangeShapeType="1"/>
            </p:cNvSpPr>
            <p:nvPr/>
          </p:nvSpPr>
          <p:spPr bwMode="auto">
            <a:xfrm>
              <a:off x="2652713" y="2621757"/>
              <a:ext cx="80963"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grpSp>
          <p:nvGrpSpPr>
            <p:cNvPr id="372" name="组合 371"/>
            <p:cNvGrpSpPr/>
            <p:nvPr/>
          </p:nvGrpSpPr>
          <p:grpSpPr>
            <a:xfrm>
              <a:off x="2732088" y="2529682"/>
              <a:ext cx="131763" cy="168275"/>
              <a:chOff x="4178301" y="2601914"/>
              <a:chExt cx="131763" cy="168275"/>
            </a:xfrm>
          </p:grpSpPr>
          <p:sp>
            <p:nvSpPr>
              <p:cNvPr id="912" name="Freeform 61"/>
              <p:cNvSpPr>
                <a:spLocks/>
              </p:cNvSpPr>
              <p:nvPr/>
            </p:nvSpPr>
            <p:spPr bwMode="auto">
              <a:xfrm>
                <a:off x="4178301" y="2601914"/>
                <a:ext cx="131763" cy="168275"/>
              </a:xfrm>
              <a:custGeom>
                <a:avLst/>
                <a:gdLst>
                  <a:gd name="T0" fmla="*/ 0 w 83"/>
                  <a:gd name="T1" fmla="*/ 0 h 106"/>
                  <a:gd name="T2" fmla="*/ 83 w 83"/>
                  <a:gd name="T3" fmla="*/ 53 h 106"/>
                  <a:gd name="T4" fmla="*/ 0 w 83"/>
                  <a:gd name="T5" fmla="*/ 106 h 106"/>
                  <a:gd name="T6" fmla="*/ 0 w 83"/>
                  <a:gd name="T7" fmla="*/ 0 h 106"/>
                </a:gdLst>
                <a:ahLst/>
                <a:cxnLst>
                  <a:cxn ang="0">
                    <a:pos x="T0" y="T1"/>
                  </a:cxn>
                  <a:cxn ang="0">
                    <a:pos x="T2" y="T3"/>
                  </a:cxn>
                  <a:cxn ang="0">
                    <a:pos x="T4" y="T5"/>
                  </a:cxn>
                  <a:cxn ang="0">
                    <a:pos x="T6" y="T7"/>
                  </a:cxn>
                </a:cxnLst>
                <a:rect l="0" t="0" r="r" b="b"/>
                <a:pathLst>
                  <a:path w="83" h="106">
                    <a:moveTo>
                      <a:pt x="0" y="0"/>
                    </a:moveTo>
                    <a:lnTo>
                      <a:pt x="83" y="53"/>
                    </a:lnTo>
                    <a:lnTo>
                      <a:pt x="0" y="10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913" name="Freeform 62"/>
              <p:cNvSpPr>
                <a:spLocks/>
              </p:cNvSpPr>
              <p:nvPr/>
            </p:nvSpPr>
            <p:spPr bwMode="auto">
              <a:xfrm>
                <a:off x="4178301" y="2601914"/>
                <a:ext cx="131763" cy="168275"/>
              </a:xfrm>
              <a:custGeom>
                <a:avLst/>
                <a:gdLst>
                  <a:gd name="T0" fmla="*/ 0 w 83"/>
                  <a:gd name="T1" fmla="*/ 0 h 106"/>
                  <a:gd name="T2" fmla="*/ 83 w 83"/>
                  <a:gd name="T3" fmla="*/ 53 h 106"/>
                  <a:gd name="T4" fmla="*/ 0 w 83"/>
                  <a:gd name="T5" fmla="*/ 106 h 106"/>
                  <a:gd name="T6" fmla="*/ 0 w 83"/>
                  <a:gd name="T7" fmla="*/ 0 h 106"/>
                </a:gdLst>
                <a:ahLst/>
                <a:cxnLst>
                  <a:cxn ang="0">
                    <a:pos x="T0" y="T1"/>
                  </a:cxn>
                  <a:cxn ang="0">
                    <a:pos x="T2" y="T3"/>
                  </a:cxn>
                  <a:cxn ang="0">
                    <a:pos x="T4" y="T5"/>
                  </a:cxn>
                  <a:cxn ang="0">
                    <a:pos x="T6" y="T7"/>
                  </a:cxn>
                </a:cxnLst>
                <a:rect l="0" t="0" r="r" b="b"/>
                <a:pathLst>
                  <a:path w="83" h="106">
                    <a:moveTo>
                      <a:pt x="0" y="0"/>
                    </a:moveTo>
                    <a:lnTo>
                      <a:pt x="83" y="53"/>
                    </a:lnTo>
                    <a:lnTo>
                      <a:pt x="0" y="106"/>
                    </a:lnTo>
                    <a:lnTo>
                      <a:pt x="0" y="0"/>
                    </a:lnTo>
                    <a:close/>
                  </a:path>
                </a:pathLst>
              </a:custGeom>
              <a:noFill/>
              <a:ln w="17463" cap="rnd">
                <a:solidFill>
                  <a:srgbClr val="9BBB5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grpSp>
        <p:sp>
          <p:nvSpPr>
            <p:cNvPr id="373" name="Line 63"/>
            <p:cNvSpPr>
              <a:spLocks noChangeShapeType="1"/>
            </p:cNvSpPr>
            <p:nvPr/>
          </p:nvSpPr>
          <p:spPr bwMode="auto">
            <a:xfrm>
              <a:off x="2311401" y="3205163"/>
              <a:ext cx="130175"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74" name="Line 64"/>
            <p:cNvSpPr>
              <a:spLocks noChangeShapeType="1"/>
            </p:cNvSpPr>
            <p:nvPr/>
          </p:nvSpPr>
          <p:spPr bwMode="auto">
            <a:xfrm>
              <a:off x="2570163" y="3214688"/>
              <a:ext cx="80963"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75" name="Line 69"/>
            <p:cNvSpPr>
              <a:spLocks noChangeShapeType="1"/>
            </p:cNvSpPr>
            <p:nvPr/>
          </p:nvSpPr>
          <p:spPr bwMode="auto">
            <a:xfrm>
              <a:off x="2652713" y="3215482"/>
              <a:ext cx="80963"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76" name="Freeform 70"/>
            <p:cNvSpPr>
              <a:spLocks/>
            </p:cNvSpPr>
            <p:nvPr/>
          </p:nvSpPr>
          <p:spPr bwMode="auto">
            <a:xfrm>
              <a:off x="2738438" y="3124994"/>
              <a:ext cx="131763" cy="168275"/>
            </a:xfrm>
            <a:custGeom>
              <a:avLst/>
              <a:gdLst>
                <a:gd name="T0" fmla="*/ 0 w 83"/>
                <a:gd name="T1" fmla="*/ 0 h 106"/>
                <a:gd name="T2" fmla="*/ 83 w 83"/>
                <a:gd name="T3" fmla="*/ 53 h 106"/>
                <a:gd name="T4" fmla="*/ 0 w 83"/>
                <a:gd name="T5" fmla="*/ 106 h 106"/>
                <a:gd name="T6" fmla="*/ 0 w 83"/>
                <a:gd name="T7" fmla="*/ 0 h 106"/>
              </a:gdLst>
              <a:ahLst/>
              <a:cxnLst>
                <a:cxn ang="0">
                  <a:pos x="T0" y="T1"/>
                </a:cxn>
                <a:cxn ang="0">
                  <a:pos x="T2" y="T3"/>
                </a:cxn>
                <a:cxn ang="0">
                  <a:pos x="T4" y="T5"/>
                </a:cxn>
                <a:cxn ang="0">
                  <a:pos x="T6" y="T7"/>
                </a:cxn>
              </a:cxnLst>
              <a:rect l="0" t="0" r="r" b="b"/>
              <a:pathLst>
                <a:path w="83" h="106">
                  <a:moveTo>
                    <a:pt x="0" y="0"/>
                  </a:moveTo>
                  <a:lnTo>
                    <a:pt x="83" y="53"/>
                  </a:lnTo>
                  <a:lnTo>
                    <a:pt x="0" y="10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77" name="Freeform 71"/>
            <p:cNvSpPr>
              <a:spLocks/>
            </p:cNvSpPr>
            <p:nvPr/>
          </p:nvSpPr>
          <p:spPr bwMode="auto">
            <a:xfrm>
              <a:off x="2738438" y="3124994"/>
              <a:ext cx="131763" cy="168275"/>
            </a:xfrm>
            <a:custGeom>
              <a:avLst/>
              <a:gdLst>
                <a:gd name="T0" fmla="*/ 0 w 83"/>
                <a:gd name="T1" fmla="*/ 0 h 106"/>
                <a:gd name="T2" fmla="*/ 83 w 83"/>
                <a:gd name="T3" fmla="*/ 53 h 106"/>
                <a:gd name="T4" fmla="*/ 0 w 83"/>
                <a:gd name="T5" fmla="*/ 106 h 106"/>
                <a:gd name="T6" fmla="*/ 0 w 83"/>
                <a:gd name="T7" fmla="*/ 0 h 106"/>
              </a:gdLst>
              <a:ahLst/>
              <a:cxnLst>
                <a:cxn ang="0">
                  <a:pos x="T0" y="T1"/>
                </a:cxn>
                <a:cxn ang="0">
                  <a:pos x="T2" y="T3"/>
                </a:cxn>
                <a:cxn ang="0">
                  <a:pos x="T4" y="T5"/>
                </a:cxn>
                <a:cxn ang="0">
                  <a:pos x="T6" y="T7"/>
                </a:cxn>
              </a:cxnLst>
              <a:rect l="0" t="0" r="r" b="b"/>
              <a:pathLst>
                <a:path w="83" h="106">
                  <a:moveTo>
                    <a:pt x="0" y="0"/>
                  </a:moveTo>
                  <a:lnTo>
                    <a:pt x="83" y="53"/>
                  </a:lnTo>
                  <a:lnTo>
                    <a:pt x="0" y="106"/>
                  </a:lnTo>
                  <a:lnTo>
                    <a:pt x="0" y="0"/>
                  </a:lnTo>
                  <a:close/>
                </a:path>
              </a:pathLst>
            </a:custGeom>
            <a:noFill/>
            <a:ln w="17463" cap="rnd">
              <a:solidFill>
                <a:srgbClr val="9BBB5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78" name="Line 72"/>
            <p:cNvSpPr>
              <a:spLocks noChangeShapeType="1"/>
            </p:cNvSpPr>
            <p:nvPr/>
          </p:nvSpPr>
          <p:spPr bwMode="auto">
            <a:xfrm>
              <a:off x="2311401" y="2984501"/>
              <a:ext cx="130175"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79" name="Oval 73"/>
            <p:cNvSpPr>
              <a:spLocks noChangeArrowheads="1"/>
            </p:cNvSpPr>
            <p:nvPr/>
          </p:nvSpPr>
          <p:spPr bwMode="auto">
            <a:xfrm>
              <a:off x="2443163" y="2924176"/>
              <a:ext cx="122238" cy="127000"/>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80" name="Oval 74"/>
            <p:cNvSpPr>
              <a:spLocks noChangeArrowheads="1"/>
            </p:cNvSpPr>
            <p:nvPr/>
          </p:nvSpPr>
          <p:spPr bwMode="auto">
            <a:xfrm>
              <a:off x="2443163" y="2924176"/>
              <a:ext cx="122238" cy="127000"/>
            </a:xfrm>
            <a:prstGeom prst="ellipse">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81" name="Freeform 75"/>
            <p:cNvSpPr>
              <a:spLocks noEditPoints="1"/>
            </p:cNvSpPr>
            <p:nvPr/>
          </p:nvSpPr>
          <p:spPr bwMode="auto">
            <a:xfrm>
              <a:off x="2439988" y="2855913"/>
              <a:ext cx="131763" cy="268288"/>
            </a:xfrm>
            <a:custGeom>
              <a:avLst/>
              <a:gdLst>
                <a:gd name="T0" fmla="*/ 5 w 83"/>
                <a:gd name="T1" fmla="*/ 169 h 169"/>
                <a:gd name="T2" fmla="*/ 72 w 83"/>
                <a:gd name="T3" fmla="*/ 28 h 169"/>
                <a:gd name="T4" fmla="*/ 67 w 83"/>
                <a:gd name="T5" fmla="*/ 25 h 169"/>
                <a:gd name="T6" fmla="*/ 0 w 83"/>
                <a:gd name="T7" fmla="*/ 167 h 169"/>
                <a:gd name="T8" fmla="*/ 5 w 83"/>
                <a:gd name="T9" fmla="*/ 169 h 169"/>
                <a:gd name="T10" fmla="*/ 83 w 83"/>
                <a:gd name="T11" fmla="*/ 39 h 169"/>
                <a:gd name="T12" fmla="*/ 82 w 83"/>
                <a:gd name="T13" fmla="*/ 0 h 169"/>
                <a:gd name="T14" fmla="*/ 52 w 83"/>
                <a:gd name="T15" fmla="*/ 24 h 169"/>
                <a:gd name="T16" fmla="*/ 83 w 83"/>
                <a:gd name="T17"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69">
                  <a:moveTo>
                    <a:pt x="5" y="169"/>
                  </a:moveTo>
                  <a:lnTo>
                    <a:pt x="72" y="28"/>
                  </a:lnTo>
                  <a:lnTo>
                    <a:pt x="67" y="25"/>
                  </a:lnTo>
                  <a:lnTo>
                    <a:pt x="0" y="167"/>
                  </a:lnTo>
                  <a:lnTo>
                    <a:pt x="5" y="169"/>
                  </a:lnTo>
                  <a:close/>
                  <a:moveTo>
                    <a:pt x="83" y="39"/>
                  </a:moveTo>
                  <a:lnTo>
                    <a:pt x="82" y="0"/>
                  </a:lnTo>
                  <a:lnTo>
                    <a:pt x="52" y="24"/>
                  </a:lnTo>
                  <a:lnTo>
                    <a:pt x="83"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82" name="Freeform 76"/>
            <p:cNvSpPr>
              <a:spLocks/>
            </p:cNvSpPr>
            <p:nvPr/>
          </p:nvSpPr>
          <p:spPr bwMode="auto">
            <a:xfrm>
              <a:off x="2439988" y="2895601"/>
              <a:ext cx="114300" cy="228600"/>
            </a:xfrm>
            <a:custGeom>
              <a:avLst/>
              <a:gdLst>
                <a:gd name="T0" fmla="*/ 5 w 72"/>
                <a:gd name="T1" fmla="*/ 144 h 144"/>
                <a:gd name="T2" fmla="*/ 72 w 72"/>
                <a:gd name="T3" fmla="*/ 3 h 144"/>
                <a:gd name="T4" fmla="*/ 67 w 72"/>
                <a:gd name="T5" fmla="*/ 0 h 144"/>
                <a:gd name="T6" fmla="*/ 0 w 72"/>
                <a:gd name="T7" fmla="*/ 142 h 144"/>
                <a:gd name="T8" fmla="*/ 5 w 72"/>
                <a:gd name="T9" fmla="*/ 144 h 144"/>
              </a:gdLst>
              <a:ahLst/>
              <a:cxnLst>
                <a:cxn ang="0">
                  <a:pos x="T0" y="T1"/>
                </a:cxn>
                <a:cxn ang="0">
                  <a:pos x="T2" y="T3"/>
                </a:cxn>
                <a:cxn ang="0">
                  <a:pos x="T4" y="T5"/>
                </a:cxn>
                <a:cxn ang="0">
                  <a:pos x="T6" y="T7"/>
                </a:cxn>
                <a:cxn ang="0">
                  <a:pos x="T8" y="T9"/>
                </a:cxn>
              </a:cxnLst>
              <a:rect l="0" t="0" r="r" b="b"/>
              <a:pathLst>
                <a:path w="72" h="144">
                  <a:moveTo>
                    <a:pt x="5" y="144"/>
                  </a:moveTo>
                  <a:lnTo>
                    <a:pt x="72" y="3"/>
                  </a:lnTo>
                  <a:lnTo>
                    <a:pt x="67" y="0"/>
                  </a:lnTo>
                  <a:lnTo>
                    <a:pt x="0" y="142"/>
                  </a:lnTo>
                  <a:lnTo>
                    <a:pt x="5" y="144"/>
                  </a:lnTo>
                  <a:close/>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83" name="Freeform 77"/>
            <p:cNvSpPr>
              <a:spLocks/>
            </p:cNvSpPr>
            <p:nvPr/>
          </p:nvSpPr>
          <p:spPr bwMode="auto">
            <a:xfrm>
              <a:off x="2522538" y="2855913"/>
              <a:ext cx="49213" cy="61913"/>
            </a:xfrm>
            <a:custGeom>
              <a:avLst/>
              <a:gdLst>
                <a:gd name="T0" fmla="*/ 31 w 31"/>
                <a:gd name="T1" fmla="*/ 39 h 39"/>
                <a:gd name="T2" fmla="*/ 30 w 31"/>
                <a:gd name="T3" fmla="*/ 0 h 39"/>
                <a:gd name="T4" fmla="*/ 0 w 31"/>
                <a:gd name="T5" fmla="*/ 24 h 39"/>
                <a:gd name="T6" fmla="*/ 31 w 31"/>
                <a:gd name="T7" fmla="*/ 39 h 39"/>
              </a:gdLst>
              <a:ahLst/>
              <a:cxnLst>
                <a:cxn ang="0">
                  <a:pos x="T0" y="T1"/>
                </a:cxn>
                <a:cxn ang="0">
                  <a:pos x="T2" y="T3"/>
                </a:cxn>
                <a:cxn ang="0">
                  <a:pos x="T4" y="T5"/>
                </a:cxn>
                <a:cxn ang="0">
                  <a:pos x="T6" y="T7"/>
                </a:cxn>
              </a:cxnLst>
              <a:rect l="0" t="0" r="r" b="b"/>
              <a:pathLst>
                <a:path w="31" h="39">
                  <a:moveTo>
                    <a:pt x="31" y="39"/>
                  </a:moveTo>
                  <a:lnTo>
                    <a:pt x="30" y="0"/>
                  </a:lnTo>
                  <a:lnTo>
                    <a:pt x="0" y="24"/>
                  </a:lnTo>
                  <a:lnTo>
                    <a:pt x="31" y="39"/>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84" name="Line 78"/>
            <p:cNvSpPr>
              <a:spLocks noChangeShapeType="1"/>
            </p:cNvSpPr>
            <p:nvPr/>
          </p:nvSpPr>
          <p:spPr bwMode="auto">
            <a:xfrm>
              <a:off x="2570163" y="2987676"/>
              <a:ext cx="80963"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85" name="Line 83"/>
            <p:cNvSpPr>
              <a:spLocks noChangeShapeType="1"/>
            </p:cNvSpPr>
            <p:nvPr/>
          </p:nvSpPr>
          <p:spPr bwMode="auto">
            <a:xfrm>
              <a:off x="2656683" y="2987675"/>
              <a:ext cx="80963"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86" name="Freeform 84"/>
            <p:cNvSpPr>
              <a:spLocks/>
            </p:cNvSpPr>
            <p:nvPr/>
          </p:nvSpPr>
          <p:spPr bwMode="auto">
            <a:xfrm>
              <a:off x="2738438" y="2902744"/>
              <a:ext cx="131763" cy="163513"/>
            </a:xfrm>
            <a:custGeom>
              <a:avLst/>
              <a:gdLst>
                <a:gd name="T0" fmla="*/ 0 w 83"/>
                <a:gd name="T1" fmla="*/ 0 h 103"/>
                <a:gd name="T2" fmla="*/ 83 w 83"/>
                <a:gd name="T3" fmla="*/ 52 h 103"/>
                <a:gd name="T4" fmla="*/ 0 w 83"/>
                <a:gd name="T5" fmla="*/ 103 h 103"/>
                <a:gd name="T6" fmla="*/ 0 w 83"/>
                <a:gd name="T7" fmla="*/ 0 h 103"/>
              </a:gdLst>
              <a:ahLst/>
              <a:cxnLst>
                <a:cxn ang="0">
                  <a:pos x="T0" y="T1"/>
                </a:cxn>
                <a:cxn ang="0">
                  <a:pos x="T2" y="T3"/>
                </a:cxn>
                <a:cxn ang="0">
                  <a:pos x="T4" y="T5"/>
                </a:cxn>
                <a:cxn ang="0">
                  <a:pos x="T6" y="T7"/>
                </a:cxn>
              </a:cxnLst>
              <a:rect l="0" t="0" r="r" b="b"/>
              <a:pathLst>
                <a:path w="83" h="103">
                  <a:moveTo>
                    <a:pt x="0" y="0"/>
                  </a:moveTo>
                  <a:lnTo>
                    <a:pt x="83" y="52"/>
                  </a:lnTo>
                  <a:lnTo>
                    <a:pt x="0" y="10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87" name="Freeform 85"/>
            <p:cNvSpPr>
              <a:spLocks/>
            </p:cNvSpPr>
            <p:nvPr/>
          </p:nvSpPr>
          <p:spPr bwMode="auto">
            <a:xfrm>
              <a:off x="2742408" y="2897187"/>
              <a:ext cx="131763" cy="163513"/>
            </a:xfrm>
            <a:custGeom>
              <a:avLst/>
              <a:gdLst>
                <a:gd name="T0" fmla="*/ 0 w 83"/>
                <a:gd name="T1" fmla="*/ 0 h 103"/>
                <a:gd name="T2" fmla="*/ 83 w 83"/>
                <a:gd name="T3" fmla="*/ 52 h 103"/>
                <a:gd name="T4" fmla="*/ 0 w 83"/>
                <a:gd name="T5" fmla="*/ 103 h 103"/>
                <a:gd name="T6" fmla="*/ 0 w 83"/>
                <a:gd name="T7" fmla="*/ 0 h 103"/>
              </a:gdLst>
              <a:ahLst/>
              <a:cxnLst>
                <a:cxn ang="0">
                  <a:pos x="T0" y="T1"/>
                </a:cxn>
                <a:cxn ang="0">
                  <a:pos x="T2" y="T3"/>
                </a:cxn>
                <a:cxn ang="0">
                  <a:pos x="T4" y="T5"/>
                </a:cxn>
                <a:cxn ang="0">
                  <a:pos x="T6" y="T7"/>
                </a:cxn>
              </a:cxnLst>
              <a:rect l="0" t="0" r="r" b="b"/>
              <a:pathLst>
                <a:path w="83" h="103">
                  <a:moveTo>
                    <a:pt x="0" y="0"/>
                  </a:moveTo>
                  <a:lnTo>
                    <a:pt x="83" y="52"/>
                  </a:lnTo>
                  <a:lnTo>
                    <a:pt x="0" y="103"/>
                  </a:lnTo>
                  <a:lnTo>
                    <a:pt x="0" y="0"/>
                  </a:lnTo>
                  <a:close/>
                </a:path>
              </a:pathLst>
            </a:custGeom>
            <a:noFill/>
            <a:ln w="17463" cap="rnd">
              <a:solidFill>
                <a:srgbClr val="9BBB5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88" name="Line 86"/>
            <p:cNvSpPr>
              <a:spLocks noChangeShapeType="1"/>
            </p:cNvSpPr>
            <p:nvPr/>
          </p:nvSpPr>
          <p:spPr bwMode="auto">
            <a:xfrm>
              <a:off x="2311401" y="2611438"/>
              <a:ext cx="0" cy="60325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89" name="Oval 87"/>
            <p:cNvSpPr>
              <a:spLocks noChangeArrowheads="1"/>
            </p:cNvSpPr>
            <p:nvPr/>
          </p:nvSpPr>
          <p:spPr bwMode="auto">
            <a:xfrm>
              <a:off x="2443163" y="4235451"/>
              <a:ext cx="117475" cy="125413"/>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90" name="Oval 88"/>
            <p:cNvSpPr>
              <a:spLocks noChangeArrowheads="1"/>
            </p:cNvSpPr>
            <p:nvPr/>
          </p:nvSpPr>
          <p:spPr bwMode="auto">
            <a:xfrm>
              <a:off x="2443163" y="4235451"/>
              <a:ext cx="117475" cy="125413"/>
            </a:xfrm>
            <a:prstGeom prst="ellipse">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91" name="Freeform 89"/>
            <p:cNvSpPr>
              <a:spLocks noEditPoints="1"/>
            </p:cNvSpPr>
            <p:nvPr/>
          </p:nvSpPr>
          <p:spPr bwMode="auto">
            <a:xfrm>
              <a:off x="2439988" y="4167188"/>
              <a:ext cx="131763" cy="266700"/>
            </a:xfrm>
            <a:custGeom>
              <a:avLst/>
              <a:gdLst>
                <a:gd name="T0" fmla="*/ 5 w 83"/>
                <a:gd name="T1" fmla="*/ 168 h 168"/>
                <a:gd name="T2" fmla="*/ 72 w 83"/>
                <a:gd name="T3" fmla="*/ 27 h 168"/>
                <a:gd name="T4" fmla="*/ 67 w 83"/>
                <a:gd name="T5" fmla="*/ 24 h 168"/>
                <a:gd name="T6" fmla="*/ 0 w 83"/>
                <a:gd name="T7" fmla="*/ 166 h 168"/>
                <a:gd name="T8" fmla="*/ 5 w 83"/>
                <a:gd name="T9" fmla="*/ 168 h 168"/>
                <a:gd name="T10" fmla="*/ 83 w 83"/>
                <a:gd name="T11" fmla="*/ 38 h 168"/>
                <a:gd name="T12" fmla="*/ 82 w 83"/>
                <a:gd name="T13" fmla="*/ 0 h 168"/>
                <a:gd name="T14" fmla="*/ 52 w 83"/>
                <a:gd name="T15" fmla="*/ 23 h 168"/>
                <a:gd name="T16" fmla="*/ 83 w 83"/>
                <a:gd name="T17" fmla="*/ 3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68">
                  <a:moveTo>
                    <a:pt x="5" y="168"/>
                  </a:moveTo>
                  <a:lnTo>
                    <a:pt x="72" y="27"/>
                  </a:lnTo>
                  <a:lnTo>
                    <a:pt x="67" y="24"/>
                  </a:lnTo>
                  <a:lnTo>
                    <a:pt x="0" y="166"/>
                  </a:lnTo>
                  <a:lnTo>
                    <a:pt x="5" y="168"/>
                  </a:lnTo>
                  <a:close/>
                  <a:moveTo>
                    <a:pt x="83" y="38"/>
                  </a:moveTo>
                  <a:lnTo>
                    <a:pt x="82" y="0"/>
                  </a:lnTo>
                  <a:lnTo>
                    <a:pt x="52" y="23"/>
                  </a:lnTo>
                  <a:lnTo>
                    <a:pt x="83"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92" name="Freeform 90"/>
            <p:cNvSpPr>
              <a:spLocks/>
            </p:cNvSpPr>
            <p:nvPr/>
          </p:nvSpPr>
          <p:spPr bwMode="auto">
            <a:xfrm>
              <a:off x="2439988" y="4205288"/>
              <a:ext cx="114300" cy="228600"/>
            </a:xfrm>
            <a:custGeom>
              <a:avLst/>
              <a:gdLst>
                <a:gd name="T0" fmla="*/ 5 w 72"/>
                <a:gd name="T1" fmla="*/ 144 h 144"/>
                <a:gd name="T2" fmla="*/ 72 w 72"/>
                <a:gd name="T3" fmla="*/ 3 h 144"/>
                <a:gd name="T4" fmla="*/ 67 w 72"/>
                <a:gd name="T5" fmla="*/ 0 h 144"/>
                <a:gd name="T6" fmla="*/ 0 w 72"/>
                <a:gd name="T7" fmla="*/ 142 h 144"/>
                <a:gd name="T8" fmla="*/ 5 w 72"/>
                <a:gd name="T9" fmla="*/ 144 h 144"/>
              </a:gdLst>
              <a:ahLst/>
              <a:cxnLst>
                <a:cxn ang="0">
                  <a:pos x="T0" y="T1"/>
                </a:cxn>
                <a:cxn ang="0">
                  <a:pos x="T2" y="T3"/>
                </a:cxn>
                <a:cxn ang="0">
                  <a:pos x="T4" y="T5"/>
                </a:cxn>
                <a:cxn ang="0">
                  <a:pos x="T6" y="T7"/>
                </a:cxn>
                <a:cxn ang="0">
                  <a:pos x="T8" y="T9"/>
                </a:cxn>
              </a:cxnLst>
              <a:rect l="0" t="0" r="r" b="b"/>
              <a:pathLst>
                <a:path w="72" h="144">
                  <a:moveTo>
                    <a:pt x="5" y="144"/>
                  </a:moveTo>
                  <a:lnTo>
                    <a:pt x="72" y="3"/>
                  </a:lnTo>
                  <a:lnTo>
                    <a:pt x="67" y="0"/>
                  </a:lnTo>
                  <a:lnTo>
                    <a:pt x="0" y="142"/>
                  </a:lnTo>
                  <a:lnTo>
                    <a:pt x="5" y="144"/>
                  </a:lnTo>
                  <a:close/>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93" name="Freeform 91"/>
            <p:cNvSpPr>
              <a:spLocks/>
            </p:cNvSpPr>
            <p:nvPr/>
          </p:nvSpPr>
          <p:spPr bwMode="auto">
            <a:xfrm>
              <a:off x="2522538" y="4167188"/>
              <a:ext cx="49213" cy="60325"/>
            </a:xfrm>
            <a:custGeom>
              <a:avLst/>
              <a:gdLst>
                <a:gd name="T0" fmla="*/ 31 w 31"/>
                <a:gd name="T1" fmla="*/ 38 h 38"/>
                <a:gd name="T2" fmla="*/ 30 w 31"/>
                <a:gd name="T3" fmla="*/ 0 h 38"/>
                <a:gd name="T4" fmla="*/ 0 w 31"/>
                <a:gd name="T5" fmla="*/ 23 h 38"/>
                <a:gd name="T6" fmla="*/ 31 w 31"/>
                <a:gd name="T7" fmla="*/ 38 h 38"/>
              </a:gdLst>
              <a:ahLst/>
              <a:cxnLst>
                <a:cxn ang="0">
                  <a:pos x="T0" y="T1"/>
                </a:cxn>
                <a:cxn ang="0">
                  <a:pos x="T2" y="T3"/>
                </a:cxn>
                <a:cxn ang="0">
                  <a:pos x="T4" y="T5"/>
                </a:cxn>
                <a:cxn ang="0">
                  <a:pos x="T6" y="T7"/>
                </a:cxn>
              </a:cxnLst>
              <a:rect l="0" t="0" r="r" b="b"/>
              <a:pathLst>
                <a:path w="31" h="38">
                  <a:moveTo>
                    <a:pt x="31" y="38"/>
                  </a:moveTo>
                  <a:lnTo>
                    <a:pt x="30" y="0"/>
                  </a:lnTo>
                  <a:lnTo>
                    <a:pt x="0" y="23"/>
                  </a:lnTo>
                  <a:lnTo>
                    <a:pt x="31" y="38"/>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94" name="Line 92"/>
            <p:cNvSpPr>
              <a:spLocks noChangeShapeType="1"/>
            </p:cNvSpPr>
            <p:nvPr/>
          </p:nvSpPr>
          <p:spPr bwMode="auto">
            <a:xfrm>
              <a:off x="2311401" y="3695701"/>
              <a:ext cx="130175"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95" name="Oval 93"/>
            <p:cNvSpPr>
              <a:spLocks noChangeArrowheads="1"/>
            </p:cNvSpPr>
            <p:nvPr/>
          </p:nvSpPr>
          <p:spPr bwMode="auto">
            <a:xfrm>
              <a:off x="2443163" y="3640138"/>
              <a:ext cx="122238" cy="128588"/>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96" name="Oval 94"/>
            <p:cNvSpPr>
              <a:spLocks noChangeArrowheads="1"/>
            </p:cNvSpPr>
            <p:nvPr/>
          </p:nvSpPr>
          <p:spPr bwMode="auto">
            <a:xfrm>
              <a:off x="2443163" y="3640138"/>
              <a:ext cx="122238" cy="128588"/>
            </a:xfrm>
            <a:prstGeom prst="ellipse">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97" name="Freeform 95"/>
            <p:cNvSpPr>
              <a:spLocks noEditPoints="1"/>
            </p:cNvSpPr>
            <p:nvPr/>
          </p:nvSpPr>
          <p:spPr bwMode="auto">
            <a:xfrm>
              <a:off x="2439988" y="3573463"/>
              <a:ext cx="131763" cy="266700"/>
            </a:xfrm>
            <a:custGeom>
              <a:avLst/>
              <a:gdLst>
                <a:gd name="T0" fmla="*/ 5 w 83"/>
                <a:gd name="T1" fmla="*/ 168 h 168"/>
                <a:gd name="T2" fmla="*/ 72 w 83"/>
                <a:gd name="T3" fmla="*/ 27 h 168"/>
                <a:gd name="T4" fmla="*/ 67 w 83"/>
                <a:gd name="T5" fmla="*/ 24 h 168"/>
                <a:gd name="T6" fmla="*/ 0 w 83"/>
                <a:gd name="T7" fmla="*/ 166 h 168"/>
                <a:gd name="T8" fmla="*/ 5 w 83"/>
                <a:gd name="T9" fmla="*/ 168 h 168"/>
                <a:gd name="T10" fmla="*/ 83 w 83"/>
                <a:gd name="T11" fmla="*/ 38 h 168"/>
                <a:gd name="T12" fmla="*/ 82 w 83"/>
                <a:gd name="T13" fmla="*/ 0 h 168"/>
                <a:gd name="T14" fmla="*/ 52 w 83"/>
                <a:gd name="T15" fmla="*/ 23 h 168"/>
                <a:gd name="T16" fmla="*/ 83 w 83"/>
                <a:gd name="T17" fmla="*/ 3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68">
                  <a:moveTo>
                    <a:pt x="5" y="168"/>
                  </a:moveTo>
                  <a:lnTo>
                    <a:pt x="72" y="27"/>
                  </a:lnTo>
                  <a:lnTo>
                    <a:pt x="67" y="24"/>
                  </a:lnTo>
                  <a:lnTo>
                    <a:pt x="0" y="166"/>
                  </a:lnTo>
                  <a:lnTo>
                    <a:pt x="5" y="168"/>
                  </a:lnTo>
                  <a:close/>
                  <a:moveTo>
                    <a:pt x="83" y="38"/>
                  </a:moveTo>
                  <a:lnTo>
                    <a:pt x="82" y="0"/>
                  </a:lnTo>
                  <a:lnTo>
                    <a:pt x="52" y="23"/>
                  </a:lnTo>
                  <a:lnTo>
                    <a:pt x="83"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98" name="Freeform 96"/>
            <p:cNvSpPr>
              <a:spLocks/>
            </p:cNvSpPr>
            <p:nvPr/>
          </p:nvSpPr>
          <p:spPr bwMode="auto">
            <a:xfrm>
              <a:off x="2439988" y="3611563"/>
              <a:ext cx="114300" cy="228600"/>
            </a:xfrm>
            <a:custGeom>
              <a:avLst/>
              <a:gdLst>
                <a:gd name="T0" fmla="*/ 5 w 72"/>
                <a:gd name="T1" fmla="*/ 144 h 144"/>
                <a:gd name="T2" fmla="*/ 72 w 72"/>
                <a:gd name="T3" fmla="*/ 3 h 144"/>
                <a:gd name="T4" fmla="*/ 67 w 72"/>
                <a:gd name="T5" fmla="*/ 0 h 144"/>
                <a:gd name="T6" fmla="*/ 0 w 72"/>
                <a:gd name="T7" fmla="*/ 142 h 144"/>
                <a:gd name="T8" fmla="*/ 5 w 72"/>
                <a:gd name="T9" fmla="*/ 144 h 144"/>
              </a:gdLst>
              <a:ahLst/>
              <a:cxnLst>
                <a:cxn ang="0">
                  <a:pos x="T0" y="T1"/>
                </a:cxn>
                <a:cxn ang="0">
                  <a:pos x="T2" y="T3"/>
                </a:cxn>
                <a:cxn ang="0">
                  <a:pos x="T4" y="T5"/>
                </a:cxn>
                <a:cxn ang="0">
                  <a:pos x="T6" y="T7"/>
                </a:cxn>
                <a:cxn ang="0">
                  <a:pos x="T8" y="T9"/>
                </a:cxn>
              </a:cxnLst>
              <a:rect l="0" t="0" r="r" b="b"/>
              <a:pathLst>
                <a:path w="72" h="144">
                  <a:moveTo>
                    <a:pt x="5" y="144"/>
                  </a:moveTo>
                  <a:lnTo>
                    <a:pt x="72" y="3"/>
                  </a:lnTo>
                  <a:lnTo>
                    <a:pt x="67" y="0"/>
                  </a:lnTo>
                  <a:lnTo>
                    <a:pt x="0" y="142"/>
                  </a:lnTo>
                  <a:lnTo>
                    <a:pt x="5" y="144"/>
                  </a:lnTo>
                  <a:close/>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99" name="Freeform 97"/>
            <p:cNvSpPr>
              <a:spLocks/>
            </p:cNvSpPr>
            <p:nvPr/>
          </p:nvSpPr>
          <p:spPr bwMode="auto">
            <a:xfrm>
              <a:off x="2522538" y="3573463"/>
              <a:ext cx="49213" cy="60325"/>
            </a:xfrm>
            <a:custGeom>
              <a:avLst/>
              <a:gdLst>
                <a:gd name="T0" fmla="*/ 31 w 31"/>
                <a:gd name="T1" fmla="*/ 38 h 38"/>
                <a:gd name="T2" fmla="*/ 30 w 31"/>
                <a:gd name="T3" fmla="*/ 0 h 38"/>
                <a:gd name="T4" fmla="*/ 0 w 31"/>
                <a:gd name="T5" fmla="*/ 23 h 38"/>
                <a:gd name="T6" fmla="*/ 31 w 31"/>
                <a:gd name="T7" fmla="*/ 38 h 38"/>
              </a:gdLst>
              <a:ahLst/>
              <a:cxnLst>
                <a:cxn ang="0">
                  <a:pos x="T0" y="T1"/>
                </a:cxn>
                <a:cxn ang="0">
                  <a:pos x="T2" y="T3"/>
                </a:cxn>
                <a:cxn ang="0">
                  <a:pos x="T4" y="T5"/>
                </a:cxn>
                <a:cxn ang="0">
                  <a:pos x="T6" y="T7"/>
                </a:cxn>
              </a:cxnLst>
              <a:rect l="0" t="0" r="r" b="b"/>
              <a:pathLst>
                <a:path w="31" h="38">
                  <a:moveTo>
                    <a:pt x="31" y="38"/>
                  </a:moveTo>
                  <a:lnTo>
                    <a:pt x="30" y="0"/>
                  </a:lnTo>
                  <a:lnTo>
                    <a:pt x="0" y="23"/>
                  </a:lnTo>
                  <a:lnTo>
                    <a:pt x="31" y="38"/>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00" name="Line 98"/>
            <p:cNvSpPr>
              <a:spLocks noChangeShapeType="1"/>
            </p:cNvSpPr>
            <p:nvPr/>
          </p:nvSpPr>
          <p:spPr bwMode="auto">
            <a:xfrm>
              <a:off x="2570163" y="3703638"/>
              <a:ext cx="80963"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01" name="Line 103"/>
            <p:cNvSpPr>
              <a:spLocks noChangeShapeType="1"/>
            </p:cNvSpPr>
            <p:nvPr/>
          </p:nvSpPr>
          <p:spPr bwMode="auto">
            <a:xfrm>
              <a:off x="2652713" y="3706019"/>
              <a:ext cx="80963"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02" name="Freeform 104"/>
            <p:cNvSpPr>
              <a:spLocks/>
            </p:cNvSpPr>
            <p:nvPr/>
          </p:nvSpPr>
          <p:spPr bwMode="auto">
            <a:xfrm>
              <a:off x="2738438" y="3618707"/>
              <a:ext cx="131763" cy="163513"/>
            </a:xfrm>
            <a:custGeom>
              <a:avLst/>
              <a:gdLst>
                <a:gd name="T0" fmla="*/ 0 w 83"/>
                <a:gd name="T1" fmla="*/ 0 h 103"/>
                <a:gd name="T2" fmla="*/ 83 w 83"/>
                <a:gd name="T3" fmla="*/ 52 h 103"/>
                <a:gd name="T4" fmla="*/ 0 w 83"/>
                <a:gd name="T5" fmla="*/ 103 h 103"/>
                <a:gd name="T6" fmla="*/ 0 w 83"/>
                <a:gd name="T7" fmla="*/ 0 h 103"/>
              </a:gdLst>
              <a:ahLst/>
              <a:cxnLst>
                <a:cxn ang="0">
                  <a:pos x="T0" y="T1"/>
                </a:cxn>
                <a:cxn ang="0">
                  <a:pos x="T2" y="T3"/>
                </a:cxn>
                <a:cxn ang="0">
                  <a:pos x="T4" y="T5"/>
                </a:cxn>
                <a:cxn ang="0">
                  <a:pos x="T6" y="T7"/>
                </a:cxn>
              </a:cxnLst>
              <a:rect l="0" t="0" r="r" b="b"/>
              <a:pathLst>
                <a:path w="83" h="103">
                  <a:moveTo>
                    <a:pt x="0" y="0"/>
                  </a:moveTo>
                  <a:lnTo>
                    <a:pt x="83" y="52"/>
                  </a:lnTo>
                  <a:lnTo>
                    <a:pt x="0" y="10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03" name="Freeform 105"/>
            <p:cNvSpPr>
              <a:spLocks/>
            </p:cNvSpPr>
            <p:nvPr/>
          </p:nvSpPr>
          <p:spPr bwMode="auto">
            <a:xfrm>
              <a:off x="2738438" y="3618707"/>
              <a:ext cx="131763" cy="163513"/>
            </a:xfrm>
            <a:custGeom>
              <a:avLst/>
              <a:gdLst>
                <a:gd name="T0" fmla="*/ 0 w 83"/>
                <a:gd name="T1" fmla="*/ 0 h 103"/>
                <a:gd name="T2" fmla="*/ 83 w 83"/>
                <a:gd name="T3" fmla="*/ 52 h 103"/>
                <a:gd name="T4" fmla="*/ 0 w 83"/>
                <a:gd name="T5" fmla="*/ 103 h 103"/>
                <a:gd name="T6" fmla="*/ 0 w 83"/>
                <a:gd name="T7" fmla="*/ 0 h 103"/>
              </a:gdLst>
              <a:ahLst/>
              <a:cxnLst>
                <a:cxn ang="0">
                  <a:pos x="T0" y="T1"/>
                </a:cxn>
                <a:cxn ang="0">
                  <a:pos x="T2" y="T3"/>
                </a:cxn>
                <a:cxn ang="0">
                  <a:pos x="T4" y="T5"/>
                </a:cxn>
                <a:cxn ang="0">
                  <a:pos x="T6" y="T7"/>
                </a:cxn>
              </a:cxnLst>
              <a:rect l="0" t="0" r="r" b="b"/>
              <a:pathLst>
                <a:path w="83" h="103">
                  <a:moveTo>
                    <a:pt x="0" y="0"/>
                  </a:moveTo>
                  <a:lnTo>
                    <a:pt x="83" y="52"/>
                  </a:lnTo>
                  <a:lnTo>
                    <a:pt x="0" y="103"/>
                  </a:lnTo>
                  <a:lnTo>
                    <a:pt x="0" y="0"/>
                  </a:lnTo>
                  <a:close/>
                </a:path>
              </a:pathLst>
            </a:custGeom>
            <a:noFill/>
            <a:ln w="17463" cap="rnd">
              <a:solidFill>
                <a:srgbClr val="9BBB5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04" name="Line 106"/>
            <p:cNvSpPr>
              <a:spLocks noChangeShapeType="1"/>
            </p:cNvSpPr>
            <p:nvPr/>
          </p:nvSpPr>
          <p:spPr bwMode="auto">
            <a:xfrm>
              <a:off x="2311401" y="4289426"/>
              <a:ext cx="130175"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05" name="Line 107"/>
            <p:cNvSpPr>
              <a:spLocks noChangeShapeType="1"/>
            </p:cNvSpPr>
            <p:nvPr/>
          </p:nvSpPr>
          <p:spPr bwMode="auto">
            <a:xfrm>
              <a:off x="2570163" y="4298951"/>
              <a:ext cx="80963"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06" name="Line 112"/>
            <p:cNvSpPr>
              <a:spLocks noChangeShapeType="1"/>
            </p:cNvSpPr>
            <p:nvPr/>
          </p:nvSpPr>
          <p:spPr bwMode="auto">
            <a:xfrm>
              <a:off x="2656683" y="4298949"/>
              <a:ext cx="80963"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07" name="Freeform 113"/>
            <p:cNvSpPr>
              <a:spLocks/>
            </p:cNvSpPr>
            <p:nvPr/>
          </p:nvSpPr>
          <p:spPr bwMode="auto">
            <a:xfrm>
              <a:off x="2742408" y="4206874"/>
              <a:ext cx="131763" cy="163513"/>
            </a:xfrm>
            <a:custGeom>
              <a:avLst/>
              <a:gdLst>
                <a:gd name="T0" fmla="*/ 0 w 83"/>
                <a:gd name="T1" fmla="*/ 0 h 103"/>
                <a:gd name="T2" fmla="*/ 83 w 83"/>
                <a:gd name="T3" fmla="*/ 52 h 103"/>
                <a:gd name="T4" fmla="*/ 0 w 83"/>
                <a:gd name="T5" fmla="*/ 103 h 103"/>
                <a:gd name="T6" fmla="*/ 0 w 83"/>
                <a:gd name="T7" fmla="*/ 0 h 103"/>
              </a:gdLst>
              <a:ahLst/>
              <a:cxnLst>
                <a:cxn ang="0">
                  <a:pos x="T0" y="T1"/>
                </a:cxn>
                <a:cxn ang="0">
                  <a:pos x="T2" y="T3"/>
                </a:cxn>
                <a:cxn ang="0">
                  <a:pos x="T4" y="T5"/>
                </a:cxn>
                <a:cxn ang="0">
                  <a:pos x="T6" y="T7"/>
                </a:cxn>
              </a:cxnLst>
              <a:rect l="0" t="0" r="r" b="b"/>
              <a:pathLst>
                <a:path w="83" h="103">
                  <a:moveTo>
                    <a:pt x="0" y="0"/>
                  </a:moveTo>
                  <a:lnTo>
                    <a:pt x="83" y="52"/>
                  </a:lnTo>
                  <a:lnTo>
                    <a:pt x="0" y="10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08" name="Freeform 114"/>
            <p:cNvSpPr>
              <a:spLocks/>
            </p:cNvSpPr>
            <p:nvPr/>
          </p:nvSpPr>
          <p:spPr bwMode="auto">
            <a:xfrm>
              <a:off x="2742408" y="4206874"/>
              <a:ext cx="131763" cy="163513"/>
            </a:xfrm>
            <a:custGeom>
              <a:avLst/>
              <a:gdLst>
                <a:gd name="T0" fmla="*/ 0 w 83"/>
                <a:gd name="T1" fmla="*/ 0 h 103"/>
                <a:gd name="T2" fmla="*/ 83 w 83"/>
                <a:gd name="T3" fmla="*/ 52 h 103"/>
                <a:gd name="T4" fmla="*/ 0 w 83"/>
                <a:gd name="T5" fmla="*/ 103 h 103"/>
                <a:gd name="T6" fmla="*/ 0 w 83"/>
                <a:gd name="T7" fmla="*/ 0 h 103"/>
              </a:gdLst>
              <a:ahLst/>
              <a:cxnLst>
                <a:cxn ang="0">
                  <a:pos x="T0" y="T1"/>
                </a:cxn>
                <a:cxn ang="0">
                  <a:pos x="T2" y="T3"/>
                </a:cxn>
                <a:cxn ang="0">
                  <a:pos x="T4" y="T5"/>
                </a:cxn>
                <a:cxn ang="0">
                  <a:pos x="T6" y="T7"/>
                </a:cxn>
              </a:cxnLst>
              <a:rect l="0" t="0" r="r" b="b"/>
              <a:pathLst>
                <a:path w="83" h="103">
                  <a:moveTo>
                    <a:pt x="0" y="0"/>
                  </a:moveTo>
                  <a:lnTo>
                    <a:pt x="83" y="52"/>
                  </a:lnTo>
                  <a:lnTo>
                    <a:pt x="0" y="103"/>
                  </a:lnTo>
                  <a:lnTo>
                    <a:pt x="0" y="0"/>
                  </a:lnTo>
                  <a:close/>
                </a:path>
              </a:pathLst>
            </a:custGeom>
            <a:noFill/>
            <a:ln w="17463" cap="rnd">
              <a:solidFill>
                <a:srgbClr val="9BBB5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09" name="Line 115"/>
            <p:cNvSpPr>
              <a:spLocks noChangeShapeType="1"/>
            </p:cNvSpPr>
            <p:nvPr/>
          </p:nvSpPr>
          <p:spPr bwMode="auto">
            <a:xfrm>
              <a:off x="2311401" y="4067176"/>
              <a:ext cx="130175"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10" name="Oval 116"/>
            <p:cNvSpPr>
              <a:spLocks noChangeArrowheads="1"/>
            </p:cNvSpPr>
            <p:nvPr/>
          </p:nvSpPr>
          <p:spPr bwMode="auto">
            <a:xfrm>
              <a:off x="2443163" y="4008438"/>
              <a:ext cx="122238" cy="131763"/>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11" name="Oval 117"/>
            <p:cNvSpPr>
              <a:spLocks noChangeArrowheads="1"/>
            </p:cNvSpPr>
            <p:nvPr/>
          </p:nvSpPr>
          <p:spPr bwMode="auto">
            <a:xfrm>
              <a:off x="2443163" y="4008438"/>
              <a:ext cx="122238" cy="131763"/>
            </a:xfrm>
            <a:prstGeom prst="ellipse">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12" name="Freeform 118"/>
            <p:cNvSpPr>
              <a:spLocks noEditPoints="1"/>
            </p:cNvSpPr>
            <p:nvPr/>
          </p:nvSpPr>
          <p:spPr bwMode="auto">
            <a:xfrm>
              <a:off x="2439988" y="3940176"/>
              <a:ext cx="131763" cy="266700"/>
            </a:xfrm>
            <a:custGeom>
              <a:avLst/>
              <a:gdLst>
                <a:gd name="T0" fmla="*/ 5 w 83"/>
                <a:gd name="T1" fmla="*/ 168 h 168"/>
                <a:gd name="T2" fmla="*/ 72 w 83"/>
                <a:gd name="T3" fmla="*/ 27 h 168"/>
                <a:gd name="T4" fmla="*/ 67 w 83"/>
                <a:gd name="T5" fmla="*/ 25 h 168"/>
                <a:gd name="T6" fmla="*/ 0 w 83"/>
                <a:gd name="T7" fmla="*/ 166 h 168"/>
                <a:gd name="T8" fmla="*/ 5 w 83"/>
                <a:gd name="T9" fmla="*/ 168 h 168"/>
                <a:gd name="T10" fmla="*/ 83 w 83"/>
                <a:gd name="T11" fmla="*/ 38 h 168"/>
                <a:gd name="T12" fmla="*/ 82 w 83"/>
                <a:gd name="T13" fmla="*/ 0 h 168"/>
                <a:gd name="T14" fmla="*/ 52 w 83"/>
                <a:gd name="T15" fmla="*/ 24 h 168"/>
                <a:gd name="T16" fmla="*/ 83 w 83"/>
                <a:gd name="T17" fmla="*/ 3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68">
                  <a:moveTo>
                    <a:pt x="5" y="168"/>
                  </a:moveTo>
                  <a:lnTo>
                    <a:pt x="72" y="27"/>
                  </a:lnTo>
                  <a:lnTo>
                    <a:pt x="67" y="25"/>
                  </a:lnTo>
                  <a:lnTo>
                    <a:pt x="0" y="166"/>
                  </a:lnTo>
                  <a:lnTo>
                    <a:pt x="5" y="168"/>
                  </a:lnTo>
                  <a:close/>
                  <a:moveTo>
                    <a:pt x="83" y="38"/>
                  </a:moveTo>
                  <a:lnTo>
                    <a:pt x="82" y="0"/>
                  </a:lnTo>
                  <a:lnTo>
                    <a:pt x="52" y="24"/>
                  </a:lnTo>
                  <a:lnTo>
                    <a:pt x="83"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13" name="Freeform 119"/>
            <p:cNvSpPr>
              <a:spLocks/>
            </p:cNvSpPr>
            <p:nvPr/>
          </p:nvSpPr>
          <p:spPr bwMode="auto">
            <a:xfrm>
              <a:off x="2439988" y="3979863"/>
              <a:ext cx="114300" cy="227013"/>
            </a:xfrm>
            <a:custGeom>
              <a:avLst/>
              <a:gdLst>
                <a:gd name="T0" fmla="*/ 5 w 72"/>
                <a:gd name="T1" fmla="*/ 143 h 143"/>
                <a:gd name="T2" fmla="*/ 72 w 72"/>
                <a:gd name="T3" fmla="*/ 2 h 143"/>
                <a:gd name="T4" fmla="*/ 67 w 72"/>
                <a:gd name="T5" fmla="*/ 0 h 143"/>
                <a:gd name="T6" fmla="*/ 0 w 72"/>
                <a:gd name="T7" fmla="*/ 141 h 143"/>
                <a:gd name="T8" fmla="*/ 5 w 72"/>
                <a:gd name="T9" fmla="*/ 143 h 143"/>
              </a:gdLst>
              <a:ahLst/>
              <a:cxnLst>
                <a:cxn ang="0">
                  <a:pos x="T0" y="T1"/>
                </a:cxn>
                <a:cxn ang="0">
                  <a:pos x="T2" y="T3"/>
                </a:cxn>
                <a:cxn ang="0">
                  <a:pos x="T4" y="T5"/>
                </a:cxn>
                <a:cxn ang="0">
                  <a:pos x="T6" y="T7"/>
                </a:cxn>
                <a:cxn ang="0">
                  <a:pos x="T8" y="T9"/>
                </a:cxn>
              </a:cxnLst>
              <a:rect l="0" t="0" r="r" b="b"/>
              <a:pathLst>
                <a:path w="72" h="143">
                  <a:moveTo>
                    <a:pt x="5" y="143"/>
                  </a:moveTo>
                  <a:lnTo>
                    <a:pt x="72" y="2"/>
                  </a:lnTo>
                  <a:lnTo>
                    <a:pt x="67" y="0"/>
                  </a:lnTo>
                  <a:lnTo>
                    <a:pt x="0" y="141"/>
                  </a:lnTo>
                  <a:lnTo>
                    <a:pt x="5" y="143"/>
                  </a:lnTo>
                  <a:close/>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14" name="Freeform 120"/>
            <p:cNvSpPr>
              <a:spLocks/>
            </p:cNvSpPr>
            <p:nvPr/>
          </p:nvSpPr>
          <p:spPr bwMode="auto">
            <a:xfrm>
              <a:off x="2522538" y="3940176"/>
              <a:ext cx="49213" cy="60325"/>
            </a:xfrm>
            <a:custGeom>
              <a:avLst/>
              <a:gdLst>
                <a:gd name="T0" fmla="*/ 31 w 31"/>
                <a:gd name="T1" fmla="*/ 38 h 38"/>
                <a:gd name="T2" fmla="*/ 30 w 31"/>
                <a:gd name="T3" fmla="*/ 0 h 38"/>
                <a:gd name="T4" fmla="*/ 0 w 31"/>
                <a:gd name="T5" fmla="*/ 24 h 38"/>
                <a:gd name="T6" fmla="*/ 31 w 31"/>
                <a:gd name="T7" fmla="*/ 38 h 38"/>
              </a:gdLst>
              <a:ahLst/>
              <a:cxnLst>
                <a:cxn ang="0">
                  <a:pos x="T0" y="T1"/>
                </a:cxn>
                <a:cxn ang="0">
                  <a:pos x="T2" y="T3"/>
                </a:cxn>
                <a:cxn ang="0">
                  <a:pos x="T4" y="T5"/>
                </a:cxn>
                <a:cxn ang="0">
                  <a:pos x="T6" y="T7"/>
                </a:cxn>
              </a:cxnLst>
              <a:rect l="0" t="0" r="r" b="b"/>
              <a:pathLst>
                <a:path w="31" h="38">
                  <a:moveTo>
                    <a:pt x="31" y="38"/>
                  </a:moveTo>
                  <a:lnTo>
                    <a:pt x="30" y="0"/>
                  </a:lnTo>
                  <a:lnTo>
                    <a:pt x="0" y="24"/>
                  </a:lnTo>
                  <a:lnTo>
                    <a:pt x="31" y="38"/>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15" name="Line 121"/>
            <p:cNvSpPr>
              <a:spLocks noChangeShapeType="1"/>
            </p:cNvSpPr>
            <p:nvPr/>
          </p:nvSpPr>
          <p:spPr bwMode="auto">
            <a:xfrm>
              <a:off x="2570163" y="4076701"/>
              <a:ext cx="80963"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16" name="Line 126"/>
            <p:cNvSpPr>
              <a:spLocks noChangeShapeType="1"/>
            </p:cNvSpPr>
            <p:nvPr/>
          </p:nvSpPr>
          <p:spPr bwMode="auto">
            <a:xfrm>
              <a:off x="2652713" y="4077494"/>
              <a:ext cx="80963"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17" name="Freeform 127"/>
            <p:cNvSpPr>
              <a:spLocks/>
            </p:cNvSpPr>
            <p:nvPr/>
          </p:nvSpPr>
          <p:spPr bwMode="auto">
            <a:xfrm>
              <a:off x="2738438" y="3987007"/>
              <a:ext cx="131763" cy="166688"/>
            </a:xfrm>
            <a:custGeom>
              <a:avLst/>
              <a:gdLst>
                <a:gd name="T0" fmla="*/ 0 w 83"/>
                <a:gd name="T1" fmla="*/ 0 h 105"/>
                <a:gd name="T2" fmla="*/ 83 w 83"/>
                <a:gd name="T3" fmla="*/ 52 h 105"/>
                <a:gd name="T4" fmla="*/ 0 w 83"/>
                <a:gd name="T5" fmla="*/ 105 h 105"/>
                <a:gd name="T6" fmla="*/ 0 w 83"/>
                <a:gd name="T7" fmla="*/ 0 h 105"/>
              </a:gdLst>
              <a:ahLst/>
              <a:cxnLst>
                <a:cxn ang="0">
                  <a:pos x="T0" y="T1"/>
                </a:cxn>
                <a:cxn ang="0">
                  <a:pos x="T2" y="T3"/>
                </a:cxn>
                <a:cxn ang="0">
                  <a:pos x="T4" y="T5"/>
                </a:cxn>
                <a:cxn ang="0">
                  <a:pos x="T6" y="T7"/>
                </a:cxn>
              </a:cxnLst>
              <a:rect l="0" t="0" r="r" b="b"/>
              <a:pathLst>
                <a:path w="83" h="105">
                  <a:moveTo>
                    <a:pt x="0" y="0"/>
                  </a:moveTo>
                  <a:lnTo>
                    <a:pt x="83" y="52"/>
                  </a:lnTo>
                  <a:lnTo>
                    <a:pt x="0" y="10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18" name="Freeform 128"/>
            <p:cNvSpPr>
              <a:spLocks/>
            </p:cNvSpPr>
            <p:nvPr/>
          </p:nvSpPr>
          <p:spPr bwMode="auto">
            <a:xfrm>
              <a:off x="2738438" y="3987007"/>
              <a:ext cx="131763" cy="166688"/>
            </a:xfrm>
            <a:custGeom>
              <a:avLst/>
              <a:gdLst>
                <a:gd name="T0" fmla="*/ 0 w 83"/>
                <a:gd name="T1" fmla="*/ 0 h 105"/>
                <a:gd name="T2" fmla="*/ 83 w 83"/>
                <a:gd name="T3" fmla="*/ 52 h 105"/>
                <a:gd name="T4" fmla="*/ 0 w 83"/>
                <a:gd name="T5" fmla="*/ 105 h 105"/>
                <a:gd name="T6" fmla="*/ 0 w 83"/>
                <a:gd name="T7" fmla="*/ 0 h 105"/>
              </a:gdLst>
              <a:ahLst/>
              <a:cxnLst>
                <a:cxn ang="0">
                  <a:pos x="T0" y="T1"/>
                </a:cxn>
                <a:cxn ang="0">
                  <a:pos x="T2" y="T3"/>
                </a:cxn>
                <a:cxn ang="0">
                  <a:pos x="T4" y="T5"/>
                </a:cxn>
                <a:cxn ang="0">
                  <a:pos x="T6" y="T7"/>
                </a:cxn>
              </a:cxnLst>
              <a:rect l="0" t="0" r="r" b="b"/>
              <a:pathLst>
                <a:path w="83" h="105">
                  <a:moveTo>
                    <a:pt x="0" y="0"/>
                  </a:moveTo>
                  <a:lnTo>
                    <a:pt x="83" y="52"/>
                  </a:lnTo>
                  <a:lnTo>
                    <a:pt x="0" y="105"/>
                  </a:lnTo>
                  <a:lnTo>
                    <a:pt x="0" y="0"/>
                  </a:lnTo>
                  <a:close/>
                </a:path>
              </a:pathLst>
            </a:custGeom>
            <a:noFill/>
            <a:ln w="17463" cap="rnd">
              <a:solidFill>
                <a:srgbClr val="9BBB5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19" name="Line 129"/>
            <p:cNvSpPr>
              <a:spLocks noChangeShapeType="1"/>
            </p:cNvSpPr>
            <p:nvPr/>
          </p:nvSpPr>
          <p:spPr bwMode="auto">
            <a:xfrm>
              <a:off x="2311401" y="3695701"/>
              <a:ext cx="0" cy="60325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20" name="Freeform 130"/>
            <p:cNvSpPr>
              <a:spLocks/>
            </p:cNvSpPr>
            <p:nvPr/>
          </p:nvSpPr>
          <p:spPr bwMode="auto">
            <a:xfrm>
              <a:off x="3476625" y="2394744"/>
              <a:ext cx="117475" cy="104775"/>
            </a:xfrm>
            <a:custGeom>
              <a:avLst/>
              <a:gdLst>
                <a:gd name="T0" fmla="*/ 74 w 74"/>
                <a:gd name="T1" fmla="*/ 0 h 66"/>
                <a:gd name="T2" fmla="*/ 37 w 74"/>
                <a:gd name="T3" fmla="*/ 66 h 66"/>
                <a:gd name="T4" fmla="*/ 0 w 74"/>
                <a:gd name="T5" fmla="*/ 0 h 66"/>
                <a:gd name="T6" fmla="*/ 74 w 74"/>
                <a:gd name="T7" fmla="*/ 0 h 66"/>
              </a:gdLst>
              <a:ahLst/>
              <a:cxnLst>
                <a:cxn ang="0">
                  <a:pos x="T0" y="T1"/>
                </a:cxn>
                <a:cxn ang="0">
                  <a:pos x="T2" y="T3"/>
                </a:cxn>
                <a:cxn ang="0">
                  <a:pos x="T4" y="T5"/>
                </a:cxn>
                <a:cxn ang="0">
                  <a:pos x="T6" y="T7"/>
                </a:cxn>
              </a:cxnLst>
              <a:rect l="0" t="0" r="r" b="b"/>
              <a:pathLst>
                <a:path w="74" h="66">
                  <a:moveTo>
                    <a:pt x="74" y="0"/>
                  </a:moveTo>
                  <a:lnTo>
                    <a:pt x="37" y="66"/>
                  </a:lnTo>
                  <a:lnTo>
                    <a:pt x="0" y="0"/>
                  </a:lnTo>
                  <a:lnTo>
                    <a:pt x="7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21" name="Freeform 131"/>
            <p:cNvSpPr>
              <a:spLocks/>
            </p:cNvSpPr>
            <p:nvPr/>
          </p:nvSpPr>
          <p:spPr bwMode="auto">
            <a:xfrm>
              <a:off x="3476625" y="2394744"/>
              <a:ext cx="117475" cy="104775"/>
            </a:xfrm>
            <a:custGeom>
              <a:avLst/>
              <a:gdLst>
                <a:gd name="T0" fmla="*/ 74 w 74"/>
                <a:gd name="T1" fmla="*/ 0 h 66"/>
                <a:gd name="T2" fmla="*/ 37 w 74"/>
                <a:gd name="T3" fmla="*/ 66 h 66"/>
                <a:gd name="T4" fmla="*/ 0 w 74"/>
                <a:gd name="T5" fmla="*/ 0 h 66"/>
                <a:gd name="T6" fmla="*/ 74 w 74"/>
                <a:gd name="T7" fmla="*/ 0 h 66"/>
              </a:gdLst>
              <a:ahLst/>
              <a:cxnLst>
                <a:cxn ang="0">
                  <a:pos x="T0" y="T1"/>
                </a:cxn>
                <a:cxn ang="0">
                  <a:pos x="T2" y="T3"/>
                </a:cxn>
                <a:cxn ang="0">
                  <a:pos x="T4" y="T5"/>
                </a:cxn>
                <a:cxn ang="0">
                  <a:pos x="T6" y="T7"/>
                </a:cxn>
              </a:cxnLst>
              <a:rect l="0" t="0" r="r" b="b"/>
              <a:pathLst>
                <a:path w="74" h="66">
                  <a:moveTo>
                    <a:pt x="74" y="0"/>
                  </a:moveTo>
                  <a:lnTo>
                    <a:pt x="37" y="66"/>
                  </a:lnTo>
                  <a:lnTo>
                    <a:pt x="0" y="0"/>
                  </a:lnTo>
                  <a:lnTo>
                    <a:pt x="74" y="0"/>
                  </a:lnTo>
                  <a:close/>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22" name="Freeform 132"/>
            <p:cNvSpPr>
              <a:spLocks/>
            </p:cNvSpPr>
            <p:nvPr/>
          </p:nvSpPr>
          <p:spPr bwMode="auto">
            <a:xfrm>
              <a:off x="2874963" y="2504282"/>
              <a:ext cx="658813" cy="111125"/>
            </a:xfrm>
            <a:custGeom>
              <a:avLst/>
              <a:gdLst>
                <a:gd name="T0" fmla="*/ 0 w 415"/>
                <a:gd name="T1" fmla="*/ 70 h 70"/>
                <a:gd name="T2" fmla="*/ 415 w 415"/>
                <a:gd name="T3" fmla="*/ 70 h 70"/>
                <a:gd name="T4" fmla="*/ 415 w 415"/>
                <a:gd name="T5" fmla="*/ 0 h 70"/>
              </a:gdLst>
              <a:ahLst/>
              <a:cxnLst>
                <a:cxn ang="0">
                  <a:pos x="T0" y="T1"/>
                </a:cxn>
                <a:cxn ang="0">
                  <a:pos x="T2" y="T3"/>
                </a:cxn>
                <a:cxn ang="0">
                  <a:pos x="T4" y="T5"/>
                </a:cxn>
              </a:cxnLst>
              <a:rect l="0" t="0" r="r" b="b"/>
              <a:pathLst>
                <a:path w="415" h="70">
                  <a:moveTo>
                    <a:pt x="0" y="70"/>
                  </a:moveTo>
                  <a:lnTo>
                    <a:pt x="415" y="70"/>
                  </a:lnTo>
                  <a:lnTo>
                    <a:pt x="415"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23" name="Freeform 133"/>
            <p:cNvSpPr>
              <a:spLocks/>
            </p:cNvSpPr>
            <p:nvPr/>
          </p:nvSpPr>
          <p:spPr bwMode="auto">
            <a:xfrm>
              <a:off x="3476625" y="2785269"/>
              <a:ext cx="117475" cy="107950"/>
            </a:xfrm>
            <a:custGeom>
              <a:avLst/>
              <a:gdLst>
                <a:gd name="T0" fmla="*/ 74 w 74"/>
                <a:gd name="T1" fmla="*/ 0 h 68"/>
                <a:gd name="T2" fmla="*/ 37 w 74"/>
                <a:gd name="T3" fmla="*/ 68 h 68"/>
                <a:gd name="T4" fmla="*/ 0 w 74"/>
                <a:gd name="T5" fmla="*/ 0 h 68"/>
                <a:gd name="T6" fmla="*/ 74 w 74"/>
                <a:gd name="T7" fmla="*/ 0 h 68"/>
              </a:gdLst>
              <a:ahLst/>
              <a:cxnLst>
                <a:cxn ang="0">
                  <a:pos x="T0" y="T1"/>
                </a:cxn>
                <a:cxn ang="0">
                  <a:pos x="T2" y="T3"/>
                </a:cxn>
                <a:cxn ang="0">
                  <a:pos x="T4" y="T5"/>
                </a:cxn>
                <a:cxn ang="0">
                  <a:pos x="T6" y="T7"/>
                </a:cxn>
              </a:cxnLst>
              <a:rect l="0" t="0" r="r" b="b"/>
              <a:pathLst>
                <a:path w="74" h="68">
                  <a:moveTo>
                    <a:pt x="74" y="0"/>
                  </a:moveTo>
                  <a:lnTo>
                    <a:pt x="37" y="68"/>
                  </a:lnTo>
                  <a:lnTo>
                    <a:pt x="0" y="0"/>
                  </a:lnTo>
                  <a:lnTo>
                    <a:pt x="7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24" name="Freeform 134"/>
            <p:cNvSpPr>
              <a:spLocks/>
            </p:cNvSpPr>
            <p:nvPr/>
          </p:nvSpPr>
          <p:spPr bwMode="auto">
            <a:xfrm>
              <a:off x="3480595" y="2779712"/>
              <a:ext cx="117475" cy="107950"/>
            </a:xfrm>
            <a:custGeom>
              <a:avLst/>
              <a:gdLst>
                <a:gd name="T0" fmla="*/ 74 w 74"/>
                <a:gd name="T1" fmla="*/ 0 h 68"/>
                <a:gd name="T2" fmla="*/ 37 w 74"/>
                <a:gd name="T3" fmla="*/ 68 h 68"/>
                <a:gd name="T4" fmla="*/ 0 w 74"/>
                <a:gd name="T5" fmla="*/ 0 h 68"/>
                <a:gd name="T6" fmla="*/ 74 w 74"/>
                <a:gd name="T7" fmla="*/ 0 h 68"/>
              </a:gdLst>
              <a:ahLst/>
              <a:cxnLst>
                <a:cxn ang="0">
                  <a:pos x="T0" y="T1"/>
                </a:cxn>
                <a:cxn ang="0">
                  <a:pos x="T2" y="T3"/>
                </a:cxn>
                <a:cxn ang="0">
                  <a:pos x="T4" y="T5"/>
                </a:cxn>
                <a:cxn ang="0">
                  <a:pos x="T6" y="T7"/>
                </a:cxn>
              </a:cxnLst>
              <a:rect l="0" t="0" r="r" b="b"/>
              <a:pathLst>
                <a:path w="74" h="68">
                  <a:moveTo>
                    <a:pt x="74" y="0"/>
                  </a:moveTo>
                  <a:lnTo>
                    <a:pt x="37" y="68"/>
                  </a:lnTo>
                  <a:lnTo>
                    <a:pt x="0" y="0"/>
                  </a:lnTo>
                  <a:lnTo>
                    <a:pt x="74" y="0"/>
                  </a:lnTo>
                  <a:close/>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25" name="Freeform 135"/>
            <p:cNvSpPr>
              <a:spLocks/>
            </p:cNvSpPr>
            <p:nvPr/>
          </p:nvSpPr>
          <p:spPr bwMode="auto">
            <a:xfrm>
              <a:off x="2878933" y="2887662"/>
              <a:ext cx="658813" cy="90488"/>
            </a:xfrm>
            <a:custGeom>
              <a:avLst/>
              <a:gdLst>
                <a:gd name="T0" fmla="*/ 0 w 415"/>
                <a:gd name="T1" fmla="*/ 57 h 57"/>
                <a:gd name="T2" fmla="*/ 415 w 415"/>
                <a:gd name="T3" fmla="*/ 57 h 57"/>
                <a:gd name="T4" fmla="*/ 415 w 415"/>
                <a:gd name="T5" fmla="*/ 0 h 57"/>
              </a:gdLst>
              <a:ahLst/>
              <a:cxnLst>
                <a:cxn ang="0">
                  <a:pos x="T0" y="T1"/>
                </a:cxn>
                <a:cxn ang="0">
                  <a:pos x="T2" y="T3"/>
                </a:cxn>
                <a:cxn ang="0">
                  <a:pos x="T4" y="T5"/>
                </a:cxn>
              </a:cxnLst>
              <a:rect l="0" t="0" r="r" b="b"/>
              <a:pathLst>
                <a:path w="415" h="57">
                  <a:moveTo>
                    <a:pt x="0" y="57"/>
                  </a:moveTo>
                  <a:lnTo>
                    <a:pt x="415" y="57"/>
                  </a:lnTo>
                  <a:lnTo>
                    <a:pt x="415"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26" name="Rectangle 136"/>
            <p:cNvSpPr>
              <a:spLocks noChangeArrowheads="1"/>
            </p:cNvSpPr>
            <p:nvPr/>
          </p:nvSpPr>
          <p:spPr bwMode="auto">
            <a:xfrm>
              <a:off x="1330326" y="3021013"/>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427" name="Rectangle 137"/>
            <p:cNvSpPr>
              <a:spLocks noChangeArrowheads="1"/>
            </p:cNvSpPr>
            <p:nvPr/>
          </p:nvSpPr>
          <p:spPr bwMode="auto">
            <a:xfrm>
              <a:off x="1330326" y="3213101"/>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428" name="Rectangle 138"/>
            <p:cNvSpPr>
              <a:spLocks noChangeArrowheads="1"/>
            </p:cNvSpPr>
            <p:nvPr/>
          </p:nvSpPr>
          <p:spPr bwMode="auto">
            <a:xfrm>
              <a:off x="1330326" y="3408363"/>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429" name="Rectangle 139"/>
            <p:cNvSpPr>
              <a:spLocks noChangeArrowheads="1"/>
            </p:cNvSpPr>
            <p:nvPr/>
          </p:nvSpPr>
          <p:spPr bwMode="auto">
            <a:xfrm>
              <a:off x="236538" y="3028951"/>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430" name="Rectangle 140"/>
            <p:cNvSpPr>
              <a:spLocks noChangeArrowheads="1"/>
            </p:cNvSpPr>
            <p:nvPr/>
          </p:nvSpPr>
          <p:spPr bwMode="auto">
            <a:xfrm>
              <a:off x="236538" y="3224213"/>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431" name="Rectangle 141"/>
            <p:cNvSpPr>
              <a:spLocks noChangeArrowheads="1"/>
            </p:cNvSpPr>
            <p:nvPr/>
          </p:nvSpPr>
          <p:spPr bwMode="auto">
            <a:xfrm>
              <a:off x="236538" y="3419476"/>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grpSp>
          <p:nvGrpSpPr>
            <p:cNvPr id="432" name="组合 431"/>
            <p:cNvGrpSpPr/>
            <p:nvPr/>
          </p:nvGrpSpPr>
          <p:grpSpPr>
            <a:xfrm>
              <a:off x="3884613" y="2984501"/>
              <a:ext cx="41678" cy="590580"/>
              <a:chOff x="3884613" y="2984501"/>
              <a:chExt cx="41678" cy="590580"/>
            </a:xfrm>
          </p:grpSpPr>
          <p:sp>
            <p:nvSpPr>
              <p:cNvPr id="909" name="Rectangle 142"/>
              <p:cNvSpPr>
                <a:spLocks noChangeArrowheads="1"/>
              </p:cNvSpPr>
              <p:nvPr/>
            </p:nvSpPr>
            <p:spPr bwMode="auto">
              <a:xfrm>
                <a:off x="3884613" y="2984501"/>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910" name="Rectangle 143"/>
              <p:cNvSpPr>
                <a:spLocks noChangeArrowheads="1"/>
              </p:cNvSpPr>
              <p:nvPr/>
            </p:nvSpPr>
            <p:spPr bwMode="auto">
              <a:xfrm>
                <a:off x="3884613" y="3179763"/>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11" name="Rectangle 144"/>
              <p:cNvSpPr>
                <a:spLocks noChangeArrowheads="1"/>
              </p:cNvSpPr>
              <p:nvPr/>
            </p:nvSpPr>
            <p:spPr bwMode="auto">
              <a:xfrm>
                <a:off x="3884613" y="3375026"/>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sp>
          <p:nvSpPr>
            <p:cNvPr id="433" name="Freeform 147"/>
            <p:cNvSpPr>
              <a:spLocks/>
            </p:cNvSpPr>
            <p:nvPr/>
          </p:nvSpPr>
          <p:spPr bwMode="auto">
            <a:xfrm>
              <a:off x="2420938" y="4570413"/>
              <a:ext cx="125413" cy="107950"/>
            </a:xfrm>
            <a:custGeom>
              <a:avLst/>
              <a:gdLst>
                <a:gd name="T0" fmla="*/ 0 w 79"/>
                <a:gd name="T1" fmla="*/ 34 h 68"/>
                <a:gd name="T2" fmla="*/ 40 w 79"/>
                <a:gd name="T3" fmla="*/ 0 h 68"/>
                <a:gd name="T4" fmla="*/ 79 w 79"/>
                <a:gd name="T5" fmla="*/ 34 h 68"/>
                <a:gd name="T6" fmla="*/ 60 w 79"/>
                <a:gd name="T7" fmla="*/ 34 h 68"/>
                <a:gd name="T8" fmla="*/ 60 w 79"/>
                <a:gd name="T9" fmla="*/ 68 h 68"/>
                <a:gd name="T10" fmla="*/ 20 w 79"/>
                <a:gd name="T11" fmla="*/ 68 h 68"/>
                <a:gd name="T12" fmla="*/ 20 w 79"/>
                <a:gd name="T13" fmla="*/ 34 h 68"/>
                <a:gd name="T14" fmla="*/ 0 w 79"/>
                <a:gd name="T15" fmla="*/ 3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68">
                  <a:moveTo>
                    <a:pt x="0" y="34"/>
                  </a:moveTo>
                  <a:lnTo>
                    <a:pt x="40" y="0"/>
                  </a:lnTo>
                  <a:lnTo>
                    <a:pt x="79" y="34"/>
                  </a:lnTo>
                  <a:lnTo>
                    <a:pt x="60" y="34"/>
                  </a:lnTo>
                  <a:lnTo>
                    <a:pt x="60" y="68"/>
                  </a:lnTo>
                  <a:lnTo>
                    <a:pt x="20" y="68"/>
                  </a:lnTo>
                  <a:lnTo>
                    <a:pt x="20" y="34"/>
                  </a:lnTo>
                  <a:lnTo>
                    <a:pt x="0"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34" name="Freeform 148"/>
            <p:cNvSpPr>
              <a:spLocks/>
            </p:cNvSpPr>
            <p:nvPr/>
          </p:nvSpPr>
          <p:spPr bwMode="auto">
            <a:xfrm>
              <a:off x="2433638" y="4538662"/>
              <a:ext cx="127000" cy="107950"/>
            </a:xfrm>
            <a:custGeom>
              <a:avLst/>
              <a:gdLst>
                <a:gd name="T0" fmla="*/ 0 w 80"/>
                <a:gd name="T1" fmla="*/ 34 h 68"/>
                <a:gd name="T2" fmla="*/ 40 w 80"/>
                <a:gd name="T3" fmla="*/ 0 h 68"/>
                <a:gd name="T4" fmla="*/ 80 w 80"/>
                <a:gd name="T5" fmla="*/ 34 h 68"/>
                <a:gd name="T6" fmla="*/ 60 w 80"/>
                <a:gd name="T7" fmla="*/ 34 h 68"/>
                <a:gd name="T8" fmla="*/ 60 w 80"/>
                <a:gd name="T9" fmla="*/ 68 h 68"/>
                <a:gd name="T10" fmla="*/ 20 w 80"/>
                <a:gd name="T11" fmla="*/ 68 h 68"/>
                <a:gd name="T12" fmla="*/ 20 w 80"/>
                <a:gd name="T13" fmla="*/ 34 h 68"/>
                <a:gd name="T14" fmla="*/ 0 w 80"/>
                <a:gd name="T15" fmla="*/ 3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68">
                  <a:moveTo>
                    <a:pt x="0" y="34"/>
                  </a:moveTo>
                  <a:lnTo>
                    <a:pt x="40" y="0"/>
                  </a:lnTo>
                  <a:lnTo>
                    <a:pt x="80" y="34"/>
                  </a:lnTo>
                  <a:lnTo>
                    <a:pt x="60" y="34"/>
                  </a:lnTo>
                  <a:lnTo>
                    <a:pt x="60" y="68"/>
                  </a:lnTo>
                  <a:lnTo>
                    <a:pt x="20" y="68"/>
                  </a:lnTo>
                  <a:lnTo>
                    <a:pt x="20" y="34"/>
                  </a:lnTo>
                  <a:lnTo>
                    <a:pt x="0" y="34"/>
                  </a:lnTo>
                  <a:close/>
                </a:path>
              </a:pathLst>
            </a:custGeom>
            <a:noFill/>
            <a:ln w="17463" cap="rnd">
              <a:solidFill>
                <a:srgbClr val="C0504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91" name="Freeform 149"/>
            <p:cNvSpPr>
              <a:spLocks/>
            </p:cNvSpPr>
            <p:nvPr/>
          </p:nvSpPr>
          <p:spPr bwMode="auto">
            <a:xfrm>
              <a:off x="3476625" y="3012282"/>
              <a:ext cx="117475" cy="107950"/>
            </a:xfrm>
            <a:custGeom>
              <a:avLst/>
              <a:gdLst>
                <a:gd name="T0" fmla="*/ 74 w 74"/>
                <a:gd name="T1" fmla="*/ 0 h 68"/>
                <a:gd name="T2" fmla="*/ 37 w 74"/>
                <a:gd name="T3" fmla="*/ 68 h 68"/>
                <a:gd name="T4" fmla="*/ 0 w 74"/>
                <a:gd name="T5" fmla="*/ 0 h 68"/>
                <a:gd name="T6" fmla="*/ 74 w 74"/>
                <a:gd name="T7" fmla="*/ 0 h 68"/>
              </a:gdLst>
              <a:ahLst/>
              <a:cxnLst>
                <a:cxn ang="0">
                  <a:pos x="T0" y="T1"/>
                </a:cxn>
                <a:cxn ang="0">
                  <a:pos x="T2" y="T3"/>
                </a:cxn>
                <a:cxn ang="0">
                  <a:pos x="T4" y="T5"/>
                </a:cxn>
                <a:cxn ang="0">
                  <a:pos x="T6" y="T7"/>
                </a:cxn>
              </a:cxnLst>
              <a:rect l="0" t="0" r="r" b="b"/>
              <a:pathLst>
                <a:path w="74" h="68">
                  <a:moveTo>
                    <a:pt x="74" y="0"/>
                  </a:moveTo>
                  <a:lnTo>
                    <a:pt x="37" y="68"/>
                  </a:lnTo>
                  <a:lnTo>
                    <a:pt x="0" y="0"/>
                  </a:lnTo>
                  <a:lnTo>
                    <a:pt x="7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92" name="Freeform 150"/>
            <p:cNvSpPr>
              <a:spLocks/>
            </p:cNvSpPr>
            <p:nvPr/>
          </p:nvSpPr>
          <p:spPr bwMode="auto">
            <a:xfrm>
              <a:off x="3476625" y="3012282"/>
              <a:ext cx="117475" cy="107950"/>
            </a:xfrm>
            <a:custGeom>
              <a:avLst/>
              <a:gdLst>
                <a:gd name="T0" fmla="*/ 74 w 74"/>
                <a:gd name="T1" fmla="*/ 0 h 68"/>
                <a:gd name="T2" fmla="*/ 37 w 74"/>
                <a:gd name="T3" fmla="*/ 68 h 68"/>
                <a:gd name="T4" fmla="*/ 0 w 74"/>
                <a:gd name="T5" fmla="*/ 0 h 68"/>
                <a:gd name="T6" fmla="*/ 74 w 74"/>
                <a:gd name="T7" fmla="*/ 0 h 68"/>
              </a:gdLst>
              <a:ahLst/>
              <a:cxnLst>
                <a:cxn ang="0">
                  <a:pos x="T0" y="T1"/>
                </a:cxn>
                <a:cxn ang="0">
                  <a:pos x="T2" y="T3"/>
                </a:cxn>
                <a:cxn ang="0">
                  <a:pos x="T4" y="T5"/>
                </a:cxn>
                <a:cxn ang="0">
                  <a:pos x="T6" y="T7"/>
                </a:cxn>
              </a:cxnLst>
              <a:rect l="0" t="0" r="r" b="b"/>
              <a:pathLst>
                <a:path w="74" h="68">
                  <a:moveTo>
                    <a:pt x="74" y="0"/>
                  </a:moveTo>
                  <a:lnTo>
                    <a:pt x="37" y="68"/>
                  </a:lnTo>
                  <a:lnTo>
                    <a:pt x="0" y="0"/>
                  </a:lnTo>
                  <a:lnTo>
                    <a:pt x="74" y="0"/>
                  </a:lnTo>
                  <a:close/>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93" name="Freeform 151"/>
            <p:cNvSpPr>
              <a:spLocks/>
            </p:cNvSpPr>
            <p:nvPr/>
          </p:nvSpPr>
          <p:spPr bwMode="auto">
            <a:xfrm>
              <a:off x="2874963" y="3120232"/>
              <a:ext cx="658813" cy="88900"/>
            </a:xfrm>
            <a:custGeom>
              <a:avLst/>
              <a:gdLst>
                <a:gd name="T0" fmla="*/ 0 w 415"/>
                <a:gd name="T1" fmla="*/ 56 h 56"/>
                <a:gd name="T2" fmla="*/ 415 w 415"/>
                <a:gd name="T3" fmla="*/ 56 h 56"/>
                <a:gd name="T4" fmla="*/ 415 w 415"/>
                <a:gd name="T5" fmla="*/ 0 h 56"/>
              </a:gdLst>
              <a:ahLst/>
              <a:cxnLst>
                <a:cxn ang="0">
                  <a:pos x="T0" y="T1"/>
                </a:cxn>
                <a:cxn ang="0">
                  <a:pos x="T2" y="T3"/>
                </a:cxn>
                <a:cxn ang="0">
                  <a:pos x="T4" y="T5"/>
                </a:cxn>
              </a:cxnLst>
              <a:rect l="0" t="0" r="r" b="b"/>
              <a:pathLst>
                <a:path w="415" h="56">
                  <a:moveTo>
                    <a:pt x="0" y="56"/>
                  </a:moveTo>
                  <a:lnTo>
                    <a:pt x="415" y="56"/>
                  </a:lnTo>
                  <a:lnTo>
                    <a:pt x="415"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94" name="Freeform 152"/>
            <p:cNvSpPr>
              <a:spLocks/>
            </p:cNvSpPr>
            <p:nvPr/>
          </p:nvSpPr>
          <p:spPr bwMode="auto">
            <a:xfrm>
              <a:off x="3476625" y="3505994"/>
              <a:ext cx="117475" cy="104775"/>
            </a:xfrm>
            <a:custGeom>
              <a:avLst/>
              <a:gdLst>
                <a:gd name="T0" fmla="*/ 74 w 74"/>
                <a:gd name="T1" fmla="*/ 0 h 66"/>
                <a:gd name="T2" fmla="*/ 37 w 74"/>
                <a:gd name="T3" fmla="*/ 66 h 66"/>
                <a:gd name="T4" fmla="*/ 0 w 74"/>
                <a:gd name="T5" fmla="*/ 0 h 66"/>
                <a:gd name="T6" fmla="*/ 74 w 74"/>
                <a:gd name="T7" fmla="*/ 0 h 66"/>
              </a:gdLst>
              <a:ahLst/>
              <a:cxnLst>
                <a:cxn ang="0">
                  <a:pos x="T0" y="T1"/>
                </a:cxn>
                <a:cxn ang="0">
                  <a:pos x="T2" y="T3"/>
                </a:cxn>
                <a:cxn ang="0">
                  <a:pos x="T4" y="T5"/>
                </a:cxn>
                <a:cxn ang="0">
                  <a:pos x="T6" y="T7"/>
                </a:cxn>
              </a:cxnLst>
              <a:rect l="0" t="0" r="r" b="b"/>
              <a:pathLst>
                <a:path w="74" h="66">
                  <a:moveTo>
                    <a:pt x="74" y="0"/>
                  </a:moveTo>
                  <a:lnTo>
                    <a:pt x="37" y="66"/>
                  </a:lnTo>
                  <a:lnTo>
                    <a:pt x="0" y="0"/>
                  </a:lnTo>
                  <a:lnTo>
                    <a:pt x="7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95" name="Freeform 153"/>
            <p:cNvSpPr>
              <a:spLocks/>
            </p:cNvSpPr>
            <p:nvPr/>
          </p:nvSpPr>
          <p:spPr bwMode="auto">
            <a:xfrm>
              <a:off x="3476625" y="3505994"/>
              <a:ext cx="117475" cy="104775"/>
            </a:xfrm>
            <a:custGeom>
              <a:avLst/>
              <a:gdLst>
                <a:gd name="T0" fmla="*/ 74 w 74"/>
                <a:gd name="T1" fmla="*/ 0 h 66"/>
                <a:gd name="T2" fmla="*/ 37 w 74"/>
                <a:gd name="T3" fmla="*/ 66 h 66"/>
                <a:gd name="T4" fmla="*/ 0 w 74"/>
                <a:gd name="T5" fmla="*/ 0 h 66"/>
                <a:gd name="T6" fmla="*/ 74 w 74"/>
                <a:gd name="T7" fmla="*/ 0 h 66"/>
              </a:gdLst>
              <a:ahLst/>
              <a:cxnLst>
                <a:cxn ang="0">
                  <a:pos x="T0" y="T1"/>
                </a:cxn>
                <a:cxn ang="0">
                  <a:pos x="T2" y="T3"/>
                </a:cxn>
                <a:cxn ang="0">
                  <a:pos x="T4" y="T5"/>
                </a:cxn>
                <a:cxn ang="0">
                  <a:pos x="T6" y="T7"/>
                </a:cxn>
              </a:cxnLst>
              <a:rect l="0" t="0" r="r" b="b"/>
              <a:pathLst>
                <a:path w="74" h="66">
                  <a:moveTo>
                    <a:pt x="74" y="0"/>
                  </a:moveTo>
                  <a:lnTo>
                    <a:pt x="37" y="66"/>
                  </a:lnTo>
                  <a:lnTo>
                    <a:pt x="0" y="0"/>
                  </a:lnTo>
                  <a:lnTo>
                    <a:pt x="74" y="0"/>
                  </a:lnTo>
                  <a:close/>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96" name="Freeform 154"/>
            <p:cNvSpPr>
              <a:spLocks/>
            </p:cNvSpPr>
            <p:nvPr/>
          </p:nvSpPr>
          <p:spPr bwMode="auto">
            <a:xfrm>
              <a:off x="2886754" y="3589338"/>
              <a:ext cx="658813" cy="88900"/>
            </a:xfrm>
            <a:custGeom>
              <a:avLst/>
              <a:gdLst>
                <a:gd name="T0" fmla="*/ 0 w 415"/>
                <a:gd name="T1" fmla="*/ 56 h 56"/>
                <a:gd name="T2" fmla="*/ 415 w 415"/>
                <a:gd name="T3" fmla="*/ 56 h 56"/>
                <a:gd name="T4" fmla="*/ 415 w 415"/>
                <a:gd name="T5" fmla="*/ 0 h 56"/>
              </a:gdLst>
              <a:ahLst/>
              <a:cxnLst>
                <a:cxn ang="0">
                  <a:pos x="T0" y="T1"/>
                </a:cxn>
                <a:cxn ang="0">
                  <a:pos x="T2" y="T3"/>
                </a:cxn>
                <a:cxn ang="0">
                  <a:pos x="T4" y="T5"/>
                </a:cxn>
              </a:cxnLst>
              <a:rect l="0" t="0" r="r" b="b"/>
              <a:pathLst>
                <a:path w="415" h="56">
                  <a:moveTo>
                    <a:pt x="0" y="56"/>
                  </a:moveTo>
                  <a:lnTo>
                    <a:pt x="415" y="56"/>
                  </a:lnTo>
                  <a:lnTo>
                    <a:pt x="415"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97" name="Freeform 155"/>
            <p:cNvSpPr>
              <a:spLocks/>
            </p:cNvSpPr>
            <p:nvPr/>
          </p:nvSpPr>
          <p:spPr bwMode="auto">
            <a:xfrm>
              <a:off x="3476625" y="3877469"/>
              <a:ext cx="117475" cy="104775"/>
            </a:xfrm>
            <a:custGeom>
              <a:avLst/>
              <a:gdLst>
                <a:gd name="T0" fmla="*/ 74 w 74"/>
                <a:gd name="T1" fmla="*/ 0 h 66"/>
                <a:gd name="T2" fmla="*/ 37 w 74"/>
                <a:gd name="T3" fmla="*/ 66 h 66"/>
                <a:gd name="T4" fmla="*/ 0 w 74"/>
                <a:gd name="T5" fmla="*/ 0 h 66"/>
                <a:gd name="T6" fmla="*/ 74 w 74"/>
                <a:gd name="T7" fmla="*/ 0 h 66"/>
              </a:gdLst>
              <a:ahLst/>
              <a:cxnLst>
                <a:cxn ang="0">
                  <a:pos x="T0" y="T1"/>
                </a:cxn>
                <a:cxn ang="0">
                  <a:pos x="T2" y="T3"/>
                </a:cxn>
                <a:cxn ang="0">
                  <a:pos x="T4" y="T5"/>
                </a:cxn>
                <a:cxn ang="0">
                  <a:pos x="T6" y="T7"/>
                </a:cxn>
              </a:cxnLst>
              <a:rect l="0" t="0" r="r" b="b"/>
              <a:pathLst>
                <a:path w="74" h="66">
                  <a:moveTo>
                    <a:pt x="74" y="0"/>
                  </a:moveTo>
                  <a:lnTo>
                    <a:pt x="37" y="66"/>
                  </a:lnTo>
                  <a:lnTo>
                    <a:pt x="0" y="0"/>
                  </a:lnTo>
                  <a:lnTo>
                    <a:pt x="7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98" name="Freeform 156"/>
            <p:cNvSpPr>
              <a:spLocks/>
            </p:cNvSpPr>
            <p:nvPr/>
          </p:nvSpPr>
          <p:spPr bwMode="auto">
            <a:xfrm>
              <a:off x="3476625" y="3877469"/>
              <a:ext cx="117475" cy="104775"/>
            </a:xfrm>
            <a:custGeom>
              <a:avLst/>
              <a:gdLst>
                <a:gd name="T0" fmla="*/ 74 w 74"/>
                <a:gd name="T1" fmla="*/ 0 h 66"/>
                <a:gd name="T2" fmla="*/ 37 w 74"/>
                <a:gd name="T3" fmla="*/ 66 h 66"/>
                <a:gd name="T4" fmla="*/ 0 w 74"/>
                <a:gd name="T5" fmla="*/ 0 h 66"/>
                <a:gd name="T6" fmla="*/ 74 w 74"/>
                <a:gd name="T7" fmla="*/ 0 h 66"/>
              </a:gdLst>
              <a:ahLst/>
              <a:cxnLst>
                <a:cxn ang="0">
                  <a:pos x="T0" y="T1"/>
                </a:cxn>
                <a:cxn ang="0">
                  <a:pos x="T2" y="T3"/>
                </a:cxn>
                <a:cxn ang="0">
                  <a:pos x="T4" y="T5"/>
                </a:cxn>
                <a:cxn ang="0">
                  <a:pos x="T6" y="T7"/>
                </a:cxn>
              </a:cxnLst>
              <a:rect l="0" t="0" r="r" b="b"/>
              <a:pathLst>
                <a:path w="74" h="66">
                  <a:moveTo>
                    <a:pt x="74" y="0"/>
                  </a:moveTo>
                  <a:lnTo>
                    <a:pt x="37" y="66"/>
                  </a:lnTo>
                  <a:lnTo>
                    <a:pt x="0" y="0"/>
                  </a:lnTo>
                  <a:lnTo>
                    <a:pt x="74" y="0"/>
                  </a:lnTo>
                  <a:close/>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99" name="Freeform 157"/>
            <p:cNvSpPr>
              <a:spLocks/>
            </p:cNvSpPr>
            <p:nvPr/>
          </p:nvSpPr>
          <p:spPr bwMode="auto">
            <a:xfrm>
              <a:off x="2874963" y="3982244"/>
              <a:ext cx="658813" cy="88900"/>
            </a:xfrm>
            <a:custGeom>
              <a:avLst/>
              <a:gdLst>
                <a:gd name="T0" fmla="*/ 0 w 415"/>
                <a:gd name="T1" fmla="*/ 56 h 56"/>
                <a:gd name="T2" fmla="*/ 415 w 415"/>
                <a:gd name="T3" fmla="*/ 56 h 56"/>
                <a:gd name="T4" fmla="*/ 415 w 415"/>
                <a:gd name="T5" fmla="*/ 0 h 56"/>
              </a:gdLst>
              <a:ahLst/>
              <a:cxnLst>
                <a:cxn ang="0">
                  <a:pos x="T0" y="T1"/>
                </a:cxn>
                <a:cxn ang="0">
                  <a:pos x="T2" y="T3"/>
                </a:cxn>
                <a:cxn ang="0">
                  <a:pos x="T4" y="T5"/>
                </a:cxn>
              </a:cxnLst>
              <a:rect l="0" t="0" r="r" b="b"/>
              <a:pathLst>
                <a:path w="415" h="56">
                  <a:moveTo>
                    <a:pt x="0" y="56"/>
                  </a:moveTo>
                  <a:lnTo>
                    <a:pt x="415" y="56"/>
                  </a:lnTo>
                  <a:lnTo>
                    <a:pt x="415"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00" name="Freeform 158"/>
            <p:cNvSpPr>
              <a:spLocks/>
            </p:cNvSpPr>
            <p:nvPr/>
          </p:nvSpPr>
          <p:spPr bwMode="auto">
            <a:xfrm>
              <a:off x="3476625" y="4099719"/>
              <a:ext cx="117475" cy="109538"/>
            </a:xfrm>
            <a:custGeom>
              <a:avLst/>
              <a:gdLst>
                <a:gd name="T0" fmla="*/ 74 w 74"/>
                <a:gd name="T1" fmla="*/ 0 h 69"/>
                <a:gd name="T2" fmla="*/ 37 w 74"/>
                <a:gd name="T3" fmla="*/ 69 h 69"/>
                <a:gd name="T4" fmla="*/ 0 w 74"/>
                <a:gd name="T5" fmla="*/ 0 h 69"/>
                <a:gd name="T6" fmla="*/ 74 w 74"/>
                <a:gd name="T7" fmla="*/ 0 h 69"/>
              </a:gdLst>
              <a:ahLst/>
              <a:cxnLst>
                <a:cxn ang="0">
                  <a:pos x="T0" y="T1"/>
                </a:cxn>
                <a:cxn ang="0">
                  <a:pos x="T2" y="T3"/>
                </a:cxn>
                <a:cxn ang="0">
                  <a:pos x="T4" y="T5"/>
                </a:cxn>
                <a:cxn ang="0">
                  <a:pos x="T6" y="T7"/>
                </a:cxn>
              </a:cxnLst>
              <a:rect l="0" t="0" r="r" b="b"/>
              <a:pathLst>
                <a:path w="74" h="69">
                  <a:moveTo>
                    <a:pt x="74" y="0"/>
                  </a:moveTo>
                  <a:lnTo>
                    <a:pt x="37" y="69"/>
                  </a:lnTo>
                  <a:lnTo>
                    <a:pt x="0" y="0"/>
                  </a:lnTo>
                  <a:lnTo>
                    <a:pt x="7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01" name="Freeform 159"/>
            <p:cNvSpPr>
              <a:spLocks/>
            </p:cNvSpPr>
            <p:nvPr/>
          </p:nvSpPr>
          <p:spPr bwMode="auto">
            <a:xfrm>
              <a:off x="3476625" y="4099719"/>
              <a:ext cx="117475" cy="109538"/>
            </a:xfrm>
            <a:custGeom>
              <a:avLst/>
              <a:gdLst>
                <a:gd name="T0" fmla="*/ 74 w 74"/>
                <a:gd name="T1" fmla="*/ 0 h 69"/>
                <a:gd name="T2" fmla="*/ 37 w 74"/>
                <a:gd name="T3" fmla="*/ 69 h 69"/>
                <a:gd name="T4" fmla="*/ 0 w 74"/>
                <a:gd name="T5" fmla="*/ 0 h 69"/>
                <a:gd name="T6" fmla="*/ 74 w 74"/>
                <a:gd name="T7" fmla="*/ 0 h 69"/>
              </a:gdLst>
              <a:ahLst/>
              <a:cxnLst>
                <a:cxn ang="0">
                  <a:pos x="T0" y="T1"/>
                </a:cxn>
                <a:cxn ang="0">
                  <a:pos x="T2" y="T3"/>
                </a:cxn>
                <a:cxn ang="0">
                  <a:pos x="T4" y="T5"/>
                </a:cxn>
                <a:cxn ang="0">
                  <a:pos x="T6" y="T7"/>
                </a:cxn>
              </a:cxnLst>
              <a:rect l="0" t="0" r="r" b="b"/>
              <a:pathLst>
                <a:path w="74" h="69">
                  <a:moveTo>
                    <a:pt x="74" y="0"/>
                  </a:moveTo>
                  <a:lnTo>
                    <a:pt x="37" y="69"/>
                  </a:lnTo>
                  <a:lnTo>
                    <a:pt x="0" y="0"/>
                  </a:lnTo>
                  <a:lnTo>
                    <a:pt x="74" y="0"/>
                  </a:lnTo>
                  <a:close/>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02" name="Freeform 160"/>
            <p:cNvSpPr>
              <a:spLocks/>
            </p:cNvSpPr>
            <p:nvPr/>
          </p:nvSpPr>
          <p:spPr bwMode="auto">
            <a:xfrm>
              <a:off x="2878933" y="4203699"/>
              <a:ext cx="658813" cy="88900"/>
            </a:xfrm>
            <a:custGeom>
              <a:avLst/>
              <a:gdLst>
                <a:gd name="T0" fmla="*/ 0 w 415"/>
                <a:gd name="T1" fmla="*/ 56 h 56"/>
                <a:gd name="T2" fmla="*/ 415 w 415"/>
                <a:gd name="T3" fmla="*/ 56 h 56"/>
                <a:gd name="T4" fmla="*/ 415 w 415"/>
                <a:gd name="T5" fmla="*/ 0 h 56"/>
              </a:gdLst>
              <a:ahLst/>
              <a:cxnLst>
                <a:cxn ang="0">
                  <a:pos x="T0" y="T1"/>
                </a:cxn>
                <a:cxn ang="0">
                  <a:pos x="T2" y="T3"/>
                </a:cxn>
                <a:cxn ang="0">
                  <a:pos x="T4" y="T5"/>
                </a:cxn>
              </a:cxnLst>
              <a:rect l="0" t="0" r="r" b="b"/>
              <a:pathLst>
                <a:path w="415" h="56">
                  <a:moveTo>
                    <a:pt x="0" y="56"/>
                  </a:moveTo>
                  <a:lnTo>
                    <a:pt x="415" y="56"/>
                  </a:lnTo>
                  <a:lnTo>
                    <a:pt x="415"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03" name="Rectangle 161"/>
            <p:cNvSpPr>
              <a:spLocks noChangeArrowheads="1"/>
            </p:cNvSpPr>
            <p:nvPr/>
          </p:nvSpPr>
          <p:spPr bwMode="auto">
            <a:xfrm>
              <a:off x="3068638" y="2553494"/>
              <a:ext cx="291747"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  </a:t>
              </a:r>
              <a:endParaRPr kumimoji="0" lang="zh-CN" altLang="zh-CN"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04" name="Rectangle 162"/>
            <p:cNvSpPr>
              <a:spLocks noChangeArrowheads="1"/>
            </p:cNvSpPr>
            <p:nvPr/>
          </p:nvSpPr>
          <p:spPr bwMode="auto">
            <a:xfrm>
              <a:off x="3068638" y="3677444"/>
              <a:ext cx="291747"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  </a:t>
              </a:r>
              <a:endParaRPr kumimoji="0" lang="zh-CN" altLang="zh-CN"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05" name="Freeform 163"/>
            <p:cNvSpPr>
              <a:spLocks/>
            </p:cNvSpPr>
            <p:nvPr/>
          </p:nvSpPr>
          <p:spPr bwMode="auto">
            <a:xfrm>
              <a:off x="1212851" y="2794001"/>
              <a:ext cx="307975" cy="203200"/>
            </a:xfrm>
            <a:custGeom>
              <a:avLst/>
              <a:gdLst>
                <a:gd name="T0" fmla="*/ 0 w 194"/>
                <a:gd name="T1" fmla="*/ 0 h 128"/>
                <a:gd name="T2" fmla="*/ 130 w 194"/>
                <a:gd name="T3" fmla="*/ 0 h 128"/>
                <a:gd name="T4" fmla="*/ 194 w 194"/>
                <a:gd name="T5" fmla="*/ 64 h 128"/>
                <a:gd name="T6" fmla="*/ 130 w 194"/>
                <a:gd name="T7" fmla="*/ 128 h 128"/>
                <a:gd name="T8" fmla="*/ 0 w 194"/>
                <a:gd name="T9" fmla="*/ 128 h 128"/>
                <a:gd name="T10" fmla="*/ 0 w 194"/>
                <a:gd name="T11" fmla="*/ 0 h 128"/>
              </a:gdLst>
              <a:ahLst/>
              <a:cxnLst>
                <a:cxn ang="0">
                  <a:pos x="T0" y="T1"/>
                </a:cxn>
                <a:cxn ang="0">
                  <a:pos x="T2" y="T3"/>
                </a:cxn>
                <a:cxn ang="0">
                  <a:pos x="T4" y="T5"/>
                </a:cxn>
                <a:cxn ang="0">
                  <a:pos x="T6" y="T7"/>
                </a:cxn>
                <a:cxn ang="0">
                  <a:pos x="T8" y="T9"/>
                </a:cxn>
                <a:cxn ang="0">
                  <a:pos x="T10" y="T11"/>
                </a:cxn>
              </a:cxnLst>
              <a:rect l="0" t="0" r="r" b="b"/>
              <a:pathLst>
                <a:path w="194" h="128">
                  <a:moveTo>
                    <a:pt x="0" y="0"/>
                  </a:moveTo>
                  <a:lnTo>
                    <a:pt x="130" y="0"/>
                  </a:lnTo>
                  <a:lnTo>
                    <a:pt x="194" y="64"/>
                  </a:lnTo>
                  <a:lnTo>
                    <a:pt x="130" y="128"/>
                  </a:lnTo>
                  <a:lnTo>
                    <a:pt x="0" y="12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06" name="Freeform 164"/>
            <p:cNvSpPr>
              <a:spLocks/>
            </p:cNvSpPr>
            <p:nvPr/>
          </p:nvSpPr>
          <p:spPr bwMode="auto">
            <a:xfrm>
              <a:off x="1212851" y="2794001"/>
              <a:ext cx="307975" cy="203200"/>
            </a:xfrm>
            <a:custGeom>
              <a:avLst/>
              <a:gdLst>
                <a:gd name="T0" fmla="*/ 0 w 194"/>
                <a:gd name="T1" fmla="*/ 0 h 128"/>
                <a:gd name="T2" fmla="*/ 130 w 194"/>
                <a:gd name="T3" fmla="*/ 0 h 128"/>
                <a:gd name="T4" fmla="*/ 194 w 194"/>
                <a:gd name="T5" fmla="*/ 64 h 128"/>
                <a:gd name="T6" fmla="*/ 130 w 194"/>
                <a:gd name="T7" fmla="*/ 128 h 128"/>
                <a:gd name="T8" fmla="*/ 0 w 194"/>
                <a:gd name="T9" fmla="*/ 128 h 128"/>
                <a:gd name="T10" fmla="*/ 0 w 194"/>
                <a:gd name="T11" fmla="*/ 0 h 128"/>
              </a:gdLst>
              <a:ahLst/>
              <a:cxnLst>
                <a:cxn ang="0">
                  <a:pos x="T0" y="T1"/>
                </a:cxn>
                <a:cxn ang="0">
                  <a:pos x="T2" y="T3"/>
                </a:cxn>
                <a:cxn ang="0">
                  <a:pos x="T4" y="T5"/>
                </a:cxn>
                <a:cxn ang="0">
                  <a:pos x="T6" y="T7"/>
                </a:cxn>
                <a:cxn ang="0">
                  <a:pos x="T8" y="T9"/>
                </a:cxn>
                <a:cxn ang="0">
                  <a:pos x="T10" y="T11"/>
                </a:cxn>
              </a:cxnLst>
              <a:rect l="0" t="0" r="r" b="b"/>
              <a:pathLst>
                <a:path w="194" h="128">
                  <a:moveTo>
                    <a:pt x="0" y="0"/>
                  </a:moveTo>
                  <a:lnTo>
                    <a:pt x="130" y="0"/>
                  </a:lnTo>
                  <a:lnTo>
                    <a:pt x="194" y="64"/>
                  </a:lnTo>
                  <a:lnTo>
                    <a:pt x="130" y="128"/>
                  </a:lnTo>
                  <a:lnTo>
                    <a:pt x="0" y="128"/>
                  </a:lnTo>
                  <a:lnTo>
                    <a:pt x="0" y="0"/>
                  </a:lnTo>
                  <a:close/>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07" name="Freeform 166"/>
            <p:cNvSpPr>
              <a:spLocks/>
            </p:cNvSpPr>
            <p:nvPr/>
          </p:nvSpPr>
          <p:spPr bwMode="auto">
            <a:xfrm>
              <a:off x="1208088" y="3889376"/>
              <a:ext cx="312738" cy="200025"/>
            </a:xfrm>
            <a:custGeom>
              <a:avLst/>
              <a:gdLst>
                <a:gd name="T0" fmla="*/ 0 w 197"/>
                <a:gd name="T1" fmla="*/ 0 h 126"/>
                <a:gd name="T2" fmla="*/ 134 w 197"/>
                <a:gd name="T3" fmla="*/ 0 h 126"/>
                <a:gd name="T4" fmla="*/ 197 w 197"/>
                <a:gd name="T5" fmla="*/ 63 h 126"/>
                <a:gd name="T6" fmla="*/ 134 w 197"/>
                <a:gd name="T7" fmla="*/ 126 h 126"/>
                <a:gd name="T8" fmla="*/ 0 w 197"/>
                <a:gd name="T9" fmla="*/ 126 h 126"/>
                <a:gd name="T10" fmla="*/ 0 w 197"/>
                <a:gd name="T11" fmla="*/ 0 h 126"/>
              </a:gdLst>
              <a:ahLst/>
              <a:cxnLst>
                <a:cxn ang="0">
                  <a:pos x="T0" y="T1"/>
                </a:cxn>
                <a:cxn ang="0">
                  <a:pos x="T2" y="T3"/>
                </a:cxn>
                <a:cxn ang="0">
                  <a:pos x="T4" y="T5"/>
                </a:cxn>
                <a:cxn ang="0">
                  <a:pos x="T6" y="T7"/>
                </a:cxn>
                <a:cxn ang="0">
                  <a:pos x="T8" y="T9"/>
                </a:cxn>
                <a:cxn ang="0">
                  <a:pos x="T10" y="T11"/>
                </a:cxn>
              </a:cxnLst>
              <a:rect l="0" t="0" r="r" b="b"/>
              <a:pathLst>
                <a:path w="197" h="126">
                  <a:moveTo>
                    <a:pt x="0" y="0"/>
                  </a:moveTo>
                  <a:lnTo>
                    <a:pt x="134" y="0"/>
                  </a:lnTo>
                  <a:lnTo>
                    <a:pt x="197" y="63"/>
                  </a:lnTo>
                  <a:lnTo>
                    <a:pt x="134" y="126"/>
                  </a:lnTo>
                  <a:lnTo>
                    <a:pt x="0" y="12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08" name="Freeform 167"/>
            <p:cNvSpPr>
              <a:spLocks/>
            </p:cNvSpPr>
            <p:nvPr/>
          </p:nvSpPr>
          <p:spPr bwMode="auto">
            <a:xfrm>
              <a:off x="1208088" y="3889376"/>
              <a:ext cx="312738" cy="200025"/>
            </a:xfrm>
            <a:custGeom>
              <a:avLst/>
              <a:gdLst>
                <a:gd name="T0" fmla="*/ 0 w 197"/>
                <a:gd name="T1" fmla="*/ 0 h 126"/>
                <a:gd name="T2" fmla="*/ 134 w 197"/>
                <a:gd name="T3" fmla="*/ 0 h 126"/>
                <a:gd name="T4" fmla="*/ 197 w 197"/>
                <a:gd name="T5" fmla="*/ 63 h 126"/>
                <a:gd name="T6" fmla="*/ 134 w 197"/>
                <a:gd name="T7" fmla="*/ 126 h 126"/>
                <a:gd name="T8" fmla="*/ 0 w 197"/>
                <a:gd name="T9" fmla="*/ 126 h 126"/>
                <a:gd name="T10" fmla="*/ 0 w 197"/>
                <a:gd name="T11" fmla="*/ 0 h 126"/>
              </a:gdLst>
              <a:ahLst/>
              <a:cxnLst>
                <a:cxn ang="0">
                  <a:pos x="T0" y="T1"/>
                </a:cxn>
                <a:cxn ang="0">
                  <a:pos x="T2" y="T3"/>
                </a:cxn>
                <a:cxn ang="0">
                  <a:pos x="T4" y="T5"/>
                </a:cxn>
                <a:cxn ang="0">
                  <a:pos x="T6" y="T7"/>
                </a:cxn>
                <a:cxn ang="0">
                  <a:pos x="T8" y="T9"/>
                </a:cxn>
                <a:cxn ang="0">
                  <a:pos x="T10" y="T11"/>
                </a:cxn>
              </a:cxnLst>
              <a:rect l="0" t="0" r="r" b="b"/>
              <a:pathLst>
                <a:path w="197" h="126">
                  <a:moveTo>
                    <a:pt x="0" y="0"/>
                  </a:moveTo>
                  <a:lnTo>
                    <a:pt x="134" y="0"/>
                  </a:lnTo>
                  <a:lnTo>
                    <a:pt x="197" y="63"/>
                  </a:lnTo>
                  <a:lnTo>
                    <a:pt x="134" y="126"/>
                  </a:lnTo>
                  <a:lnTo>
                    <a:pt x="0" y="126"/>
                  </a:lnTo>
                  <a:lnTo>
                    <a:pt x="0" y="0"/>
                  </a:lnTo>
                  <a:close/>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09" name="Freeform 170"/>
            <p:cNvSpPr>
              <a:spLocks/>
            </p:cNvSpPr>
            <p:nvPr/>
          </p:nvSpPr>
          <p:spPr bwMode="auto">
            <a:xfrm>
              <a:off x="679451" y="4543426"/>
              <a:ext cx="131763" cy="112713"/>
            </a:xfrm>
            <a:custGeom>
              <a:avLst/>
              <a:gdLst>
                <a:gd name="T0" fmla="*/ 0 w 83"/>
                <a:gd name="T1" fmla="*/ 36 h 71"/>
                <a:gd name="T2" fmla="*/ 41 w 83"/>
                <a:gd name="T3" fmla="*/ 0 h 71"/>
                <a:gd name="T4" fmla="*/ 83 w 83"/>
                <a:gd name="T5" fmla="*/ 36 h 71"/>
                <a:gd name="T6" fmla="*/ 62 w 83"/>
                <a:gd name="T7" fmla="*/ 36 h 71"/>
                <a:gd name="T8" fmla="*/ 62 w 83"/>
                <a:gd name="T9" fmla="*/ 71 h 71"/>
                <a:gd name="T10" fmla="*/ 21 w 83"/>
                <a:gd name="T11" fmla="*/ 71 h 71"/>
                <a:gd name="T12" fmla="*/ 21 w 83"/>
                <a:gd name="T13" fmla="*/ 36 h 71"/>
                <a:gd name="T14" fmla="*/ 0 w 83"/>
                <a:gd name="T15" fmla="*/ 36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71">
                  <a:moveTo>
                    <a:pt x="0" y="36"/>
                  </a:moveTo>
                  <a:lnTo>
                    <a:pt x="41" y="0"/>
                  </a:lnTo>
                  <a:lnTo>
                    <a:pt x="83" y="36"/>
                  </a:lnTo>
                  <a:lnTo>
                    <a:pt x="62" y="36"/>
                  </a:lnTo>
                  <a:lnTo>
                    <a:pt x="62" y="71"/>
                  </a:lnTo>
                  <a:lnTo>
                    <a:pt x="21" y="71"/>
                  </a:lnTo>
                  <a:lnTo>
                    <a:pt x="21" y="36"/>
                  </a:lnTo>
                  <a:lnTo>
                    <a:pt x="0"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10" name="Freeform 171"/>
            <p:cNvSpPr>
              <a:spLocks/>
            </p:cNvSpPr>
            <p:nvPr/>
          </p:nvSpPr>
          <p:spPr bwMode="auto">
            <a:xfrm>
              <a:off x="679451" y="4543426"/>
              <a:ext cx="131763" cy="112713"/>
            </a:xfrm>
            <a:custGeom>
              <a:avLst/>
              <a:gdLst>
                <a:gd name="T0" fmla="*/ 0 w 83"/>
                <a:gd name="T1" fmla="*/ 36 h 71"/>
                <a:gd name="T2" fmla="*/ 41 w 83"/>
                <a:gd name="T3" fmla="*/ 0 h 71"/>
                <a:gd name="T4" fmla="*/ 83 w 83"/>
                <a:gd name="T5" fmla="*/ 36 h 71"/>
                <a:gd name="T6" fmla="*/ 62 w 83"/>
                <a:gd name="T7" fmla="*/ 36 h 71"/>
                <a:gd name="T8" fmla="*/ 62 w 83"/>
                <a:gd name="T9" fmla="*/ 71 h 71"/>
                <a:gd name="T10" fmla="*/ 21 w 83"/>
                <a:gd name="T11" fmla="*/ 71 h 71"/>
                <a:gd name="T12" fmla="*/ 21 w 83"/>
                <a:gd name="T13" fmla="*/ 36 h 71"/>
                <a:gd name="T14" fmla="*/ 0 w 83"/>
                <a:gd name="T15" fmla="*/ 36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71">
                  <a:moveTo>
                    <a:pt x="0" y="36"/>
                  </a:moveTo>
                  <a:lnTo>
                    <a:pt x="41" y="0"/>
                  </a:lnTo>
                  <a:lnTo>
                    <a:pt x="83" y="36"/>
                  </a:lnTo>
                  <a:lnTo>
                    <a:pt x="62" y="36"/>
                  </a:lnTo>
                  <a:lnTo>
                    <a:pt x="62" y="71"/>
                  </a:lnTo>
                  <a:lnTo>
                    <a:pt x="21" y="71"/>
                  </a:lnTo>
                  <a:lnTo>
                    <a:pt x="21" y="36"/>
                  </a:lnTo>
                  <a:lnTo>
                    <a:pt x="0" y="36"/>
                  </a:lnTo>
                  <a:close/>
                </a:path>
              </a:pathLst>
            </a:custGeom>
            <a:noFill/>
            <a:ln w="17463" cap="rnd">
              <a:solidFill>
                <a:srgbClr val="C0504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11" name="Rectangle 199"/>
            <p:cNvSpPr>
              <a:spLocks noChangeArrowheads="1"/>
            </p:cNvSpPr>
            <p:nvPr/>
          </p:nvSpPr>
          <p:spPr bwMode="auto">
            <a:xfrm>
              <a:off x="6545263" y="2360613"/>
              <a:ext cx="257175" cy="1060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12" name="Freeform 200"/>
            <p:cNvSpPr>
              <a:spLocks/>
            </p:cNvSpPr>
            <p:nvPr/>
          </p:nvSpPr>
          <p:spPr bwMode="auto">
            <a:xfrm>
              <a:off x="8128001" y="2360613"/>
              <a:ext cx="579438" cy="2193925"/>
            </a:xfrm>
            <a:custGeom>
              <a:avLst/>
              <a:gdLst>
                <a:gd name="T0" fmla="*/ 1477 w 1477"/>
                <a:gd name="T1" fmla="*/ 247 h 5589"/>
                <a:gd name="T2" fmla="*/ 1231 w 1477"/>
                <a:gd name="T3" fmla="*/ 0 h 5589"/>
                <a:gd name="T4" fmla="*/ 247 w 1477"/>
                <a:gd name="T5" fmla="*/ 0 h 5589"/>
                <a:gd name="T6" fmla="*/ 0 w 1477"/>
                <a:gd name="T7" fmla="*/ 247 h 5589"/>
                <a:gd name="T8" fmla="*/ 0 w 1477"/>
                <a:gd name="T9" fmla="*/ 5343 h 5589"/>
                <a:gd name="T10" fmla="*/ 247 w 1477"/>
                <a:gd name="T11" fmla="*/ 5589 h 5589"/>
                <a:gd name="T12" fmla="*/ 1231 w 1477"/>
                <a:gd name="T13" fmla="*/ 5589 h 5589"/>
                <a:gd name="T14" fmla="*/ 1477 w 1477"/>
                <a:gd name="T15" fmla="*/ 5343 h 5589"/>
                <a:gd name="T16" fmla="*/ 1477 w 1477"/>
                <a:gd name="T17" fmla="*/ 247 h 5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7" h="5589">
                  <a:moveTo>
                    <a:pt x="1477" y="247"/>
                  </a:moveTo>
                  <a:cubicBezTo>
                    <a:pt x="1477" y="110"/>
                    <a:pt x="1367" y="0"/>
                    <a:pt x="1231" y="0"/>
                  </a:cubicBezTo>
                  <a:lnTo>
                    <a:pt x="247" y="0"/>
                  </a:lnTo>
                  <a:cubicBezTo>
                    <a:pt x="110" y="0"/>
                    <a:pt x="0" y="110"/>
                    <a:pt x="0" y="247"/>
                  </a:cubicBezTo>
                  <a:lnTo>
                    <a:pt x="0" y="5343"/>
                  </a:lnTo>
                  <a:cubicBezTo>
                    <a:pt x="0" y="5480"/>
                    <a:pt x="110" y="5589"/>
                    <a:pt x="247" y="5589"/>
                  </a:cubicBezTo>
                  <a:lnTo>
                    <a:pt x="1231" y="5589"/>
                  </a:lnTo>
                  <a:cubicBezTo>
                    <a:pt x="1367" y="5589"/>
                    <a:pt x="1477" y="5480"/>
                    <a:pt x="1477" y="5343"/>
                  </a:cubicBezTo>
                  <a:lnTo>
                    <a:pt x="1477" y="247"/>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13" name="Freeform 201"/>
            <p:cNvSpPr>
              <a:spLocks/>
            </p:cNvSpPr>
            <p:nvPr/>
          </p:nvSpPr>
          <p:spPr bwMode="auto">
            <a:xfrm>
              <a:off x="8128001" y="2360613"/>
              <a:ext cx="579438" cy="2193925"/>
            </a:xfrm>
            <a:custGeom>
              <a:avLst/>
              <a:gdLst>
                <a:gd name="T0" fmla="*/ 1477 w 1477"/>
                <a:gd name="T1" fmla="*/ 247 h 5589"/>
                <a:gd name="T2" fmla="*/ 1231 w 1477"/>
                <a:gd name="T3" fmla="*/ 0 h 5589"/>
                <a:gd name="T4" fmla="*/ 247 w 1477"/>
                <a:gd name="T5" fmla="*/ 0 h 5589"/>
                <a:gd name="T6" fmla="*/ 0 w 1477"/>
                <a:gd name="T7" fmla="*/ 247 h 5589"/>
                <a:gd name="T8" fmla="*/ 0 w 1477"/>
                <a:gd name="T9" fmla="*/ 5343 h 5589"/>
                <a:gd name="T10" fmla="*/ 247 w 1477"/>
                <a:gd name="T11" fmla="*/ 5589 h 5589"/>
                <a:gd name="T12" fmla="*/ 1231 w 1477"/>
                <a:gd name="T13" fmla="*/ 5589 h 5589"/>
                <a:gd name="T14" fmla="*/ 1477 w 1477"/>
                <a:gd name="T15" fmla="*/ 5343 h 5589"/>
                <a:gd name="T16" fmla="*/ 1477 w 1477"/>
                <a:gd name="T17" fmla="*/ 247 h 5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7" h="5589">
                  <a:moveTo>
                    <a:pt x="1477" y="247"/>
                  </a:moveTo>
                  <a:cubicBezTo>
                    <a:pt x="1477" y="110"/>
                    <a:pt x="1367" y="0"/>
                    <a:pt x="1231" y="0"/>
                  </a:cubicBezTo>
                  <a:lnTo>
                    <a:pt x="247" y="0"/>
                  </a:lnTo>
                  <a:cubicBezTo>
                    <a:pt x="110" y="0"/>
                    <a:pt x="0" y="110"/>
                    <a:pt x="0" y="247"/>
                  </a:cubicBezTo>
                  <a:lnTo>
                    <a:pt x="0" y="5343"/>
                  </a:lnTo>
                  <a:cubicBezTo>
                    <a:pt x="0" y="5480"/>
                    <a:pt x="110" y="5589"/>
                    <a:pt x="247" y="5589"/>
                  </a:cubicBezTo>
                  <a:lnTo>
                    <a:pt x="1231" y="5589"/>
                  </a:lnTo>
                  <a:cubicBezTo>
                    <a:pt x="1367" y="5589"/>
                    <a:pt x="1477" y="5480"/>
                    <a:pt x="1477" y="5343"/>
                  </a:cubicBezTo>
                  <a:lnTo>
                    <a:pt x="1477" y="247"/>
                  </a:lnTo>
                  <a:close/>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14" name="Freeform 202"/>
            <p:cNvSpPr>
              <a:spLocks/>
            </p:cNvSpPr>
            <p:nvPr/>
          </p:nvSpPr>
          <p:spPr bwMode="auto">
            <a:xfrm>
              <a:off x="7034213" y="2717801"/>
              <a:ext cx="415925" cy="358775"/>
            </a:xfrm>
            <a:custGeom>
              <a:avLst/>
              <a:gdLst>
                <a:gd name="T0" fmla="*/ 1061 w 1061"/>
                <a:gd name="T1" fmla="*/ 153 h 913"/>
                <a:gd name="T2" fmla="*/ 909 w 1061"/>
                <a:gd name="T3" fmla="*/ 0 h 913"/>
                <a:gd name="T4" fmla="*/ 152 w 1061"/>
                <a:gd name="T5" fmla="*/ 0 h 913"/>
                <a:gd name="T6" fmla="*/ 0 w 1061"/>
                <a:gd name="T7" fmla="*/ 153 h 913"/>
                <a:gd name="T8" fmla="*/ 0 w 1061"/>
                <a:gd name="T9" fmla="*/ 761 h 913"/>
                <a:gd name="T10" fmla="*/ 152 w 1061"/>
                <a:gd name="T11" fmla="*/ 913 h 913"/>
                <a:gd name="T12" fmla="*/ 909 w 1061"/>
                <a:gd name="T13" fmla="*/ 913 h 913"/>
                <a:gd name="T14" fmla="*/ 1061 w 1061"/>
                <a:gd name="T15" fmla="*/ 761 h 913"/>
                <a:gd name="T16" fmla="*/ 1061 w 1061"/>
                <a:gd name="T17" fmla="*/ 153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1" h="913">
                  <a:moveTo>
                    <a:pt x="1061" y="153"/>
                  </a:moveTo>
                  <a:cubicBezTo>
                    <a:pt x="1061" y="69"/>
                    <a:pt x="993" y="0"/>
                    <a:pt x="909" y="0"/>
                  </a:cubicBezTo>
                  <a:lnTo>
                    <a:pt x="152" y="0"/>
                  </a:lnTo>
                  <a:cubicBezTo>
                    <a:pt x="68" y="0"/>
                    <a:pt x="0" y="69"/>
                    <a:pt x="0" y="153"/>
                  </a:cubicBezTo>
                  <a:lnTo>
                    <a:pt x="0" y="761"/>
                  </a:lnTo>
                  <a:cubicBezTo>
                    <a:pt x="0" y="845"/>
                    <a:pt x="68" y="913"/>
                    <a:pt x="152" y="913"/>
                  </a:cubicBezTo>
                  <a:lnTo>
                    <a:pt x="909" y="913"/>
                  </a:lnTo>
                  <a:cubicBezTo>
                    <a:pt x="993" y="913"/>
                    <a:pt x="1061" y="845"/>
                    <a:pt x="1061" y="761"/>
                  </a:cubicBezTo>
                  <a:lnTo>
                    <a:pt x="1061" y="153"/>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15" name="Freeform 203"/>
            <p:cNvSpPr>
              <a:spLocks/>
            </p:cNvSpPr>
            <p:nvPr/>
          </p:nvSpPr>
          <p:spPr bwMode="auto">
            <a:xfrm>
              <a:off x="7034213" y="2717801"/>
              <a:ext cx="415925" cy="358775"/>
            </a:xfrm>
            <a:custGeom>
              <a:avLst/>
              <a:gdLst>
                <a:gd name="T0" fmla="*/ 1061 w 1061"/>
                <a:gd name="T1" fmla="*/ 153 h 913"/>
                <a:gd name="T2" fmla="*/ 909 w 1061"/>
                <a:gd name="T3" fmla="*/ 0 h 913"/>
                <a:gd name="T4" fmla="*/ 152 w 1061"/>
                <a:gd name="T5" fmla="*/ 0 h 913"/>
                <a:gd name="T6" fmla="*/ 0 w 1061"/>
                <a:gd name="T7" fmla="*/ 153 h 913"/>
                <a:gd name="T8" fmla="*/ 0 w 1061"/>
                <a:gd name="T9" fmla="*/ 761 h 913"/>
                <a:gd name="T10" fmla="*/ 152 w 1061"/>
                <a:gd name="T11" fmla="*/ 913 h 913"/>
                <a:gd name="T12" fmla="*/ 909 w 1061"/>
                <a:gd name="T13" fmla="*/ 913 h 913"/>
                <a:gd name="T14" fmla="*/ 1061 w 1061"/>
                <a:gd name="T15" fmla="*/ 761 h 913"/>
                <a:gd name="T16" fmla="*/ 1061 w 1061"/>
                <a:gd name="T17" fmla="*/ 153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1" h="913">
                  <a:moveTo>
                    <a:pt x="1061" y="153"/>
                  </a:moveTo>
                  <a:cubicBezTo>
                    <a:pt x="1061" y="69"/>
                    <a:pt x="993" y="0"/>
                    <a:pt x="909" y="0"/>
                  </a:cubicBezTo>
                  <a:lnTo>
                    <a:pt x="152" y="0"/>
                  </a:lnTo>
                  <a:cubicBezTo>
                    <a:pt x="68" y="0"/>
                    <a:pt x="0" y="69"/>
                    <a:pt x="0" y="153"/>
                  </a:cubicBezTo>
                  <a:lnTo>
                    <a:pt x="0" y="761"/>
                  </a:lnTo>
                  <a:cubicBezTo>
                    <a:pt x="0" y="845"/>
                    <a:pt x="68" y="913"/>
                    <a:pt x="152" y="913"/>
                  </a:cubicBezTo>
                  <a:lnTo>
                    <a:pt x="909" y="913"/>
                  </a:lnTo>
                  <a:cubicBezTo>
                    <a:pt x="993" y="913"/>
                    <a:pt x="1061" y="845"/>
                    <a:pt x="1061" y="761"/>
                  </a:cubicBezTo>
                  <a:lnTo>
                    <a:pt x="1061" y="153"/>
                  </a:lnTo>
                  <a:close/>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16" name="Freeform 206"/>
            <p:cNvSpPr>
              <a:spLocks noEditPoints="1"/>
            </p:cNvSpPr>
            <p:nvPr/>
          </p:nvSpPr>
          <p:spPr bwMode="auto">
            <a:xfrm>
              <a:off x="7951788" y="2871788"/>
              <a:ext cx="177800" cy="53975"/>
            </a:xfrm>
            <a:custGeom>
              <a:avLst/>
              <a:gdLst>
                <a:gd name="T0" fmla="*/ 0 w 112"/>
                <a:gd name="T1" fmla="*/ 20 h 34"/>
                <a:gd name="T2" fmla="*/ 83 w 112"/>
                <a:gd name="T3" fmla="*/ 20 h 34"/>
                <a:gd name="T4" fmla="*/ 83 w 112"/>
                <a:gd name="T5" fmla="*/ 15 h 34"/>
                <a:gd name="T6" fmla="*/ 0 w 112"/>
                <a:gd name="T7" fmla="*/ 15 h 34"/>
                <a:gd name="T8" fmla="*/ 0 w 112"/>
                <a:gd name="T9" fmla="*/ 20 h 34"/>
                <a:gd name="T10" fmla="*/ 78 w 112"/>
                <a:gd name="T11" fmla="*/ 34 h 34"/>
                <a:gd name="T12" fmla="*/ 112 w 112"/>
                <a:gd name="T13" fmla="*/ 17 h 34"/>
                <a:gd name="T14" fmla="*/ 78 w 112"/>
                <a:gd name="T15" fmla="*/ 0 h 34"/>
                <a:gd name="T16" fmla="*/ 78 w 112"/>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34">
                  <a:moveTo>
                    <a:pt x="0" y="20"/>
                  </a:moveTo>
                  <a:lnTo>
                    <a:pt x="83" y="20"/>
                  </a:lnTo>
                  <a:lnTo>
                    <a:pt x="83" y="15"/>
                  </a:lnTo>
                  <a:lnTo>
                    <a:pt x="0" y="15"/>
                  </a:lnTo>
                  <a:lnTo>
                    <a:pt x="0" y="20"/>
                  </a:lnTo>
                  <a:close/>
                  <a:moveTo>
                    <a:pt x="78" y="34"/>
                  </a:moveTo>
                  <a:lnTo>
                    <a:pt x="112" y="17"/>
                  </a:lnTo>
                  <a:lnTo>
                    <a:pt x="78" y="0"/>
                  </a:lnTo>
                  <a:lnTo>
                    <a:pt x="78"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17" name="Rectangle 207"/>
            <p:cNvSpPr>
              <a:spLocks noChangeArrowheads="1"/>
            </p:cNvSpPr>
            <p:nvPr/>
          </p:nvSpPr>
          <p:spPr bwMode="auto">
            <a:xfrm>
              <a:off x="7951788" y="2895601"/>
              <a:ext cx="131763" cy="7938"/>
            </a:xfrm>
            <a:prstGeom prst="rect">
              <a:avLst/>
            </a:pr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18" name="Freeform 208"/>
            <p:cNvSpPr>
              <a:spLocks/>
            </p:cNvSpPr>
            <p:nvPr/>
          </p:nvSpPr>
          <p:spPr bwMode="auto">
            <a:xfrm>
              <a:off x="8075613" y="2871788"/>
              <a:ext cx="53975" cy="53975"/>
            </a:xfrm>
            <a:custGeom>
              <a:avLst/>
              <a:gdLst>
                <a:gd name="T0" fmla="*/ 0 w 34"/>
                <a:gd name="T1" fmla="*/ 34 h 34"/>
                <a:gd name="T2" fmla="*/ 34 w 34"/>
                <a:gd name="T3" fmla="*/ 17 h 34"/>
                <a:gd name="T4" fmla="*/ 0 w 34"/>
                <a:gd name="T5" fmla="*/ 0 h 34"/>
                <a:gd name="T6" fmla="*/ 0 w 34"/>
                <a:gd name="T7" fmla="*/ 34 h 34"/>
              </a:gdLst>
              <a:ahLst/>
              <a:cxnLst>
                <a:cxn ang="0">
                  <a:pos x="T0" y="T1"/>
                </a:cxn>
                <a:cxn ang="0">
                  <a:pos x="T2" y="T3"/>
                </a:cxn>
                <a:cxn ang="0">
                  <a:pos x="T4" y="T5"/>
                </a:cxn>
                <a:cxn ang="0">
                  <a:pos x="T6" y="T7"/>
                </a:cxn>
              </a:cxnLst>
              <a:rect l="0" t="0" r="r" b="b"/>
              <a:pathLst>
                <a:path w="34" h="34">
                  <a:moveTo>
                    <a:pt x="0" y="34"/>
                  </a:moveTo>
                  <a:lnTo>
                    <a:pt x="34" y="17"/>
                  </a:lnTo>
                  <a:lnTo>
                    <a:pt x="0" y="0"/>
                  </a:lnTo>
                  <a:lnTo>
                    <a:pt x="0" y="34"/>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19" name="Freeform 209"/>
            <p:cNvSpPr>
              <a:spLocks noEditPoints="1"/>
            </p:cNvSpPr>
            <p:nvPr/>
          </p:nvSpPr>
          <p:spPr bwMode="auto">
            <a:xfrm>
              <a:off x="7450138" y="2868613"/>
              <a:ext cx="190500" cy="53975"/>
            </a:xfrm>
            <a:custGeom>
              <a:avLst/>
              <a:gdLst>
                <a:gd name="T0" fmla="*/ 0 w 120"/>
                <a:gd name="T1" fmla="*/ 13 h 34"/>
                <a:gd name="T2" fmla="*/ 91 w 120"/>
                <a:gd name="T3" fmla="*/ 15 h 34"/>
                <a:gd name="T4" fmla="*/ 91 w 120"/>
                <a:gd name="T5" fmla="*/ 20 h 34"/>
                <a:gd name="T6" fmla="*/ 0 w 120"/>
                <a:gd name="T7" fmla="*/ 19 h 34"/>
                <a:gd name="T8" fmla="*/ 0 w 120"/>
                <a:gd name="T9" fmla="*/ 13 h 34"/>
                <a:gd name="T10" fmla="*/ 86 w 120"/>
                <a:gd name="T11" fmla="*/ 0 h 34"/>
                <a:gd name="T12" fmla="*/ 120 w 120"/>
                <a:gd name="T13" fmla="*/ 18 h 34"/>
                <a:gd name="T14" fmla="*/ 85 w 120"/>
                <a:gd name="T15" fmla="*/ 34 h 34"/>
                <a:gd name="T16" fmla="*/ 86 w 120"/>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34">
                  <a:moveTo>
                    <a:pt x="0" y="13"/>
                  </a:moveTo>
                  <a:lnTo>
                    <a:pt x="91" y="15"/>
                  </a:lnTo>
                  <a:lnTo>
                    <a:pt x="91" y="20"/>
                  </a:lnTo>
                  <a:lnTo>
                    <a:pt x="0" y="19"/>
                  </a:lnTo>
                  <a:lnTo>
                    <a:pt x="0" y="13"/>
                  </a:lnTo>
                  <a:close/>
                  <a:moveTo>
                    <a:pt x="86" y="0"/>
                  </a:moveTo>
                  <a:lnTo>
                    <a:pt x="120" y="18"/>
                  </a:lnTo>
                  <a:lnTo>
                    <a:pt x="85" y="34"/>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20" name="Freeform 210"/>
            <p:cNvSpPr>
              <a:spLocks/>
            </p:cNvSpPr>
            <p:nvPr/>
          </p:nvSpPr>
          <p:spPr bwMode="auto">
            <a:xfrm>
              <a:off x="7450138" y="2889251"/>
              <a:ext cx="144463" cy="11113"/>
            </a:xfrm>
            <a:custGeom>
              <a:avLst/>
              <a:gdLst>
                <a:gd name="T0" fmla="*/ 0 w 91"/>
                <a:gd name="T1" fmla="*/ 0 h 7"/>
                <a:gd name="T2" fmla="*/ 91 w 91"/>
                <a:gd name="T3" fmla="*/ 2 h 7"/>
                <a:gd name="T4" fmla="*/ 91 w 91"/>
                <a:gd name="T5" fmla="*/ 7 h 7"/>
                <a:gd name="T6" fmla="*/ 0 w 91"/>
                <a:gd name="T7" fmla="*/ 6 h 7"/>
                <a:gd name="T8" fmla="*/ 0 w 91"/>
                <a:gd name="T9" fmla="*/ 0 h 7"/>
              </a:gdLst>
              <a:ahLst/>
              <a:cxnLst>
                <a:cxn ang="0">
                  <a:pos x="T0" y="T1"/>
                </a:cxn>
                <a:cxn ang="0">
                  <a:pos x="T2" y="T3"/>
                </a:cxn>
                <a:cxn ang="0">
                  <a:pos x="T4" y="T5"/>
                </a:cxn>
                <a:cxn ang="0">
                  <a:pos x="T6" y="T7"/>
                </a:cxn>
                <a:cxn ang="0">
                  <a:pos x="T8" y="T9"/>
                </a:cxn>
              </a:cxnLst>
              <a:rect l="0" t="0" r="r" b="b"/>
              <a:pathLst>
                <a:path w="91" h="7">
                  <a:moveTo>
                    <a:pt x="0" y="0"/>
                  </a:moveTo>
                  <a:lnTo>
                    <a:pt x="91" y="2"/>
                  </a:lnTo>
                  <a:lnTo>
                    <a:pt x="91" y="7"/>
                  </a:lnTo>
                  <a:lnTo>
                    <a:pt x="0" y="6"/>
                  </a:lnTo>
                  <a:lnTo>
                    <a:pt x="0" y="0"/>
                  </a:lnTo>
                  <a:close/>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21" name="Freeform 211"/>
            <p:cNvSpPr>
              <a:spLocks/>
            </p:cNvSpPr>
            <p:nvPr/>
          </p:nvSpPr>
          <p:spPr bwMode="auto">
            <a:xfrm>
              <a:off x="7585076" y="2868613"/>
              <a:ext cx="55563" cy="53975"/>
            </a:xfrm>
            <a:custGeom>
              <a:avLst/>
              <a:gdLst>
                <a:gd name="T0" fmla="*/ 1 w 35"/>
                <a:gd name="T1" fmla="*/ 0 h 34"/>
                <a:gd name="T2" fmla="*/ 35 w 35"/>
                <a:gd name="T3" fmla="*/ 18 h 34"/>
                <a:gd name="T4" fmla="*/ 0 w 35"/>
                <a:gd name="T5" fmla="*/ 34 h 34"/>
                <a:gd name="T6" fmla="*/ 1 w 35"/>
                <a:gd name="T7" fmla="*/ 0 h 34"/>
              </a:gdLst>
              <a:ahLst/>
              <a:cxnLst>
                <a:cxn ang="0">
                  <a:pos x="T0" y="T1"/>
                </a:cxn>
                <a:cxn ang="0">
                  <a:pos x="T2" y="T3"/>
                </a:cxn>
                <a:cxn ang="0">
                  <a:pos x="T4" y="T5"/>
                </a:cxn>
                <a:cxn ang="0">
                  <a:pos x="T6" y="T7"/>
                </a:cxn>
              </a:cxnLst>
              <a:rect l="0" t="0" r="r" b="b"/>
              <a:pathLst>
                <a:path w="35" h="34">
                  <a:moveTo>
                    <a:pt x="1" y="0"/>
                  </a:moveTo>
                  <a:lnTo>
                    <a:pt x="35" y="18"/>
                  </a:lnTo>
                  <a:lnTo>
                    <a:pt x="0" y="34"/>
                  </a:lnTo>
                  <a:lnTo>
                    <a:pt x="1" y="0"/>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22" name="Freeform 212"/>
            <p:cNvSpPr>
              <a:spLocks noEditPoints="1"/>
            </p:cNvSpPr>
            <p:nvPr/>
          </p:nvSpPr>
          <p:spPr bwMode="auto">
            <a:xfrm>
              <a:off x="6848476" y="2868613"/>
              <a:ext cx="177800" cy="53975"/>
            </a:xfrm>
            <a:custGeom>
              <a:avLst/>
              <a:gdLst>
                <a:gd name="T0" fmla="*/ 0 w 112"/>
                <a:gd name="T1" fmla="*/ 13 h 34"/>
                <a:gd name="T2" fmla="*/ 83 w 112"/>
                <a:gd name="T3" fmla="*/ 15 h 34"/>
                <a:gd name="T4" fmla="*/ 83 w 112"/>
                <a:gd name="T5" fmla="*/ 20 h 34"/>
                <a:gd name="T6" fmla="*/ 0 w 112"/>
                <a:gd name="T7" fmla="*/ 19 h 34"/>
                <a:gd name="T8" fmla="*/ 0 w 112"/>
                <a:gd name="T9" fmla="*/ 13 h 34"/>
                <a:gd name="T10" fmla="*/ 78 w 112"/>
                <a:gd name="T11" fmla="*/ 0 h 34"/>
                <a:gd name="T12" fmla="*/ 112 w 112"/>
                <a:gd name="T13" fmla="*/ 18 h 34"/>
                <a:gd name="T14" fmla="*/ 77 w 112"/>
                <a:gd name="T15" fmla="*/ 34 h 34"/>
                <a:gd name="T16" fmla="*/ 78 w 112"/>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34">
                  <a:moveTo>
                    <a:pt x="0" y="13"/>
                  </a:moveTo>
                  <a:lnTo>
                    <a:pt x="83" y="15"/>
                  </a:lnTo>
                  <a:lnTo>
                    <a:pt x="83" y="20"/>
                  </a:lnTo>
                  <a:lnTo>
                    <a:pt x="0" y="19"/>
                  </a:lnTo>
                  <a:lnTo>
                    <a:pt x="0" y="13"/>
                  </a:lnTo>
                  <a:close/>
                  <a:moveTo>
                    <a:pt x="78" y="0"/>
                  </a:moveTo>
                  <a:lnTo>
                    <a:pt x="112" y="18"/>
                  </a:lnTo>
                  <a:lnTo>
                    <a:pt x="77" y="34"/>
                  </a:lnTo>
                  <a:lnTo>
                    <a:pt x="7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23" name="Freeform 213"/>
            <p:cNvSpPr>
              <a:spLocks/>
            </p:cNvSpPr>
            <p:nvPr/>
          </p:nvSpPr>
          <p:spPr bwMode="auto">
            <a:xfrm>
              <a:off x="6848476" y="2889251"/>
              <a:ext cx="131763" cy="11113"/>
            </a:xfrm>
            <a:custGeom>
              <a:avLst/>
              <a:gdLst>
                <a:gd name="T0" fmla="*/ 0 w 83"/>
                <a:gd name="T1" fmla="*/ 0 h 7"/>
                <a:gd name="T2" fmla="*/ 83 w 83"/>
                <a:gd name="T3" fmla="*/ 2 h 7"/>
                <a:gd name="T4" fmla="*/ 83 w 83"/>
                <a:gd name="T5" fmla="*/ 7 h 7"/>
                <a:gd name="T6" fmla="*/ 0 w 83"/>
                <a:gd name="T7" fmla="*/ 6 h 7"/>
                <a:gd name="T8" fmla="*/ 0 w 83"/>
                <a:gd name="T9" fmla="*/ 0 h 7"/>
              </a:gdLst>
              <a:ahLst/>
              <a:cxnLst>
                <a:cxn ang="0">
                  <a:pos x="T0" y="T1"/>
                </a:cxn>
                <a:cxn ang="0">
                  <a:pos x="T2" y="T3"/>
                </a:cxn>
                <a:cxn ang="0">
                  <a:pos x="T4" y="T5"/>
                </a:cxn>
                <a:cxn ang="0">
                  <a:pos x="T6" y="T7"/>
                </a:cxn>
                <a:cxn ang="0">
                  <a:pos x="T8" y="T9"/>
                </a:cxn>
              </a:cxnLst>
              <a:rect l="0" t="0" r="r" b="b"/>
              <a:pathLst>
                <a:path w="83" h="7">
                  <a:moveTo>
                    <a:pt x="0" y="0"/>
                  </a:moveTo>
                  <a:lnTo>
                    <a:pt x="83" y="2"/>
                  </a:lnTo>
                  <a:lnTo>
                    <a:pt x="83" y="7"/>
                  </a:lnTo>
                  <a:lnTo>
                    <a:pt x="0" y="6"/>
                  </a:lnTo>
                  <a:lnTo>
                    <a:pt x="0" y="0"/>
                  </a:lnTo>
                  <a:close/>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24" name="Freeform 214"/>
            <p:cNvSpPr>
              <a:spLocks/>
            </p:cNvSpPr>
            <p:nvPr/>
          </p:nvSpPr>
          <p:spPr bwMode="auto">
            <a:xfrm>
              <a:off x="6970713" y="2868613"/>
              <a:ext cx="55563" cy="53975"/>
            </a:xfrm>
            <a:custGeom>
              <a:avLst/>
              <a:gdLst>
                <a:gd name="T0" fmla="*/ 1 w 35"/>
                <a:gd name="T1" fmla="*/ 0 h 34"/>
                <a:gd name="T2" fmla="*/ 35 w 35"/>
                <a:gd name="T3" fmla="*/ 18 h 34"/>
                <a:gd name="T4" fmla="*/ 0 w 35"/>
                <a:gd name="T5" fmla="*/ 34 h 34"/>
                <a:gd name="T6" fmla="*/ 1 w 35"/>
                <a:gd name="T7" fmla="*/ 0 h 34"/>
              </a:gdLst>
              <a:ahLst/>
              <a:cxnLst>
                <a:cxn ang="0">
                  <a:pos x="T0" y="T1"/>
                </a:cxn>
                <a:cxn ang="0">
                  <a:pos x="T2" y="T3"/>
                </a:cxn>
                <a:cxn ang="0">
                  <a:pos x="T4" y="T5"/>
                </a:cxn>
                <a:cxn ang="0">
                  <a:pos x="T6" y="T7"/>
                </a:cxn>
              </a:cxnLst>
              <a:rect l="0" t="0" r="r" b="b"/>
              <a:pathLst>
                <a:path w="35" h="34">
                  <a:moveTo>
                    <a:pt x="1" y="0"/>
                  </a:moveTo>
                  <a:lnTo>
                    <a:pt x="35" y="18"/>
                  </a:lnTo>
                  <a:lnTo>
                    <a:pt x="0" y="34"/>
                  </a:lnTo>
                  <a:lnTo>
                    <a:pt x="1" y="0"/>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25" name="Freeform 215"/>
            <p:cNvSpPr>
              <a:spLocks/>
            </p:cNvSpPr>
            <p:nvPr/>
          </p:nvSpPr>
          <p:spPr bwMode="auto">
            <a:xfrm>
              <a:off x="7034213" y="3810001"/>
              <a:ext cx="415925" cy="354013"/>
            </a:xfrm>
            <a:custGeom>
              <a:avLst/>
              <a:gdLst>
                <a:gd name="T0" fmla="*/ 1061 w 1061"/>
                <a:gd name="T1" fmla="*/ 151 h 901"/>
                <a:gd name="T2" fmla="*/ 911 w 1061"/>
                <a:gd name="T3" fmla="*/ 0 h 901"/>
                <a:gd name="T4" fmla="*/ 149 w 1061"/>
                <a:gd name="T5" fmla="*/ 0 h 901"/>
                <a:gd name="T6" fmla="*/ 0 w 1061"/>
                <a:gd name="T7" fmla="*/ 151 h 901"/>
                <a:gd name="T8" fmla="*/ 0 w 1061"/>
                <a:gd name="T9" fmla="*/ 751 h 901"/>
                <a:gd name="T10" fmla="*/ 149 w 1061"/>
                <a:gd name="T11" fmla="*/ 901 h 901"/>
                <a:gd name="T12" fmla="*/ 911 w 1061"/>
                <a:gd name="T13" fmla="*/ 901 h 901"/>
                <a:gd name="T14" fmla="*/ 1061 w 1061"/>
                <a:gd name="T15" fmla="*/ 751 h 901"/>
                <a:gd name="T16" fmla="*/ 1061 w 1061"/>
                <a:gd name="T17" fmla="*/ 15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1" h="901">
                  <a:moveTo>
                    <a:pt x="1061" y="151"/>
                  </a:moveTo>
                  <a:cubicBezTo>
                    <a:pt x="1061" y="68"/>
                    <a:pt x="994" y="0"/>
                    <a:pt x="911" y="0"/>
                  </a:cubicBezTo>
                  <a:lnTo>
                    <a:pt x="149" y="0"/>
                  </a:lnTo>
                  <a:cubicBezTo>
                    <a:pt x="67" y="0"/>
                    <a:pt x="0" y="68"/>
                    <a:pt x="0" y="151"/>
                  </a:cubicBezTo>
                  <a:lnTo>
                    <a:pt x="0" y="751"/>
                  </a:lnTo>
                  <a:cubicBezTo>
                    <a:pt x="0" y="834"/>
                    <a:pt x="67" y="901"/>
                    <a:pt x="149" y="901"/>
                  </a:cubicBezTo>
                  <a:lnTo>
                    <a:pt x="911" y="901"/>
                  </a:lnTo>
                  <a:cubicBezTo>
                    <a:pt x="994" y="901"/>
                    <a:pt x="1061" y="834"/>
                    <a:pt x="1061" y="751"/>
                  </a:cubicBezTo>
                  <a:lnTo>
                    <a:pt x="1061" y="151"/>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26" name="Freeform 216"/>
            <p:cNvSpPr>
              <a:spLocks/>
            </p:cNvSpPr>
            <p:nvPr/>
          </p:nvSpPr>
          <p:spPr bwMode="auto">
            <a:xfrm>
              <a:off x="7034213" y="3810001"/>
              <a:ext cx="415925" cy="354013"/>
            </a:xfrm>
            <a:custGeom>
              <a:avLst/>
              <a:gdLst>
                <a:gd name="T0" fmla="*/ 1061 w 1061"/>
                <a:gd name="T1" fmla="*/ 151 h 901"/>
                <a:gd name="T2" fmla="*/ 911 w 1061"/>
                <a:gd name="T3" fmla="*/ 0 h 901"/>
                <a:gd name="T4" fmla="*/ 149 w 1061"/>
                <a:gd name="T5" fmla="*/ 0 h 901"/>
                <a:gd name="T6" fmla="*/ 0 w 1061"/>
                <a:gd name="T7" fmla="*/ 151 h 901"/>
                <a:gd name="T8" fmla="*/ 0 w 1061"/>
                <a:gd name="T9" fmla="*/ 751 h 901"/>
                <a:gd name="T10" fmla="*/ 149 w 1061"/>
                <a:gd name="T11" fmla="*/ 901 h 901"/>
                <a:gd name="T12" fmla="*/ 911 w 1061"/>
                <a:gd name="T13" fmla="*/ 901 h 901"/>
                <a:gd name="T14" fmla="*/ 1061 w 1061"/>
                <a:gd name="T15" fmla="*/ 751 h 901"/>
                <a:gd name="T16" fmla="*/ 1061 w 1061"/>
                <a:gd name="T17" fmla="*/ 15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1" h="901">
                  <a:moveTo>
                    <a:pt x="1061" y="151"/>
                  </a:moveTo>
                  <a:cubicBezTo>
                    <a:pt x="1061" y="68"/>
                    <a:pt x="994" y="0"/>
                    <a:pt x="911" y="0"/>
                  </a:cubicBezTo>
                  <a:lnTo>
                    <a:pt x="149" y="0"/>
                  </a:lnTo>
                  <a:cubicBezTo>
                    <a:pt x="67" y="0"/>
                    <a:pt x="0" y="68"/>
                    <a:pt x="0" y="151"/>
                  </a:cubicBezTo>
                  <a:lnTo>
                    <a:pt x="0" y="751"/>
                  </a:lnTo>
                  <a:cubicBezTo>
                    <a:pt x="0" y="834"/>
                    <a:pt x="67" y="901"/>
                    <a:pt x="149" y="901"/>
                  </a:cubicBezTo>
                  <a:lnTo>
                    <a:pt x="911" y="901"/>
                  </a:lnTo>
                  <a:cubicBezTo>
                    <a:pt x="994" y="901"/>
                    <a:pt x="1061" y="834"/>
                    <a:pt x="1061" y="751"/>
                  </a:cubicBezTo>
                  <a:lnTo>
                    <a:pt x="1061" y="151"/>
                  </a:lnTo>
                  <a:close/>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27" name="Freeform 219"/>
            <p:cNvSpPr>
              <a:spLocks noEditPoints="1"/>
            </p:cNvSpPr>
            <p:nvPr/>
          </p:nvSpPr>
          <p:spPr bwMode="auto">
            <a:xfrm>
              <a:off x="7951788" y="3963988"/>
              <a:ext cx="177800" cy="55563"/>
            </a:xfrm>
            <a:custGeom>
              <a:avLst/>
              <a:gdLst>
                <a:gd name="T0" fmla="*/ 0 w 112"/>
                <a:gd name="T1" fmla="*/ 20 h 35"/>
                <a:gd name="T2" fmla="*/ 83 w 112"/>
                <a:gd name="T3" fmla="*/ 20 h 35"/>
                <a:gd name="T4" fmla="*/ 83 w 112"/>
                <a:gd name="T5" fmla="*/ 15 h 35"/>
                <a:gd name="T6" fmla="*/ 0 w 112"/>
                <a:gd name="T7" fmla="*/ 15 h 35"/>
                <a:gd name="T8" fmla="*/ 0 w 112"/>
                <a:gd name="T9" fmla="*/ 20 h 35"/>
                <a:gd name="T10" fmla="*/ 78 w 112"/>
                <a:gd name="T11" fmla="*/ 35 h 35"/>
                <a:gd name="T12" fmla="*/ 112 w 112"/>
                <a:gd name="T13" fmla="*/ 17 h 35"/>
                <a:gd name="T14" fmla="*/ 78 w 112"/>
                <a:gd name="T15" fmla="*/ 0 h 35"/>
                <a:gd name="T16" fmla="*/ 78 w 112"/>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35">
                  <a:moveTo>
                    <a:pt x="0" y="20"/>
                  </a:moveTo>
                  <a:lnTo>
                    <a:pt x="83" y="20"/>
                  </a:lnTo>
                  <a:lnTo>
                    <a:pt x="83" y="15"/>
                  </a:lnTo>
                  <a:lnTo>
                    <a:pt x="0" y="15"/>
                  </a:lnTo>
                  <a:lnTo>
                    <a:pt x="0" y="20"/>
                  </a:lnTo>
                  <a:close/>
                  <a:moveTo>
                    <a:pt x="78" y="35"/>
                  </a:moveTo>
                  <a:lnTo>
                    <a:pt x="112" y="17"/>
                  </a:lnTo>
                  <a:lnTo>
                    <a:pt x="78" y="0"/>
                  </a:lnTo>
                  <a:lnTo>
                    <a:pt x="78"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28" name="Rectangle 220"/>
            <p:cNvSpPr>
              <a:spLocks noChangeArrowheads="1"/>
            </p:cNvSpPr>
            <p:nvPr/>
          </p:nvSpPr>
          <p:spPr bwMode="auto">
            <a:xfrm>
              <a:off x="7951788" y="3987801"/>
              <a:ext cx="131763" cy="7938"/>
            </a:xfrm>
            <a:prstGeom prst="rect">
              <a:avLst/>
            </a:pr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29" name="Freeform 221"/>
            <p:cNvSpPr>
              <a:spLocks/>
            </p:cNvSpPr>
            <p:nvPr/>
          </p:nvSpPr>
          <p:spPr bwMode="auto">
            <a:xfrm>
              <a:off x="8075613" y="3963988"/>
              <a:ext cx="53975" cy="55563"/>
            </a:xfrm>
            <a:custGeom>
              <a:avLst/>
              <a:gdLst>
                <a:gd name="T0" fmla="*/ 0 w 34"/>
                <a:gd name="T1" fmla="*/ 35 h 35"/>
                <a:gd name="T2" fmla="*/ 34 w 34"/>
                <a:gd name="T3" fmla="*/ 17 h 35"/>
                <a:gd name="T4" fmla="*/ 0 w 34"/>
                <a:gd name="T5" fmla="*/ 0 h 35"/>
                <a:gd name="T6" fmla="*/ 0 w 34"/>
                <a:gd name="T7" fmla="*/ 35 h 35"/>
              </a:gdLst>
              <a:ahLst/>
              <a:cxnLst>
                <a:cxn ang="0">
                  <a:pos x="T0" y="T1"/>
                </a:cxn>
                <a:cxn ang="0">
                  <a:pos x="T2" y="T3"/>
                </a:cxn>
                <a:cxn ang="0">
                  <a:pos x="T4" y="T5"/>
                </a:cxn>
                <a:cxn ang="0">
                  <a:pos x="T6" y="T7"/>
                </a:cxn>
              </a:cxnLst>
              <a:rect l="0" t="0" r="r" b="b"/>
              <a:pathLst>
                <a:path w="34" h="35">
                  <a:moveTo>
                    <a:pt x="0" y="35"/>
                  </a:moveTo>
                  <a:lnTo>
                    <a:pt x="34" y="17"/>
                  </a:lnTo>
                  <a:lnTo>
                    <a:pt x="0" y="0"/>
                  </a:lnTo>
                  <a:lnTo>
                    <a:pt x="0" y="35"/>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30" name="Freeform 222"/>
            <p:cNvSpPr>
              <a:spLocks noEditPoints="1"/>
            </p:cNvSpPr>
            <p:nvPr/>
          </p:nvSpPr>
          <p:spPr bwMode="auto">
            <a:xfrm>
              <a:off x="7450138" y="3960813"/>
              <a:ext cx="190500" cy="55563"/>
            </a:xfrm>
            <a:custGeom>
              <a:avLst/>
              <a:gdLst>
                <a:gd name="T0" fmla="*/ 0 w 120"/>
                <a:gd name="T1" fmla="*/ 13 h 35"/>
                <a:gd name="T2" fmla="*/ 91 w 120"/>
                <a:gd name="T3" fmla="*/ 15 h 35"/>
                <a:gd name="T4" fmla="*/ 91 w 120"/>
                <a:gd name="T5" fmla="*/ 20 h 35"/>
                <a:gd name="T6" fmla="*/ 0 w 120"/>
                <a:gd name="T7" fmla="*/ 19 h 35"/>
                <a:gd name="T8" fmla="*/ 0 w 120"/>
                <a:gd name="T9" fmla="*/ 13 h 35"/>
                <a:gd name="T10" fmla="*/ 86 w 120"/>
                <a:gd name="T11" fmla="*/ 0 h 35"/>
                <a:gd name="T12" fmla="*/ 120 w 120"/>
                <a:gd name="T13" fmla="*/ 18 h 35"/>
                <a:gd name="T14" fmla="*/ 85 w 120"/>
                <a:gd name="T15" fmla="*/ 35 h 35"/>
                <a:gd name="T16" fmla="*/ 86 w 120"/>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35">
                  <a:moveTo>
                    <a:pt x="0" y="13"/>
                  </a:moveTo>
                  <a:lnTo>
                    <a:pt x="91" y="15"/>
                  </a:lnTo>
                  <a:lnTo>
                    <a:pt x="91" y="20"/>
                  </a:lnTo>
                  <a:lnTo>
                    <a:pt x="0" y="19"/>
                  </a:lnTo>
                  <a:lnTo>
                    <a:pt x="0" y="13"/>
                  </a:lnTo>
                  <a:close/>
                  <a:moveTo>
                    <a:pt x="86" y="0"/>
                  </a:moveTo>
                  <a:lnTo>
                    <a:pt x="120" y="18"/>
                  </a:lnTo>
                  <a:lnTo>
                    <a:pt x="85" y="35"/>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31" name="Freeform 223"/>
            <p:cNvSpPr>
              <a:spLocks/>
            </p:cNvSpPr>
            <p:nvPr/>
          </p:nvSpPr>
          <p:spPr bwMode="auto">
            <a:xfrm>
              <a:off x="7450138" y="3981451"/>
              <a:ext cx="144463" cy="11113"/>
            </a:xfrm>
            <a:custGeom>
              <a:avLst/>
              <a:gdLst>
                <a:gd name="T0" fmla="*/ 0 w 91"/>
                <a:gd name="T1" fmla="*/ 0 h 7"/>
                <a:gd name="T2" fmla="*/ 91 w 91"/>
                <a:gd name="T3" fmla="*/ 2 h 7"/>
                <a:gd name="T4" fmla="*/ 91 w 91"/>
                <a:gd name="T5" fmla="*/ 7 h 7"/>
                <a:gd name="T6" fmla="*/ 0 w 91"/>
                <a:gd name="T7" fmla="*/ 6 h 7"/>
                <a:gd name="T8" fmla="*/ 0 w 91"/>
                <a:gd name="T9" fmla="*/ 0 h 7"/>
              </a:gdLst>
              <a:ahLst/>
              <a:cxnLst>
                <a:cxn ang="0">
                  <a:pos x="T0" y="T1"/>
                </a:cxn>
                <a:cxn ang="0">
                  <a:pos x="T2" y="T3"/>
                </a:cxn>
                <a:cxn ang="0">
                  <a:pos x="T4" y="T5"/>
                </a:cxn>
                <a:cxn ang="0">
                  <a:pos x="T6" y="T7"/>
                </a:cxn>
                <a:cxn ang="0">
                  <a:pos x="T8" y="T9"/>
                </a:cxn>
              </a:cxnLst>
              <a:rect l="0" t="0" r="r" b="b"/>
              <a:pathLst>
                <a:path w="91" h="7">
                  <a:moveTo>
                    <a:pt x="0" y="0"/>
                  </a:moveTo>
                  <a:lnTo>
                    <a:pt x="91" y="2"/>
                  </a:lnTo>
                  <a:lnTo>
                    <a:pt x="91" y="7"/>
                  </a:lnTo>
                  <a:lnTo>
                    <a:pt x="0" y="6"/>
                  </a:lnTo>
                  <a:lnTo>
                    <a:pt x="0" y="0"/>
                  </a:lnTo>
                  <a:close/>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32" name="Freeform 224"/>
            <p:cNvSpPr>
              <a:spLocks/>
            </p:cNvSpPr>
            <p:nvPr/>
          </p:nvSpPr>
          <p:spPr bwMode="auto">
            <a:xfrm>
              <a:off x="7585076" y="3960813"/>
              <a:ext cx="55563" cy="55563"/>
            </a:xfrm>
            <a:custGeom>
              <a:avLst/>
              <a:gdLst>
                <a:gd name="T0" fmla="*/ 1 w 35"/>
                <a:gd name="T1" fmla="*/ 0 h 35"/>
                <a:gd name="T2" fmla="*/ 35 w 35"/>
                <a:gd name="T3" fmla="*/ 18 h 35"/>
                <a:gd name="T4" fmla="*/ 0 w 35"/>
                <a:gd name="T5" fmla="*/ 35 h 35"/>
                <a:gd name="T6" fmla="*/ 1 w 35"/>
                <a:gd name="T7" fmla="*/ 0 h 35"/>
              </a:gdLst>
              <a:ahLst/>
              <a:cxnLst>
                <a:cxn ang="0">
                  <a:pos x="T0" y="T1"/>
                </a:cxn>
                <a:cxn ang="0">
                  <a:pos x="T2" y="T3"/>
                </a:cxn>
                <a:cxn ang="0">
                  <a:pos x="T4" y="T5"/>
                </a:cxn>
                <a:cxn ang="0">
                  <a:pos x="T6" y="T7"/>
                </a:cxn>
              </a:cxnLst>
              <a:rect l="0" t="0" r="r" b="b"/>
              <a:pathLst>
                <a:path w="35" h="35">
                  <a:moveTo>
                    <a:pt x="1" y="0"/>
                  </a:moveTo>
                  <a:lnTo>
                    <a:pt x="35" y="18"/>
                  </a:lnTo>
                  <a:lnTo>
                    <a:pt x="0" y="35"/>
                  </a:lnTo>
                  <a:lnTo>
                    <a:pt x="1" y="0"/>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33" name="Freeform 225"/>
            <p:cNvSpPr>
              <a:spLocks noEditPoints="1"/>
            </p:cNvSpPr>
            <p:nvPr/>
          </p:nvSpPr>
          <p:spPr bwMode="auto">
            <a:xfrm>
              <a:off x="6848476" y="3960813"/>
              <a:ext cx="177800" cy="55563"/>
            </a:xfrm>
            <a:custGeom>
              <a:avLst/>
              <a:gdLst>
                <a:gd name="T0" fmla="*/ 0 w 112"/>
                <a:gd name="T1" fmla="*/ 13 h 35"/>
                <a:gd name="T2" fmla="*/ 83 w 112"/>
                <a:gd name="T3" fmla="*/ 15 h 35"/>
                <a:gd name="T4" fmla="*/ 83 w 112"/>
                <a:gd name="T5" fmla="*/ 20 h 35"/>
                <a:gd name="T6" fmla="*/ 0 w 112"/>
                <a:gd name="T7" fmla="*/ 19 h 35"/>
                <a:gd name="T8" fmla="*/ 0 w 112"/>
                <a:gd name="T9" fmla="*/ 13 h 35"/>
                <a:gd name="T10" fmla="*/ 78 w 112"/>
                <a:gd name="T11" fmla="*/ 0 h 35"/>
                <a:gd name="T12" fmla="*/ 112 w 112"/>
                <a:gd name="T13" fmla="*/ 18 h 35"/>
                <a:gd name="T14" fmla="*/ 77 w 112"/>
                <a:gd name="T15" fmla="*/ 35 h 35"/>
                <a:gd name="T16" fmla="*/ 78 w 112"/>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35">
                  <a:moveTo>
                    <a:pt x="0" y="13"/>
                  </a:moveTo>
                  <a:lnTo>
                    <a:pt x="83" y="15"/>
                  </a:lnTo>
                  <a:lnTo>
                    <a:pt x="83" y="20"/>
                  </a:lnTo>
                  <a:lnTo>
                    <a:pt x="0" y="19"/>
                  </a:lnTo>
                  <a:lnTo>
                    <a:pt x="0" y="13"/>
                  </a:lnTo>
                  <a:close/>
                  <a:moveTo>
                    <a:pt x="78" y="0"/>
                  </a:moveTo>
                  <a:lnTo>
                    <a:pt x="112" y="18"/>
                  </a:lnTo>
                  <a:lnTo>
                    <a:pt x="77" y="35"/>
                  </a:lnTo>
                  <a:lnTo>
                    <a:pt x="7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34" name="Freeform 226"/>
            <p:cNvSpPr>
              <a:spLocks/>
            </p:cNvSpPr>
            <p:nvPr/>
          </p:nvSpPr>
          <p:spPr bwMode="auto">
            <a:xfrm>
              <a:off x="6848476" y="3981451"/>
              <a:ext cx="131763" cy="11113"/>
            </a:xfrm>
            <a:custGeom>
              <a:avLst/>
              <a:gdLst>
                <a:gd name="T0" fmla="*/ 0 w 83"/>
                <a:gd name="T1" fmla="*/ 0 h 7"/>
                <a:gd name="T2" fmla="*/ 83 w 83"/>
                <a:gd name="T3" fmla="*/ 2 h 7"/>
                <a:gd name="T4" fmla="*/ 83 w 83"/>
                <a:gd name="T5" fmla="*/ 7 h 7"/>
                <a:gd name="T6" fmla="*/ 0 w 83"/>
                <a:gd name="T7" fmla="*/ 6 h 7"/>
                <a:gd name="T8" fmla="*/ 0 w 83"/>
                <a:gd name="T9" fmla="*/ 0 h 7"/>
              </a:gdLst>
              <a:ahLst/>
              <a:cxnLst>
                <a:cxn ang="0">
                  <a:pos x="T0" y="T1"/>
                </a:cxn>
                <a:cxn ang="0">
                  <a:pos x="T2" y="T3"/>
                </a:cxn>
                <a:cxn ang="0">
                  <a:pos x="T4" y="T5"/>
                </a:cxn>
                <a:cxn ang="0">
                  <a:pos x="T6" y="T7"/>
                </a:cxn>
                <a:cxn ang="0">
                  <a:pos x="T8" y="T9"/>
                </a:cxn>
              </a:cxnLst>
              <a:rect l="0" t="0" r="r" b="b"/>
              <a:pathLst>
                <a:path w="83" h="7">
                  <a:moveTo>
                    <a:pt x="0" y="0"/>
                  </a:moveTo>
                  <a:lnTo>
                    <a:pt x="83" y="2"/>
                  </a:lnTo>
                  <a:lnTo>
                    <a:pt x="83" y="7"/>
                  </a:lnTo>
                  <a:lnTo>
                    <a:pt x="0" y="6"/>
                  </a:lnTo>
                  <a:lnTo>
                    <a:pt x="0" y="0"/>
                  </a:lnTo>
                  <a:close/>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35" name="Freeform 227"/>
            <p:cNvSpPr>
              <a:spLocks/>
            </p:cNvSpPr>
            <p:nvPr/>
          </p:nvSpPr>
          <p:spPr bwMode="auto">
            <a:xfrm>
              <a:off x="6970713" y="3960813"/>
              <a:ext cx="55563" cy="55563"/>
            </a:xfrm>
            <a:custGeom>
              <a:avLst/>
              <a:gdLst>
                <a:gd name="T0" fmla="*/ 1 w 35"/>
                <a:gd name="T1" fmla="*/ 0 h 35"/>
                <a:gd name="T2" fmla="*/ 35 w 35"/>
                <a:gd name="T3" fmla="*/ 18 h 35"/>
                <a:gd name="T4" fmla="*/ 0 w 35"/>
                <a:gd name="T5" fmla="*/ 35 h 35"/>
                <a:gd name="T6" fmla="*/ 1 w 35"/>
                <a:gd name="T7" fmla="*/ 0 h 35"/>
              </a:gdLst>
              <a:ahLst/>
              <a:cxnLst>
                <a:cxn ang="0">
                  <a:pos x="T0" y="T1"/>
                </a:cxn>
                <a:cxn ang="0">
                  <a:pos x="T2" y="T3"/>
                </a:cxn>
                <a:cxn ang="0">
                  <a:pos x="T4" y="T5"/>
                </a:cxn>
                <a:cxn ang="0">
                  <a:pos x="T6" y="T7"/>
                </a:cxn>
              </a:cxnLst>
              <a:rect l="0" t="0" r="r" b="b"/>
              <a:pathLst>
                <a:path w="35" h="35">
                  <a:moveTo>
                    <a:pt x="1" y="0"/>
                  </a:moveTo>
                  <a:lnTo>
                    <a:pt x="35" y="18"/>
                  </a:lnTo>
                  <a:lnTo>
                    <a:pt x="0" y="35"/>
                  </a:lnTo>
                  <a:lnTo>
                    <a:pt x="1" y="0"/>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36" name="Freeform 228"/>
            <p:cNvSpPr>
              <a:spLocks noEditPoints="1"/>
            </p:cNvSpPr>
            <p:nvPr/>
          </p:nvSpPr>
          <p:spPr bwMode="auto">
            <a:xfrm>
              <a:off x="8707438" y="2863851"/>
              <a:ext cx="263525" cy="53975"/>
            </a:xfrm>
            <a:custGeom>
              <a:avLst/>
              <a:gdLst>
                <a:gd name="T0" fmla="*/ 0 w 166"/>
                <a:gd name="T1" fmla="*/ 20 h 34"/>
                <a:gd name="T2" fmla="*/ 138 w 166"/>
                <a:gd name="T3" fmla="*/ 20 h 34"/>
                <a:gd name="T4" fmla="*/ 138 w 166"/>
                <a:gd name="T5" fmla="*/ 14 h 34"/>
                <a:gd name="T6" fmla="*/ 0 w 166"/>
                <a:gd name="T7" fmla="*/ 14 h 34"/>
                <a:gd name="T8" fmla="*/ 0 w 166"/>
                <a:gd name="T9" fmla="*/ 20 h 34"/>
                <a:gd name="T10" fmla="*/ 132 w 166"/>
                <a:gd name="T11" fmla="*/ 34 h 34"/>
                <a:gd name="T12" fmla="*/ 166 w 166"/>
                <a:gd name="T13" fmla="*/ 17 h 34"/>
                <a:gd name="T14" fmla="*/ 132 w 166"/>
                <a:gd name="T15" fmla="*/ 0 h 34"/>
                <a:gd name="T16" fmla="*/ 132 w 166"/>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34">
                  <a:moveTo>
                    <a:pt x="0" y="20"/>
                  </a:moveTo>
                  <a:lnTo>
                    <a:pt x="138" y="20"/>
                  </a:lnTo>
                  <a:lnTo>
                    <a:pt x="138" y="14"/>
                  </a:lnTo>
                  <a:lnTo>
                    <a:pt x="0" y="14"/>
                  </a:lnTo>
                  <a:lnTo>
                    <a:pt x="0" y="20"/>
                  </a:lnTo>
                  <a:close/>
                  <a:moveTo>
                    <a:pt x="132" y="34"/>
                  </a:moveTo>
                  <a:lnTo>
                    <a:pt x="166" y="17"/>
                  </a:lnTo>
                  <a:lnTo>
                    <a:pt x="132" y="0"/>
                  </a:lnTo>
                  <a:lnTo>
                    <a:pt x="132"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37" name="Rectangle 229"/>
            <p:cNvSpPr>
              <a:spLocks noChangeArrowheads="1"/>
            </p:cNvSpPr>
            <p:nvPr/>
          </p:nvSpPr>
          <p:spPr bwMode="auto">
            <a:xfrm>
              <a:off x="8707438" y="2886076"/>
              <a:ext cx="219075" cy="9525"/>
            </a:xfrm>
            <a:prstGeom prst="rect">
              <a:avLst/>
            </a:pr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38" name="Freeform 230"/>
            <p:cNvSpPr>
              <a:spLocks/>
            </p:cNvSpPr>
            <p:nvPr/>
          </p:nvSpPr>
          <p:spPr bwMode="auto">
            <a:xfrm>
              <a:off x="8916988" y="2863851"/>
              <a:ext cx="53975" cy="53975"/>
            </a:xfrm>
            <a:custGeom>
              <a:avLst/>
              <a:gdLst>
                <a:gd name="T0" fmla="*/ 0 w 34"/>
                <a:gd name="T1" fmla="*/ 34 h 34"/>
                <a:gd name="T2" fmla="*/ 34 w 34"/>
                <a:gd name="T3" fmla="*/ 17 h 34"/>
                <a:gd name="T4" fmla="*/ 0 w 34"/>
                <a:gd name="T5" fmla="*/ 0 h 34"/>
                <a:gd name="T6" fmla="*/ 0 w 34"/>
                <a:gd name="T7" fmla="*/ 34 h 34"/>
              </a:gdLst>
              <a:ahLst/>
              <a:cxnLst>
                <a:cxn ang="0">
                  <a:pos x="T0" y="T1"/>
                </a:cxn>
                <a:cxn ang="0">
                  <a:pos x="T2" y="T3"/>
                </a:cxn>
                <a:cxn ang="0">
                  <a:pos x="T4" y="T5"/>
                </a:cxn>
                <a:cxn ang="0">
                  <a:pos x="T6" y="T7"/>
                </a:cxn>
              </a:cxnLst>
              <a:rect l="0" t="0" r="r" b="b"/>
              <a:pathLst>
                <a:path w="34" h="34">
                  <a:moveTo>
                    <a:pt x="0" y="34"/>
                  </a:moveTo>
                  <a:lnTo>
                    <a:pt x="34" y="17"/>
                  </a:lnTo>
                  <a:lnTo>
                    <a:pt x="0" y="0"/>
                  </a:lnTo>
                  <a:lnTo>
                    <a:pt x="0" y="34"/>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39" name="Freeform 231"/>
            <p:cNvSpPr>
              <a:spLocks noEditPoints="1"/>
            </p:cNvSpPr>
            <p:nvPr/>
          </p:nvSpPr>
          <p:spPr bwMode="auto">
            <a:xfrm>
              <a:off x="8707438" y="3960813"/>
              <a:ext cx="263525" cy="53975"/>
            </a:xfrm>
            <a:custGeom>
              <a:avLst/>
              <a:gdLst>
                <a:gd name="T0" fmla="*/ 0 w 166"/>
                <a:gd name="T1" fmla="*/ 19 h 34"/>
                <a:gd name="T2" fmla="*/ 138 w 166"/>
                <a:gd name="T3" fmla="*/ 19 h 34"/>
                <a:gd name="T4" fmla="*/ 138 w 166"/>
                <a:gd name="T5" fmla="*/ 14 h 34"/>
                <a:gd name="T6" fmla="*/ 0 w 166"/>
                <a:gd name="T7" fmla="*/ 14 h 34"/>
                <a:gd name="T8" fmla="*/ 0 w 166"/>
                <a:gd name="T9" fmla="*/ 19 h 34"/>
                <a:gd name="T10" fmla="*/ 132 w 166"/>
                <a:gd name="T11" fmla="*/ 34 h 34"/>
                <a:gd name="T12" fmla="*/ 166 w 166"/>
                <a:gd name="T13" fmla="*/ 17 h 34"/>
                <a:gd name="T14" fmla="*/ 132 w 166"/>
                <a:gd name="T15" fmla="*/ 0 h 34"/>
                <a:gd name="T16" fmla="*/ 132 w 166"/>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34">
                  <a:moveTo>
                    <a:pt x="0" y="19"/>
                  </a:moveTo>
                  <a:lnTo>
                    <a:pt x="138" y="19"/>
                  </a:lnTo>
                  <a:lnTo>
                    <a:pt x="138" y="14"/>
                  </a:lnTo>
                  <a:lnTo>
                    <a:pt x="0" y="14"/>
                  </a:lnTo>
                  <a:lnTo>
                    <a:pt x="0" y="19"/>
                  </a:lnTo>
                  <a:close/>
                  <a:moveTo>
                    <a:pt x="132" y="34"/>
                  </a:moveTo>
                  <a:lnTo>
                    <a:pt x="166" y="17"/>
                  </a:lnTo>
                  <a:lnTo>
                    <a:pt x="132" y="0"/>
                  </a:lnTo>
                  <a:lnTo>
                    <a:pt x="132"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40" name="Rectangle 232"/>
            <p:cNvSpPr>
              <a:spLocks noChangeArrowheads="1"/>
            </p:cNvSpPr>
            <p:nvPr/>
          </p:nvSpPr>
          <p:spPr bwMode="auto">
            <a:xfrm>
              <a:off x="8707438" y="3983038"/>
              <a:ext cx="219075" cy="7938"/>
            </a:xfrm>
            <a:prstGeom prst="rect">
              <a:avLst/>
            </a:pr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41" name="Freeform 233"/>
            <p:cNvSpPr>
              <a:spLocks/>
            </p:cNvSpPr>
            <p:nvPr/>
          </p:nvSpPr>
          <p:spPr bwMode="auto">
            <a:xfrm>
              <a:off x="8916988" y="3960813"/>
              <a:ext cx="53975" cy="53975"/>
            </a:xfrm>
            <a:custGeom>
              <a:avLst/>
              <a:gdLst>
                <a:gd name="T0" fmla="*/ 0 w 34"/>
                <a:gd name="T1" fmla="*/ 34 h 34"/>
                <a:gd name="T2" fmla="*/ 34 w 34"/>
                <a:gd name="T3" fmla="*/ 17 h 34"/>
                <a:gd name="T4" fmla="*/ 0 w 34"/>
                <a:gd name="T5" fmla="*/ 0 h 34"/>
                <a:gd name="T6" fmla="*/ 0 w 34"/>
                <a:gd name="T7" fmla="*/ 34 h 34"/>
              </a:gdLst>
              <a:ahLst/>
              <a:cxnLst>
                <a:cxn ang="0">
                  <a:pos x="T0" y="T1"/>
                </a:cxn>
                <a:cxn ang="0">
                  <a:pos x="T2" y="T3"/>
                </a:cxn>
                <a:cxn ang="0">
                  <a:pos x="T4" y="T5"/>
                </a:cxn>
                <a:cxn ang="0">
                  <a:pos x="T6" y="T7"/>
                </a:cxn>
              </a:cxnLst>
              <a:rect l="0" t="0" r="r" b="b"/>
              <a:pathLst>
                <a:path w="34" h="34">
                  <a:moveTo>
                    <a:pt x="0" y="34"/>
                  </a:moveTo>
                  <a:lnTo>
                    <a:pt x="34" y="17"/>
                  </a:lnTo>
                  <a:lnTo>
                    <a:pt x="0" y="0"/>
                  </a:lnTo>
                  <a:lnTo>
                    <a:pt x="0" y="34"/>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42" name="Oval 234"/>
            <p:cNvSpPr>
              <a:spLocks noChangeArrowheads="1"/>
            </p:cNvSpPr>
            <p:nvPr/>
          </p:nvSpPr>
          <p:spPr bwMode="auto">
            <a:xfrm>
              <a:off x="6599238" y="3148013"/>
              <a:ext cx="122238" cy="131763"/>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43" name="Oval 235"/>
            <p:cNvSpPr>
              <a:spLocks noChangeArrowheads="1"/>
            </p:cNvSpPr>
            <p:nvPr/>
          </p:nvSpPr>
          <p:spPr bwMode="auto">
            <a:xfrm>
              <a:off x="6599238" y="3148013"/>
              <a:ext cx="122238" cy="131763"/>
            </a:xfrm>
            <a:prstGeom prst="ellipse">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44" name="Freeform 236"/>
            <p:cNvSpPr>
              <a:spLocks noEditPoints="1"/>
            </p:cNvSpPr>
            <p:nvPr/>
          </p:nvSpPr>
          <p:spPr bwMode="auto">
            <a:xfrm>
              <a:off x="6592888" y="3081338"/>
              <a:ext cx="131763" cy="266700"/>
            </a:xfrm>
            <a:custGeom>
              <a:avLst/>
              <a:gdLst>
                <a:gd name="T0" fmla="*/ 78 w 83"/>
                <a:gd name="T1" fmla="*/ 168 h 168"/>
                <a:gd name="T2" fmla="*/ 11 w 83"/>
                <a:gd name="T3" fmla="*/ 27 h 168"/>
                <a:gd name="T4" fmla="*/ 16 w 83"/>
                <a:gd name="T5" fmla="*/ 24 h 168"/>
                <a:gd name="T6" fmla="*/ 83 w 83"/>
                <a:gd name="T7" fmla="*/ 166 h 168"/>
                <a:gd name="T8" fmla="*/ 78 w 83"/>
                <a:gd name="T9" fmla="*/ 168 h 168"/>
                <a:gd name="T10" fmla="*/ 0 w 83"/>
                <a:gd name="T11" fmla="*/ 38 h 168"/>
                <a:gd name="T12" fmla="*/ 1 w 83"/>
                <a:gd name="T13" fmla="*/ 0 h 168"/>
                <a:gd name="T14" fmla="*/ 31 w 83"/>
                <a:gd name="T15" fmla="*/ 23 h 168"/>
                <a:gd name="T16" fmla="*/ 0 w 83"/>
                <a:gd name="T17" fmla="*/ 38 h 168"/>
                <a:gd name="T18" fmla="*/ 0 w 83"/>
                <a:gd name="T19" fmla="*/ 3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168">
                  <a:moveTo>
                    <a:pt x="78" y="168"/>
                  </a:moveTo>
                  <a:lnTo>
                    <a:pt x="11" y="27"/>
                  </a:lnTo>
                  <a:lnTo>
                    <a:pt x="16" y="24"/>
                  </a:lnTo>
                  <a:lnTo>
                    <a:pt x="83" y="166"/>
                  </a:lnTo>
                  <a:lnTo>
                    <a:pt x="78" y="168"/>
                  </a:lnTo>
                  <a:close/>
                  <a:moveTo>
                    <a:pt x="0" y="38"/>
                  </a:moveTo>
                  <a:lnTo>
                    <a:pt x="1" y="0"/>
                  </a:lnTo>
                  <a:lnTo>
                    <a:pt x="31" y="23"/>
                  </a:lnTo>
                  <a:lnTo>
                    <a:pt x="0"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45" name="Freeform 237"/>
            <p:cNvSpPr>
              <a:spLocks noEditPoints="1"/>
            </p:cNvSpPr>
            <p:nvPr/>
          </p:nvSpPr>
          <p:spPr bwMode="auto">
            <a:xfrm>
              <a:off x="6592888" y="3081338"/>
              <a:ext cx="131763" cy="266700"/>
            </a:xfrm>
            <a:custGeom>
              <a:avLst/>
              <a:gdLst>
                <a:gd name="T0" fmla="*/ 78 w 83"/>
                <a:gd name="T1" fmla="*/ 168 h 168"/>
                <a:gd name="T2" fmla="*/ 11 w 83"/>
                <a:gd name="T3" fmla="*/ 27 h 168"/>
                <a:gd name="T4" fmla="*/ 16 w 83"/>
                <a:gd name="T5" fmla="*/ 24 h 168"/>
                <a:gd name="T6" fmla="*/ 83 w 83"/>
                <a:gd name="T7" fmla="*/ 166 h 168"/>
                <a:gd name="T8" fmla="*/ 78 w 83"/>
                <a:gd name="T9" fmla="*/ 168 h 168"/>
                <a:gd name="T10" fmla="*/ 0 w 83"/>
                <a:gd name="T11" fmla="*/ 38 h 168"/>
                <a:gd name="T12" fmla="*/ 1 w 83"/>
                <a:gd name="T13" fmla="*/ 0 h 168"/>
                <a:gd name="T14" fmla="*/ 31 w 83"/>
                <a:gd name="T15" fmla="*/ 23 h 168"/>
                <a:gd name="T16" fmla="*/ 0 w 83"/>
                <a:gd name="T17" fmla="*/ 38 h 168"/>
                <a:gd name="T18" fmla="*/ 0 w 83"/>
                <a:gd name="T19" fmla="*/ 3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168">
                  <a:moveTo>
                    <a:pt x="78" y="168"/>
                  </a:moveTo>
                  <a:lnTo>
                    <a:pt x="11" y="27"/>
                  </a:lnTo>
                  <a:lnTo>
                    <a:pt x="16" y="24"/>
                  </a:lnTo>
                  <a:lnTo>
                    <a:pt x="83" y="166"/>
                  </a:lnTo>
                  <a:lnTo>
                    <a:pt x="78" y="168"/>
                  </a:lnTo>
                  <a:close/>
                  <a:moveTo>
                    <a:pt x="0" y="38"/>
                  </a:moveTo>
                  <a:lnTo>
                    <a:pt x="1" y="0"/>
                  </a:lnTo>
                  <a:lnTo>
                    <a:pt x="31" y="23"/>
                  </a:lnTo>
                  <a:lnTo>
                    <a:pt x="0" y="38"/>
                  </a:lnTo>
                  <a:lnTo>
                    <a:pt x="0" y="38"/>
                  </a:lnTo>
                  <a:close/>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46" name="Line 238"/>
            <p:cNvSpPr>
              <a:spLocks noChangeShapeType="1"/>
            </p:cNvSpPr>
            <p:nvPr/>
          </p:nvSpPr>
          <p:spPr bwMode="auto">
            <a:xfrm flipH="1">
              <a:off x="6721476" y="2614613"/>
              <a:ext cx="128588"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47" name="Oval 239"/>
            <p:cNvSpPr>
              <a:spLocks noChangeArrowheads="1"/>
            </p:cNvSpPr>
            <p:nvPr/>
          </p:nvSpPr>
          <p:spPr bwMode="auto">
            <a:xfrm>
              <a:off x="6599238" y="2554288"/>
              <a:ext cx="122238" cy="131763"/>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48" name="Oval 240"/>
            <p:cNvSpPr>
              <a:spLocks noChangeArrowheads="1"/>
            </p:cNvSpPr>
            <p:nvPr/>
          </p:nvSpPr>
          <p:spPr bwMode="auto">
            <a:xfrm>
              <a:off x="6599238" y="2554288"/>
              <a:ext cx="122238" cy="131763"/>
            </a:xfrm>
            <a:prstGeom prst="ellipse">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49" name="Freeform 241"/>
            <p:cNvSpPr>
              <a:spLocks noEditPoints="1"/>
            </p:cNvSpPr>
            <p:nvPr/>
          </p:nvSpPr>
          <p:spPr bwMode="auto">
            <a:xfrm>
              <a:off x="6592888" y="2486026"/>
              <a:ext cx="131763" cy="268288"/>
            </a:xfrm>
            <a:custGeom>
              <a:avLst/>
              <a:gdLst>
                <a:gd name="T0" fmla="*/ 78 w 83"/>
                <a:gd name="T1" fmla="*/ 169 h 169"/>
                <a:gd name="T2" fmla="*/ 11 w 83"/>
                <a:gd name="T3" fmla="*/ 28 h 169"/>
                <a:gd name="T4" fmla="*/ 16 w 83"/>
                <a:gd name="T5" fmla="*/ 25 h 169"/>
                <a:gd name="T6" fmla="*/ 83 w 83"/>
                <a:gd name="T7" fmla="*/ 166 h 169"/>
                <a:gd name="T8" fmla="*/ 78 w 83"/>
                <a:gd name="T9" fmla="*/ 169 h 169"/>
                <a:gd name="T10" fmla="*/ 0 w 83"/>
                <a:gd name="T11" fmla="*/ 39 h 169"/>
                <a:gd name="T12" fmla="*/ 1 w 83"/>
                <a:gd name="T13" fmla="*/ 0 h 169"/>
                <a:gd name="T14" fmla="*/ 31 w 83"/>
                <a:gd name="T15" fmla="*/ 24 h 169"/>
                <a:gd name="T16" fmla="*/ 0 w 83"/>
                <a:gd name="T17" fmla="*/ 39 h 169"/>
                <a:gd name="T18" fmla="*/ 0 w 83"/>
                <a:gd name="T19"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169">
                  <a:moveTo>
                    <a:pt x="78" y="169"/>
                  </a:moveTo>
                  <a:lnTo>
                    <a:pt x="11" y="28"/>
                  </a:lnTo>
                  <a:lnTo>
                    <a:pt x="16" y="25"/>
                  </a:lnTo>
                  <a:lnTo>
                    <a:pt x="83" y="166"/>
                  </a:lnTo>
                  <a:lnTo>
                    <a:pt x="78" y="169"/>
                  </a:lnTo>
                  <a:close/>
                  <a:moveTo>
                    <a:pt x="0" y="39"/>
                  </a:moveTo>
                  <a:lnTo>
                    <a:pt x="1" y="0"/>
                  </a:lnTo>
                  <a:lnTo>
                    <a:pt x="31" y="24"/>
                  </a:lnTo>
                  <a:lnTo>
                    <a:pt x="0" y="39"/>
                  </a:ln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50" name="Freeform 242"/>
            <p:cNvSpPr>
              <a:spLocks noEditPoints="1"/>
            </p:cNvSpPr>
            <p:nvPr/>
          </p:nvSpPr>
          <p:spPr bwMode="auto">
            <a:xfrm>
              <a:off x="6592888" y="2486026"/>
              <a:ext cx="131763" cy="268288"/>
            </a:xfrm>
            <a:custGeom>
              <a:avLst/>
              <a:gdLst>
                <a:gd name="T0" fmla="*/ 78 w 83"/>
                <a:gd name="T1" fmla="*/ 169 h 169"/>
                <a:gd name="T2" fmla="*/ 11 w 83"/>
                <a:gd name="T3" fmla="*/ 28 h 169"/>
                <a:gd name="T4" fmla="*/ 16 w 83"/>
                <a:gd name="T5" fmla="*/ 25 h 169"/>
                <a:gd name="T6" fmla="*/ 83 w 83"/>
                <a:gd name="T7" fmla="*/ 166 h 169"/>
                <a:gd name="T8" fmla="*/ 78 w 83"/>
                <a:gd name="T9" fmla="*/ 169 h 169"/>
                <a:gd name="T10" fmla="*/ 0 w 83"/>
                <a:gd name="T11" fmla="*/ 39 h 169"/>
                <a:gd name="T12" fmla="*/ 1 w 83"/>
                <a:gd name="T13" fmla="*/ 0 h 169"/>
                <a:gd name="T14" fmla="*/ 31 w 83"/>
                <a:gd name="T15" fmla="*/ 24 h 169"/>
                <a:gd name="T16" fmla="*/ 0 w 83"/>
                <a:gd name="T17" fmla="*/ 39 h 169"/>
                <a:gd name="T18" fmla="*/ 0 w 83"/>
                <a:gd name="T19"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169">
                  <a:moveTo>
                    <a:pt x="78" y="169"/>
                  </a:moveTo>
                  <a:lnTo>
                    <a:pt x="11" y="28"/>
                  </a:lnTo>
                  <a:lnTo>
                    <a:pt x="16" y="25"/>
                  </a:lnTo>
                  <a:lnTo>
                    <a:pt x="83" y="166"/>
                  </a:lnTo>
                  <a:lnTo>
                    <a:pt x="78" y="169"/>
                  </a:lnTo>
                  <a:close/>
                  <a:moveTo>
                    <a:pt x="0" y="39"/>
                  </a:moveTo>
                  <a:lnTo>
                    <a:pt x="1" y="0"/>
                  </a:lnTo>
                  <a:lnTo>
                    <a:pt x="31" y="24"/>
                  </a:lnTo>
                  <a:lnTo>
                    <a:pt x="0" y="39"/>
                  </a:lnTo>
                  <a:lnTo>
                    <a:pt x="0" y="39"/>
                  </a:lnTo>
                  <a:close/>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51" name="Line 243"/>
            <p:cNvSpPr>
              <a:spLocks noChangeShapeType="1"/>
            </p:cNvSpPr>
            <p:nvPr/>
          </p:nvSpPr>
          <p:spPr bwMode="auto">
            <a:xfrm flipH="1">
              <a:off x="6513513" y="2617788"/>
              <a:ext cx="80963"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52" name="Line 248"/>
            <p:cNvSpPr>
              <a:spLocks noChangeShapeType="1"/>
            </p:cNvSpPr>
            <p:nvPr/>
          </p:nvSpPr>
          <p:spPr bwMode="auto">
            <a:xfrm flipH="1">
              <a:off x="6446838" y="2618581"/>
              <a:ext cx="80963"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53" name="Line 249"/>
            <p:cNvSpPr>
              <a:spLocks noChangeShapeType="1"/>
            </p:cNvSpPr>
            <p:nvPr/>
          </p:nvSpPr>
          <p:spPr bwMode="auto">
            <a:xfrm flipH="1">
              <a:off x="6721476" y="3206751"/>
              <a:ext cx="128588"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54" name="Line 250"/>
            <p:cNvSpPr>
              <a:spLocks noChangeShapeType="1"/>
            </p:cNvSpPr>
            <p:nvPr/>
          </p:nvSpPr>
          <p:spPr bwMode="auto">
            <a:xfrm flipH="1">
              <a:off x="6513513" y="3216276"/>
              <a:ext cx="80963"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55" name="Line 255"/>
            <p:cNvSpPr>
              <a:spLocks noChangeShapeType="1"/>
            </p:cNvSpPr>
            <p:nvPr/>
          </p:nvSpPr>
          <p:spPr bwMode="auto">
            <a:xfrm flipH="1">
              <a:off x="6446838" y="3212306"/>
              <a:ext cx="80963"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56" name="Line 256"/>
            <p:cNvSpPr>
              <a:spLocks noChangeShapeType="1"/>
            </p:cNvSpPr>
            <p:nvPr/>
          </p:nvSpPr>
          <p:spPr bwMode="auto">
            <a:xfrm flipH="1">
              <a:off x="6721476" y="2981326"/>
              <a:ext cx="128588"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57" name="Oval 257"/>
            <p:cNvSpPr>
              <a:spLocks noChangeArrowheads="1"/>
            </p:cNvSpPr>
            <p:nvPr/>
          </p:nvSpPr>
          <p:spPr bwMode="auto">
            <a:xfrm>
              <a:off x="6599238" y="2925763"/>
              <a:ext cx="122238" cy="128588"/>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58" name="Oval 258"/>
            <p:cNvSpPr>
              <a:spLocks noChangeArrowheads="1"/>
            </p:cNvSpPr>
            <p:nvPr/>
          </p:nvSpPr>
          <p:spPr bwMode="auto">
            <a:xfrm>
              <a:off x="6599238" y="2925763"/>
              <a:ext cx="122238" cy="128588"/>
            </a:xfrm>
            <a:prstGeom prst="ellipse">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59" name="Freeform 259"/>
            <p:cNvSpPr>
              <a:spLocks noEditPoints="1"/>
            </p:cNvSpPr>
            <p:nvPr/>
          </p:nvSpPr>
          <p:spPr bwMode="auto">
            <a:xfrm>
              <a:off x="6592888" y="2859088"/>
              <a:ext cx="131763" cy="266700"/>
            </a:xfrm>
            <a:custGeom>
              <a:avLst/>
              <a:gdLst>
                <a:gd name="T0" fmla="*/ 78 w 83"/>
                <a:gd name="T1" fmla="*/ 168 h 168"/>
                <a:gd name="T2" fmla="*/ 11 w 83"/>
                <a:gd name="T3" fmla="*/ 27 h 168"/>
                <a:gd name="T4" fmla="*/ 16 w 83"/>
                <a:gd name="T5" fmla="*/ 24 h 168"/>
                <a:gd name="T6" fmla="*/ 83 w 83"/>
                <a:gd name="T7" fmla="*/ 166 h 168"/>
                <a:gd name="T8" fmla="*/ 78 w 83"/>
                <a:gd name="T9" fmla="*/ 168 h 168"/>
                <a:gd name="T10" fmla="*/ 0 w 83"/>
                <a:gd name="T11" fmla="*/ 38 h 168"/>
                <a:gd name="T12" fmla="*/ 1 w 83"/>
                <a:gd name="T13" fmla="*/ 0 h 168"/>
                <a:gd name="T14" fmla="*/ 31 w 83"/>
                <a:gd name="T15" fmla="*/ 23 h 168"/>
                <a:gd name="T16" fmla="*/ 0 w 83"/>
                <a:gd name="T17" fmla="*/ 38 h 168"/>
                <a:gd name="T18" fmla="*/ 0 w 83"/>
                <a:gd name="T19" fmla="*/ 3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168">
                  <a:moveTo>
                    <a:pt x="78" y="168"/>
                  </a:moveTo>
                  <a:lnTo>
                    <a:pt x="11" y="27"/>
                  </a:lnTo>
                  <a:lnTo>
                    <a:pt x="16" y="24"/>
                  </a:lnTo>
                  <a:lnTo>
                    <a:pt x="83" y="166"/>
                  </a:lnTo>
                  <a:lnTo>
                    <a:pt x="78" y="168"/>
                  </a:lnTo>
                  <a:close/>
                  <a:moveTo>
                    <a:pt x="0" y="38"/>
                  </a:moveTo>
                  <a:lnTo>
                    <a:pt x="1" y="0"/>
                  </a:lnTo>
                  <a:lnTo>
                    <a:pt x="31" y="23"/>
                  </a:lnTo>
                  <a:lnTo>
                    <a:pt x="0"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60" name="Freeform 260"/>
            <p:cNvSpPr>
              <a:spLocks noEditPoints="1"/>
            </p:cNvSpPr>
            <p:nvPr/>
          </p:nvSpPr>
          <p:spPr bwMode="auto">
            <a:xfrm>
              <a:off x="6592888" y="2859088"/>
              <a:ext cx="131763" cy="266700"/>
            </a:xfrm>
            <a:custGeom>
              <a:avLst/>
              <a:gdLst>
                <a:gd name="T0" fmla="*/ 78 w 83"/>
                <a:gd name="T1" fmla="*/ 168 h 168"/>
                <a:gd name="T2" fmla="*/ 11 w 83"/>
                <a:gd name="T3" fmla="*/ 27 h 168"/>
                <a:gd name="T4" fmla="*/ 16 w 83"/>
                <a:gd name="T5" fmla="*/ 24 h 168"/>
                <a:gd name="T6" fmla="*/ 83 w 83"/>
                <a:gd name="T7" fmla="*/ 166 h 168"/>
                <a:gd name="T8" fmla="*/ 78 w 83"/>
                <a:gd name="T9" fmla="*/ 168 h 168"/>
                <a:gd name="T10" fmla="*/ 0 w 83"/>
                <a:gd name="T11" fmla="*/ 38 h 168"/>
                <a:gd name="T12" fmla="*/ 1 w 83"/>
                <a:gd name="T13" fmla="*/ 0 h 168"/>
                <a:gd name="T14" fmla="*/ 31 w 83"/>
                <a:gd name="T15" fmla="*/ 23 h 168"/>
                <a:gd name="T16" fmla="*/ 0 w 83"/>
                <a:gd name="T17" fmla="*/ 38 h 168"/>
                <a:gd name="T18" fmla="*/ 0 w 83"/>
                <a:gd name="T19" fmla="*/ 3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168">
                  <a:moveTo>
                    <a:pt x="78" y="168"/>
                  </a:moveTo>
                  <a:lnTo>
                    <a:pt x="11" y="27"/>
                  </a:lnTo>
                  <a:lnTo>
                    <a:pt x="16" y="24"/>
                  </a:lnTo>
                  <a:lnTo>
                    <a:pt x="83" y="166"/>
                  </a:lnTo>
                  <a:lnTo>
                    <a:pt x="78" y="168"/>
                  </a:lnTo>
                  <a:close/>
                  <a:moveTo>
                    <a:pt x="0" y="38"/>
                  </a:moveTo>
                  <a:lnTo>
                    <a:pt x="1" y="0"/>
                  </a:lnTo>
                  <a:lnTo>
                    <a:pt x="31" y="23"/>
                  </a:lnTo>
                  <a:lnTo>
                    <a:pt x="0" y="38"/>
                  </a:lnTo>
                  <a:lnTo>
                    <a:pt x="0" y="38"/>
                  </a:lnTo>
                  <a:close/>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61" name="Line 261"/>
            <p:cNvSpPr>
              <a:spLocks noChangeShapeType="1"/>
            </p:cNvSpPr>
            <p:nvPr/>
          </p:nvSpPr>
          <p:spPr bwMode="auto">
            <a:xfrm flipH="1">
              <a:off x="6513513" y="2989263"/>
              <a:ext cx="80963"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62" name="Line 266"/>
            <p:cNvSpPr>
              <a:spLocks noChangeShapeType="1"/>
            </p:cNvSpPr>
            <p:nvPr/>
          </p:nvSpPr>
          <p:spPr bwMode="auto">
            <a:xfrm flipH="1">
              <a:off x="6446838" y="2986881"/>
              <a:ext cx="80963"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63" name="Line 267"/>
            <p:cNvSpPr>
              <a:spLocks noChangeShapeType="1"/>
            </p:cNvSpPr>
            <p:nvPr/>
          </p:nvSpPr>
          <p:spPr bwMode="auto">
            <a:xfrm>
              <a:off x="6848476" y="2614613"/>
              <a:ext cx="0" cy="601663"/>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64" name="Oval 268"/>
            <p:cNvSpPr>
              <a:spLocks noChangeArrowheads="1"/>
            </p:cNvSpPr>
            <p:nvPr/>
          </p:nvSpPr>
          <p:spPr bwMode="auto">
            <a:xfrm>
              <a:off x="6599238" y="4232276"/>
              <a:ext cx="122238" cy="131763"/>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65" name="Oval 269"/>
            <p:cNvSpPr>
              <a:spLocks noChangeArrowheads="1"/>
            </p:cNvSpPr>
            <p:nvPr/>
          </p:nvSpPr>
          <p:spPr bwMode="auto">
            <a:xfrm>
              <a:off x="6599238" y="4232276"/>
              <a:ext cx="122238" cy="131763"/>
            </a:xfrm>
            <a:prstGeom prst="ellipse">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66" name="Freeform 270"/>
            <p:cNvSpPr>
              <a:spLocks noEditPoints="1"/>
            </p:cNvSpPr>
            <p:nvPr/>
          </p:nvSpPr>
          <p:spPr bwMode="auto">
            <a:xfrm>
              <a:off x="6592888" y="4164013"/>
              <a:ext cx="131763" cy="268288"/>
            </a:xfrm>
            <a:custGeom>
              <a:avLst/>
              <a:gdLst>
                <a:gd name="T0" fmla="*/ 78 w 83"/>
                <a:gd name="T1" fmla="*/ 169 h 169"/>
                <a:gd name="T2" fmla="*/ 11 w 83"/>
                <a:gd name="T3" fmla="*/ 27 h 169"/>
                <a:gd name="T4" fmla="*/ 16 w 83"/>
                <a:gd name="T5" fmla="*/ 25 h 169"/>
                <a:gd name="T6" fmla="*/ 83 w 83"/>
                <a:gd name="T7" fmla="*/ 166 h 169"/>
                <a:gd name="T8" fmla="*/ 78 w 83"/>
                <a:gd name="T9" fmla="*/ 169 h 169"/>
                <a:gd name="T10" fmla="*/ 0 w 83"/>
                <a:gd name="T11" fmla="*/ 38 h 169"/>
                <a:gd name="T12" fmla="*/ 1 w 83"/>
                <a:gd name="T13" fmla="*/ 0 h 169"/>
                <a:gd name="T14" fmla="*/ 31 w 83"/>
                <a:gd name="T15" fmla="*/ 24 h 169"/>
                <a:gd name="T16" fmla="*/ 0 w 83"/>
                <a:gd name="T17" fmla="*/ 38 h 169"/>
                <a:gd name="T18" fmla="*/ 0 w 83"/>
                <a:gd name="T19" fmla="*/ 3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169">
                  <a:moveTo>
                    <a:pt x="78" y="169"/>
                  </a:moveTo>
                  <a:lnTo>
                    <a:pt x="11" y="27"/>
                  </a:lnTo>
                  <a:lnTo>
                    <a:pt x="16" y="25"/>
                  </a:lnTo>
                  <a:lnTo>
                    <a:pt x="83" y="166"/>
                  </a:lnTo>
                  <a:lnTo>
                    <a:pt x="78" y="169"/>
                  </a:lnTo>
                  <a:close/>
                  <a:moveTo>
                    <a:pt x="0" y="38"/>
                  </a:moveTo>
                  <a:lnTo>
                    <a:pt x="1" y="0"/>
                  </a:lnTo>
                  <a:lnTo>
                    <a:pt x="31" y="24"/>
                  </a:lnTo>
                  <a:lnTo>
                    <a:pt x="0"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67" name="Freeform 271"/>
            <p:cNvSpPr>
              <a:spLocks noEditPoints="1"/>
            </p:cNvSpPr>
            <p:nvPr/>
          </p:nvSpPr>
          <p:spPr bwMode="auto">
            <a:xfrm>
              <a:off x="6592888" y="4164013"/>
              <a:ext cx="131763" cy="268288"/>
            </a:xfrm>
            <a:custGeom>
              <a:avLst/>
              <a:gdLst>
                <a:gd name="T0" fmla="*/ 78 w 83"/>
                <a:gd name="T1" fmla="*/ 169 h 169"/>
                <a:gd name="T2" fmla="*/ 11 w 83"/>
                <a:gd name="T3" fmla="*/ 27 h 169"/>
                <a:gd name="T4" fmla="*/ 16 w 83"/>
                <a:gd name="T5" fmla="*/ 25 h 169"/>
                <a:gd name="T6" fmla="*/ 83 w 83"/>
                <a:gd name="T7" fmla="*/ 166 h 169"/>
                <a:gd name="T8" fmla="*/ 78 w 83"/>
                <a:gd name="T9" fmla="*/ 169 h 169"/>
                <a:gd name="T10" fmla="*/ 0 w 83"/>
                <a:gd name="T11" fmla="*/ 38 h 169"/>
                <a:gd name="T12" fmla="*/ 1 w 83"/>
                <a:gd name="T13" fmla="*/ 0 h 169"/>
                <a:gd name="T14" fmla="*/ 31 w 83"/>
                <a:gd name="T15" fmla="*/ 24 h 169"/>
                <a:gd name="T16" fmla="*/ 0 w 83"/>
                <a:gd name="T17" fmla="*/ 38 h 169"/>
                <a:gd name="T18" fmla="*/ 0 w 83"/>
                <a:gd name="T19" fmla="*/ 3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169">
                  <a:moveTo>
                    <a:pt x="78" y="169"/>
                  </a:moveTo>
                  <a:lnTo>
                    <a:pt x="11" y="27"/>
                  </a:lnTo>
                  <a:lnTo>
                    <a:pt x="16" y="25"/>
                  </a:lnTo>
                  <a:lnTo>
                    <a:pt x="83" y="166"/>
                  </a:lnTo>
                  <a:lnTo>
                    <a:pt x="78" y="169"/>
                  </a:lnTo>
                  <a:close/>
                  <a:moveTo>
                    <a:pt x="0" y="38"/>
                  </a:moveTo>
                  <a:lnTo>
                    <a:pt x="1" y="0"/>
                  </a:lnTo>
                  <a:lnTo>
                    <a:pt x="31" y="24"/>
                  </a:lnTo>
                  <a:lnTo>
                    <a:pt x="0" y="38"/>
                  </a:lnTo>
                  <a:lnTo>
                    <a:pt x="0" y="38"/>
                  </a:lnTo>
                  <a:close/>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68" name="Line 272"/>
            <p:cNvSpPr>
              <a:spLocks noChangeShapeType="1"/>
            </p:cNvSpPr>
            <p:nvPr/>
          </p:nvSpPr>
          <p:spPr bwMode="auto">
            <a:xfrm flipH="1">
              <a:off x="6721476" y="3697288"/>
              <a:ext cx="128588"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69" name="Oval 273"/>
            <p:cNvSpPr>
              <a:spLocks noChangeArrowheads="1"/>
            </p:cNvSpPr>
            <p:nvPr/>
          </p:nvSpPr>
          <p:spPr bwMode="auto">
            <a:xfrm>
              <a:off x="6599238" y="3638551"/>
              <a:ext cx="122238" cy="131763"/>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70" name="Oval 274"/>
            <p:cNvSpPr>
              <a:spLocks noChangeArrowheads="1"/>
            </p:cNvSpPr>
            <p:nvPr/>
          </p:nvSpPr>
          <p:spPr bwMode="auto">
            <a:xfrm>
              <a:off x="6599238" y="3638551"/>
              <a:ext cx="122238" cy="131763"/>
            </a:xfrm>
            <a:prstGeom prst="ellipse">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71" name="Freeform 275"/>
            <p:cNvSpPr>
              <a:spLocks noEditPoints="1"/>
            </p:cNvSpPr>
            <p:nvPr/>
          </p:nvSpPr>
          <p:spPr bwMode="auto">
            <a:xfrm>
              <a:off x="6592888" y="3570288"/>
              <a:ext cx="131763" cy="268288"/>
            </a:xfrm>
            <a:custGeom>
              <a:avLst/>
              <a:gdLst>
                <a:gd name="T0" fmla="*/ 78 w 83"/>
                <a:gd name="T1" fmla="*/ 169 h 169"/>
                <a:gd name="T2" fmla="*/ 11 w 83"/>
                <a:gd name="T3" fmla="*/ 27 h 169"/>
                <a:gd name="T4" fmla="*/ 16 w 83"/>
                <a:gd name="T5" fmla="*/ 25 h 169"/>
                <a:gd name="T6" fmla="*/ 83 w 83"/>
                <a:gd name="T7" fmla="*/ 166 h 169"/>
                <a:gd name="T8" fmla="*/ 78 w 83"/>
                <a:gd name="T9" fmla="*/ 169 h 169"/>
                <a:gd name="T10" fmla="*/ 0 w 83"/>
                <a:gd name="T11" fmla="*/ 39 h 169"/>
                <a:gd name="T12" fmla="*/ 1 w 83"/>
                <a:gd name="T13" fmla="*/ 0 h 169"/>
                <a:gd name="T14" fmla="*/ 31 w 83"/>
                <a:gd name="T15" fmla="*/ 24 h 169"/>
                <a:gd name="T16" fmla="*/ 0 w 83"/>
                <a:gd name="T17" fmla="*/ 39 h 169"/>
                <a:gd name="T18" fmla="*/ 0 w 83"/>
                <a:gd name="T19"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169">
                  <a:moveTo>
                    <a:pt x="78" y="169"/>
                  </a:moveTo>
                  <a:lnTo>
                    <a:pt x="11" y="27"/>
                  </a:lnTo>
                  <a:lnTo>
                    <a:pt x="16" y="25"/>
                  </a:lnTo>
                  <a:lnTo>
                    <a:pt x="83" y="166"/>
                  </a:lnTo>
                  <a:lnTo>
                    <a:pt x="78" y="169"/>
                  </a:lnTo>
                  <a:close/>
                  <a:moveTo>
                    <a:pt x="0" y="39"/>
                  </a:moveTo>
                  <a:lnTo>
                    <a:pt x="1" y="0"/>
                  </a:lnTo>
                  <a:lnTo>
                    <a:pt x="31" y="24"/>
                  </a:lnTo>
                  <a:lnTo>
                    <a:pt x="0" y="39"/>
                  </a:ln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72" name="Freeform 276"/>
            <p:cNvSpPr>
              <a:spLocks noEditPoints="1"/>
            </p:cNvSpPr>
            <p:nvPr/>
          </p:nvSpPr>
          <p:spPr bwMode="auto">
            <a:xfrm>
              <a:off x="6592888" y="3570288"/>
              <a:ext cx="131763" cy="268288"/>
            </a:xfrm>
            <a:custGeom>
              <a:avLst/>
              <a:gdLst>
                <a:gd name="T0" fmla="*/ 78 w 83"/>
                <a:gd name="T1" fmla="*/ 169 h 169"/>
                <a:gd name="T2" fmla="*/ 11 w 83"/>
                <a:gd name="T3" fmla="*/ 27 h 169"/>
                <a:gd name="T4" fmla="*/ 16 w 83"/>
                <a:gd name="T5" fmla="*/ 25 h 169"/>
                <a:gd name="T6" fmla="*/ 83 w 83"/>
                <a:gd name="T7" fmla="*/ 166 h 169"/>
                <a:gd name="T8" fmla="*/ 78 w 83"/>
                <a:gd name="T9" fmla="*/ 169 h 169"/>
                <a:gd name="T10" fmla="*/ 0 w 83"/>
                <a:gd name="T11" fmla="*/ 39 h 169"/>
                <a:gd name="T12" fmla="*/ 1 w 83"/>
                <a:gd name="T13" fmla="*/ 0 h 169"/>
                <a:gd name="T14" fmla="*/ 31 w 83"/>
                <a:gd name="T15" fmla="*/ 24 h 169"/>
                <a:gd name="T16" fmla="*/ 0 w 83"/>
                <a:gd name="T17" fmla="*/ 39 h 169"/>
                <a:gd name="T18" fmla="*/ 0 w 83"/>
                <a:gd name="T19"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169">
                  <a:moveTo>
                    <a:pt x="78" y="169"/>
                  </a:moveTo>
                  <a:lnTo>
                    <a:pt x="11" y="27"/>
                  </a:lnTo>
                  <a:lnTo>
                    <a:pt x="16" y="25"/>
                  </a:lnTo>
                  <a:lnTo>
                    <a:pt x="83" y="166"/>
                  </a:lnTo>
                  <a:lnTo>
                    <a:pt x="78" y="169"/>
                  </a:lnTo>
                  <a:close/>
                  <a:moveTo>
                    <a:pt x="0" y="39"/>
                  </a:moveTo>
                  <a:lnTo>
                    <a:pt x="1" y="0"/>
                  </a:lnTo>
                  <a:lnTo>
                    <a:pt x="31" y="24"/>
                  </a:lnTo>
                  <a:lnTo>
                    <a:pt x="0" y="39"/>
                  </a:lnTo>
                  <a:lnTo>
                    <a:pt x="0" y="39"/>
                  </a:lnTo>
                  <a:close/>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73" name="Line 277"/>
            <p:cNvSpPr>
              <a:spLocks noChangeShapeType="1"/>
            </p:cNvSpPr>
            <p:nvPr/>
          </p:nvSpPr>
          <p:spPr bwMode="auto">
            <a:xfrm flipH="1">
              <a:off x="6513513" y="3706813"/>
              <a:ext cx="80963"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74" name="Line 282"/>
            <p:cNvSpPr>
              <a:spLocks noChangeShapeType="1"/>
            </p:cNvSpPr>
            <p:nvPr/>
          </p:nvSpPr>
          <p:spPr bwMode="auto">
            <a:xfrm flipH="1">
              <a:off x="6446838" y="3702844"/>
              <a:ext cx="80963"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75" name="Line 283"/>
            <p:cNvSpPr>
              <a:spLocks noChangeShapeType="1"/>
            </p:cNvSpPr>
            <p:nvPr/>
          </p:nvSpPr>
          <p:spPr bwMode="auto">
            <a:xfrm flipH="1">
              <a:off x="6721476" y="4291013"/>
              <a:ext cx="128588"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76" name="Line 284"/>
            <p:cNvSpPr>
              <a:spLocks noChangeShapeType="1"/>
            </p:cNvSpPr>
            <p:nvPr/>
          </p:nvSpPr>
          <p:spPr bwMode="auto">
            <a:xfrm flipH="1">
              <a:off x="6513513" y="4300538"/>
              <a:ext cx="80963"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77" name="Line 289"/>
            <p:cNvSpPr>
              <a:spLocks noChangeShapeType="1"/>
            </p:cNvSpPr>
            <p:nvPr/>
          </p:nvSpPr>
          <p:spPr bwMode="auto">
            <a:xfrm flipH="1">
              <a:off x="6446838" y="4296569"/>
              <a:ext cx="80963"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78" name="Line 290"/>
            <p:cNvSpPr>
              <a:spLocks noChangeShapeType="1"/>
            </p:cNvSpPr>
            <p:nvPr/>
          </p:nvSpPr>
          <p:spPr bwMode="auto">
            <a:xfrm flipH="1">
              <a:off x="6721476" y="4068763"/>
              <a:ext cx="128588"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79" name="Oval 291"/>
            <p:cNvSpPr>
              <a:spLocks noChangeArrowheads="1"/>
            </p:cNvSpPr>
            <p:nvPr/>
          </p:nvSpPr>
          <p:spPr bwMode="auto">
            <a:xfrm>
              <a:off x="6599238" y="4010026"/>
              <a:ext cx="122238" cy="131763"/>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80" name="Oval 292"/>
            <p:cNvSpPr>
              <a:spLocks noChangeArrowheads="1"/>
            </p:cNvSpPr>
            <p:nvPr/>
          </p:nvSpPr>
          <p:spPr bwMode="auto">
            <a:xfrm>
              <a:off x="6599238" y="4010026"/>
              <a:ext cx="122238" cy="131763"/>
            </a:xfrm>
            <a:prstGeom prst="ellipse">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81" name="Freeform 293"/>
            <p:cNvSpPr>
              <a:spLocks noEditPoints="1"/>
            </p:cNvSpPr>
            <p:nvPr/>
          </p:nvSpPr>
          <p:spPr bwMode="auto">
            <a:xfrm>
              <a:off x="6592888" y="3941763"/>
              <a:ext cx="131763" cy="268288"/>
            </a:xfrm>
            <a:custGeom>
              <a:avLst/>
              <a:gdLst>
                <a:gd name="T0" fmla="*/ 78 w 83"/>
                <a:gd name="T1" fmla="*/ 169 h 169"/>
                <a:gd name="T2" fmla="*/ 11 w 83"/>
                <a:gd name="T3" fmla="*/ 27 h 169"/>
                <a:gd name="T4" fmla="*/ 16 w 83"/>
                <a:gd name="T5" fmla="*/ 25 h 169"/>
                <a:gd name="T6" fmla="*/ 83 w 83"/>
                <a:gd name="T7" fmla="*/ 166 h 169"/>
                <a:gd name="T8" fmla="*/ 78 w 83"/>
                <a:gd name="T9" fmla="*/ 169 h 169"/>
                <a:gd name="T10" fmla="*/ 0 w 83"/>
                <a:gd name="T11" fmla="*/ 39 h 169"/>
                <a:gd name="T12" fmla="*/ 1 w 83"/>
                <a:gd name="T13" fmla="*/ 0 h 169"/>
                <a:gd name="T14" fmla="*/ 31 w 83"/>
                <a:gd name="T15" fmla="*/ 24 h 169"/>
                <a:gd name="T16" fmla="*/ 0 w 83"/>
                <a:gd name="T17" fmla="*/ 39 h 169"/>
                <a:gd name="T18" fmla="*/ 0 w 83"/>
                <a:gd name="T19"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169">
                  <a:moveTo>
                    <a:pt x="78" y="169"/>
                  </a:moveTo>
                  <a:lnTo>
                    <a:pt x="11" y="27"/>
                  </a:lnTo>
                  <a:lnTo>
                    <a:pt x="16" y="25"/>
                  </a:lnTo>
                  <a:lnTo>
                    <a:pt x="83" y="166"/>
                  </a:lnTo>
                  <a:lnTo>
                    <a:pt x="78" y="169"/>
                  </a:lnTo>
                  <a:close/>
                  <a:moveTo>
                    <a:pt x="0" y="39"/>
                  </a:moveTo>
                  <a:lnTo>
                    <a:pt x="1" y="0"/>
                  </a:lnTo>
                  <a:lnTo>
                    <a:pt x="31" y="24"/>
                  </a:lnTo>
                  <a:lnTo>
                    <a:pt x="0" y="39"/>
                  </a:ln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82" name="Freeform 294"/>
            <p:cNvSpPr>
              <a:spLocks noEditPoints="1"/>
            </p:cNvSpPr>
            <p:nvPr/>
          </p:nvSpPr>
          <p:spPr bwMode="auto">
            <a:xfrm>
              <a:off x="6592888" y="3941763"/>
              <a:ext cx="131763" cy="268288"/>
            </a:xfrm>
            <a:custGeom>
              <a:avLst/>
              <a:gdLst>
                <a:gd name="T0" fmla="*/ 78 w 83"/>
                <a:gd name="T1" fmla="*/ 169 h 169"/>
                <a:gd name="T2" fmla="*/ 11 w 83"/>
                <a:gd name="T3" fmla="*/ 27 h 169"/>
                <a:gd name="T4" fmla="*/ 16 w 83"/>
                <a:gd name="T5" fmla="*/ 25 h 169"/>
                <a:gd name="T6" fmla="*/ 83 w 83"/>
                <a:gd name="T7" fmla="*/ 166 h 169"/>
                <a:gd name="T8" fmla="*/ 78 w 83"/>
                <a:gd name="T9" fmla="*/ 169 h 169"/>
                <a:gd name="T10" fmla="*/ 0 w 83"/>
                <a:gd name="T11" fmla="*/ 39 h 169"/>
                <a:gd name="T12" fmla="*/ 1 w 83"/>
                <a:gd name="T13" fmla="*/ 0 h 169"/>
                <a:gd name="T14" fmla="*/ 31 w 83"/>
                <a:gd name="T15" fmla="*/ 24 h 169"/>
                <a:gd name="T16" fmla="*/ 0 w 83"/>
                <a:gd name="T17" fmla="*/ 39 h 169"/>
                <a:gd name="T18" fmla="*/ 0 w 83"/>
                <a:gd name="T19"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169">
                  <a:moveTo>
                    <a:pt x="78" y="169"/>
                  </a:moveTo>
                  <a:lnTo>
                    <a:pt x="11" y="27"/>
                  </a:lnTo>
                  <a:lnTo>
                    <a:pt x="16" y="25"/>
                  </a:lnTo>
                  <a:lnTo>
                    <a:pt x="83" y="166"/>
                  </a:lnTo>
                  <a:lnTo>
                    <a:pt x="78" y="169"/>
                  </a:lnTo>
                  <a:close/>
                  <a:moveTo>
                    <a:pt x="0" y="39"/>
                  </a:moveTo>
                  <a:lnTo>
                    <a:pt x="1" y="0"/>
                  </a:lnTo>
                  <a:lnTo>
                    <a:pt x="31" y="24"/>
                  </a:lnTo>
                  <a:lnTo>
                    <a:pt x="0" y="39"/>
                  </a:lnTo>
                  <a:lnTo>
                    <a:pt x="0" y="39"/>
                  </a:lnTo>
                  <a:close/>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83" name="Line 295"/>
            <p:cNvSpPr>
              <a:spLocks noChangeShapeType="1"/>
            </p:cNvSpPr>
            <p:nvPr/>
          </p:nvSpPr>
          <p:spPr bwMode="auto">
            <a:xfrm flipH="1">
              <a:off x="6513513" y="4073526"/>
              <a:ext cx="80963"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84" name="Line 300"/>
            <p:cNvSpPr>
              <a:spLocks noChangeShapeType="1"/>
            </p:cNvSpPr>
            <p:nvPr/>
          </p:nvSpPr>
          <p:spPr bwMode="auto">
            <a:xfrm flipH="1">
              <a:off x="6446838" y="4074319"/>
              <a:ext cx="80963"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85" name="Line 301"/>
            <p:cNvSpPr>
              <a:spLocks noChangeShapeType="1"/>
            </p:cNvSpPr>
            <p:nvPr/>
          </p:nvSpPr>
          <p:spPr bwMode="auto">
            <a:xfrm>
              <a:off x="6848476" y="3697288"/>
              <a:ext cx="0" cy="60325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86" name="Freeform 302"/>
            <p:cNvSpPr>
              <a:spLocks/>
            </p:cNvSpPr>
            <p:nvPr/>
          </p:nvSpPr>
          <p:spPr bwMode="auto">
            <a:xfrm>
              <a:off x="5586413" y="2393156"/>
              <a:ext cx="117475" cy="103188"/>
            </a:xfrm>
            <a:custGeom>
              <a:avLst/>
              <a:gdLst>
                <a:gd name="T0" fmla="*/ 0 w 74"/>
                <a:gd name="T1" fmla="*/ 0 h 65"/>
                <a:gd name="T2" fmla="*/ 37 w 74"/>
                <a:gd name="T3" fmla="*/ 65 h 65"/>
                <a:gd name="T4" fmla="*/ 74 w 74"/>
                <a:gd name="T5" fmla="*/ 0 h 65"/>
                <a:gd name="T6" fmla="*/ 0 w 74"/>
                <a:gd name="T7" fmla="*/ 0 h 65"/>
              </a:gdLst>
              <a:ahLst/>
              <a:cxnLst>
                <a:cxn ang="0">
                  <a:pos x="T0" y="T1"/>
                </a:cxn>
                <a:cxn ang="0">
                  <a:pos x="T2" y="T3"/>
                </a:cxn>
                <a:cxn ang="0">
                  <a:pos x="T4" y="T5"/>
                </a:cxn>
                <a:cxn ang="0">
                  <a:pos x="T6" y="T7"/>
                </a:cxn>
              </a:cxnLst>
              <a:rect l="0" t="0" r="r" b="b"/>
              <a:pathLst>
                <a:path w="74" h="65">
                  <a:moveTo>
                    <a:pt x="0" y="0"/>
                  </a:moveTo>
                  <a:lnTo>
                    <a:pt x="37" y="65"/>
                  </a:lnTo>
                  <a:lnTo>
                    <a:pt x="74"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87" name="Freeform 303"/>
            <p:cNvSpPr>
              <a:spLocks/>
            </p:cNvSpPr>
            <p:nvPr/>
          </p:nvSpPr>
          <p:spPr bwMode="auto">
            <a:xfrm>
              <a:off x="5586413" y="2393156"/>
              <a:ext cx="117475" cy="103188"/>
            </a:xfrm>
            <a:custGeom>
              <a:avLst/>
              <a:gdLst>
                <a:gd name="T0" fmla="*/ 0 w 74"/>
                <a:gd name="T1" fmla="*/ 0 h 65"/>
                <a:gd name="T2" fmla="*/ 37 w 74"/>
                <a:gd name="T3" fmla="*/ 65 h 65"/>
                <a:gd name="T4" fmla="*/ 74 w 74"/>
                <a:gd name="T5" fmla="*/ 0 h 65"/>
                <a:gd name="T6" fmla="*/ 0 w 74"/>
                <a:gd name="T7" fmla="*/ 0 h 65"/>
              </a:gdLst>
              <a:ahLst/>
              <a:cxnLst>
                <a:cxn ang="0">
                  <a:pos x="T0" y="T1"/>
                </a:cxn>
                <a:cxn ang="0">
                  <a:pos x="T2" y="T3"/>
                </a:cxn>
                <a:cxn ang="0">
                  <a:pos x="T4" y="T5"/>
                </a:cxn>
                <a:cxn ang="0">
                  <a:pos x="T6" y="T7"/>
                </a:cxn>
              </a:cxnLst>
              <a:rect l="0" t="0" r="r" b="b"/>
              <a:pathLst>
                <a:path w="74" h="65">
                  <a:moveTo>
                    <a:pt x="0" y="0"/>
                  </a:moveTo>
                  <a:lnTo>
                    <a:pt x="37" y="65"/>
                  </a:lnTo>
                  <a:lnTo>
                    <a:pt x="74" y="0"/>
                  </a:lnTo>
                  <a:lnTo>
                    <a:pt x="0" y="0"/>
                  </a:lnTo>
                  <a:close/>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88" name="Freeform 304"/>
            <p:cNvSpPr>
              <a:spLocks/>
            </p:cNvSpPr>
            <p:nvPr/>
          </p:nvSpPr>
          <p:spPr bwMode="auto">
            <a:xfrm>
              <a:off x="5645151" y="2501106"/>
              <a:ext cx="658813" cy="111125"/>
            </a:xfrm>
            <a:custGeom>
              <a:avLst/>
              <a:gdLst>
                <a:gd name="T0" fmla="*/ 415 w 415"/>
                <a:gd name="T1" fmla="*/ 70 h 70"/>
                <a:gd name="T2" fmla="*/ 0 w 415"/>
                <a:gd name="T3" fmla="*/ 70 h 70"/>
                <a:gd name="T4" fmla="*/ 0 w 415"/>
                <a:gd name="T5" fmla="*/ 0 h 70"/>
              </a:gdLst>
              <a:ahLst/>
              <a:cxnLst>
                <a:cxn ang="0">
                  <a:pos x="T0" y="T1"/>
                </a:cxn>
                <a:cxn ang="0">
                  <a:pos x="T2" y="T3"/>
                </a:cxn>
                <a:cxn ang="0">
                  <a:pos x="T4" y="T5"/>
                </a:cxn>
              </a:cxnLst>
              <a:rect l="0" t="0" r="r" b="b"/>
              <a:pathLst>
                <a:path w="415" h="70">
                  <a:moveTo>
                    <a:pt x="415" y="70"/>
                  </a:moveTo>
                  <a:lnTo>
                    <a:pt x="0" y="70"/>
                  </a:lnTo>
                  <a:lnTo>
                    <a:pt x="0"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89" name="Freeform 305"/>
            <p:cNvSpPr>
              <a:spLocks/>
            </p:cNvSpPr>
            <p:nvPr/>
          </p:nvSpPr>
          <p:spPr bwMode="auto">
            <a:xfrm>
              <a:off x="5586413" y="2782094"/>
              <a:ext cx="117475" cy="109538"/>
            </a:xfrm>
            <a:custGeom>
              <a:avLst/>
              <a:gdLst>
                <a:gd name="T0" fmla="*/ 0 w 74"/>
                <a:gd name="T1" fmla="*/ 0 h 69"/>
                <a:gd name="T2" fmla="*/ 37 w 74"/>
                <a:gd name="T3" fmla="*/ 69 h 69"/>
                <a:gd name="T4" fmla="*/ 74 w 74"/>
                <a:gd name="T5" fmla="*/ 0 h 69"/>
                <a:gd name="T6" fmla="*/ 0 w 74"/>
                <a:gd name="T7" fmla="*/ 0 h 69"/>
              </a:gdLst>
              <a:ahLst/>
              <a:cxnLst>
                <a:cxn ang="0">
                  <a:pos x="T0" y="T1"/>
                </a:cxn>
                <a:cxn ang="0">
                  <a:pos x="T2" y="T3"/>
                </a:cxn>
                <a:cxn ang="0">
                  <a:pos x="T4" y="T5"/>
                </a:cxn>
                <a:cxn ang="0">
                  <a:pos x="T6" y="T7"/>
                </a:cxn>
              </a:cxnLst>
              <a:rect l="0" t="0" r="r" b="b"/>
              <a:pathLst>
                <a:path w="74" h="69">
                  <a:moveTo>
                    <a:pt x="0" y="0"/>
                  </a:moveTo>
                  <a:lnTo>
                    <a:pt x="37" y="69"/>
                  </a:lnTo>
                  <a:lnTo>
                    <a:pt x="74"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90" name="Freeform 306"/>
            <p:cNvSpPr>
              <a:spLocks/>
            </p:cNvSpPr>
            <p:nvPr/>
          </p:nvSpPr>
          <p:spPr bwMode="auto">
            <a:xfrm>
              <a:off x="5586413" y="2782094"/>
              <a:ext cx="117475" cy="109538"/>
            </a:xfrm>
            <a:custGeom>
              <a:avLst/>
              <a:gdLst>
                <a:gd name="T0" fmla="*/ 0 w 74"/>
                <a:gd name="T1" fmla="*/ 0 h 69"/>
                <a:gd name="T2" fmla="*/ 37 w 74"/>
                <a:gd name="T3" fmla="*/ 69 h 69"/>
                <a:gd name="T4" fmla="*/ 74 w 74"/>
                <a:gd name="T5" fmla="*/ 0 h 69"/>
                <a:gd name="T6" fmla="*/ 0 w 74"/>
                <a:gd name="T7" fmla="*/ 0 h 69"/>
              </a:gdLst>
              <a:ahLst/>
              <a:cxnLst>
                <a:cxn ang="0">
                  <a:pos x="T0" y="T1"/>
                </a:cxn>
                <a:cxn ang="0">
                  <a:pos x="T2" y="T3"/>
                </a:cxn>
                <a:cxn ang="0">
                  <a:pos x="T4" y="T5"/>
                </a:cxn>
                <a:cxn ang="0">
                  <a:pos x="T6" y="T7"/>
                </a:cxn>
              </a:cxnLst>
              <a:rect l="0" t="0" r="r" b="b"/>
              <a:pathLst>
                <a:path w="74" h="69">
                  <a:moveTo>
                    <a:pt x="0" y="0"/>
                  </a:moveTo>
                  <a:lnTo>
                    <a:pt x="37" y="69"/>
                  </a:lnTo>
                  <a:lnTo>
                    <a:pt x="74" y="0"/>
                  </a:lnTo>
                  <a:lnTo>
                    <a:pt x="0" y="0"/>
                  </a:lnTo>
                  <a:close/>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91" name="Freeform 307"/>
            <p:cNvSpPr>
              <a:spLocks/>
            </p:cNvSpPr>
            <p:nvPr/>
          </p:nvSpPr>
          <p:spPr bwMode="auto">
            <a:xfrm>
              <a:off x="5645151" y="2891631"/>
              <a:ext cx="658813" cy="88900"/>
            </a:xfrm>
            <a:custGeom>
              <a:avLst/>
              <a:gdLst>
                <a:gd name="T0" fmla="*/ 415 w 415"/>
                <a:gd name="T1" fmla="*/ 56 h 56"/>
                <a:gd name="T2" fmla="*/ 0 w 415"/>
                <a:gd name="T3" fmla="*/ 56 h 56"/>
                <a:gd name="T4" fmla="*/ 0 w 415"/>
                <a:gd name="T5" fmla="*/ 0 h 56"/>
              </a:gdLst>
              <a:ahLst/>
              <a:cxnLst>
                <a:cxn ang="0">
                  <a:pos x="T0" y="T1"/>
                </a:cxn>
                <a:cxn ang="0">
                  <a:pos x="T2" y="T3"/>
                </a:cxn>
                <a:cxn ang="0">
                  <a:pos x="T4" y="T5"/>
                </a:cxn>
              </a:cxnLst>
              <a:rect l="0" t="0" r="r" b="b"/>
              <a:pathLst>
                <a:path w="415" h="56">
                  <a:moveTo>
                    <a:pt x="415" y="56"/>
                  </a:moveTo>
                  <a:lnTo>
                    <a:pt x="0" y="56"/>
                  </a:lnTo>
                  <a:lnTo>
                    <a:pt x="0"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92" name="Rectangle 308"/>
            <p:cNvSpPr>
              <a:spLocks noChangeArrowheads="1"/>
            </p:cNvSpPr>
            <p:nvPr/>
          </p:nvSpPr>
          <p:spPr bwMode="auto">
            <a:xfrm>
              <a:off x="7580313" y="3038476"/>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793" name="Rectangle 309"/>
            <p:cNvSpPr>
              <a:spLocks noChangeArrowheads="1"/>
            </p:cNvSpPr>
            <p:nvPr/>
          </p:nvSpPr>
          <p:spPr bwMode="auto">
            <a:xfrm>
              <a:off x="7580313" y="3233738"/>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794" name="Rectangle 310"/>
            <p:cNvSpPr>
              <a:spLocks noChangeArrowheads="1"/>
            </p:cNvSpPr>
            <p:nvPr/>
          </p:nvSpPr>
          <p:spPr bwMode="auto">
            <a:xfrm>
              <a:off x="7580313" y="3429001"/>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795" name="Rectangle 311"/>
            <p:cNvSpPr>
              <a:spLocks noChangeArrowheads="1"/>
            </p:cNvSpPr>
            <p:nvPr/>
          </p:nvSpPr>
          <p:spPr bwMode="auto">
            <a:xfrm>
              <a:off x="8843963" y="3030538"/>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796" name="Rectangle 312"/>
            <p:cNvSpPr>
              <a:spLocks noChangeArrowheads="1"/>
            </p:cNvSpPr>
            <p:nvPr/>
          </p:nvSpPr>
          <p:spPr bwMode="auto">
            <a:xfrm>
              <a:off x="8843963" y="3225801"/>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797" name="Rectangle 313"/>
            <p:cNvSpPr>
              <a:spLocks noChangeArrowheads="1"/>
            </p:cNvSpPr>
            <p:nvPr/>
          </p:nvSpPr>
          <p:spPr bwMode="auto">
            <a:xfrm>
              <a:off x="8843963" y="3421063"/>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798" name="Freeform 315"/>
            <p:cNvSpPr>
              <a:spLocks/>
            </p:cNvSpPr>
            <p:nvPr/>
          </p:nvSpPr>
          <p:spPr bwMode="auto">
            <a:xfrm>
              <a:off x="6616701" y="4559301"/>
              <a:ext cx="127000" cy="112713"/>
            </a:xfrm>
            <a:custGeom>
              <a:avLst/>
              <a:gdLst>
                <a:gd name="T0" fmla="*/ 80 w 80"/>
                <a:gd name="T1" fmla="*/ 35 h 71"/>
                <a:gd name="T2" fmla="*/ 40 w 80"/>
                <a:gd name="T3" fmla="*/ 0 h 71"/>
                <a:gd name="T4" fmla="*/ 0 w 80"/>
                <a:gd name="T5" fmla="*/ 35 h 71"/>
                <a:gd name="T6" fmla="*/ 20 w 80"/>
                <a:gd name="T7" fmla="*/ 35 h 71"/>
                <a:gd name="T8" fmla="*/ 20 w 80"/>
                <a:gd name="T9" fmla="*/ 71 h 71"/>
                <a:gd name="T10" fmla="*/ 60 w 80"/>
                <a:gd name="T11" fmla="*/ 71 h 71"/>
                <a:gd name="T12" fmla="*/ 60 w 80"/>
                <a:gd name="T13" fmla="*/ 35 h 71"/>
                <a:gd name="T14" fmla="*/ 80 w 80"/>
                <a:gd name="T15" fmla="*/ 35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71">
                  <a:moveTo>
                    <a:pt x="80" y="35"/>
                  </a:moveTo>
                  <a:lnTo>
                    <a:pt x="40" y="0"/>
                  </a:lnTo>
                  <a:lnTo>
                    <a:pt x="0" y="35"/>
                  </a:lnTo>
                  <a:lnTo>
                    <a:pt x="20" y="35"/>
                  </a:lnTo>
                  <a:lnTo>
                    <a:pt x="20" y="71"/>
                  </a:lnTo>
                  <a:lnTo>
                    <a:pt x="60" y="71"/>
                  </a:lnTo>
                  <a:lnTo>
                    <a:pt x="60" y="35"/>
                  </a:lnTo>
                  <a:lnTo>
                    <a:pt x="8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99" name="Freeform 316"/>
            <p:cNvSpPr>
              <a:spLocks/>
            </p:cNvSpPr>
            <p:nvPr/>
          </p:nvSpPr>
          <p:spPr bwMode="auto">
            <a:xfrm>
              <a:off x="6630988" y="4519381"/>
              <a:ext cx="125413" cy="114300"/>
            </a:xfrm>
            <a:custGeom>
              <a:avLst/>
              <a:gdLst>
                <a:gd name="T0" fmla="*/ 79 w 79"/>
                <a:gd name="T1" fmla="*/ 36 h 72"/>
                <a:gd name="T2" fmla="*/ 40 w 79"/>
                <a:gd name="T3" fmla="*/ 0 h 72"/>
                <a:gd name="T4" fmla="*/ 0 w 79"/>
                <a:gd name="T5" fmla="*/ 36 h 72"/>
                <a:gd name="T6" fmla="*/ 20 w 79"/>
                <a:gd name="T7" fmla="*/ 36 h 72"/>
                <a:gd name="T8" fmla="*/ 20 w 79"/>
                <a:gd name="T9" fmla="*/ 72 h 72"/>
                <a:gd name="T10" fmla="*/ 59 w 79"/>
                <a:gd name="T11" fmla="*/ 72 h 72"/>
                <a:gd name="T12" fmla="*/ 59 w 79"/>
                <a:gd name="T13" fmla="*/ 36 h 72"/>
                <a:gd name="T14" fmla="*/ 79 w 79"/>
                <a:gd name="T15" fmla="*/ 36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2">
                  <a:moveTo>
                    <a:pt x="79" y="36"/>
                  </a:moveTo>
                  <a:lnTo>
                    <a:pt x="40" y="0"/>
                  </a:lnTo>
                  <a:lnTo>
                    <a:pt x="0" y="36"/>
                  </a:lnTo>
                  <a:lnTo>
                    <a:pt x="20" y="36"/>
                  </a:lnTo>
                  <a:lnTo>
                    <a:pt x="20" y="72"/>
                  </a:lnTo>
                  <a:lnTo>
                    <a:pt x="59" y="72"/>
                  </a:lnTo>
                  <a:lnTo>
                    <a:pt x="59" y="36"/>
                  </a:lnTo>
                  <a:lnTo>
                    <a:pt x="79" y="36"/>
                  </a:lnTo>
                  <a:close/>
                </a:path>
              </a:pathLst>
            </a:custGeom>
            <a:noFill/>
            <a:ln w="17463" cap="rnd">
              <a:solidFill>
                <a:srgbClr val="C0504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00" name="Freeform 317"/>
            <p:cNvSpPr>
              <a:spLocks/>
            </p:cNvSpPr>
            <p:nvPr/>
          </p:nvSpPr>
          <p:spPr bwMode="auto">
            <a:xfrm>
              <a:off x="5586413" y="3009106"/>
              <a:ext cx="117475" cy="107950"/>
            </a:xfrm>
            <a:custGeom>
              <a:avLst/>
              <a:gdLst>
                <a:gd name="T0" fmla="*/ 0 w 74"/>
                <a:gd name="T1" fmla="*/ 0 h 68"/>
                <a:gd name="T2" fmla="*/ 37 w 74"/>
                <a:gd name="T3" fmla="*/ 68 h 68"/>
                <a:gd name="T4" fmla="*/ 74 w 74"/>
                <a:gd name="T5" fmla="*/ 0 h 68"/>
                <a:gd name="T6" fmla="*/ 0 w 74"/>
                <a:gd name="T7" fmla="*/ 0 h 68"/>
              </a:gdLst>
              <a:ahLst/>
              <a:cxnLst>
                <a:cxn ang="0">
                  <a:pos x="T0" y="T1"/>
                </a:cxn>
                <a:cxn ang="0">
                  <a:pos x="T2" y="T3"/>
                </a:cxn>
                <a:cxn ang="0">
                  <a:pos x="T4" y="T5"/>
                </a:cxn>
                <a:cxn ang="0">
                  <a:pos x="T6" y="T7"/>
                </a:cxn>
              </a:cxnLst>
              <a:rect l="0" t="0" r="r" b="b"/>
              <a:pathLst>
                <a:path w="74" h="68">
                  <a:moveTo>
                    <a:pt x="0" y="0"/>
                  </a:moveTo>
                  <a:lnTo>
                    <a:pt x="37" y="68"/>
                  </a:lnTo>
                  <a:lnTo>
                    <a:pt x="74"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01" name="Freeform 318"/>
            <p:cNvSpPr>
              <a:spLocks/>
            </p:cNvSpPr>
            <p:nvPr/>
          </p:nvSpPr>
          <p:spPr bwMode="auto">
            <a:xfrm>
              <a:off x="5586413" y="3009106"/>
              <a:ext cx="117475" cy="107950"/>
            </a:xfrm>
            <a:custGeom>
              <a:avLst/>
              <a:gdLst>
                <a:gd name="T0" fmla="*/ 0 w 74"/>
                <a:gd name="T1" fmla="*/ 0 h 68"/>
                <a:gd name="T2" fmla="*/ 37 w 74"/>
                <a:gd name="T3" fmla="*/ 68 h 68"/>
                <a:gd name="T4" fmla="*/ 74 w 74"/>
                <a:gd name="T5" fmla="*/ 0 h 68"/>
                <a:gd name="T6" fmla="*/ 0 w 74"/>
                <a:gd name="T7" fmla="*/ 0 h 68"/>
              </a:gdLst>
              <a:ahLst/>
              <a:cxnLst>
                <a:cxn ang="0">
                  <a:pos x="T0" y="T1"/>
                </a:cxn>
                <a:cxn ang="0">
                  <a:pos x="T2" y="T3"/>
                </a:cxn>
                <a:cxn ang="0">
                  <a:pos x="T4" y="T5"/>
                </a:cxn>
                <a:cxn ang="0">
                  <a:pos x="T6" y="T7"/>
                </a:cxn>
              </a:cxnLst>
              <a:rect l="0" t="0" r="r" b="b"/>
              <a:pathLst>
                <a:path w="74" h="68">
                  <a:moveTo>
                    <a:pt x="0" y="0"/>
                  </a:moveTo>
                  <a:lnTo>
                    <a:pt x="37" y="68"/>
                  </a:lnTo>
                  <a:lnTo>
                    <a:pt x="74" y="0"/>
                  </a:lnTo>
                  <a:lnTo>
                    <a:pt x="0" y="0"/>
                  </a:lnTo>
                  <a:close/>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02" name="Freeform 319"/>
            <p:cNvSpPr>
              <a:spLocks/>
            </p:cNvSpPr>
            <p:nvPr/>
          </p:nvSpPr>
          <p:spPr bwMode="auto">
            <a:xfrm>
              <a:off x="5645151" y="3117056"/>
              <a:ext cx="658813" cy="90488"/>
            </a:xfrm>
            <a:custGeom>
              <a:avLst/>
              <a:gdLst>
                <a:gd name="T0" fmla="*/ 415 w 415"/>
                <a:gd name="T1" fmla="*/ 57 h 57"/>
                <a:gd name="T2" fmla="*/ 0 w 415"/>
                <a:gd name="T3" fmla="*/ 57 h 57"/>
                <a:gd name="T4" fmla="*/ 0 w 415"/>
                <a:gd name="T5" fmla="*/ 0 h 57"/>
              </a:gdLst>
              <a:ahLst/>
              <a:cxnLst>
                <a:cxn ang="0">
                  <a:pos x="T0" y="T1"/>
                </a:cxn>
                <a:cxn ang="0">
                  <a:pos x="T2" y="T3"/>
                </a:cxn>
                <a:cxn ang="0">
                  <a:pos x="T4" y="T5"/>
                </a:cxn>
              </a:cxnLst>
              <a:rect l="0" t="0" r="r" b="b"/>
              <a:pathLst>
                <a:path w="415" h="57">
                  <a:moveTo>
                    <a:pt x="415" y="57"/>
                  </a:moveTo>
                  <a:lnTo>
                    <a:pt x="0" y="57"/>
                  </a:lnTo>
                  <a:lnTo>
                    <a:pt x="0"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03" name="Freeform 320"/>
            <p:cNvSpPr>
              <a:spLocks/>
            </p:cNvSpPr>
            <p:nvPr/>
          </p:nvSpPr>
          <p:spPr bwMode="auto">
            <a:xfrm>
              <a:off x="5586413" y="3498056"/>
              <a:ext cx="117475" cy="109538"/>
            </a:xfrm>
            <a:custGeom>
              <a:avLst/>
              <a:gdLst>
                <a:gd name="T0" fmla="*/ 0 w 74"/>
                <a:gd name="T1" fmla="*/ 0 h 69"/>
                <a:gd name="T2" fmla="*/ 37 w 74"/>
                <a:gd name="T3" fmla="*/ 69 h 69"/>
                <a:gd name="T4" fmla="*/ 74 w 74"/>
                <a:gd name="T5" fmla="*/ 0 h 69"/>
                <a:gd name="T6" fmla="*/ 0 w 74"/>
                <a:gd name="T7" fmla="*/ 0 h 69"/>
              </a:gdLst>
              <a:ahLst/>
              <a:cxnLst>
                <a:cxn ang="0">
                  <a:pos x="T0" y="T1"/>
                </a:cxn>
                <a:cxn ang="0">
                  <a:pos x="T2" y="T3"/>
                </a:cxn>
                <a:cxn ang="0">
                  <a:pos x="T4" y="T5"/>
                </a:cxn>
                <a:cxn ang="0">
                  <a:pos x="T6" y="T7"/>
                </a:cxn>
              </a:cxnLst>
              <a:rect l="0" t="0" r="r" b="b"/>
              <a:pathLst>
                <a:path w="74" h="69">
                  <a:moveTo>
                    <a:pt x="0" y="0"/>
                  </a:moveTo>
                  <a:lnTo>
                    <a:pt x="37" y="69"/>
                  </a:lnTo>
                  <a:lnTo>
                    <a:pt x="74"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04" name="Freeform 321"/>
            <p:cNvSpPr>
              <a:spLocks/>
            </p:cNvSpPr>
            <p:nvPr/>
          </p:nvSpPr>
          <p:spPr bwMode="auto">
            <a:xfrm>
              <a:off x="5586413" y="3498056"/>
              <a:ext cx="117475" cy="109538"/>
            </a:xfrm>
            <a:custGeom>
              <a:avLst/>
              <a:gdLst>
                <a:gd name="T0" fmla="*/ 0 w 74"/>
                <a:gd name="T1" fmla="*/ 0 h 69"/>
                <a:gd name="T2" fmla="*/ 37 w 74"/>
                <a:gd name="T3" fmla="*/ 69 h 69"/>
                <a:gd name="T4" fmla="*/ 74 w 74"/>
                <a:gd name="T5" fmla="*/ 0 h 69"/>
                <a:gd name="T6" fmla="*/ 0 w 74"/>
                <a:gd name="T7" fmla="*/ 0 h 69"/>
              </a:gdLst>
              <a:ahLst/>
              <a:cxnLst>
                <a:cxn ang="0">
                  <a:pos x="T0" y="T1"/>
                </a:cxn>
                <a:cxn ang="0">
                  <a:pos x="T2" y="T3"/>
                </a:cxn>
                <a:cxn ang="0">
                  <a:pos x="T4" y="T5"/>
                </a:cxn>
                <a:cxn ang="0">
                  <a:pos x="T6" y="T7"/>
                </a:cxn>
              </a:cxnLst>
              <a:rect l="0" t="0" r="r" b="b"/>
              <a:pathLst>
                <a:path w="74" h="69">
                  <a:moveTo>
                    <a:pt x="0" y="0"/>
                  </a:moveTo>
                  <a:lnTo>
                    <a:pt x="37" y="69"/>
                  </a:lnTo>
                  <a:lnTo>
                    <a:pt x="74" y="0"/>
                  </a:lnTo>
                  <a:lnTo>
                    <a:pt x="0" y="0"/>
                  </a:lnTo>
                  <a:close/>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05" name="Freeform 322"/>
            <p:cNvSpPr>
              <a:spLocks/>
            </p:cNvSpPr>
            <p:nvPr/>
          </p:nvSpPr>
          <p:spPr bwMode="auto">
            <a:xfrm>
              <a:off x="5645151" y="3607594"/>
              <a:ext cx="658813" cy="88900"/>
            </a:xfrm>
            <a:custGeom>
              <a:avLst/>
              <a:gdLst>
                <a:gd name="T0" fmla="*/ 415 w 415"/>
                <a:gd name="T1" fmla="*/ 56 h 56"/>
                <a:gd name="T2" fmla="*/ 0 w 415"/>
                <a:gd name="T3" fmla="*/ 56 h 56"/>
                <a:gd name="T4" fmla="*/ 0 w 415"/>
                <a:gd name="T5" fmla="*/ 0 h 56"/>
              </a:gdLst>
              <a:ahLst/>
              <a:cxnLst>
                <a:cxn ang="0">
                  <a:pos x="T0" y="T1"/>
                </a:cxn>
                <a:cxn ang="0">
                  <a:pos x="T2" y="T3"/>
                </a:cxn>
                <a:cxn ang="0">
                  <a:pos x="T4" y="T5"/>
                </a:cxn>
              </a:cxnLst>
              <a:rect l="0" t="0" r="r" b="b"/>
              <a:pathLst>
                <a:path w="415" h="56">
                  <a:moveTo>
                    <a:pt x="415" y="56"/>
                  </a:moveTo>
                  <a:lnTo>
                    <a:pt x="0" y="56"/>
                  </a:lnTo>
                  <a:lnTo>
                    <a:pt x="0"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06" name="Freeform 323"/>
            <p:cNvSpPr>
              <a:spLocks/>
            </p:cNvSpPr>
            <p:nvPr/>
          </p:nvSpPr>
          <p:spPr bwMode="auto">
            <a:xfrm>
              <a:off x="5586413" y="3871119"/>
              <a:ext cx="117475" cy="107950"/>
            </a:xfrm>
            <a:custGeom>
              <a:avLst/>
              <a:gdLst>
                <a:gd name="T0" fmla="*/ 0 w 74"/>
                <a:gd name="T1" fmla="*/ 0 h 68"/>
                <a:gd name="T2" fmla="*/ 37 w 74"/>
                <a:gd name="T3" fmla="*/ 68 h 68"/>
                <a:gd name="T4" fmla="*/ 74 w 74"/>
                <a:gd name="T5" fmla="*/ 0 h 68"/>
                <a:gd name="T6" fmla="*/ 0 w 74"/>
                <a:gd name="T7" fmla="*/ 0 h 68"/>
              </a:gdLst>
              <a:ahLst/>
              <a:cxnLst>
                <a:cxn ang="0">
                  <a:pos x="T0" y="T1"/>
                </a:cxn>
                <a:cxn ang="0">
                  <a:pos x="T2" y="T3"/>
                </a:cxn>
                <a:cxn ang="0">
                  <a:pos x="T4" y="T5"/>
                </a:cxn>
                <a:cxn ang="0">
                  <a:pos x="T6" y="T7"/>
                </a:cxn>
              </a:cxnLst>
              <a:rect l="0" t="0" r="r" b="b"/>
              <a:pathLst>
                <a:path w="74" h="68">
                  <a:moveTo>
                    <a:pt x="0" y="0"/>
                  </a:moveTo>
                  <a:lnTo>
                    <a:pt x="37" y="68"/>
                  </a:lnTo>
                  <a:lnTo>
                    <a:pt x="74"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07" name="Freeform 324"/>
            <p:cNvSpPr>
              <a:spLocks/>
            </p:cNvSpPr>
            <p:nvPr/>
          </p:nvSpPr>
          <p:spPr bwMode="auto">
            <a:xfrm>
              <a:off x="5586413" y="3871119"/>
              <a:ext cx="117475" cy="107950"/>
            </a:xfrm>
            <a:custGeom>
              <a:avLst/>
              <a:gdLst>
                <a:gd name="T0" fmla="*/ 0 w 74"/>
                <a:gd name="T1" fmla="*/ 0 h 68"/>
                <a:gd name="T2" fmla="*/ 37 w 74"/>
                <a:gd name="T3" fmla="*/ 68 h 68"/>
                <a:gd name="T4" fmla="*/ 74 w 74"/>
                <a:gd name="T5" fmla="*/ 0 h 68"/>
                <a:gd name="T6" fmla="*/ 0 w 74"/>
                <a:gd name="T7" fmla="*/ 0 h 68"/>
              </a:gdLst>
              <a:ahLst/>
              <a:cxnLst>
                <a:cxn ang="0">
                  <a:pos x="T0" y="T1"/>
                </a:cxn>
                <a:cxn ang="0">
                  <a:pos x="T2" y="T3"/>
                </a:cxn>
                <a:cxn ang="0">
                  <a:pos x="T4" y="T5"/>
                </a:cxn>
                <a:cxn ang="0">
                  <a:pos x="T6" y="T7"/>
                </a:cxn>
              </a:cxnLst>
              <a:rect l="0" t="0" r="r" b="b"/>
              <a:pathLst>
                <a:path w="74" h="68">
                  <a:moveTo>
                    <a:pt x="0" y="0"/>
                  </a:moveTo>
                  <a:lnTo>
                    <a:pt x="37" y="68"/>
                  </a:lnTo>
                  <a:lnTo>
                    <a:pt x="74" y="0"/>
                  </a:lnTo>
                  <a:lnTo>
                    <a:pt x="0" y="0"/>
                  </a:lnTo>
                  <a:close/>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08" name="Freeform 325"/>
            <p:cNvSpPr>
              <a:spLocks/>
            </p:cNvSpPr>
            <p:nvPr/>
          </p:nvSpPr>
          <p:spPr bwMode="auto">
            <a:xfrm>
              <a:off x="5645151" y="3979069"/>
              <a:ext cx="658813" cy="88900"/>
            </a:xfrm>
            <a:custGeom>
              <a:avLst/>
              <a:gdLst>
                <a:gd name="T0" fmla="*/ 415 w 415"/>
                <a:gd name="T1" fmla="*/ 56 h 56"/>
                <a:gd name="T2" fmla="*/ 0 w 415"/>
                <a:gd name="T3" fmla="*/ 56 h 56"/>
                <a:gd name="T4" fmla="*/ 0 w 415"/>
                <a:gd name="T5" fmla="*/ 0 h 56"/>
              </a:gdLst>
              <a:ahLst/>
              <a:cxnLst>
                <a:cxn ang="0">
                  <a:pos x="T0" y="T1"/>
                </a:cxn>
                <a:cxn ang="0">
                  <a:pos x="T2" y="T3"/>
                </a:cxn>
                <a:cxn ang="0">
                  <a:pos x="T4" y="T5"/>
                </a:cxn>
              </a:cxnLst>
              <a:rect l="0" t="0" r="r" b="b"/>
              <a:pathLst>
                <a:path w="415" h="56">
                  <a:moveTo>
                    <a:pt x="415" y="56"/>
                  </a:moveTo>
                  <a:lnTo>
                    <a:pt x="0" y="56"/>
                  </a:lnTo>
                  <a:lnTo>
                    <a:pt x="0"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09" name="Freeform 326"/>
            <p:cNvSpPr>
              <a:spLocks/>
            </p:cNvSpPr>
            <p:nvPr/>
          </p:nvSpPr>
          <p:spPr bwMode="auto">
            <a:xfrm>
              <a:off x="5586413" y="4096544"/>
              <a:ext cx="117475" cy="104775"/>
            </a:xfrm>
            <a:custGeom>
              <a:avLst/>
              <a:gdLst>
                <a:gd name="T0" fmla="*/ 0 w 74"/>
                <a:gd name="T1" fmla="*/ 0 h 66"/>
                <a:gd name="T2" fmla="*/ 37 w 74"/>
                <a:gd name="T3" fmla="*/ 66 h 66"/>
                <a:gd name="T4" fmla="*/ 74 w 74"/>
                <a:gd name="T5" fmla="*/ 0 h 66"/>
                <a:gd name="T6" fmla="*/ 0 w 74"/>
                <a:gd name="T7" fmla="*/ 0 h 66"/>
              </a:gdLst>
              <a:ahLst/>
              <a:cxnLst>
                <a:cxn ang="0">
                  <a:pos x="T0" y="T1"/>
                </a:cxn>
                <a:cxn ang="0">
                  <a:pos x="T2" y="T3"/>
                </a:cxn>
                <a:cxn ang="0">
                  <a:pos x="T4" y="T5"/>
                </a:cxn>
                <a:cxn ang="0">
                  <a:pos x="T6" y="T7"/>
                </a:cxn>
              </a:cxnLst>
              <a:rect l="0" t="0" r="r" b="b"/>
              <a:pathLst>
                <a:path w="74" h="66">
                  <a:moveTo>
                    <a:pt x="0" y="0"/>
                  </a:moveTo>
                  <a:lnTo>
                    <a:pt x="37" y="66"/>
                  </a:lnTo>
                  <a:lnTo>
                    <a:pt x="74"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10" name="Freeform 327"/>
            <p:cNvSpPr>
              <a:spLocks/>
            </p:cNvSpPr>
            <p:nvPr/>
          </p:nvSpPr>
          <p:spPr bwMode="auto">
            <a:xfrm>
              <a:off x="5586413" y="4096544"/>
              <a:ext cx="117475" cy="104775"/>
            </a:xfrm>
            <a:custGeom>
              <a:avLst/>
              <a:gdLst>
                <a:gd name="T0" fmla="*/ 0 w 74"/>
                <a:gd name="T1" fmla="*/ 0 h 66"/>
                <a:gd name="T2" fmla="*/ 37 w 74"/>
                <a:gd name="T3" fmla="*/ 66 h 66"/>
                <a:gd name="T4" fmla="*/ 74 w 74"/>
                <a:gd name="T5" fmla="*/ 0 h 66"/>
                <a:gd name="T6" fmla="*/ 0 w 74"/>
                <a:gd name="T7" fmla="*/ 0 h 66"/>
              </a:gdLst>
              <a:ahLst/>
              <a:cxnLst>
                <a:cxn ang="0">
                  <a:pos x="T0" y="T1"/>
                </a:cxn>
                <a:cxn ang="0">
                  <a:pos x="T2" y="T3"/>
                </a:cxn>
                <a:cxn ang="0">
                  <a:pos x="T4" y="T5"/>
                </a:cxn>
                <a:cxn ang="0">
                  <a:pos x="T6" y="T7"/>
                </a:cxn>
              </a:cxnLst>
              <a:rect l="0" t="0" r="r" b="b"/>
              <a:pathLst>
                <a:path w="74" h="66">
                  <a:moveTo>
                    <a:pt x="0" y="0"/>
                  </a:moveTo>
                  <a:lnTo>
                    <a:pt x="37" y="66"/>
                  </a:lnTo>
                  <a:lnTo>
                    <a:pt x="74" y="0"/>
                  </a:lnTo>
                  <a:lnTo>
                    <a:pt x="0" y="0"/>
                  </a:lnTo>
                  <a:close/>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11" name="Freeform 328"/>
            <p:cNvSpPr>
              <a:spLocks/>
            </p:cNvSpPr>
            <p:nvPr/>
          </p:nvSpPr>
          <p:spPr bwMode="auto">
            <a:xfrm>
              <a:off x="5645151" y="4201319"/>
              <a:ext cx="658813" cy="88900"/>
            </a:xfrm>
            <a:custGeom>
              <a:avLst/>
              <a:gdLst>
                <a:gd name="T0" fmla="*/ 415 w 415"/>
                <a:gd name="T1" fmla="*/ 56 h 56"/>
                <a:gd name="T2" fmla="*/ 0 w 415"/>
                <a:gd name="T3" fmla="*/ 56 h 56"/>
                <a:gd name="T4" fmla="*/ 0 w 415"/>
                <a:gd name="T5" fmla="*/ 0 h 56"/>
              </a:gdLst>
              <a:ahLst/>
              <a:cxnLst>
                <a:cxn ang="0">
                  <a:pos x="T0" y="T1"/>
                </a:cxn>
                <a:cxn ang="0">
                  <a:pos x="T2" y="T3"/>
                </a:cxn>
                <a:cxn ang="0">
                  <a:pos x="T4" y="T5"/>
                </a:cxn>
              </a:cxnLst>
              <a:rect l="0" t="0" r="r" b="b"/>
              <a:pathLst>
                <a:path w="415" h="56">
                  <a:moveTo>
                    <a:pt x="415" y="56"/>
                  </a:moveTo>
                  <a:lnTo>
                    <a:pt x="0" y="56"/>
                  </a:lnTo>
                  <a:lnTo>
                    <a:pt x="0"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12" name="Rectangle 329"/>
            <p:cNvSpPr>
              <a:spLocks noChangeArrowheads="1"/>
            </p:cNvSpPr>
            <p:nvPr/>
          </p:nvSpPr>
          <p:spPr bwMode="auto">
            <a:xfrm>
              <a:off x="5908676" y="2536031"/>
              <a:ext cx="291747"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  </a:t>
              </a:r>
              <a:endParaRPr kumimoji="0" lang="zh-CN" altLang="zh-CN"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13" name="Rectangle 330"/>
            <p:cNvSpPr>
              <a:spLocks noChangeArrowheads="1"/>
            </p:cNvSpPr>
            <p:nvPr/>
          </p:nvSpPr>
          <p:spPr bwMode="auto">
            <a:xfrm>
              <a:off x="5911851" y="3629819"/>
              <a:ext cx="291747"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  </a:t>
              </a:r>
              <a:endParaRPr kumimoji="0" lang="zh-CN" altLang="zh-CN"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14" name="Freeform 331"/>
            <p:cNvSpPr>
              <a:spLocks/>
            </p:cNvSpPr>
            <p:nvPr/>
          </p:nvSpPr>
          <p:spPr bwMode="auto">
            <a:xfrm>
              <a:off x="7639051" y="2795588"/>
              <a:ext cx="312738" cy="203200"/>
            </a:xfrm>
            <a:custGeom>
              <a:avLst/>
              <a:gdLst>
                <a:gd name="T0" fmla="*/ 197 w 197"/>
                <a:gd name="T1" fmla="*/ 0 h 128"/>
                <a:gd name="T2" fmla="*/ 64 w 197"/>
                <a:gd name="T3" fmla="*/ 0 h 128"/>
                <a:gd name="T4" fmla="*/ 0 w 197"/>
                <a:gd name="T5" fmla="*/ 64 h 128"/>
                <a:gd name="T6" fmla="*/ 64 w 197"/>
                <a:gd name="T7" fmla="*/ 128 h 128"/>
                <a:gd name="T8" fmla="*/ 197 w 197"/>
                <a:gd name="T9" fmla="*/ 128 h 128"/>
                <a:gd name="T10" fmla="*/ 197 w 197"/>
                <a:gd name="T11" fmla="*/ 0 h 128"/>
              </a:gdLst>
              <a:ahLst/>
              <a:cxnLst>
                <a:cxn ang="0">
                  <a:pos x="T0" y="T1"/>
                </a:cxn>
                <a:cxn ang="0">
                  <a:pos x="T2" y="T3"/>
                </a:cxn>
                <a:cxn ang="0">
                  <a:pos x="T4" y="T5"/>
                </a:cxn>
                <a:cxn ang="0">
                  <a:pos x="T6" y="T7"/>
                </a:cxn>
                <a:cxn ang="0">
                  <a:pos x="T8" y="T9"/>
                </a:cxn>
                <a:cxn ang="0">
                  <a:pos x="T10" y="T11"/>
                </a:cxn>
              </a:cxnLst>
              <a:rect l="0" t="0" r="r" b="b"/>
              <a:pathLst>
                <a:path w="197" h="128">
                  <a:moveTo>
                    <a:pt x="197" y="0"/>
                  </a:moveTo>
                  <a:lnTo>
                    <a:pt x="64" y="0"/>
                  </a:lnTo>
                  <a:lnTo>
                    <a:pt x="0" y="64"/>
                  </a:lnTo>
                  <a:lnTo>
                    <a:pt x="64" y="128"/>
                  </a:lnTo>
                  <a:lnTo>
                    <a:pt x="197" y="128"/>
                  </a:lnTo>
                  <a:lnTo>
                    <a:pt x="19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15" name="Freeform 332"/>
            <p:cNvSpPr>
              <a:spLocks/>
            </p:cNvSpPr>
            <p:nvPr/>
          </p:nvSpPr>
          <p:spPr bwMode="auto">
            <a:xfrm>
              <a:off x="7639051" y="2795588"/>
              <a:ext cx="312738" cy="203200"/>
            </a:xfrm>
            <a:custGeom>
              <a:avLst/>
              <a:gdLst>
                <a:gd name="T0" fmla="*/ 0 w 197"/>
                <a:gd name="T1" fmla="*/ 128 h 128"/>
                <a:gd name="T2" fmla="*/ 133 w 197"/>
                <a:gd name="T3" fmla="*/ 128 h 128"/>
                <a:gd name="T4" fmla="*/ 197 w 197"/>
                <a:gd name="T5" fmla="*/ 64 h 128"/>
                <a:gd name="T6" fmla="*/ 133 w 197"/>
                <a:gd name="T7" fmla="*/ 0 h 128"/>
                <a:gd name="T8" fmla="*/ 0 w 197"/>
                <a:gd name="T9" fmla="*/ 0 h 128"/>
                <a:gd name="T10" fmla="*/ 0 w 197"/>
                <a:gd name="T11" fmla="*/ 128 h 128"/>
              </a:gdLst>
              <a:ahLst/>
              <a:cxnLst>
                <a:cxn ang="0">
                  <a:pos x="T0" y="T1"/>
                </a:cxn>
                <a:cxn ang="0">
                  <a:pos x="T2" y="T3"/>
                </a:cxn>
                <a:cxn ang="0">
                  <a:pos x="T4" y="T5"/>
                </a:cxn>
                <a:cxn ang="0">
                  <a:pos x="T6" y="T7"/>
                </a:cxn>
                <a:cxn ang="0">
                  <a:pos x="T8" y="T9"/>
                </a:cxn>
                <a:cxn ang="0">
                  <a:pos x="T10" y="T11"/>
                </a:cxn>
              </a:cxnLst>
              <a:rect l="0" t="0" r="r" b="b"/>
              <a:pathLst>
                <a:path w="197" h="128">
                  <a:moveTo>
                    <a:pt x="0" y="128"/>
                  </a:moveTo>
                  <a:lnTo>
                    <a:pt x="133" y="128"/>
                  </a:lnTo>
                  <a:lnTo>
                    <a:pt x="197" y="64"/>
                  </a:lnTo>
                  <a:lnTo>
                    <a:pt x="133" y="0"/>
                  </a:lnTo>
                  <a:lnTo>
                    <a:pt x="0" y="0"/>
                  </a:lnTo>
                  <a:lnTo>
                    <a:pt x="0" y="128"/>
                  </a:lnTo>
                  <a:close/>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16" name="Freeform 334"/>
            <p:cNvSpPr>
              <a:spLocks/>
            </p:cNvSpPr>
            <p:nvPr/>
          </p:nvSpPr>
          <p:spPr bwMode="auto">
            <a:xfrm>
              <a:off x="7643813" y="3887788"/>
              <a:ext cx="307975" cy="203200"/>
            </a:xfrm>
            <a:custGeom>
              <a:avLst/>
              <a:gdLst>
                <a:gd name="T0" fmla="*/ 194 w 194"/>
                <a:gd name="T1" fmla="*/ 0 h 128"/>
                <a:gd name="T2" fmla="*/ 64 w 194"/>
                <a:gd name="T3" fmla="*/ 0 h 128"/>
                <a:gd name="T4" fmla="*/ 0 w 194"/>
                <a:gd name="T5" fmla="*/ 64 h 128"/>
                <a:gd name="T6" fmla="*/ 64 w 194"/>
                <a:gd name="T7" fmla="*/ 128 h 128"/>
                <a:gd name="T8" fmla="*/ 194 w 194"/>
                <a:gd name="T9" fmla="*/ 128 h 128"/>
                <a:gd name="T10" fmla="*/ 194 w 194"/>
                <a:gd name="T11" fmla="*/ 0 h 128"/>
              </a:gdLst>
              <a:ahLst/>
              <a:cxnLst>
                <a:cxn ang="0">
                  <a:pos x="T0" y="T1"/>
                </a:cxn>
                <a:cxn ang="0">
                  <a:pos x="T2" y="T3"/>
                </a:cxn>
                <a:cxn ang="0">
                  <a:pos x="T4" y="T5"/>
                </a:cxn>
                <a:cxn ang="0">
                  <a:pos x="T6" y="T7"/>
                </a:cxn>
                <a:cxn ang="0">
                  <a:pos x="T8" y="T9"/>
                </a:cxn>
                <a:cxn ang="0">
                  <a:pos x="T10" y="T11"/>
                </a:cxn>
              </a:cxnLst>
              <a:rect l="0" t="0" r="r" b="b"/>
              <a:pathLst>
                <a:path w="194" h="128">
                  <a:moveTo>
                    <a:pt x="194" y="0"/>
                  </a:moveTo>
                  <a:lnTo>
                    <a:pt x="64" y="0"/>
                  </a:lnTo>
                  <a:lnTo>
                    <a:pt x="0" y="64"/>
                  </a:lnTo>
                  <a:lnTo>
                    <a:pt x="64" y="128"/>
                  </a:lnTo>
                  <a:lnTo>
                    <a:pt x="194" y="128"/>
                  </a:lnTo>
                  <a:lnTo>
                    <a:pt x="19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17" name="Freeform 335"/>
            <p:cNvSpPr>
              <a:spLocks/>
            </p:cNvSpPr>
            <p:nvPr/>
          </p:nvSpPr>
          <p:spPr bwMode="auto">
            <a:xfrm>
              <a:off x="7643813" y="3887788"/>
              <a:ext cx="307975" cy="203200"/>
            </a:xfrm>
            <a:custGeom>
              <a:avLst/>
              <a:gdLst>
                <a:gd name="T0" fmla="*/ 0 w 194"/>
                <a:gd name="T1" fmla="*/ 128 h 128"/>
                <a:gd name="T2" fmla="*/ 130 w 194"/>
                <a:gd name="T3" fmla="*/ 128 h 128"/>
                <a:gd name="T4" fmla="*/ 194 w 194"/>
                <a:gd name="T5" fmla="*/ 64 h 128"/>
                <a:gd name="T6" fmla="*/ 130 w 194"/>
                <a:gd name="T7" fmla="*/ 0 h 128"/>
                <a:gd name="T8" fmla="*/ 0 w 194"/>
                <a:gd name="T9" fmla="*/ 0 h 128"/>
                <a:gd name="T10" fmla="*/ 0 w 194"/>
                <a:gd name="T11" fmla="*/ 128 h 128"/>
              </a:gdLst>
              <a:ahLst/>
              <a:cxnLst>
                <a:cxn ang="0">
                  <a:pos x="T0" y="T1"/>
                </a:cxn>
                <a:cxn ang="0">
                  <a:pos x="T2" y="T3"/>
                </a:cxn>
                <a:cxn ang="0">
                  <a:pos x="T4" y="T5"/>
                </a:cxn>
                <a:cxn ang="0">
                  <a:pos x="T6" y="T7"/>
                </a:cxn>
                <a:cxn ang="0">
                  <a:pos x="T8" y="T9"/>
                </a:cxn>
                <a:cxn ang="0">
                  <a:pos x="T10" y="T11"/>
                </a:cxn>
              </a:cxnLst>
              <a:rect l="0" t="0" r="r" b="b"/>
              <a:pathLst>
                <a:path w="194" h="128">
                  <a:moveTo>
                    <a:pt x="0" y="128"/>
                  </a:moveTo>
                  <a:lnTo>
                    <a:pt x="130" y="128"/>
                  </a:lnTo>
                  <a:lnTo>
                    <a:pt x="194" y="64"/>
                  </a:lnTo>
                  <a:lnTo>
                    <a:pt x="130" y="0"/>
                  </a:lnTo>
                  <a:lnTo>
                    <a:pt x="0" y="0"/>
                  </a:lnTo>
                  <a:lnTo>
                    <a:pt x="0" y="128"/>
                  </a:lnTo>
                  <a:close/>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18" name="Rectangle 337"/>
            <p:cNvSpPr>
              <a:spLocks noChangeArrowheads="1"/>
            </p:cNvSpPr>
            <p:nvPr/>
          </p:nvSpPr>
          <p:spPr bwMode="auto">
            <a:xfrm>
              <a:off x="6294438" y="2590006"/>
              <a:ext cx="163513" cy="4763"/>
            </a:xfrm>
            <a:prstGeom prst="rect">
              <a:avLst/>
            </a:prstGeom>
            <a:solidFill>
              <a:srgbClr val="F5FF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19" name="Rectangle 338"/>
            <p:cNvSpPr>
              <a:spLocks noChangeArrowheads="1"/>
            </p:cNvSpPr>
            <p:nvPr/>
          </p:nvSpPr>
          <p:spPr bwMode="auto">
            <a:xfrm>
              <a:off x="6294438" y="2594769"/>
              <a:ext cx="163513" cy="3175"/>
            </a:xfrm>
            <a:prstGeom prst="rect">
              <a:avLst/>
            </a:prstGeom>
            <a:solidFill>
              <a:srgbClr val="F2FF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20" name="Rectangle 339"/>
            <p:cNvSpPr>
              <a:spLocks noChangeArrowheads="1"/>
            </p:cNvSpPr>
            <p:nvPr/>
          </p:nvSpPr>
          <p:spPr bwMode="auto">
            <a:xfrm>
              <a:off x="6294438" y="2597944"/>
              <a:ext cx="163513" cy="4763"/>
            </a:xfrm>
            <a:prstGeom prst="rect">
              <a:avLst/>
            </a:prstGeom>
            <a:solidFill>
              <a:srgbClr val="EEFE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21" name="Rectangle 340"/>
            <p:cNvSpPr>
              <a:spLocks noChangeArrowheads="1"/>
            </p:cNvSpPr>
            <p:nvPr/>
          </p:nvSpPr>
          <p:spPr bwMode="auto">
            <a:xfrm>
              <a:off x="6294438" y="2602706"/>
              <a:ext cx="163513" cy="4763"/>
            </a:xfrm>
            <a:prstGeom prst="rect">
              <a:avLst/>
            </a:prstGeom>
            <a:solidFill>
              <a:srgbClr val="EBFE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22" name="Rectangle 341"/>
            <p:cNvSpPr>
              <a:spLocks noChangeArrowheads="1"/>
            </p:cNvSpPr>
            <p:nvPr/>
          </p:nvSpPr>
          <p:spPr bwMode="auto">
            <a:xfrm>
              <a:off x="6294438" y="2607469"/>
              <a:ext cx="163513" cy="4763"/>
            </a:xfrm>
            <a:prstGeom prst="rect">
              <a:avLst/>
            </a:prstGeom>
            <a:solidFill>
              <a:srgbClr val="E8FD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23" name="Rectangle 342"/>
            <p:cNvSpPr>
              <a:spLocks noChangeArrowheads="1"/>
            </p:cNvSpPr>
            <p:nvPr/>
          </p:nvSpPr>
          <p:spPr bwMode="auto">
            <a:xfrm>
              <a:off x="6294438" y="2612231"/>
              <a:ext cx="163513" cy="4763"/>
            </a:xfrm>
            <a:prstGeom prst="rect">
              <a:avLst/>
            </a:prstGeom>
            <a:solidFill>
              <a:srgbClr val="E5FD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24" name="Rectangle 343"/>
            <p:cNvSpPr>
              <a:spLocks noChangeArrowheads="1"/>
            </p:cNvSpPr>
            <p:nvPr/>
          </p:nvSpPr>
          <p:spPr bwMode="auto">
            <a:xfrm>
              <a:off x="6294438" y="2616994"/>
              <a:ext cx="163513" cy="4763"/>
            </a:xfrm>
            <a:prstGeom prst="rect">
              <a:avLst/>
            </a:prstGeom>
            <a:solidFill>
              <a:srgbClr val="E1FD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25" name="Rectangle 344"/>
            <p:cNvSpPr>
              <a:spLocks noChangeArrowheads="1"/>
            </p:cNvSpPr>
            <p:nvPr/>
          </p:nvSpPr>
          <p:spPr bwMode="auto">
            <a:xfrm>
              <a:off x="6294438" y="2621756"/>
              <a:ext cx="163513" cy="4763"/>
            </a:xfrm>
            <a:prstGeom prst="rect">
              <a:avLst/>
            </a:prstGeom>
            <a:solidFill>
              <a:srgbClr val="DEFD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26" name="Rectangle 345"/>
            <p:cNvSpPr>
              <a:spLocks noChangeArrowheads="1"/>
            </p:cNvSpPr>
            <p:nvPr/>
          </p:nvSpPr>
          <p:spPr bwMode="auto">
            <a:xfrm>
              <a:off x="6296026" y="2591594"/>
              <a:ext cx="163513" cy="36513"/>
            </a:xfrm>
            <a:prstGeom prst="rect">
              <a:avLst/>
            </a:prstGeom>
            <a:noFill/>
            <a:ln w="9525" cap="rnd">
              <a:solidFill>
                <a:srgbClr val="98B95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27" name="Rectangle 346"/>
            <p:cNvSpPr>
              <a:spLocks noChangeArrowheads="1"/>
            </p:cNvSpPr>
            <p:nvPr/>
          </p:nvSpPr>
          <p:spPr bwMode="auto">
            <a:xfrm>
              <a:off x="6294438" y="2956719"/>
              <a:ext cx="166688" cy="4763"/>
            </a:xfrm>
            <a:prstGeom prst="rect">
              <a:avLst/>
            </a:prstGeom>
            <a:solidFill>
              <a:srgbClr val="F5FF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28" name="Rectangle 347"/>
            <p:cNvSpPr>
              <a:spLocks noChangeArrowheads="1"/>
            </p:cNvSpPr>
            <p:nvPr/>
          </p:nvSpPr>
          <p:spPr bwMode="auto">
            <a:xfrm>
              <a:off x="6294438" y="2961481"/>
              <a:ext cx="166688" cy="4763"/>
            </a:xfrm>
            <a:prstGeom prst="rect">
              <a:avLst/>
            </a:prstGeom>
            <a:solidFill>
              <a:srgbClr val="F2FF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29" name="Rectangle 348"/>
            <p:cNvSpPr>
              <a:spLocks noChangeArrowheads="1"/>
            </p:cNvSpPr>
            <p:nvPr/>
          </p:nvSpPr>
          <p:spPr bwMode="auto">
            <a:xfrm>
              <a:off x="6294438" y="2966244"/>
              <a:ext cx="166688" cy="4763"/>
            </a:xfrm>
            <a:prstGeom prst="rect">
              <a:avLst/>
            </a:prstGeom>
            <a:solidFill>
              <a:srgbClr val="EEFE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30" name="Rectangle 349"/>
            <p:cNvSpPr>
              <a:spLocks noChangeArrowheads="1"/>
            </p:cNvSpPr>
            <p:nvPr/>
          </p:nvSpPr>
          <p:spPr bwMode="auto">
            <a:xfrm>
              <a:off x="6294438" y="2971006"/>
              <a:ext cx="166688" cy="4763"/>
            </a:xfrm>
            <a:prstGeom prst="rect">
              <a:avLst/>
            </a:prstGeom>
            <a:solidFill>
              <a:srgbClr val="EBFE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31" name="Rectangle 350"/>
            <p:cNvSpPr>
              <a:spLocks noChangeArrowheads="1"/>
            </p:cNvSpPr>
            <p:nvPr/>
          </p:nvSpPr>
          <p:spPr bwMode="auto">
            <a:xfrm>
              <a:off x="6294438" y="2975769"/>
              <a:ext cx="166688" cy="3175"/>
            </a:xfrm>
            <a:prstGeom prst="rect">
              <a:avLst/>
            </a:prstGeom>
            <a:solidFill>
              <a:srgbClr val="E8FD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32" name="Rectangle 351"/>
            <p:cNvSpPr>
              <a:spLocks noChangeArrowheads="1"/>
            </p:cNvSpPr>
            <p:nvPr/>
          </p:nvSpPr>
          <p:spPr bwMode="auto">
            <a:xfrm>
              <a:off x="6294438" y="2978944"/>
              <a:ext cx="166688" cy="4763"/>
            </a:xfrm>
            <a:prstGeom prst="rect">
              <a:avLst/>
            </a:prstGeom>
            <a:solidFill>
              <a:srgbClr val="E5FD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33" name="Rectangle 352"/>
            <p:cNvSpPr>
              <a:spLocks noChangeArrowheads="1"/>
            </p:cNvSpPr>
            <p:nvPr/>
          </p:nvSpPr>
          <p:spPr bwMode="auto">
            <a:xfrm>
              <a:off x="6294438" y="2983706"/>
              <a:ext cx="166688" cy="4763"/>
            </a:xfrm>
            <a:prstGeom prst="rect">
              <a:avLst/>
            </a:prstGeom>
            <a:solidFill>
              <a:srgbClr val="E1FD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34" name="Rectangle 353"/>
            <p:cNvSpPr>
              <a:spLocks noChangeArrowheads="1"/>
            </p:cNvSpPr>
            <p:nvPr/>
          </p:nvSpPr>
          <p:spPr bwMode="auto">
            <a:xfrm>
              <a:off x="6294438" y="2988469"/>
              <a:ext cx="166688" cy="4763"/>
            </a:xfrm>
            <a:prstGeom prst="rect">
              <a:avLst/>
            </a:prstGeom>
            <a:solidFill>
              <a:srgbClr val="DEFD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35" name="Rectangle 354"/>
            <p:cNvSpPr>
              <a:spLocks noChangeArrowheads="1"/>
            </p:cNvSpPr>
            <p:nvPr/>
          </p:nvSpPr>
          <p:spPr bwMode="auto">
            <a:xfrm>
              <a:off x="6296026" y="2958306"/>
              <a:ext cx="168275" cy="36513"/>
            </a:xfrm>
            <a:prstGeom prst="rect">
              <a:avLst/>
            </a:prstGeom>
            <a:noFill/>
            <a:ln w="9525" cap="rnd">
              <a:solidFill>
                <a:srgbClr val="98B95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36" name="Rectangle 355"/>
            <p:cNvSpPr>
              <a:spLocks noChangeArrowheads="1"/>
            </p:cNvSpPr>
            <p:nvPr/>
          </p:nvSpPr>
          <p:spPr bwMode="auto">
            <a:xfrm>
              <a:off x="6289676" y="3188494"/>
              <a:ext cx="168275" cy="4763"/>
            </a:xfrm>
            <a:prstGeom prst="rect">
              <a:avLst/>
            </a:prstGeom>
            <a:solidFill>
              <a:srgbClr val="F5FF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37" name="Rectangle 356"/>
            <p:cNvSpPr>
              <a:spLocks noChangeArrowheads="1"/>
            </p:cNvSpPr>
            <p:nvPr/>
          </p:nvSpPr>
          <p:spPr bwMode="auto">
            <a:xfrm>
              <a:off x="6289676" y="3193256"/>
              <a:ext cx="168275" cy="4763"/>
            </a:xfrm>
            <a:prstGeom prst="rect">
              <a:avLst/>
            </a:prstGeom>
            <a:solidFill>
              <a:srgbClr val="F2FF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38" name="Rectangle 357"/>
            <p:cNvSpPr>
              <a:spLocks noChangeArrowheads="1"/>
            </p:cNvSpPr>
            <p:nvPr/>
          </p:nvSpPr>
          <p:spPr bwMode="auto">
            <a:xfrm>
              <a:off x="6289676" y="3198019"/>
              <a:ext cx="168275" cy="3175"/>
            </a:xfrm>
            <a:prstGeom prst="rect">
              <a:avLst/>
            </a:prstGeom>
            <a:solidFill>
              <a:srgbClr val="EEFE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39" name="Rectangle 358"/>
            <p:cNvSpPr>
              <a:spLocks noChangeArrowheads="1"/>
            </p:cNvSpPr>
            <p:nvPr/>
          </p:nvSpPr>
          <p:spPr bwMode="auto">
            <a:xfrm>
              <a:off x="6289676" y="3201194"/>
              <a:ext cx="168275" cy="4763"/>
            </a:xfrm>
            <a:prstGeom prst="rect">
              <a:avLst/>
            </a:prstGeom>
            <a:solidFill>
              <a:srgbClr val="EBFE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40" name="Rectangle 359"/>
            <p:cNvSpPr>
              <a:spLocks noChangeArrowheads="1"/>
            </p:cNvSpPr>
            <p:nvPr/>
          </p:nvSpPr>
          <p:spPr bwMode="auto">
            <a:xfrm>
              <a:off x="6289676" y="3205956"/>
              <a:ext cx="168275" cy="4763"/>
            </a:xfrm>
            <a:prstGeom prst="rect">
              <a:avLst/>
            </a:prstGeom>
            <a:solidFill>
              <a:srgbClr val="E8FD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41" name="Rectangle 360"/>
            <p:cNvSpPr>
              <a:spLocks noChangeArrowheads="1"/>
            </p:cNvSpPr>
            <p:nvPr/>
          </p:nvSpPr>
          <p:spPr bwMode="auto">
            <a:xfrm>
              <a:off x="6289676" y="3210719"/>
              <a:ext cx="168275" cy="4763"/>
            </a:xfrm>
            <a:prstGeom prst="rect">
              <a:avLst/>
            </a:prstGeom>
            <a:solidFill>
              <a:srgbClr val="E5FD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42" name="Rectangle 361"/>
            <p:cNvSpPr>
              <a:spLocks noChangeArrowheads="1"/>
            </p:cNvSpPr>
            <p:nvPr/>
          </p:nvSpPr>
          <p:spPr bwMode="auto">
            <a:xfrm>
              <a:off x="6289676" y="3215481"/>
              <a:ext cx="168275" cy="4763"/>
            </a:xfrm>
            <a:prstGeom prst="rect">
              <a:avLst/>
            </a:prstGeom>
            <a:solidFill>
              <a:srgbClr val="E1FD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43" name="Rectangle 362"/>
            <p:cNvSpPr>
              <a:spLocks noChangeArrowheads="1"/>
            </p:cNvSpPr>
            <p:nvPr/>
          </p:nvSpPr>
          <p:spPr bwMode="auto">
            <a:xfrm>
              <a:off x="6289676" y="3220244"/>
              <a:ext cx="168275" cy="4763"/>
            </a:xfrm>
            <a:prstGeom prst="rect">
              <a:avLst/>
            </a:prstGeom>
            <a:solidFill>
              <a:srgbClr val="DEFD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44" name="Rectangle 363"/>
            <p:cNvSpPr>
              <a:spLocks noChangeArrowheads="1"/>
            </p:cNvSpPr>
            <p:nvPr/>
          </p:nvSpPr>
          <p:spPr bwMode="auto">
            <a:xfrm>
              <a:off x="6292851" y="3190081"/>
              <a:ext cx="166688" cy="36513"/>
            </a:xfrm>
            <a:prstGeom prst="rect">
              <a:avLst/>
            </a:prstGeom>
            <a:noFill/>
            <a:ln w="9525" cap="rnd">
              <a:solidFill>
                <a:srgbClr val="98B95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45" name="Rectangle 364"/>
            <p:cNvSpPr>
              <a:spLocks noChangeArrowheads="1"/>
            </p:cNvSpPr>
            <p:nvPr/>
          </p:nvSpPr>
          <p:spPr bwMode="auto">
            <a:xfrm>
              <a:off x="6303963" y="3677444"/>
              <a:ext cx="166688" cy="4763"/>
            </a:xfrm>
            <a:prstGeom prst="rect">
              <a:avLst/>
            </a:prstGeom>
            <a:solidFill>
              <a:srgbClr val="F5FF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46" name="Rectangle 365"/>
            <p:cNvSpPr>
              <a:spLocks noChangeArrowheads="1"/>
            </p:cNvSpPr>
            <p:nvPr/>
          </p:nvSpPr>
          <p:spPr bwMode="auto">
            <a:xfrm>
              <a:off x="6303963" y="3682206"/>
              <a:ext cx="166688" cy="4763"/>
            </a:xfrm>
            <a:prstGeom prst="rect">
              <a:avLst/>
            </a:prstGeom>
            <a:solidFill>
              <a:srgbClr val="F2FF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47" name="Rectangle 366"/>
            <p:cNvSpPr>
              <a:spLocks noChangeArrowheads="1"/>
            </p:cNvSpPr>
            <p:nvPr/>
          </p:nvSpPr>
          <p:spPr bwMode="auto">
            <a:xfrm>
              <a:off x="6303963" y="3686969"/>
              <a:ext cx="166688" cy="4763"/>
            </a:xfrm>
            <a:prstGeom prst="rect">
              <a:avLst/>
            </a:prstGeom>
            <a:solidFill>
              <a:srgbClr val="EEFE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48" name="Rectangle 367"/>
            <p:cNvSpPr>
              <a:spLocks noChangeArrowheads="1"/>
            </p:cNvSpPr>
            <p:nvPr/>
          </p:nvSpPr>
          <p:spPr bwMode="auto">
            <a:xfrm>
              <a:off x="6303963" y="3691731"/>
              <a:ext cx="166688" cy="4763"/>
            </a:xfrm>
            <a:prstGeom prst="rect">
              <a:avLst/>
            </a:prstGeom>
            <a:solidFill>
              <a:srgbClr val="EBFE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49" name="Rectangle 368"/>
            <p:cNvSpPr>
              <a:spLocks noChangeArrowheads="1"/>
            </p:cNvSpPr>
            <p:nvPr/>
          </p:nvSpPr>
          <p:spPr bwMode="auto">
            <a:xfrm>
              <a:off x="6303963" y="3696494"/>
              <a:ext cx="166688" cy="3175"/>
            </a:xfrm>
            <a:prstGeom prst="rect">
              <a:avLst/>
            </a:prstGeom>
            <a:solidFill>
              <a:srgbClr val="E8FD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50" name="Rectangle 369"/>
            <p:cNvSpPr>
              <a:spLocks noChangeArrowheads="1"/>
            </p:cNvSpPr>
            <p:nvPr/>
          </p:nvSpPr>
          <p:spPr bwMode="auto">
            <a:xfrm>
              <a:off x="6303963" y="3699669"/>
              <a:ext cx="166688" cy="4763"/>
            </a:xfrm>
            <a:prstGeom prst="rect">
              <a:avLst/>
            </a:prstGeom>
            <a:solidFill>
              <a:srgbClr val="E5FD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51" name="Rectangle 370"/>
            <p:cNvSpPr>
              <a:spLocks noChangeArrowheads="1"/>
            </p:cNvSpPr>
            <p:nvPr/>
          </p:nvSpPr>
          <p:spPr bwMode="auto">
            <a:xfrm>
              <a:off x="6303963" y="3704431"/>
              <a:ext cx="166688" cy="4763"/>
            </a:xfrm>
            <a:prstGeom prst="rect">
              <a:avLst/>
            </a:prstGeom>
            <a:solidFill>
              <a:srgbClr val="E1FD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52" name="Rectangle 371"/>
            <p:cNvSpPr>
              <a:spLocks noChangeArrowheads="1"/>
            </p:cNvSpPr>
            <p:nvPr/>
          </p:nvSpPr>
          <p:spPr bwMode="auto">
            <a:xfrm>
              <a:off x="6303963" y="3709194"/>
              <a:ext cx="166688" cy="4763"/>
            </a:xfrm>
            <a:prstGeom prst="rect">
              <a:avLst/>
            </a:prstGeom>
            <a:solidFill>
              <a:srgbClr val="DEFD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53" name="Rectangle 372"/>
            <p:cNvSpPr>
              <a:spLocks noChangeArrowheads="1"/>
            </p:cNvSpPr>
            <p:nvPr/>
          </p:nvSpPr>
          <p:spPr bwMode="auto">
            <a:xfrm>
              <a:off x="6305551" y="3680619"/>
              <a:ext cx="168275" cy="34925"/>
            </a:xfrm>
            <a:prstGeom prst="rect">
              <a:avLst/>
            </a:prstGeom>
            <a:noFill/>
            <a:ln w="9525" cap="rnd">
              <a:solidFill>
                <a:srgbClr val="98B95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54" name="Rectangle 373"/>
            <p:cNvSpPr>
              <a:spLocks noChangeArrowheads="1"/>
            </p:cNvSpPr>
            <p:nvPr/>
          </p:nvSpPr>
          <p:spPr bwMode="auto">
            <a:xfrm>
              <a:off x="6303963" y="4048919"/>
              <a:ext cx="166688" cy="4763"/>
            </a:xfrm>
            <a:prstGeom prst="rect">
              <a:avLst/>
            </a:prstGeom>
            <a:solidFill>
              <a:srgbClr val="F5FF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55" name="Rectangle 374"/>
            <p:cNvSpPr>
              <a:spLocks noChangeArrowheads="1"/>
            </p:cNvSpPr>
            <p:nvPr/>
          </p:nvSpPr>
          <p:spPr bwMode="auto">
            <a:xfrm>
              <a:off x="6303963" y="4053681"/>
              <a:ext cx="166688" cy="4763"/>
            </a:xfrm>
            <a:prstGeom prst="rect">
              <a:avLst/>
            </a:prstGeom>
            <a:solidFill>
              <a:srgbClr val="F2FF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56" name="Rectangle 375"/>
            <p:cNvSpPr>
              <a:spLocks noChangeArrowheads="1"/>
            </p:cNvSpPr>
            <p:nvPr/>
          </p:nvSpPr>
          <p:spPr bwMode="auto">
            <a:xfrm>
              <a:off x="6303963" y="4058444"/>
              <a:ext cx="166688" cy="4763"/>
            </a:xfrm>
            <a:prstGeom prst="rect">
              <a:avLst/>
            </a:prstGeom>
            <a:solidFill>
              <a:srgbClr val="EEFE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57" name="Rectangle 376"/>
            <p:cNvSpPr>
              <a:spLocks noChangeArrowheads="1"/>
            </p:cNvSpPr>
            <p:nvPr/>
          </p:nvSpPr>
          <p:spPr bwMode="auto">
            <a:xfrm>
              <a:off x="6303963" y="4063206"/>
              <a:ext cx="166688" cy="4763"/>
            </a:xfrm>
            <a:prstGeom prst="rect">
              <a:avLst/>
            </a:prstGeom>
            <a:solidFill>
              <a:srgbClr val="EBFE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58" name="Rectangle 377"/>
            <p:cNvSpPr>
              <a:spLocks noChangeArrowheads="1"/>
            </p:cNvSpPr>
            <p:nvPr/>
          </p:nvSpPr>
          <p:spPr bwMode="auto">
            <a:xfrm>
              <a:off x="6303963" y="4067969"/>
              <a:ext cx="166688" cy="3175"/>
            </a:xfrm>
            <a:prstGeom prst="rect">
              <a:avLst/>
            </a:prstGeom>
            <a:solidFill>
              <a:srgbClr val="E8FD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59" name="Rectangle 378"/>
            <p:cNvSpPr>
              <a:spLocks noChangeArrowheads="1"/>
            </p:cNvSpPr>
            <p:nvPr/>
          </p:nvSpPr>
          <p:spPr bwMode="auto">
            <a:xfrm>
              <a:off x="6303963" y="4071144"/>
              <a:ext cx="166688" cy="4763"/>
            </a:xfrm>
            <a:prstGeom prst="rect">
              <a:avLst/>
            </a:prstGeom>
            <a:solidFill>
              <a:srgbClr val="E5FD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60" name="Rectangle 379"/>
            <p:cNvSpPr>
              <a:spLocks noChangeArrowheads="1"/>
            </p:cNvSpPr>
            <p:nvPr/>
          </p:nvSpPr>
          <p:spPr bwMode="auto">
            <a:xfrm>
              <a:off x="6303963" y="4075906"/>
              <a:ext cx="166688" cy="4763"/>
            </a:xfrm>
            <a:prstGeom prst="rect">
              <a:avLst/>
            </a:prstGeom>
            <a:solidFill>
              <a:srgbClr val="E1FD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61" name="Rectangle 380"/>
            <p:cNvSpPr>
              <a:spLocks noChangeArrowheads="1"/>
            </p:cNvSpPr>
            <p:nvPr/>
          </p:nvSpPr>
          <p:spPr bwMode="auto">
            <a:xfrm>
              <a:off x="6303963" y="4080669"/>
              <a:ext cx="166688" cy="4763"/>
            </a:xfrm>
            <a:prstGeom prst="rect">
              <a:avLst/>
            </a:prstGeom>
            <a:solidFill>
              <a:srgbClr val="DEFD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62" name="Rectangle 381"/>
            <p:cNvSpPr>
              <a:spLocks noChangeArrowheads="1"/>
            </p:cNvSpPr>
            <p:nvPr/>
          </p:nvSpPr>
          <p:spPr bwMode="auto">
            <a:xfrm>
              <a:off x="6305551" y="4052094"/>
              <a:ext cx="168275" cy="36513"/>
            </a:xfrm>
            <a:prstGeom prst="rect">
              <a:avLst/>
            </a:prstGeom>
            <a:noFill/>
            <a:ln w="9525" cap="rnd">
              <a:solidFill>
                <a:srgbClr val="98B95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63" name="Rectangle 382"/>
            <p:cNvSpPr>
              <a:spLocks noChangeArrowheads="1"/>
            </p:cNvSpPr>
            <p:nvPr/>
          </p:nvSpPr>
          <p:spPr bwMode="auto">
            <a:xfrm>
              <a:off x="6303963" y="4271169"/>
              <a:ext cx="166688" cy="4763"/>
            </a:xfrm>
            <a:prstGeom prst="rect">
              <a:avLst/>
            </a:prstGeom>
            <a:solidFill>
              <a:srgbClr val="F5FF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64" name="Rectangle 383"/>
            <p:cNvSpPr>
              <a:spLocks noChangeArrowheads="1"/>
            </p:cNvSpPr>
            <p:nvPr/>
          </p:nvSpPr>
          <p:spPr bwMode="auto">
            <a:xfrm>
              <a:off x="6303963" y="4275931"/>
              <a:ext cx="166688" cy="4763"/>
            </a:xfrm>
            <a:prstGeom prst="rect">
              <a:avLst/>
            </a:prstGeom>
            <a:solidFill>
              <a:srgbClr val="F2FF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65" name="Rectangle 384"/>
            <p:cNvSpPr>
              <a:spLocks noChangeArrowheads="1"/>
            </p:cNvSpPr>
            <p:nvPr/>
          </p:nvSpPr>
          <p:spPr bwMode="auto">
            <a:xfrm>
              <a:off x="6303963" y="4280694"/>
              <a:ext cx="166688" cy="4763"/>
            </a:xfrm>
            <a:prstGeom prst="rect">
              <a:avLst/>
            </a:prstGeom>
            <a:solidFill>
              <a:srgbClr val="EEFE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66" name="Rectangle 385"/>
            <p:cNvSpPr>
              <a:spLocks noChangeArrowheads="1"/>
            </p:cNvSpPr>
            <p:nvPr/>
          </p:nvSpPr>
          <p:spPr bwMode="auto">
            <a:xfrm>
              <a:off x="6303963" y="4285456"/>
              <a:ext cx="166688" cy="4763"/>
            </a:xfrm>
            <a:prstGeom prst="rect">
              <a:avLst/>
            </a:prstGeom>
            <a:solidFill>
              <a:srgbClr val="EBFE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67" name="Rectangle 386"/>
            <p:cNvSpPr>
              <a:spLocks noChangeArrowheads="1"/>
            </p:cNvSpPr>
            <p:nvPr/>
          </p:nvSpPr>
          <p:spPr bwMode="auto">
            <a:xfrm>
              <a:off x="6303963" y="4290219"/>
              <a:ext cx="166688" cy="3175"/>
            </a:xfrm>
            <a:prstGeom prst="rect">
              <a:avLst/>
            </a:prstGeom>
            <a:solidFill>
              <a:srgbClr val="E8FD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68" name="Rectangle 387"/>
            <p:cNvSpPr>
              <a:spLocks noChangeArrowheads="1"/>
            </p:cNvSpPr>
            <p:nvPr/>
          </p:nvSpPr>
          <p:spPr bwMode="auto">
            <a:xfrm>
              <a:off x="6303963" y="4293394"/>
              <a:ext cx="166688" cy="4763"/>
            </a:xfrm>
            <a:prstGeom prst="rect">
              <a:avLst/>
            </a:prstGeom>
            <a:solidFill>
              <a:srgbClr val="E5FD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69" name="Rectangle 388"/>
            <p:cNvSpPr>
              <a:spLocks noChangeArrowheads="1"/>
            </p:cNvSpPr>
            <p:nvPr/>
          </p:nvSpPr>
          <p:spPr bwMode="auto">
            <a:xfrm>
              <a:off x="6303963" y="4298156"/>
              <a:ext cx="166688" cy="4763"/>
            </a:xfrm>
            <a:prstGeom prst="rect">
              <a:avLst/>
            </a:prstGeom>
            <a:solidFill>
              <a:srgbClr val="E1FD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70" name="Rectangle 389"/>
            <p:cNvSpPr>
              <a:spLocks noChangeArrowheads="1"/>
            </p:cNvSpPr>
            <p:nvPr/>
          </p:nvSpPr>
          <p:spPr bwMode="auto">
            <a:xfrm>
              <a:off x="6303963" y="4302919"/>
              <a:ext cx="166688" cy="4763"/>
            </a:xfrm>
            <a:prstGeom prst="rect">
              <a:avLst/>
            </a:prstGeom>
            <a:solidFill>
              <a:srgbClr val="DEFD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71" name="Rectangle 390"/>
            <p:cNvSpPr>
              <a:spLocks noChangeArrowheads="1"/>
            </p:cNvSpPr>
            <p:nvPr/>
          </p:nvSpPr>
          <p:spPr bwMode="auto">
            <a:xfrm>
              <a:off x="6305551" y="4274344"/>
              <a:ext cx="168275" cy="36513"/>
            </a:xfrm>
            <a:prstGeom prst="rect">
              <a:avLst/>
            </a:prstGeom>
            <a:noFill/>
            <a:ln w="9525" cap="rnd">
              <a:solidFill>
                <a:srgbClr val="98B95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72" name="Freeform 393"/>
            <p:cNvSpPr>
              <a:spLocks/>
            </p:cNvSpPr>
            <p:nvPr/>
          </p:nvSpPr>
          <p:spPr bwMode="auto">
            <a:xfrm>
              <a:off x="8345488" y="4559301"/>
              <a:ext cx="127000" cy="107950"/>
            </a:xfrm>
            <a:custGeom>
              <a:avLst/>
              <a:gdLst>
                <a:gd name="T0" fmla="*/ 80 w 80"/>
                <a:gd name="T1" fmla="*/ 34 h 68"/>
                <a:gd name="T2" fmla="*/ 39 w 80"/>
                <a:gd name="T3" fmla="*/ 0 h 68"/>
                <a:gd name="T4" fmla="*/ 0 w 80"/>
                <a:gd name="T5" fmla="*/ 34 h 68"/>
                <a:gd name="T6" fmla="*/ 20 w 80"/>
                <a:gd name="T7" fmla="*/ 34 h 68"/>
                <a:gd name="T8" fmla="*/ 20 w 80"/>
                <a:gd name="T9" fmla="*/ 68 h 68"/>
                <a:gd name="T10" fmla="*/ 60 w 80"/>
                <a:gd name="T11" fmla="*/ 68 h 68"/>
                <a:gd name="T12" fmla="*/ 60 w 80"/>
                <a:gd name="T13" fmla="*/ 34 h 68"/>
                <a:gd name="T14" fmla="*/ 80 w 80"/>
                <a:gd name="T15" fmla="*/ 3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68">
                  <a:moveTo>
                    <a:pt x="80" y="34"/>
                  </a:moveTo>
                  <a:lnTo>
                    <a:pt x="39" y="0"/>
                  </a:lnTo>
                  <a:lnTo>
                    <a:pt x="0" y="34"/>
                  </a:lnTo>
                  <a:lnTo>
                    <a:pt x="20" y="34"/>
                  </a:lnTo>
                  <a:lnTo>
                    <a:pt x="20" y="68"/>
                  </a:lnTo>
                  <a:lnTo>
                    <a:pt x="60" y="68"/>
                  </a:lnTo>
                  <a:lnTo>
                    <a:pt x="60" y="34"/>
                  </a:lnTo>
                  <a:lnTo>
                    <a:pt x="80"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73" name="Freeform 394"/>
            <p:cNvSpPr>
              <a:spLocks/>
            </p:cNvSpPr>
            <p:nvPr/>
          </p:nvSpPr>
          <p:spPr bwMode="auto">
            <a:xfrm>
              <a:off x="8345488" y="4559301"/>
              <a:ext cx="127000" cy="107950"/>
            </a:xfrm>
            <a:custGeom>
              <a:avLst/>
              <a:gdLst>
                <a:gd name="T0" fmla="*/ 80 w 80"/>
                <a:gd name="T1" fmla="*/ 34 h 68"/>
                <a:gd name="T2" fmla="*/ 39 w 80"/>
                <a:gd name="T3" fmla="*/ 0 h 68"/>
                <a:gd name="T4" fmla="*/ 0 w 80"/>
                <a:gd name="T5" fmla="*/ 34 h 68"/>
                <a:gd name="T6" fmla="*/ 20 w 80"/>
                <a:gd name="T7" fmla="*/ 34 h 68"/>
                <a:gd name="T8" fmla="*/ 20 w 80"/>
                <a:gd name="T9" fmla="*/ 68 h 68"/>
                <a:gd name="T10" fmla="*/ 60 w 80"/>
                <a:gd name="T11" fmla="*/ 68 h 68"/>
                <a:gd name="T12" fmla="*/ 60 w 80"/>
                <a:gd name="T13" fmla="*/ 34 h 68"/>
                <a:gd name="T14" fmla="*/ 80 w 80"/>
                <a:gd name="T15" fmla="*/ 3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68">
                  <a:moveTo>
                    <a:pt x="80" y="34"/>
                  </a:moveTo>
                  <a:lnTo>
                    <a:pt x="39" y="0"/>
                  </a:lnTo>
                  <a:lnTo>
                    <a:pt x="0" y="34"/>
                  </a:lnTo>
                  <a:lnTo>
                    <a:pt x="20" y="34"/>
                  </a:lnTo>
                  <a:lnTo>
                    <a:pt x="20" y="68"/>
                  </a:lnTo>
                  <a:lnTo>
                    <a:pt x="60" y="68"/>
                  </a:lnTo>
                  <a:lnTo>
                    <a:pt x="60" y="34"/>
                  </a:lnTo>
                  <a:lnTo>
                    <a:pt x="80" y="34"/>
                  </a:lnTo>
                  <a:close/>
                </a:path>
              </a:pathLst>
            </a:custGeom>
            <a:noFill/>
            <a:ln w="17463" cap="rnd">
              <a:solidFill>
                <a:srgbClr val="C0504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grpSp>
          <p:nvGrpSpPr>
            <p:cNvPr id="874" name="组合 873"/>
            <p:cNvGrpSpPr/>
            <p:nvPr/>
          </p:nvGrpSpPr>
          <p:grpSpPr>
            <a:xfrm>
              <a:off x="5251451" y="3003551"/>
              <a:ext cx="41678" cy="590580"/>
              <a:chOff x="5251451" y="3003551"/>
              <a:chExt cx="41678" cy="590580"/>
            </a:xfrm>
          </p:grpSpPr>
          <p:sp>
            <p:nvSpPr>
              <p:cNvPr id="906" name="Rectangle 399"/>
              <p:cNvSpPr>
                <a:spLocks noChangeArrowheads="1"/>
              </p:cNvSpPr>
              <p:nvPr/>
            </p:nvSpPr>
            <p:spPr bwMode="auto">
              <a:xfrm>
                <a:off x="5251451" y="3003551"/>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907" name="Rectangle 400"/>
              <p:cNvSpPr>
                <a:spLocks noChangeArrowheads="1"/>
              </p:cNvSpPr>
              <p:nvPr/>
            </p:nvSpPr>
            <p:spPr bwMode="auto">
              <a:xfrm>
                <a:off x="5251451" y="3198813"/>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08" name="Rectangle 401"/>
              <p:cNvSpPr>
                <a:spLocks noChangeArrowheads="1"/>
              </p:cNvSpPr>
              <p:nvPr/>
            </p:nvSpPr>
            <p:spPr bwMode="auto">
              <a:xfrm>
                <a:off x="5251451" y="3394076"/>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grpSp>
        <p:sp>
          <p:nvSpPr>
            <p:cNvPr id="875" name="Freeform 408"/>
            <p:cNvSpPr>
              <a:spLocks/>
            </p:cNvSpPr>
            <p:nvPr/>
          </p:nvSpPr>
          <p:spPr bwMode="auto">
            <a:xfrm>
              <a:off x="2365376" y="3513138"/>
              <a:ext cx="265113" cy="987424"/>
            </a:xfrm>
            <a:custGeom>
              <a:avLst/>
              <a:gdLst>
                <a:gd name="T0" fmla="*/ 0 w 1681"/>
                <a:gd name="T1" fmla="*/ 120 h 2702"/>
                <a:gd name="T2" fmla="*/ 281 w 1681"/>
                <a:gd name="T3" fmla="*/ 0 h 2702"/>
                <a:gd name="T4" fmla="*/ 1401 w 1681"/>
                <a:gd name="T5" fmla="*/ 0 h 2702"/>
                <a:gd name="T6" fmla="*/ 1681 w 1681"/>
                <a:gd name="T7" fmla="*/ 120 h 2702"/>
                <a:gd name="T8" fmla="*/ 1681 w 1681"/>
                <a:gd name="T9" fmla="*/ 2582 h 2702"/>
                <a:gd name="T10" fmla="*/ 1401 w 1681"/>
                <a:gd name="T11" fmla="*/ 2702 h 2702"/>
                <a:gd name="T12" fmla="*/ 281 w 1681"/>
                <a:gd name="T13" fmla="*/ 2702 h 2702"/>
                <a:gd name="T14" fmla="*/ 0 w 1681"/>
                <a:gd name="T15" fmla="*/ 2582 h 2702"/>
                <a:gd name="T16" fmla="*/ 0 w 1681"/>
                <a:gd name="T17" fmla="*/ 120 h 2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1" h="2702">
                  <a:moveTo>
                    <a:pt x="0" y="120"/>
                  </a:moveTo>
                  <a:cubicBezTo>
                    <a:pt x="0" y="53"/>
                    <a:pt x="126" y="0"/>
                    <a:pt x="281" y="0"/>
                  </a:cubicBezTo>
                  <a:lnTo>
                    <a:pt x="1401" y="0"/>
                  </a:lnTo>
                  <a:cubicBezTo>
                    <a:pt x="1557" y="0"/>
                    <a:pt x="1681" y="53"/>
                    <a:pt x="1681" y="120"/>
                  </a:cubicBezTo>
                  <a:lnTo>
                    <a:pt x="1681" y="2582"/>
                  </a:lnTo>
                  <a:cubicBezTo>
                    <a:pt x="1681" y="2649"/>
                    <a:pt x="1557" y="2702"/>
                    <a:pt x="1401" y="2702"/>
                  </a:cubicBezTo>
                  <a:lnTo>
                    <a:pt x="281" y="2702"/>
                  </a:lnTo>
                  <a:cubicBezTo>
                    <a:pt x="126" y="2702"/>
                    <a:pt x="0" y="2649"/>
                    <a:pt x="0" y="2582"/>
                  </a:cubicBezTo>
                  <a:lnTo>
                    <a:pt x="0" y="120"/>
                  </a:lnTo>
                  <a:close/>
                </a:path>
              </a:pathLst>
            </a:custGeom>
            <a:noFill/>
            <a:ln w="17463" cap="rnd">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76" name="Freeform 409"/>
            <p:cNvSpPr>
              <a:spLocks/>
            </p:cNvSpPr>
            <p:nvPr/>
          </p:nvSpPr>
          <p:spPr bwMode="auto">
            <a:xfrm>
              <a:off x="2362201" y="2392362"/>
              <a:ext cx="269875" cy="1011239"/>
            </a:xfrm>
            <a:custGeom>
              <a:avLst/>
              <a:gdLst>
                <a:gd name="T0" fmla="*/ 0 w 1682"/>
                <a:gd name="T1" fmla="*/ 120 h 2702"/>
                <a:gd name="T2" fmla="*/ 281 w 1682"/>
                <a:gd name="T3" fmla="*/ 0 h 2702"/>
                <a:gd name="T4" fmla="*/ 1402 w 1682"/>
                <a:gd name="T5" fmla="*/ 0 h 2702"/>
                <a:gd name="T6" fmla="*/ 1682 w 1682"/>
                <a:gd name="T7" fmla="*/ 120 h 2702"/>
                <a:gd name="T8" fmla="*/ 1682 w 1682"/>
                <a:gd name="T9" fmla="*/ 2582 h 2702"/>
                <a:gd name="T10" fmla="*/ 1402 w 1682"/>
                <a:gd name="T11" fmla="*/ 2702 h 2702"/>
                <a:gd name="T12" fmla="*/ 281 w 1682"/>
                <a:gd name="T13" fmla="*/ 2702 h 2702"/>
                <a:gd name="T14" fmla="*/ 0 w 1682"/>
                <a:gd name="T15" fmla="*/ 2582 h 2702"/>
                <a:gd name="T16" fmla="*/ 0 w 1682"/>
                <a:gd name="T17" fmla="*/ 120 h 2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2" h="2702">
                  <a:moveTo>
                    <a:pt x="0" y="120"/>
                  </a:moveTo>
                  <a:cubicBezTo>
                    <a:pt x="0" y="53"/>
                    <a:pt x="126" y="0"/>
                    <a:pt x="281" y="0"/>
                  </a:cubicBezTo>
                  <a:lnTo>
                    <a:pt x="1402" y="0"/>
                  </a:lnTo>
                  <a:cubicBezTo>
                    <a:pt x="1557" y="0"/>
                    <a:pt x="1682" y="53"/>
                    <a:pt x="1682" y="120"/>
                  </a:cubicBezTo>
                  <a:lnTo>
                    <a:pt x="1682" y="2582"/>
                  </a:lnTo>
                  <a:cubicBezTo>
                    <a:pt x="1682" y="2649"/>
                    <a:pt x="1557" y="2702"/>
                    <a:pt x="1402" y="2702"/>
                  </a:cubicBezTo>
                  <a:lnTo>
                    <a:pt x="281" y="2702"/>
                  </a:lnTo>
                  <a:cubicBezTo>
                    <a:pt x="126" y="2702"/>
                    <a:pt x="0" y="2649"/>
                    <a:pt x="0" y="2582"/>
                  </a:cubicBezTo>
                  <a:lnTo>
                    <a:pt x="0" y="120"/>
                  </a:lnTo>
                  <a:close/>
                </a:path>
              </a:pathLst>
            </a:custGeom>
            <a:noFill/>
            <a:ln w="17463" cap="rnd">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77" name="Freeform 410"/>
            <p:cNvSpPr>
              <a:spLocks/>
            </p:cNvSpPr>
            <p:nvPr/>
          </p:nvSpPr>
          <p:spPr bwMode="auto">
            <a:xfrm>
              <a:off x="6530975" y="2440418"/>
              <a:ext cx="271464" cy="974295"/>
            </a:xfrm>
            <a:custGeom>
              <a:avLst/>
              <a:gdLst>
                <a:gd name="T0" fmla="*/ 0 w 1681"/>
                <a:gd name="T1" fmla="*/ 120 h 2702"/>
                <a:gd name="T2" fmla="*/ 281 w 1681"/>
                <a:gd name="T3" fmla="*/ 0 h 2702"/>
                <a:gd name="T4" fmla="*/ 1401 w 1681"/>
                <a:gd name="T5" fmla="*/ 0 h 2702"/>
                <a:gd name="T6" fmla="*/ 1681 w 1681"/>
                <a:gd name="T7" fmla="*/ 120 h 2702"/>
                <a:gd name="T8" fmla="*/ 1681 w 1681"/>
                <a:gd name="T9" fmla="*/ 2582 h 2702"/>
                <a:gd name="T10" fmla="*/ 1401 w 1681"/>
                <a:gd name="T11" fmla="*/ 2702 h 2702"/>
                <a:gd name="T12" fmla="*/ 281 w 1681"/>
                <a:gd name="T13" fmla="*/ 2702 h 2702"/>
                <a:gd name="T14" fmla="*/ 0 w 1681"/>
                <a:gd name="T15" fmla="*/ 2582 h 2702"/>
                <a:gd name="T16" fmla="*/ 0 w 1681"/>
                <a:gd name="T17" fmla="*/ 120 h 2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1" h="2702">
                  <a:moveTo>
                    <a:pt x="0" y="120"/>
                  </a:moveTo>
                  <a:cubicBezTo>
                    <a:pt x="0" y="53"/>
                    <a:pt x="126" y="0"/>
                    <a:pt x="281" y="0"/>
                  </a:cubicBezTo>
                  <a:lnTo>
                    <a:pt x="1401" y="0"/>
                  </a:lnTo>
                  <a:cubicBezTo>
                    <a:pt x="1556" y="0"/>
                    <a:pt x="1681" y="53"/>
                    <a:pt x="1681" y="120"/>
                  </a:cubicBezTo>
                  <a:lnTo>
                    <a:pt x="1681" y="2582"/>
                  </a:lnTo>
                  <a:cubicBezTo>
                    <a:pt x="1681" y="2649"/>
                    <a:pt x="1556" y="2702"/>
                    <a:pt x="1401" y="2702"/>
                  </a:cubicBezTo>
                  <a:lnTo>
                    <a:pt x="281" y="2702"/>
                  </a:lnTo>
                  <a:cubicBezTo>
                    <a:pt x="126" y="2702"/>
                    <a:pt x="0" y="2649"/>
                    <a:pt x="0" y="2582"/>
                  </a:cubicBezTo>
                  <a:lnTo>
                    <a:pt x="0" y="120"/>
                  </a:lnTo>
                  <a:close/>
                </a:path>
              </a:pathLst>
            </a:custGeom>
            <a:noFill/>
            <a:ln w="17463" cap="rnd">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78" name="Freeform 411"/>
            <p:cNvSpPr>
              <a:spLocks/>
            </p:cNvSpPr>
            <p:nvPr/>
          </p:nvSpPr>
          <p:spPr bwMode="auto">
            <a:xfrm>
              <a:off x="6546850" y="3519488"/>
              <a:ext cx="257176" cy="973789"/>
            </a:xfrm>
            <a:custGeom>
              <a:avLst/>
              <a:gdLst>
                <a:gd name="T0" fmla="*/ 0 w 1681"/>
                <a:gd name="T1" fmla="*/ 120 h 2702"/>
                <a:gd name="T2" fmla="*/ 281 w 1681"/>
                <a:gd name="T3" fmla="*/ 0 h 2702"/>
                <a:gd name="T4" fmla="*/ 1401 w 1681"/>
                <a:gd name="T5" fmla="*/ 0 h 2702"/>
                <a:gd name="T6" fmla="*/ 1681 w 1681"/>
                <a:gd name="T7" fmla="*/ 120 h 2702"/>
                <a:gd name="T8" fmla="*/ 1681 w 1681"/>
                <a:gd name="T9" fmla="*/ 2582 h 2702"/>
                <a:gd name="T10" fmla="*/ 1401 w 1681"/>
                <a:gd name="T11" fmla="*/ 2702 h 2702"/>
                <a:gd name="T12" fmla="*/ 281 w 1681"/>
                <a:gd name="T13" fmla="*/ 2702 h 2702"/>
                <a:gd name="T14" fmla="*/ 0 w 1681"/>
                <a:gd name="T15" fmla="*/ 2582 h 2702"/>
                <a:gd name="T16" fmla="*/ 0 w 1681"/>
                <a:gd name="T17" fmla="*/ 120 h 2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1" h="2702">
                  <a:moveTo>
                    <a:pt x="0" y="120"/>
                  </a:moveTo>
                  <a:cubicBezTo>
                    <a:pt x="0" y="53"/>
                    <a:pt x="126" y="0"/>
                    <a:pt x="281" y="0"/>
                  </a:cubicBezTo>
                  <a:lnTo>
                    <a:pt x="1401" y="0"/>
                  </a:lnTo>
                  <a:cubicBezTo>
                    <a:pt x="1556" y="0"/>
                    <a:pt x="1681" y="53"/>
                    <a:pt x="1681" y="120"/>
                  </a:cubicBezTo>
                  <a:lnTo>
                    <a:pt x="1681" y="2582"/>
                  </a:lnTo>
                  <a:cubicBezTo>
                    <a:pt x="1681" y="2648"/>
                    <a:pt x="1556" y="2702"/>
                    <a:pt x="1401" y="2702"/>
                  </a:cubicBezTo>
                  <a:lnTo>
                    <a:pt x="281" y="2702"/>
                  </a:lnTo>
                  <a:cubicBezTo>
                    <a:pt x="126" y="2702"/>
                    <a:pt x="0" y="2648"/>
                    <a:pt x="0" y="2582"/>
                  </a:cubicBezTo>
                  <a:lnTo>
                    <a:pt x="0" y="120"/>
                  </a:lnTo>
                  <a:close/>
                </a:path>
              </a:pathLst>
            </a:custGeom>
            <a:noFill/>
            <a:ln w="17463" cap="rnd">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79" name="Freeform 412"/>
            <p:cNvSpPr>
              <a:spLocks/>
            </p:cNvSpPr>
            <p:nvPr/>
          </p:nvSpPr>
          <p:spPr bwMode="auto">
            <a:xfrm>
              <a:off x="4164013" y="3125788"/>
              <a:ext cx="852488" cy="673100"/>
            </a:xfrm>
            <a:custGeom>
              <a:avLst/>
              <a:gdLst>
                <a:gd name="T0" fmla="*/ 221 w 2175"/>
                <a:gd name="T1" fmla="*/ 572 h 1713"/>
                <a:gd name="T2" fmla="*/ 502 w 2175"/>
                <a:gd name="T3" fmla="*/ 179 h 1713"/>
                <a:gd name="T4" fmla="*/ 713 w 2175"/>
                <a:gd name="T5" fmla="*/ 224 h 1713"/>
                <a:gd name="T6" fmla="*/ 1063 w 2175"/>
                <a:gd name="T7" fmla="*/ 110 h 1713"/>
                <a:gd name="T8" fmla="*/ 1123 w 2175"/>
                <a:gd name="T9" fmla="*/ 157 h 1713"/>
                <a:gd name="T10" fmla="*/ 1408 w 2175"/>
                <a:gd name="T11" fmla="*/ 56 h 1713"/>
                <a:gd name="T12" fmla="*/ 1481 w 2175"/>
                <a:gd name="T13" fmla="*/ 121 h 1713"/>
                <a:gd name="T14" fmla="*/ 1814 w 2175"/>
                <a:gd name="T15" fmla="*/ 92 h 1713"/>
                <a:gd name="T16" fmla="*/ 1893 w 2175"/>
                <a:gd name="T17" fmla="*/ 238 h 1713"/>
                <a:gd name="T18" fmla="*/ 2076 w 2175"/>
                <a:gd name="T19" fmla="*/ 577 h 1713"/>
                <a:gd name="T20" fmla="*/ 2064 w 2175"/>
                <a:gd name="T21" fmla="*/ 613 h 1713"/>
                <a:gd name="T22" fmla="*/ 2003 w 2175"/>
                <a:gd name="T23" fmla="*/ 1104 h 1713"/>
                <a:gd name="T24" fmla="*/ 1850 w 2175"/>
                <a:gd name="T25" fmla="*/ 1173 h 1713"/>
                <a:gd name="T26" fmla="*/ 1566 w 2175"/>
                <a:gd name="T27" fmla="*/ 1469 h 1713"/>
                <a:gd name="T28" fmla="*/ 1419 w 2175"/>
                <a:gd name="T29" fmla="*/ 1424 h 1713"/>
                <a:gd name="T30" fmla="*/ 1010 w 2175"/>
                <a:gd name="T31" fmla="*/ 1657 h 1713"/>
                <a:gd name="T32" fmla="*/ 832 w 2175"/>
                <a:gd name="T33" fmla="*/ 1516 h 1713"/>
                <a:gd name="T34" fmla="*/ 317 w 2175"/>
                <a:gd name="T35" fmla="*/ 1380 h 1713"/>
                <a:gd name="T36" fmla="*/ 314 w 2175"/>
                <a:gd name="T37" fmla="*/ 1373 h 1713"/>
                <a:gd name="T38" fmla="*/ 79 w 2175"/>
                <a:gd name="T39" fmla="*/ 1176 h 1713"/>
                <a:gd name="T40" fmla="*/ 134 w 2175"/>
                <a:gd name="T41" fmla="*/ 996 h 1713"/>
                <a:gd name="T42" fmla="*/ 59 w 2175"/>
                <a:gd name="T43" fmla="*/ 687 h 1713"/>
                <a:gd name="T44" fmla="*/ 219 w 2175"/>
                <a:gd name="T45" fmla="*/ 577 h 1713"/>
                <a:gd name="T46" fmla="*/ 221 w 2175"/>
                <a:gd name="T47" fmla="*/ 572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75" h="1713">
                  <a:moveTo>
                    <a:pt x="221" y="572"/>
                  </a:moveTo>
                  <a:cubicBezTo>
                    <a:pt x="196" y="381"/>
                    <a:pt x="322" y="205"/>
                    <a:pt x="502" y="179"/>
                  </a:cubicBezTo>
                  <a:cubicBezTo>
                    <a:pt x="575" y="169"/>
                    <a:pt x="649" y="184"/>
                    <a:pt x="713" y="224"/>
                  </a:cubicBezTo>
                  <a:cubicBezTo>
                    <a:pt x="780" y="89"/>
                    <a:pt x="936" y="38"/>
                    <a:pt x="1063" y="110"/>
                  </a:cubicBezTo>
                  <a:cubicBezTo>
                    <a:pt x="1085" y="122"/>
                    <a:pt x="1105" y="138"/>
                    <a:pt x="1123" y="157"/>
                  </a:cubicBezTo>
                  <a:cubicBezTo>
                    <a:pt x="1175" y="45"/>
                    <a:pt x="1302" y="0"/>
                    <a:pt x="1408" y="56"/>
                  </a:cubicBezTo>
                  <a:cubicBezTo>
                    <a:pt x="1436" y="71"/>
                    <a:pt x="1462" y="93"/>
                    <a:pt x="1481" y="121"/>
                  </a:cubicBezTo>
                  <a:cubicBezTo>
                    <a:pt x="1565" y="15"/>
                    <a:pt x="1715" y="2"/>
                    <a:pt x="1814" y="92"/>
                  </a:cubicBezTo>
                  <a:cubicBezTo>
                    <a:pt x="1856" y="129"/>
                    <a:pt x="1884" y="180"/>
                    <a:pt x="1893" y="238"/>
                  </a:cubicBezTo>
                  <a:cubicBezTo>
                    <a:pt x="2032" y="278"/>
                    <a:pt x="2113" y="429"/>
                    <a:pt x="2076" y="577"/>
                  </a:cubicBezTo>
                  <a:cubicBezTo>
                    <a:pt x="2072" y="589"/>
                    <a:pt x="2069" y="601"/>
                    <a:pt x="2064" y="613"/>
                  </a:cubicBezTo>
                  <a:cubicBezTo>
                    <a:pt x="2175" y="766"/>
                    <a:pt x="2147" y="986"/>
                    <a:pt x="2003" y="1104"/>
                  </a:cubicBezTo>
                  <a:cubicBezTo>
                    <a:pt x="1958" y="1140"/>
                    <a:pt x="1906" y="1164"/>
                    <a:pt x="1850" y="1173"/>
                  </a:cubicBezTo>
                  <a:cubicBezTo>
                    <a:pt x="1848" y="1337"/>
                    <a:pt x="1721" y="1470"/>
                    <a:pt x="1566" y="1469"/>
                  </a:cubicBezTo>
                  <a:cubicBezTo>
                    <a:pt x="1514" y="1469"/>
                    <a:pt x="1463" y="1453"/>
                    <a:pt x="1419" y="1424"/>
                  </a:cubicBezTo>
                  <a:cubicBezTo>
                    <a:pt x="1367" y="1609"/>
                    <a:pt x="1183" y="1713"/>
                    <a:pt x="1010" y="1657"/>
                  </a:cubicBezTo>
                  <a:cubicBezTo>
                    <a:pt x="937" y="1633"/>
                    <a:pt x="875" y="1584"/>
                    <a:pt x="832" y="1516"/>
                  </a:cubicBezTo>
                  <a:cubicBezTo>
                    <a:pt x="655" y="1630"/>
                    <a:pt x="424" y="1569"/>
                    <a:pt x="317" y="1380"/>
                  </a:cubicBezTo>
                  <a:cubicBezTo>
                    <a:pt x="316" y="1378"/>
                    <a:pt x="315" y="1375"/>
                    <a:pt x="314" y="1373"/>
                  </a:cubicBezTo>
                  <a:cubicBezTo>
                    <a:pt x="198" y="1387"/>
                    <a:pt x="93" y="1299"/>
                    <a:pt x="79" y="1176"/>
                  </a:cubicBezTo>
                  <a:cubicBezTo>
                    <a:pt x="72" y="1110"/>
                    <a:pt x="92" y="1044"/>
                    <a:pt x="134" y="996"/>
                  </a:cubicBezTo>
                  <a:cubicBezTo>
                    <a:pt x="33" y="933"/>
                    <a:pt x="0" y="795"/>
                    <a:pt x="59" y="687"/>
                  </a:cubicBezTo>
                  <a:cubicBezTo>
                    <a:pt x="93" y="625"/>
                    <a:pt x="152" y="585"/>
                    <a:pt x="219" y="577"/>
                  </a:cubicBezTo>
                  <a:lnTo>
                    <a:pt x="221" y="572"/>
                  </a:lnTo>
                  <a:close/>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80" name="Freeform 413"/>
            <p:cNvSpPr>
              <a:spLocks noEditPoints="1"/>
            </p:cNvSpPr>
            <p:nvPr/>
          </p:nvSpPr>
          <p:spPr bwMode="auto">
            <a:xfrm>
              <a:off x="4217988" y="3171826"/>
              <a:ext cx="755650" cy="547688"/>
            </a:xfrm>
            <a:custGeom>
              <a:avLst/>
              <a:gdLst>
                <a:gd name="T0" fmla="*/ 124 w 1927"/>
                <a:gd name="T1" fmla="*/ 905 h 1395"/>
                <a:gd name="T2" fmla="*/ 0 w 1927"/>
                <a:gd name="T3" fmla="*/ 875 h 1395"/>
                <a:gd name="T4" fmla="*/ 232 w 1927"/>
                <a:gd name="T5" fmla="*/ 1236 h 1395"/>
                <a:gd name="T6" fmla="*/ 179 w 1927"/>
                <a:gd name="T7" fmla="*/ 1251 h 1395"/>
                <a:gd name="T8" fmla="*/ 696 w 1927"/>
                <a:gd name="T9" fmla="*/ 1395 h 1395"/>
                <a:gd name="T10" fmla="*/ 664 w 1927"/>
                <a:gd name="T11" fmla="*/ 1329 h 1395"/>
                <a:gd name="T12" fmla="*/ 1297 w 1927"/>
                <a:gd name="T13" fmla="*/ 1230 h 1395"/>
                <a:gd name="T14" fmla="*/ 1284 w 1927"/>
                <a:gd name="T15" fmla="*/ 1303 h 1395"/>
                <a:gd name="T16" fmla="*/ 1554 w 1927"/>
                <a:gd name="T17" fmla="*/ 783 h 1395"/>
                <a:gd name="T18" fmla="*/ 1712 w 1927"/>
                <a:gd name="T19" fmla="*/ 1054 h 1395"/>
                <a:gd name="T20" fmla="*/ 1927 w 1927"/>
                <a:gd name="T21" fmla="*/ 494 h 1395"/>
                <a:gd name="T22" fmla="*/ 1856 w 1927"/>
                <a:gd name="T23" fmla="*/ 596 h 1395"/>
                <a:gd name="T24" fmla="*/ 1758 w 1927"/>
                <a:gd name="T25" fmla="*/ 117 h 1395"/>
                <a:gd name="T26" fmla="*/ 1762 w 1927"/>
                <a:gd name="T27" fmla="*/ 165 h 1395"/>
                <a:gd name="T28" fmla="*/ 1309 w 1927"/>
                <a:gd name="T29" fmla="*/ 61 h 1395"/>
                <a:gd name="T30" fmla="*/ 1345 w 1927"/>
                <a:gd name="T31" fmla="*/ 0 h 1395"/>
                <a:gd name="T32" fmla="*/ 972 w 1927"/>
                <a:gd name="T33" fmla="*/ 91 h 1395"/>
                <a:gd name="T34" fmla="*/ 989 w 1927"/>
                <a:gd name="T35" fmla="*/ 38 h 1395"/>
                <a:gd name="T36" fmla="*/ 576 w 1927"/>
                <a:gd name="T37" fmla="*/ 109 h 1395"/>
                <a:gd name="T38" fmla="*/ 639 w 1927"/>
                <a:gd name="T39" fmla="*/ 159 h 1395"/>
                <a:gd name="T40" fmla="*/ 96 w 1927"/>
                <a:gd name="T41" fmla="*/ 511 h 1395"/>
                <a:gd name="T42" fmla="*/ 85 w 1927"/>
                <a:gd name="T43" fmla="*/ 457 h 1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27" h="1395">
                  <a:moveTo>
                    <a:pt x="124" y="905"/>
                  </a:moveTo>
                  <a:cubicBezTo>
                    <a:pt x="81" y="908"/>
                    <a:pt x="38" y="898"/>
                    <a:pt x="0" y="875"/>
                  </a:cubicBezTo>
                  <a:moveTo>
                    <a:pt x="232" y="1236"/>
                  </a:moveTo>
                  <a:cubicBezTo>
                    <a:pt x="215" y="1243"/>
                    <a:pt x="197" y="1248"/>
                    <a:pt x="179" y="1251"/>
                  </a:cubicBezTo>
                  <a:moveTo>
                    <a:pt x="696" y="1395"/>
                  </a:moveTo>
                  <a:cubicBezTo>
                    <a:pt x="683" y="1375"/>
                    <a:pt x="672" y="1352"/>
                    <a:pt x="664" y="1329"/>
                  </a:cubicBezTo>
                  <a:moveTo>
                    <a:pt x="1297" y="1230"/>
                  </a:moveTo>
                  <a:cubicBezTo>
                    <a:pt x="1295" y="1255"/>
                    <a:pt x="1290" y="1279"/>
                    <a:pt x="1284" y="1303"/>
                  </a:cubicBezTo>
                  <a:moveTo>
                    <a:pt x="1554" y="783"/>
                  </a:moveTo>
                  <a:cubicBezTo>
                    <a:pt x="1651" y="833"/>
                    <a:pt x="1713" y="939"/>
                    <a:pt x="1712" y="1054"/>
                  </a:cubicBezTo>
                  <a:moveTo>
                    <a:pt x="1927" y="494"/>
                  </a:moveTo>
                  <a:cubicBezTo>
                    <a:pt x="1911" y="533"/>
                    <a:pt x="1887" y="568"/>
                    <a:pt x="1856" y="596"/>
                  </a:cubicBezTo>
                  <a:moveTo>
                    <a:pt x="1758" y="117"/>
                  </a:moveTo>
                  <a:cubicBezTo>
                    <a:pt x="1761" y="133"/>
                    <a:pt x="1762" y="149"/>
                    <a:pt x="1762" y="165"/>
                  </a:cubicBezTo>
                  <a:moveTo>
                    <a:pt x="1309" y="61"/>
                  </a:moveTo>
                  <a:cubicBezTo>
                    <a:pt x="1318" y="39"/>
                    <a:pt x="1330" y="18"/>
                    <a:pt x="1345" y="0"/>
                  </a:cubicBezTo>
                  <a:moveTo>
                    <a:pt x="972" y="91"/>
                  </a:moveTo>
                  <a:cubicBezTo>
                    <a:pt x="975" y="72"/>
                    <a:pt x="981" y="55"/>
                    <a:pt x="989" y="38"/>
                  </a:cubicBezTo>
                  <a:moveTo>
                    <a:pt x="576" y="109"/>
                  </a:moveTo>
                  <a:cubicBezTo>
                    <a:pt x="599" y="122"/>
                    <a:pt x="620" y="140"/>
                    <a:pt x="639" y="159"/>
                  </a:cubicBezTo>
                  <a:moveTo>
                    <a:pt x="96" y="511"/>
                  </a:moveTo>
                  <a:cubicBezTo>
                    <a:pt x="91" y="493"/>
                    <a:pt x="88" y="475"/>
                    <a:pt x="85" y="457"/>
                  </a:cubicBezTo>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81" name="Rectangle 16"/>
            <p:cNvSpPr>
              <a:spLocks noChangeArrowheads="1"/>
            </p:cNvSpPr>
            <p:nvPr/>
          </p:nvSpPr>
          <p:spPr bwMode="auto">
            <a:xfrm>
              <a:off x="1752209" y="2712521"/>
              <a:ext cx="3686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RF </a:t>
              </a:r>
              <a:endParaRPr kumimoji="0" lang="en-US" altLang="zh-CN"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zh-CN" sz="1200" dirty="0">
                  <a:solidFill>
                    <a:srgbClr val="000000"/>
                  </a:solidFill>
                  <a:latin typeface="Times New Roman" panose="02020603050405020304" pitchFamily="18" charset="0"/>
                  <a:cs typeface="Times New Roman" panose="02020603050405020304" pitchFamily="18" charset="0"/>
                </a:rPr>
                <a:t>Chain</a:t>
              </a:r>
              <a:endParaRPr kumimoji="0" lang="zh-CN" altLang="zh-CN"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82" name="Rectangle 16"/>
            <p:cNvSpPr>
              <a:spLocks noChangeArrowheads="1"/>
            </p:cNvSpPr>
            <p:nvPr/>
          </p:nvSpPr>
          <p:spPr bwMode="auto">
            <a:xfrm>
              <a:off x="1752209" y="3802341"/>
              <a:ext cx="3686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RF </a:t>
              </a:r>
              <a:endParaRPr kumimoji="0" lang="en-US" altLang="zh-CN"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zh-CN" sz="1200" dirty="0">
                  <a:solidFill>
                    <a:srgbClr val="000000"/>
                  </a:solidFill>
                  <a:latin typeface="Times New Roman" panose="02020603050405020304" pitchFamily="18" charset="0"/>
                  <a:cs typeface="Times New Roman" panose="02020603050405020304" pitchFamily="18" charset="0"/>
                </a:rPr>
                <a:t>Chain</a:t>
              </a:r>
              <a:endParaRPr kumimoji="0" lang="zh-CN" altLang="zh-CN"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83" name="Rectangle 16"/>
            <p:cNvSpPr>
              <a:spLocks noChangeArrowheads="1"/>
            </p:cNvSpPr>
            <p:nvPr/>
          </p:nvSpPr>
          <p:spPr bwMode="auto">
            <a:xfrm>
              <a:off x="7073951" y="2718078"/>
              <a:ext cx="3686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RF </a:t>
              </a:r>
              <a:endParaRPr kumimoji="0" lang="en-US" altLang="zh-CN"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zh-CN" sz="1200" dirty="0">
                  <a:solidFill>
                    <a:srgbClr val="000000"/>
                  </a:solidFill>
                  <a:latin typeface="Times New Roman" panose="02020603050405020304" pitchFamily="18" charset="0"/>
                  <a:cs typeface="Times New Roman" panose="02020603050405020304" pitchFamily="18" charset="0"/>
                </a:rPr>
                <a:t>Chain</a:t>
              </a:r>
              <a:endParaRPr kumimoji="0" lang="zh-CN" altLang="zh-CN"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84" name="Rectangle 16"/>
            <p:cNvSpPr>
              <a:spLocks noChangeArrowheads="1"/>
            </p:cNvSpPr>
            <p:nvPr/>
          </p:nvSpPr>
          <p:spPr bwMode="auto">
            <a:xfrm>
              <a:off x="7067159" y="3796785"/>
              <a:ext cx="3686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RF </a:t>
              </a:r>
              <a:endParaRPr kumimoji="0" lang="en-US" altLang="zh-CN"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zh-CN" sz="1200" dirty="0">
                  <a:solidFill>
                    <a:srgbClr val="000000"/>
                  </a:solidFill>
                  <a:latin typeface="Times New Roman" panose="02020603050405020304" pitchFamily="18" charset="0"/>
                  <a:cs typeface="Times New Roman" panose="02020603050405020304" pitchFamily="18" charset="0"/>
                </a:rPr>
                <a:t>Chain</a:t>
              </a:r>
              <a:endParaRPr kumimoji="0" lang="zh-CN" altLang="zh-CN"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85" name="Rectangle 50"/>
            <p:cNvSpPr>
              <a:spLocks noChangeArrowheads="1"/>
            </p:cNvSpPr>
            <p:nvPr/>
          </p:nvSpPr>
          <p:spPr bwMode="auto">
            <a:xfrm>
              <a:off x="1237470" y="2825363"/>
              <a:ext cx="2436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DAC</a:t>
              </a:r>
              <a:endParaRPr kumimoji="0" lang="zh-CN" altLang="zh-CN"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86" name="Rectangle 50"/>
            <p:cNvSpPr>
              <a:spLocks noChangeArrowheads="1"/>
            </p:cNvSpPr>
            <p:nvPr/>
          </p:nvSpPr>
          <p:spPr bwMode="auto">
            <a:xfrm>
              <a:off x="1228751" y="3921726"/>
              <a:ext cx="2436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DAC</a:t>
              </a:r>
              <a:endParaRPr kumimoji="0" lang="zh-CN" altLang="zh-CN"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87" name="Rectangle 50"/>
            <p:cNvSpPr>
              <a:spLocks noChangeArrowheads="1"/>
            </p:cNvSpPr>
            <p:nvPr/>
          </p:nvSpPr>
          <p:spPr bwMode="auto">
            <a:xfrm>
              <a:off x="7654567" y="2825363"/>
              <a:ext cx="2436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AD</a:t>
              </a:r>
              <a:r>
                <a:rPr kumimoji="0" lang="zh-CN" altLang="zh-CN" sz="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a:t>
              </a:r>
              <a:endParaRPr kumimoji="0" lang="zh-CN" altLang="zh-CN"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88" name="Rectangle 50"/>
            <p:cNvSpPr>
              <a:spLocks noChangeArrowheads="1"/>
            </p:cNvSpPr>
            <p:nvPr/>
          </p:nvSpPr>
          <p:spPr bwMode="auto">
            <a:xfrm>
              <a:off x="7666448" y="3921726"/>
              <a:ext cx="2436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AD</a:t>
              </a:r>
              <a:r>
                <a:rPr kumimoji="0" lang="zh-CN" altLang="zh-CN" sz="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a:t>
              </a:r>
              <a:endParaRPr kumimoji="0" lang="zh-CN" altLang="zh-CN"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89" name="Rectangle 8"/>
            <p:cNvSpPr>
              <a:spLocks noChangeArrowheads="1"/>
            </p:cNvSpPr>
            <p:nvPr/>
          </p:nvSpPr>
          <p:spPr bwMode="auto">
            <a:xfrm>
              <a:off x="4286251" y="3213894"/>
              <a:ext cx="5984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Channel</a:t>
              </a:r>
              <a:endParaRPr kumimoji="0" lang="en-US"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zh-CN" sz="1400" dirty="0">
                  <a:solidFill>
                    <a:srgbClr val="000000"/>
                  </a:solidFill>
                  <a:latin typeface="Times New Roman" panose="02020603050405020304" pitchFamily="18" charset="0"/>
                  <a:cs typeface="Times New Roman" panose="02020603050405020304" pitchFamily="18" charset="0"/>
                </a:rPr>
                <a:t>Matrix</a:t>
              </a:r>
              <a:endPar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90" name="Rectangle 145"/>
            <p:cNvSpPr>
              <a:spLocks noChangeArrowheads="1"/>
            </p:cNvSpPr>
            <p:nvPr/>
          </p:nvSpPr>
          <p:spPr bwMode="auto">
            <a:xfrm>
              <a:off x="468815" y="3009901"/>
              <a:ext cx="52257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FPGA</a:t>
              </a:r>
              <a:endParaRPr kumimoji="0" lang="en-US"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latin typeface="Times New Roman" panose="02020603050405020304" pitchFamily="18" charset="0"/>
                  <a:cs typeface="Times New Roman" panose="02020603050405020304"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DSP</a:t>
              </a:r>
              <a:endParaRPr kumimoji="0" lang="zh-CN" altLang="zh-CN"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91" name="Rectangle 145"/>
            <p:cNvSpPr>
              <a:spLocks noChangeArrowheads="1"/>
            </p:cNvSpPr>
            <p:nvPr/>
          </p:nvSpPr>
          <p:spPr bwMode="auto">
            <a:xfrm>
              <a:off x="8179486" y="3028951"/>
              <a:ext cx="52257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FPGA</a:t>
              </a:r>
              <a:endParaRPr kumimoji="0" lang="en-US"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latin typeface="Times New Roman" panose="02020603050405020304" pitchFamily="18" charset="0"/>
                  <a:cs typeface="Times New Roman" panose="02020603050405020304"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DSP</a:t>
              </a:r>
              <a:endParaRPr kumimoji="0" lang="zh-CN" altLang="zh-CN"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92" name="文本框 891"/>
                <p:cNvSpPr txBox="1"/>
                <p:nvPr/>
              </p:nvSpPr>
              <p:spPr>
                <a:xfrm>
                  <a:off x="1163385" y="3541713"/>
                  <a:ext cx="298704" cy="3700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𝑡</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394" name="文本框 393"/>
                <p:cNvSpPr txBox="1">
                  <a:spLocks noRot="1" noChangeAspect="1" noMove="1" noResize="1" noEditPoints="1" noAdjustHandles="1" noChangeArrowheads="1" noChangeShapeType="1" noTextEdit="1"/>
                </p:cNvSpPr>
                <p:nvPr/>
              </p:nvSpPr>
              <p:spPr>
                <a:xfrm>
                  <a:off x="1163385" y="3541713"/>
                  <a:ext cx="298704" cy="370038"/>
                </a:xfrm>
                <a:prstGeom prst="rect">
                  <a:avLst/>
                </a:prstGeom>
                <a:blipFill>
                  <a:blip r:embed="rId3"/>
                  <a:stretch>
                    <a:fillRect r="-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93" name="文本框 892"/>
                <p:cNvSpPr txBox="1"/>
                <p:nvPr/>
              </p:nvSpPr>
              <p:spPr>
                <a:xfrm>
                  <a:off x="7442642" y="3530600"/>
                  <a:ext cx="298704" cy="3700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𝑡</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395" name="文本框 394"/>
                <p:cNvSpPr txBox="1">
                  <a:spLocks noRot="1" noChangeAspect="1" noMove="1" noResize="1" noEditPoints="1" noAdjustHandles="1" noChangeArrowheads="1" noChangeShapeType="1" noTextEdit="1"/>
                </p:cNvSpPr>
                <p:nvPr/>
              </p:nvSpPr>
              <p:spPr>
                <a:xfrm>
                  <a:off x="7442642" y="3530600"/>
                  <a:ext cx="298704" cy="370038"/>
                </a:xfrm>
                <a:prstGeom prst="rect">
                  <a:avLst/>
                </a:prstGeom>
                <a:blipFill>
                  <a:blip r:embed="rId4"/>
                  <a:stretch>
                    <a:fillRect r="-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94" name="文本框 893"/>
                <p:cNvSpPr txBox="1"/>
                <p:nvPr/>
              </p:nvSpPr>
              <p:spPr>
                <a:xfrm>
                  <a:off x="71185" y="3567831"/>
                  <a:ext cx="298704" cy="3700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𝑠</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396" name="文本框 395"/>
                <p:cNvSpPr txBox="1">
                  <a:spLocks noRot="1" noChangeAspect="1" noMove="1" noResize="1" noEditPoints="1" noAdjustHandles="1" noChangeArrowheads="1" noChangeShapeType="1" noTextEdit="1"/>
                </p:cNvSpPr>
                <p:nvPr/>
              </p:nvSpPr>
              <p:spPr>
                <a:xfrm>
                  <a:off x="71185" y="3567831"/>
                  <a:ext cx="298704" cy="370038"/>
                </a:xfrm>
                <a:prstGeom prst="rect">
                  <a:avLst/>
                </a:prstGeom>
                <a:blipFill>
                  <a:blip r:embed="rId5"/>
                  <a:stretch>
                    <a:fillRect r="-265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95" name="文本框 894"/>
                <p:cNvSpPr txBox="1"/>
                <p:nvPr/>
              </p:nvSpPr>
              <p:spPr>
                <a:xfrm>
                  <a:off x="8672259" y="3543569"/>
                  <a:ext cx="298704" cy="3700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𝑠</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397" name="文本框 396"/>
                <p:cNvSpPr txBox="1">
                  <a:spLocks noRot="1" noChangeAspect="1" noMove="1" noResize="1" noEditPoints="1" noAdjustHandles="1" noChangeArrowheads="1" noChangeShapeType="1" noTextEdit="1"/>
                </p:cNvSpPr>
                <p:nvPr/>
              </p:nvSpPr>
              <p:spPr>
                <a:xfrm>
                  <a:off x="8672259" y="3543569"/>
                  <a:ext cx="298704" cy="370038"/>
                </a:xfrm>
                <a:prstGeom prst="rect">
                  <a:avLst/>
                </a:prstGeom>
                <a:blipFill>
                  <a:blip r:embed="rId6"/>
                  <a:stretch>
                    <a:fillRect r="-265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96" name="文本框 895"/>
                <p:cNvSpPr txBox="1"/>
                <p:nvPr/>
              </p:nvSpPr>
              <p:spPr>
                <a:xfrm>
                  <a:off x="3703385" y="3536825"/>
                  <a:ext cx="298704" cy="3700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m:rPr>
                                <m:sty m:val="p"/>
                              </m:rPr>
                              <a:rPr lang="en-US" altLang="zh-CN" b="0" i="1">
                                <a:latin typeface="Cambria Math" panose="02040503050406030204" pitchFamily="18" charset="0"/>
                              </a:rPr>
                              <m:t>t</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398" name="文本框 397"/>
                <p:cNvSpPr txBox="1">
                  <a:spLocks noRot="1" noChangeAspect="1" noMove="1" noResize="1" noEditPoints="1" noAdjustHandles="1" noChangeArrowheads="1" noChangeShapeType="1" noTextEdit="1"/>
                </p:cNvSpPr>
                <p:nvPr/>
              </p:nvSpPr>
              <p:spPr>
                <a:xfrm>
                  <a:off x="3703385" y="3536825"/>
                  <a:ext cx="298704" cy="370038"/>
                </a:xfrm>
                <a:prstGeom prst="rect">
                  <a:avLst/>
                </a:prstGeom>
                <a:blipFill>
                  <a:blip r:embed="rId7"/>
                  <a:stretch>
                    <a:fillRect r="-2244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97" name="文本框 896"/>
                <p:cNvSpPr txBox="1"/>
                <p:nvPr/>
              </p:nvSpPr>
              <p:spPr>
                <a:xfrm>
                  <a:off x="5072320" y="3536566"/>
                  <a:ext cx="298704" cy="3700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𝑟</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399" name="文本框 398"/>
                <p:cNvSpPr txBox="1">
                  <a:spLocks noRot="1" noChangeAspect="1" noMove="1" noResize="1" noEditPoints="1" noAdjustHandles="1" noChangeArrowheads="1" noChangeShapeType="1" noTextEdit="1"/>
                </p:cNvSpPr>
                <p:nvPr/>
              </p:nvSpPr>
              <p:spPr>
                <a:xfrm>
                  <a:off x="5072320" y="3536566"/>
                  <a:ext cx="298704" cy="370038"/>
                </a:xfrm>
                <a:prstGeom prst="rect">
                  <a:avLst/>
                </a:prstGeom>
                <a:blipFill>
                  <a:blip r:embed="rId8"/>
                  <a:stretch>
                    <a:fillRect r="-265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98" name="文本框 897"/>
                <p:cNvSpPr txBox="1"/>
                <p:nvPr/>
              </p:nvSpPr>
              <p:spPr>
                <a:xfrm>
                  <a:off x="2675942" y="3777655"/>
                  <a:ext cx="97544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𝑁</m:t>
                            </m:r>
                          </m:e>
                          <m:sub>
                            <m:r>
                              <m:rPr>
                                <m:sty m:val="p"/>
                              </m:rPr>
                              <a:rPr lang="en-US" altLang="zh-CN" sz="1400" b="0" i="1">
                                <a:latin typeface="Cambria Math" panose="02040503050406030204" pitchFamily="18" charset="0"/>
                              </a:rPr>
                              <m:t>t</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𝐿</m:t>
                            </m:r>
                          </m:e>
                          <m:sub>
                            <m:r>
                              <a:rPr lang="en-US" altLang="zh-CN" sz="1400" b="0" i="1" smtClean="0">
                                <a:latin typeface="Cambria Math" panose="02040503050406030204" pitchFamily="18" charset="0"/>
                              </a:rPr>
                              <m:t>𝑡</m:t>
                            </m:r>
                          </m:sub>
                        </m:sSub>
                      </m:oMath>
                    </m:oMathPara>
                  </a14:m>
                  <a:endParaRPr lang="zh-CN" altLang="en-US" sz="1400" dirty="0">
                    <a:latin typeface="Times New Roman" panose="02020603050405020304" pitchFamily="18" charset="0"/>
                    <a:cs typeface="Times New Roman" panose="02020603050405020304" pitchFamily="18" charset="0"/>
                  </a:endParaRPr>
                </a:p>
              </p:txBody>
            </p:sp>
          </mc:Choice>
          <mc:Fallback xmlns="">
            <p:sp>
              <p:nvSpPr>
                <p:cNvPr id="400" name="文本框 399"/>
                <p:cNvSpPr txBox="1">
                  <a:spLocks noRot="1" noChangeAspect="1" noMove="1" noResize="1" noEditPoints="1" noAdjustHandles="1" noChangeArrowheads="1" noChangeShapeType="1" noTextEdit="1"/>
                </p:cNvSpPr>
                <p:nvPr/>
              </p:nvSpPr>
              <p:spPr>
                <a:xfrm>
                  <a:off x="2675942" y="3777655"/>
                  <a:ext cx="975442" cy="307777"/>
                </a:xfrm>
                <a:prstGeom prst="rect">
                  <a:avLst/>
                </a:prstGeom>
                <a:blipFill>
                  <a:blip r:embed="rId9"/>
                  <a:stretch>
                    <a:fillRect b="-78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99" name="文本框 898"/>
                <p:cNvSpPr txBox="1"/>
                <p:nvPr/>
              </p:nvSpPr>
              <p:spPr>
                <a:xfrm>
                  <a:off x="2683389" y="2652951"/>
                  <a:ext cx="97544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𝑁</m:t>
                            </m:r>
                          </m:e>
                          <m:sub>
                            <m:r>
                              <m:rPr>
                                <m:sty m:val="p"/>
                              </m:rPr>
                              <a:rPr lang="en-US" altLang="zh-CN" sz="1400" b="0" i="1">
                                <a:latin typeface="Cambria Math" panose="02040503050406030204" pitchFamily="18" charset="0"/>
                              </a:rPr>
                              <m:t>t</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𝐿</m:t>
                            </m:r>
                          </m:e>
                          <m:sub>
                            <m:r>
                              <a:rPr lang="en-US" altLang="zh-CN" sz="1400" b="0" i="1" smtClean="0">
                                <a:latin typeface="Cambria Math" panose="02040503050406030204" pitchFamily="18" charset="0"/>
                              </a:rPr>
                              <m:t>𝑡</m:t>
                            </m:r>
                          </m:sub>
                        </m:sSub>
                      </m:oMath>
                    </m:oMathPara>
                  </a14:m>
                  <a:endParaRPr lang="zh-CN" altLang="en-US" sz="1400" dirty="0">
                    <a:latin typeface="Times New Roman" panose="02020603050405020304" pitchFamily="18" charset="0"/>
                    <a:cs typeface="Times New Roman" panose="02020603050405020304" pitchFamily="18" charset="0"/>
                  </a:endParaRPr>
                </a:p>
              </p:txBody>
            </p:sp>
          </mc:Choice>
          <mc:Fallback xmlns="">
            <p:sp>
              <p:nvSpPr>
                <p:cNvPr id="401" name="文本框 400"/>
                <p:cNvSpPr txBox="1">
                  <a:spLocks noRot="1" noChangeAspect="1" noMove="1" noResize="1" noEditPoints="1" noAdjustHandles="1" noChangeArrowheads="1" noChangeShapeType="1" noTextEdit="1"/>
                </p:cNvSpPr>
                <p:nvPr/>
              </p:nvSpPr>
              <p:spPr>
                <a:xfrm>
                  <a:off x="2683389" y="2652951"/>
                  <a:ext cx="975442" cy="307777"/>
                </a:xfrm>
                <a:prstGeom prst="rect">
                  <a:avLst/>
                </a:prstGeom>
                <a:blipFill>
                  <a:blip r:embed="rId10"/>
                  <a:stretch>
                    <a:fillRect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00" name="文本框 899"/>
                <p:cNvSpPr txBox="1"/>
                <p:nvPr/>
              </p:nvSpPr>
              <p:spPr>
                <a:xfrm>
                  <a:off x="5566509" y="3753890"/>
                  <a:ext cx="97544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𝑁</m:t>
                            </m:r>
                          </m:e>
                          <m:sub>
                            <m:r>
                              <a:rPr lang="en-US" altLang="zh-CN" sz="1400" b="0" i="1" smtClean="0">
                                <a:latin typeface="Cambria Math" panose="02040503050406030204" pitchFamily="18" charset="0"/>
                              </a:rPr>
                              <m:t>𝑟</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𝐿</m:t>
                            </m:r>
                          </m:e>
                          <m:sub>
                            <m:r>
                              <a:rPr lang="en-US" altLang="zh-CN" sz="1400" b="0" i="1" smtClean="0">
                                <a:latin typeface="Cambria Math" panose="02040503050406030204" pitchFamily="18" charset="0"/>
                              </a:rPr>
                              <m:t>𝑟</m:t>
                            </m:r>
                          </m:sub>
                        </m:sSub>
                      </m:oMath>
                    </m:oMathPara>
                  </a14:m>
                  <a:endParaRPr lang="zh-CN" altLang="en-US" sz="1400" dirty="0">
                    <a:latin typeface="Times New Roman" panose="02020603050405020304" pitchFamily="18" charset="0"/>
                    <a:cs typeface="Times New Roman" panose="02020603050405020304" pitchFamily="18" charset="0"/>
                  </a:endParaRPr>
                </a:p>
              </p:txBody>
            </p:sp>
          </mc:Choice>
          <mc:Fallback xmlns="">
            <p:sp>
              <p:nvSpPr>
                <p:cNvPr id="402" name="文本框 401"/>
                <p:cNvSpPr txBox="1">
                  <a:spLocks noRot="1" noChangeAspect="1" noMove="1" noResize="1" noEditPoints="1" noAdjustHandles="1" noChangeArrowheads="1" noChangeShapeType="1" noTextEdit="1"/>
                </p:cNvSpPr>
                <p:nvPr/>
              </p:nvSpPr>
              <p:spPr>
                <a:xfrm>
                  <a:off x="5566509" y="3753890"/>
                  <a:ext cx="975442" cy="307777"/>
                </a:xfrm>
                <a:prstGeom prst="rect">
                  <a:avLst/>
                </a:prstGeom>
                <a:blipFill>
                  <a:blip r:embed="rId11"/>
                  <a:stretch>
                    <a:fillRect b="-78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01" name="文本框 900"/>
                <p:cNvSpPr txBox="1"/>
                <p:nvPr/>
              </p:nvSpPr>
              <p:spPr>
                <a:xfrm>
                  <a:off x="5543319" y="2658467"/>
                  <a:ext cx="97544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𝑁</m:t>
                            </m:r>
                          </m:e>
                          <m:sub>
                            <m:r>
                              <a:rPr lang="en-US" altLang="zh-CN" sz="1400" b="0" i="1" smtClean="0">
                                <a:latin typeface="Cambria Math" panose="02040503050406030204" pitchFamily="18" charset="0"/>
                              </a:rPr>
                              <m:t>𝑟</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𝐿</m:t>
                            </m:r>
                          </m:e>
                          <m:sub>
                            <m:r>
                              <a:rPr lang="en-US" altLang="zh-CN" sz="1400" b="0" i="1" smtClean="0">
                                <a:latin typeface="Cambria Math" panose="02040503050406030204" pitchFamily="18" charset="0"/>
                              </a:rPr>
                              <m:t>𝑟</m:t>
                            </m:r>
                          </m:sub>
                        </m:sSub>
                      </m:oMath>
                    </m:oMathPara>
                  </a14:m>
                  <a:endParaRPr lang="zh-CN" altLang="en-US" sz="1400" dirty="0">
                    <a:latin typeface="Times New Roman" panose="02020603050405020304" pitchFamily="18" charset="0"/>
                    <a:cs typeface="Times New Roman" panose="02020603050405020304" pitchFamily="18" charset="0"/>
                  </a:endParaRPr>
                </a:p>
              </p:txBody>
            </p:sp>
          </mc:Choice>
          <mc:Fallback xmlns="">
            <p:sp>
              <p:nvSpPr>
                <p:cNvPr id="403" name="文本框 402"/>
                <p:cNvSpPr txBox="1">
                  <a:spLocks noRot="1" noChangeAspect="1" noMove="1" noResize="1" noEditPoints="1" noAdjustHandles="1" noChangeArrowheads="1" noChangeShapeType="1" noTextEdit="1"/>
                </p:cNvSpPr>
                <p:nvPr/>
              </p:nvSpPr>
              <p:spPr>
                <a:xfrm>
                  <a:off x="5543319" y="2658467"/>
                  <a:ext cx="975442" cy="307777"/>
                </a:xfrm>
                <a:prstGeom prst="rect">
                  <a:avLst/>
                </a:prstGeom>
                <a:blipFill>
                  <a:blip r:embed="rId12"/>
                  <a:stretch>
                    <a:fillRect b="-10000"/>
                  </a:stretch>
                </a:blipFill>
              </p:spPr>
              <p:txBody>
                <a:bodyPr/>
                <a:lstStyle/>
                <a:p>
                  <a:r>
                    <a:rPr lang="zh-CN" altLang="en-US">
                      <a:noFill/>
                    </a:rPr>
                    <a:t> </a:t>
                  </a:r>
                </a:p>
              </p:txBody>
            </p:sp>
          </mc:Fallback>
        </mc:AlternateContent>
        <p:sp>
          <p:nvSpPr>
            <p:cNvPr id="902" name="Rectangle 50"/>
            <p:cNvSpPr>
              <a:spLocks noChangeArrowheads="1"/>
            </p:cNvSpPr>
            <p:nvPr/>
          </p:nvSpPr>
          <p:spPr bwMode="auto">
            <a:xfrm>
              <a:off x="146535" y="4643359"/>
              <a:ext cx="15647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zh-CN" sz="1600" i="1" dirty="0">
                  <a:solidFill>
                    <a:srgbClr val="000000"/>
                  </a:solidFill>
                  <a:latin typeface="Times New Roman" panose="02020603050405020304" pitchFamily="18" charset="0"/>
                  <a:cs typeface="Times New Roman" panose="02020603050405020304" pitchFamily="18" charset="0"/>
                </a:rPr>
                <a:t>d</a:t>
              </a:r>
              <a:r>
                <a:rPr kumimoji="0" lang="en-US"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igital</a:t>
              </a:r>
              <a:r>
                <a:rPr kumimoji="0" lang="en-US" altLang="zh-CN" sz="1600" b="0" i="1" u="none" strike="noStrike" cap="none" normalizeH="0" dirty="0">
                  <a:ln>
                    <a:noFill/>
                  </a:ln>
                  <a:solidFill>
                    <a:srgbClr val="000000"/>
                  </a:solidFill>
                  <a:effectLst/>
                  <a:latin typeface="Times New Roman" panose="02020603050405020304" pitchFamily="18" charset="0"/>
                  <a:cs typeface="Times New Roman" panose="02020603050405020304" pitchFamily="18" charset="0"/>
                </a:rPr>
                <a:t> </a:t>
              </a:r>
              <a:r>
                <a:rPr lang="en-US" altLang="zh-CN" sz="1600" i="1" dirty="0">
                  <a:solidFill>
                    <a:srgbClr val="000000"/>
                  </a:solidFill>
                  <a:latin typeface="Times New Roman" panose="02020603050405020304" pitchFamily="18" charset="0"/>
                  <a:cs typeface="Times New Roman" panose="02020603050405020304" pitchFamily="18" charset="0"/>
                </a:rPr>
                <a:t>precoder</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zh-CN" altLang="zh-CN"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03" name="Rectangle 140"/>
            <p:cNvSpPr>
              <a:spLocks noChangeArrowheads="1"/>
            </p:cNvSpPr>
            <p:nvPr/>
          </p:nvSpPr>
          <p:spPr bwMode="auto">
            <a:xfrm>
              <a:off x="2033888" y="4668801"/>
              <a:ext cx="13565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i="1" dirty="0">
                  <a:solidFill>
                    <a:srgbClr val="000000"/>
                  </a:solidFill>
                  <a:latin typeface="Times New Roman" panose="02020603050405020304" pitchFamily="18" charset="0"/>
                  <a:cs typeface="Times New Roman" panose="02020603050405020304" pitchFamily="18" charset="0"/>
                </a:rPr>
                <a:t>a</a:t>
              </a:r>
              <a:r>
                <a:rPr kumimoji="0" lang="en-US"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nalog </a:t>
              </a:r>
              <a:r>
                <a:rPr lang="en-US" altLang="zh-CN" sz="1600" i="1" dirty="0">
                  <a:solidFill>
                    <a:srgbClr val="000000"/>
                  </a:solidFill>
                  <a:latin typeface="Times New Roman" panose="02020603050405020304" pitchFamily="18" charset="0"/>
                  <a:cs typeface="Times New Roman" panose="02020603050405020304" pitchFamily="18" charset="0"/>
                </a:rPr>
                <a:t>p</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recoder</a:t>
              </a:r>
              <a:endParaRPr kumimoji="0" lang="zh-CN" altLang="zh-CN"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04" name="Rectangle 50"/>
            <p:cNvSpPr>
              <a:spLocks noChangeArrowheads="1"/>
            </p:cNvSpPr>
            <p:nvPr/>
          </p:nvSpPr>
          <p:spPr bwMode="auto">
            <a:xfrm>
              <a:off x="7632239" y="4693140"/>
              <a:ext cx="150146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zh-CN" sz="1600" i="1" dirty="0">
                  <a:solidFill>
                    <a:srgbClr val="000000"/>
                  </a:solidFill>
                  <a:latin typeface="Times New Roman" panose="02020603050405020304" pitchFamily="18" charset="0"/>
                  <a:cs typeface="Times New Roman" panose="02020603050405020304" pitchFamily="18" charset="0"/>
                </a:rPr>
                <a:t>d</a:t>
              </a:r>
              <a:r>
                <a:rPr kumimoji="0" lang="en-US"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igital</a:t>
              </a:r>
              <a:r>
                <a:rPr kumimoji="0" lang="en-US" altLang="zh-CN" sz="1600" b="0" i="1" u="none" strike="noStrike" cap="none" normalizeH="0" dirty="0">
                  <a:ln>
                    <a:noFill/>
                  </a:ln>
                  <a:solidFill>
                    <a:srgbClr val="000000"/>
                  </a:solidFill>
                  <a:effectLst/>
                  <a:latin typeface="Times New Roman" panose="02020603050405020304" pitchFamily="18" charset="0"/>
                  <a:cs typeface="Times New Roman" panose="02020603050405020304" pitchFamily="18" charset="0"/>
                </a:rPr>
                <a:t> </a:t>
              </a:r>
              <a:r>
                <a:rPr lang="en-US" altLang="zh-CN" sz="1600" i="1" dirty="0">
                  <a:solidFill>
                    <a:srgbClr val="000000"/>
                  </a:solidFill>
                  <a:latin typeface="Times New Roman" panose="02020603050405020304" pitchFamily="18" charset="0"/>
                  <a:cs typeface="Times New Roman" panose="02020603050405020304" pitchFamily="18" charset="0"/>
                </a:rPr>
                <a:t>combiner</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zh-CN" altLang="zh-CN"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05" name="Rectangle 49"/>
            <p:cNvSpPr>
              <a:spLocks noChangeArrowheads="1"/>
            </p:cNvSpPr>
            <p:nvPr/>
          </p:nvSpPr>
          <p:spPr bwMode="auto">
            <a:xfrm>
              <a:off x="5725316" y="4672014"/>
              <a:ext cx="13978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i="1" dirty="0">
                  <a:solidFill>
                    <a:srgbClr val="000000"/>
                  </a:solidFill>
                  <a:latin typeface="Times New Roman" panose="02020603050405020304" pitchFamily="18" charset="0"/>
                  <a:cs typeface="Times New Roman" panose="02020603050405020304" pitchFamily="18" charset="0"/>
                </a:rPr>
                <a:t>a</a:t>
              </a:r>
              <a:r>
                <a:rPr kumimoji="0" lang="en-US"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nalog</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lang="en-US" altLang="zh-CN" sz="1600" i="1" dirty="0">
                  <a:solidFill>
                    <a:srgbClr val="000000"/>
                  </a:solidFill>
                  <a:latin typeface="Times New Roman" panose="02020603050405020304" pitchFamily="18" charset="0"/>
                  <a:cs typeface="Times New Roman" panose="02020603050405020304" pitchFamily="18" charset="0"/>
                </a:rPr>
                <a:t>c</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ombiner</a:t>
              </a:r>
              <a:endParaRPr kumimoji="0" lang="zh-CN" altLang="zh-CN"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sp>
        <p:nvSpPr>
          <p:cNvPr id="914" name="文本框 913"/>
          <p:cNvSpPr txBox="1"/>
          <p:nvPr/>
        </p:nvSpPr>
        <p:spPr>
          <a:xfrm>
            <a:off x="118623" y="4530289"/>
            <a:ext cx="8717738" cy="1569660"/>
          </a:xfrm>
          <a:prstGeom prst="rect">
            <a:avLst/>
          </a:prstGeom>
          <a:noFill/>
        </p:spPr>
        <p:txBody>
          <a:bodyPr wrap="square" rtlCol="0">
            <a:spAutoFit/>
          </a:bodyPr>
          <a:lstStyle/>
          <a:p>
            <a:r>
              <a:rPr lang="en-US" altLang="zh-CN" sz="2400" b="1" dirty="0"/>
              <a:t>Each RF chain only connects to </a:t>
            </a:r>
            <a:r>
              <a:rPr lang="en-US" altLang="zh-CN" sz="2400" b="1" dirty="0">
                <a:solidFill>
                  <a:srgbClr val="FF0000"/>
                </a:solidFill>
              </a:rPr>
              <a:t>a sub-array</a:t>
            </a:r>
            <a:r>
              <a:rPr lang="en-US" altLang="zh-CN" sz="2400" b="1" dirty="0"/>
              <a:t> through phase shifters.</a:t>
            </a:r>
          </a:p>
          <a:p>
            <a:endParaRPr lang="en-US" altLang="zh-CN" sz="2400" b="1" dirty="0"/>
          </a:p>
          <a:p>
            <a:r>
              <a:rPr lang="en-US" altLang="zh-CN" sz="2400" b="1" dirty="0">
                <a:solidFill>
                  <a:srgbClr val="0432FF"/>
                </a:solidFill>
              </a:rPr>
              <a:t>Poor</a:t>
            </a:r>
            <a:r>
              <a:rPr lang="en-US" altLang="zh-CN" sz="2400" b="1" dirty="0"/>
              <a:t> performance on spectral efficiency.</a:t>
            </a:r>
            <a:endParaRPr lang="en-US" altLang="zh-CN" sz="2400" dirty="0"/>
          </a:p>
          <a:p>
            <a:endParaRPr lang="zh-CN" altLang="en-US" sz="2400" dirty="0"/>
          </a:p>
        </p:txBody>
      </p:sp>
      <p:sp>
        <p:nvSpPr>
          <p:cNvPr id="5" name="文本框 4"/>
          <p:cNvSpPr txBox="1"/>
          <p:nvPr/>
        </p:nvSpPr>
        <p:spPr>
          <a:xfrm>
            <a:off x="0" y="5849220"/>
            <a:ext cx="9066108" cy="523220"/>
          </a:xfrm>
          <a:prstGeom prst="rect">
            <a:avLst/>
          </a:prstGeom>
          <a:noFill/>
        </p:spPr>
        <p:txBody>
          <a:bodyPr wrap="square" rtlCol="0">
            <a:spAutoFit/>
          </a:bodyPr>
          <a:lstStyle/>
          <a:p>
            <a:r>
              <a:rPr lang="en-US" altLang="zh-CN" sz="1400" dirty="0"/>
              <a:t>R. W. Heath and N. G.-P. et al, </a:t>
            </a:r>
            <a:r>
              <a:rPr lang="en-US" altLang="zh-CN" sz="1400" dirty="0">
                <a:solidFill>
                  <a:srgbClr val="0432FF"/>
                </a:solidFill>
              </a:rPr>
              <a:t>“An Overview of Signal Processing Techniques for Millimeter Wave MIMO Systems,” </a:t>
            </a:r>
          </a:p>
          <a:p>
            <a:r>
              <a:rPr lang="en-US" altLang="zh-CN" sz="1400" dirty="0">
                <a:solidFill>
                  <a:srgbClr val="00B050"/>
                </a:solidFill>
              </a:rPr>
              <a:t>IEEE J. Sel. Topics Signal Process, vol. 10, no. 3, pp. 436–453, April 2016. </a:t>
            </a:r>
            <a:endParaRPr lang="zh-CN" altLang="en-US" sz="1400" dirty="0">
              <a:solidFill>
                <a:srgbClr val="00B050"/>
              </a:solidFill>
            </a:endParaRPr>
          </a:p>
        </p:txBody>
      </p:sp>
    </p:spTree>
    <p:extLst>
      <p:ext uri="{BB962C8B-B14F-4D97-AF65-F5344CB8AC3E}">
        <p14:creationId xmlns:p14="http://schemas.microsoft.com/office/powerpoint/2010/main" val="3426770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cs typeface="Times New Roman" panose="02020603050405020304" pitchFamily="18" charset="0"/>
              </a:rPr>
              <a:t>FC and AoSA</a:t>
            </a:r>
          </a:p>
          <a:p>
            <a:endParaRPr lang="en-US" altLang="zh-CN" b="0" dirty="0">
              <a:cs typeface="Times New Roman" panose="02020603050405020304" pitchFamily="18" charset="0"/>
            </a:endParaRPr>
          </a:p>
        </p:txBody>
      </p:sp>
      <p:sp>
        <p:nvSpPr>
          <p:cNvPr id="3" name="灯片编号占位符 2"/>
          <p:cNvSpPr>
            <a:spLocks noGrp="1"/>
          </p:cNvSpPr>
          <p:nvPr>
            <p:ph type="sldNum" sz="quarter" idx="11"/>
          </p:nvPr>
        </p:nvSpPr>
        <p:spPr/>
        <p:txBody>
          <a:bodyPr/>
          <a:lstStyle/>
          <a:p>
            <a:pPr>
              <a:defRPr/>
            </a:pPr>
            <a:fld id="{AC6DD1D9-2669-FC49-9FC1-CDD719D0F834}" type="slidenum">
              <a:rPr lang="en-US" smtClean="0"/>
              <a:pPr>
                <a:defRPr/>
              </a:pPr>
              <a:t>12</a:t>
            </a:fld>
            <a:endParaRPr lang="en-US"/>
          </a:p>
        </p:txBody>
      </p:sp>
      <p:sp>
        <p:nvSpPr>
          <p:cNvPr id="4" name="标题 3"/>
          <p:cNvSpPr>
            <a:spLocks noGrp="1"/>
          </p:cNvSpPr>
          <p:nvPr>
            <p:ph type="title"/>
          </p:nvPr>
        </p:nvSpPr>
        <p:spPr/>
        <p:txBody>
          <a:bodyPr/>
          <a:lstStyle/>
          <a:p>
            <a:r>
              <a:rPr lang="en-US" altLang="zh-CN" sz="4000" dirty="0"/>
              <a:t>FC and AoSA architectures</a:t>
            </a:r>
            <a:endParaRPr lang="zh-CN" altLang="en-US" sz="4000" dirty="0">
              <a:latin typeface="Times New Roman" panose="02020603050405020304" pitchFamily="18" charset="0"/>
              <a:cs typeface="Times New Roman" panose="02020603050405020304" pitchFamily="18" charset="0"/>
            </a:endParaRPr>
          </a:p>
        </p:txBody>
      </p:sp>
      <p:graphicFrame>
        <p:nvGraphicFramePr>
          <p:cNvPr id="8" name="表格 7">
            <a:extLst>
              <a:ext uri="{FF2B5EF4-FFF2-40B4-BE49-F238E27FC236}">
                <a16:creationId xmlns:a16="http://schemas.microsoft.com/office/drawing/2014/main" id="{2700C3A9-834C-4204-9337-17098C0D4C6C}"/>
              </a:ext>
            </a:extLst>
          </p:cNvPr>
          <p:cNvGraphicFramePr>
            <a:graphicFrameLocks noGrp="1"/>
          </p:cNvGraphicFramePr>
          <p:nvPr>
            <p:extLst>
              <p:ext uri="{D42A27DB-BD31-4B8C-83A1-F6EECF244321}">
                <p14:modId xmlns:p14="http://schemas.microsoft.com/office/powerpoint/2010/main" val="1232971666"/>
              </p:ext>
            </p:extLst>
          </p:nvPr>
        </p:nvGraphicFramePr>
        <p:xfrm>
          <a:off x="873467" y="1978913"/>
          <a:ext cx="6946334" cy="1371600"/>
        </p:xfrm>
        <a:graphic>
          <a:graphicData uri="http://schemas.openxmlformats.org/drawingml/2006/table">
            <a:tbl>
              <a:tblPr firstRow="1" bandRow="1">
                <a:tableStyleId>{5940675A-B579-460E-94D1-54222C63F5DA}</a:tableStyleId>
              </a:tblPr>
              <a:tblGrid>
                <a:gridCol w="1356012">
                  <a:extLst>
                    <a:ext uri="{9D8B030D-6E8A-4147-A177-3AD203B41FA5}">
                      <a16:colId xmlns:a16="http://schemas.microsoft.com/office/drawing/2014/main" val="425886413"/>
                    </a:ext>
                  </a:extLst>
                </a:gridCol>
                <a:gridCol w="2826997">
                  <a:extLst>
                    <a:ext uri="{9D8B030D-6E8A-4147-A177-3AD203B41FA5}">
                      <a16:colId xmlns:a16="http://schemas.microsoft.com/office/drawing/2014/main" val="3711578508"/>
                    </a:ext>
                  </a:extLst>
                </a:gridCol>
                <a:gridCol w="2763325">
                  <a:extLst>
                    <a:ext uri="{9D8B030D-6E8A-4147-A177-3AD203B41FA5}">
                      <a16:colId xmlns:a16="http://schemas.microsoft.com/office/drawing/2014/main" val="2083690646"/>
                    </a:ext>
                  </a:extLst>
                </a:gridCol>
              </a:tblGrid>
              <a:tr h="370840">
                <a:tc>
                  <a:txBody>
                    <a:bodyPr/>
                    <a:lstStyle/>
                    <a:p>
                      <a:pPr algn="ctr"/>
                      <a:endParaRPr lang="zh-CN" altLang="en-US" sz="2400" b="1" dirty="0">
                        <a:latin typeface="+mn-lt"/>
                        <a:cs typeface="Times New Roman" panose="02020603050405020304" pitchFamily="18" charset="0"/>
                      </a:endParaRPr>
                    </a:p>
                  </a:txBody>
                  <a:tcPr/>
                </a:tc>
                <a:tc>
                  <a:txBody>
                    <a:bodyPr/>
                    <a:lstStyle/>
                    <a:p>
                      <a:pPr algn="ctr"/>
                      <a:r>
                        <a:rPr lang="en-US" altLang="zh-CN" sz="2400" b="1" dirty="0">
                          <a:latin typeface="+mn-lt"/>
                          <a:cs typeface="Times New Roman" panose="02020603050405020304" pitchFamily="18" charset="0"/>
                        </a:rPr>
                        <a:t>Power consumption</a:t>
                      </a:r>
                      <a:endParaRPr lang="zh-CN" altLang="en-US" sz="2400" b="1" dirty="0">
                        <a:latin typeface="+mn-lt"/>
                        <a:cs typeface="Times New Roman" panose="02020603050405020304" pitchFamily="18" charset="0"/>
                      </a:endParaRPr>
                    </a:p>
                  </a:txBody>
                  <a:tcPr/>
                </a:tc>
                <a:tc>
                  <a:txBody>
                    <a:bodyPr/>
                    <a:lstStyle/>
                    <a:p>
                      <a:pPr algn="ctr"/>
                      <a:r>
                        <a:rPr lang="en-US" altLang="zh-CN" sz="2400" b="1" dirty="0">
                          <a:latin typeface="+mn-lt"/>
                          <a:cs typeface="Times New Roman" panose="02020603050405020304" pitchFamily="18" charset="0"/>
                        </a:rPr>
                        <a:t>Spectral efficiency</a:t>
                      </a:r>
                      <a:endParaRPr lang="zh-CN" altLang="en-US" sz="2400" b="1" dirty="0">
                        <a:latin typeface="+mn-lt"/>
                        <a:cs typeface="Times New Roman" panose="02020603050405020304" pitchFamily="18" charset="0"/>
                      </a:endParaRPr>
                    </a:p>
                  </a:txBody>
                  <a:tcPr/>
                </a:tc>
                <a:extLst>
                  <a:ext uri="{0D108BD9-81ED-4DB2-BD59-A6C34878D82A}">
                    <a16:rowId xmlns:a16="http://schemas.microsoft.com/office/drawing/2014/main" val="1729981581"/>
                  </a:ext>
                </a:extLst>
              </a:tr>
              <a:tr h="370840">
                <a:tc>
                  <a:txBody>
                    <a:bodyPr/>
                    <a:lstStyle/>
                    <a:p>
                      <a:pPr algn="ctr"/>
                      <a:r>
                        <a:rPr lang="en-US" altLang="zh-CN" sz="2400" b="1" dirty="0">
                          <a:latin typeface="+mn-lt"/>
                          <a:cs typeface="Times New Roman" panose="02020603050405020304" pitchFamily="18" charset="0"/>
                        </a:rPr>
                        <a:t>FC</a:t>
                      </a:r>
                      <a:endParaRPr lang="zh-CN" altLang="en-US" sz="2400" b="1" dirty="0">
                        <a:latin typeface="+mn-lt"/>
                        <a:cs typeface="Times New Roman" panose="02020603050405020304" pitchFamily="18" charset="0"/>
                      </a:endParaRPr>
                    </a:p>
                  </a:txBody>
                  <a:tcPr/>
                </a:tc>
                <a:tc>
                  <a:txBody>
                    <a:bodyPr/>
                    <a:lstStyle/>
                    <a:p>
                      <a:pPr algn="ctr"/>
                      <a:r>
                        <a:rPr lang="en-US" altLang="zh-CN" sz="2400" b="1" dirty="0">
                          <a:solidFill>
                            <a:srgbClr val="0432FF"/>
                          </a:solidFill>
                          <a:latin typeface="+mn-lt"/>
                          <a:cs typeface="Times New Roman" panose="02020603050405020304" pitchFamily="18" charset="0"/>
                        </a:rPr>
                        <a:t>Higher</a:t>
                      </a:r>
                      <a:endParaRPr lang="zh-CN" altLang="en-US" sz="2400" b="1" dirty="0">
                        <a:solidFill>
                          <a:srgbClr val="0432FF"/>
                        </a:solidFill>
                        <a:latin typeface="+mn-lt"/>
                        <a:cs typeface="Times New Roman" panose="02020603050405020304" pitchFamily="18" charset="0"/>
                      </a:endParaRPr>
                    </a:p>
                  </a:txBody>
                  <a:tcPr/>
                </a:tc>
                <a:tc>
                  <a:txBody>
                    <a:bodyPr/>
                    <a:lstStyle/>
                    <a:p>
                      <a:pPr algn="ctr"/>
                      <a:r>
                        <a:rPr lang="en-US" altLang="zh-CN" sz="2400" b="1" dirty="0">
                          <a:solidFill>
                            <a:srgbClr val="FF0000"/>
                          </a:solidFill>
                          <a:latin typeface="+mn-lt"/>
                          <a:cs typeface="Times New Roman" panose="02020603050405020304" pitchFamily="18" charset="0"/>
                        </a:rPr>
                        <a:t>Better</a:t>
                      </a:r>
                      <a:endParaRPr lang="zh-CN" altLang="en-US" sz="2400" b="1" dirty="0">
                        <a:solidFill>
                          <a:srgbClr val="FF0000"/>
                        </a:solidFill>
                        <a:latin typeface="+mn-lt"/>
                        <a:cs typeface="Times New Roman" panose="02020603050405020304" pitchFamily="18" charset="0"/>
                      </a:endParaRPr>
                    </a:p>
                  </a:txBody>
                  <a:tcPr/>
                </a:tc>
                <a:extLst>
                  <a:ext uri="{0D108BD9-81ED-4DB2-BD59-A6C34878D82A}">
                    <a16:rowId xmlns:a16="http://schemas.microsoft.com/office/drawing/2014/main" val="2191730714"/>
                  </a:ext>
                </a:extLst>
              </a:tr>
              <a:tr h="370840">
                <a:tc>
                  <a:txBody>
                    <a:bodyPr/>
                    <a:lstStyle/>
                    <a:p>
                      <a:pPr algn="ctr"/>
                      <a:r>
                        <a:rPr lang="en-US" altLang="zh-CN" sz="2400" b="1" dirty="0">
                          <a:latin typeface="+mn-lt"/>
                          <a:cs typeface="Times New Roman" panose="02020603050405020304" pitchFamily="18" charset="0"/>
                        </a:rPr>
                        <a:t>AoSA</a:t>
                      </a:r>
                      <a:endParaRPr lang="zh-CN" altLang="en-US" sz="2400" b="1" dirty="0">
                        <a:latin typeface="+mn-lt"/>
                        <a:cs typeface="Times New Roman" panose="02020603050405020304" pitchFamily="18" charset="0"/>
                      </a:endParaRPr>
                    </a:p>
                  </a:txBody>
                  <a:tcPr/>
                </a:tc>
                <a:tc>
                  <a:txBody>
                    <a:bodyPr/>
                    <a:lstStyle/>
                    <a:p>
                      <a:pPr algn="ctr"/>
                      <a:r>
                        <a:rPr lang="en-US" altLang="zh-CN" sz="2400" b="1" dirty="0">
                          <a:solidFill>
                            <a:srgbClr val="FF0000"/>
                          </a:solidFill>
                          <a:latin typeface="+mn-lt"/>
                          <a:cs typeface="Times New Roman" panose="02020603050405020304" pitchFamily="18" charset="0"/>
                        </a:rPr>
                        <a:t>Lower </a:t>
                      </a:r>
                      <a:endParaRPr lang="zh-CN" altLang="en-US" sz="2400" b="1" dirty="0">
                        <a:solidFill>
                          <a:srgbClr val="FF0000"/>
                        </a:solidFill>
                        <a:latin typeface="+mn-lt"/>
                        <a:cs typeface="Times New Roman" panose="02020603050405020304" pitchFamily="18" charset="0"/>
                      </a:endParaRPr>
                    </a:p>
                  </a:txBody>
                  <a:tcPr/>
                </a:tc>
                <a:tc>
                  <a:txBody>
                    <a:bodyPr/>
                    <a:lstStyle/>
                    <a:p>
                      <a:pPr algn="ctr"/>
                      <a:r>
                        <a:rPr lang="en-US" altLang="zh-CN" sz="2400" b="1" dirty="0">
                          <a:solidFill>
                            <a:srgbClr val="0432FF"/>
                          </a:solidFill>
                          <a:latin typeface="+mn-lt"/>
                          <a:cs typeface="Times New Roman" panose="02020603050405020304" pitchFamily="18" charset="0"/>
                        </a:rPr>
                        <a:t>poorer</a:t>
                      </a:r>
                      <a:endParaRPr lang="zh-CN" altLang="en-US" sz="2400" b="1" dirty="0">
                        <a:solidFill>
                          <a:srgbClr val="0432FF"/>
                        </a:solidFill>
                        <a:latin typeface="+mn-lt"/>
                        <a:cs typeface="Times New Roman" panose="02020603050405020304" pitchFamily="18" charset="0"/>
                      </a:endParaRPr>
                    </a:p>
                  </a:txBody>
                  <a:tcPr/>
                </a:tc>
                <a:extLst>
                  <a:ext uri="{0D108BD9-81ED-4DB2-BD59-A6C34878D82A}">
                    <a16:rowId xmlns:a16="http://schemas.microsoft.com/office/drawing/2014/main" val="3968223436"/>
                  </a:ext>
                </a:extLst>
              </a:tr>
            </a:tbl>
          </a:graphicData>
        </a:graphic>
      </p:graphicFrame>
      <p:sp>
        <p:nvSpPr>
          <p:cNvPr id="9" name="文本框 8">
            <a:extLst>
              <a:ext uri="{FF2B5EF4-FFF2-40B4-BE49-F238E27FC236}">
                <a16:creationId xmlns:a16="http://schemas.microsoft.com/office/drawing/2014/main" id="{606CC2FF-4651-4FEA-AA7D-8A40F4FB7B0D}"/>
              </a:ext>
            </a:extLst>
          </p:cNvPr>
          <p:cNvSpPr txBox="1"/>
          <p:nvPr/>
        </p:nvSpPr>
        <p:spPr>
          <a:xfrm>
            <a:off x="253407" y="3468556"/>
            <a:ext cx="8843527" cy="461665"/>
          </a:xfrm>
          <a:prstGeom prst="rect">
            <a:avLst/>
          </a:prstGeom>
          <a:noFill/>
        </p:spPr>
        <p:txBody>
          <a:bodyPr wrap="square" rtlCol="0">
            <a:spAutoFit/>
          </a:bodyPr>
          <a:lstStyle/>
          <a:p>
            <a:r>
              <a:rPr lang="en-US" altLang="zh-CN" sz="2400" b="1" dirty="0">
                <a:latin typeface="+mn-lt"/>
                <a:cs typeface="Times New Roman" panose="02020603050405020304" pitchFamily="18" charset="0"/>
              </a:rPr>
              <a:t>Sacrifice </a:t>
            </a:r>
            <a:r>
              <a:rPr lang="en-US" altLang="zh-CN" sz="2400" b="1" dirty="0">
                <a:solidFill>
                  <a:srgbClr val="FF0000"/>
                </a:solidFill>
                <a:latin typeface="+mn-lt"/>
                <a:cs typeface="Times New Roman" panose="02020603050405020304" pitchFamily="18" charset="0"/>
              </a:rPr>
              <a:t>either power consumption or spectral efficiency</a:t>
            </a:r>
            <a:endParaRPr lang="en-US" altLang="zh-CN" sz="2400" b="1" dirty="0">
              <a:latin typeface="+mn-lt"/>
              <a:cs typeface="Times New Roman" panose="02020603050405020304" pitchFamily="18" charset="0"/>
            </a:endParaRPr>
          </a:p>
        </p:txBody>
      </p:sp>
      <p:sp>
        <p:nvSpPr>
          <p:cNvPr id="5" name="文本框 4"/>
          <p:cNvSpPr txBox="1"/>
          <p:nvPr/>
        </p:nvSpPr>
        <p:spPr>
          <a:xfrm>
            <a:off x="200536" y="4134363"/>
            <a:ext cx="8601480" cy="1107996"/>
          </a:xfrm>
          <a:prstGeom prst="rect">
            <a:avLst/>
          </a:prstGeom>
          <a:noFill/>
        </p:spPr>
        <p:txBody>
          <a:bodyPr wrap="square" rtlCol="0">
            <a:spAutoFit/>
          </a:bodyPr>
          <a:lstStyle/>
          <a:p>
            <a:r>
              <a:rPr lang="en-US" altLang="zh-CN" sz="2400" b="1" dirty="0">
                <a:cs typeface="Times New Roman" panose="02020603050405020304" pitchFamily="18" charset="0"/>
              </a:rPr>
              <a:t>Can we achieve a </a:t>
            </a:r>
            <a:r>
              <a:rPr lang="en-US" altLang="zh-CN" sz="2400" b="1" dirty="0">
                <a:solidFill>
                  <a:srgbClr val="FF0000"/>
                </a:solidFill>
                <a:cs typeface="Times New Roman" panose="02020603050405020304" pitchFamily="18" charset="0"/>
              </a:rPr>
              <a:t>comparable spectral efficiency </a:t>
            </a:r>
            <a:r>
              <a:rPr lang="en-US" altLang="zh-CN" sz="2400" b="1" dirty="0">
                <a:cs typeface="Times New Roman" panose="02020603050405020304" pitchFamily="18" charset="0"/>
              </a:rPr>
              <a:t>compared with FC while consuming </a:t>
            </a:r>
            <a:r>
              <a:rPr lang="en-US" altLang="zh-CN" sz="2400" b="1" dirty="0">
                <a:solidFill>
                  <a:srgbClr val="FF0000"/>
                </a:solidFill>
                <a:cs typeface="Times New Roman" panose="02020603050405020304" pitchFamily="18" charset="0"/>
              </a:rPr>
              <a:t>much less energy</a:t>
            </a:r>
            <a:r>
              <a:rPr lang="en-US" altLang="zh-CN" sz="2400" b="1" dirty="0">
                <a:cs typeface="Times New Roman" panose="02020603050405020304" pitchFamily="18" charset="0"/>
              </a:rPr>
              <a:t>?</a:t>
            </a:r>
          </a:p>
          <a:p>
            <a:endParaRPr lang="zh-CN" altLang="en-US" dirty="0"/>
          </a:p>
        </p:txBody>
      </p:sp>
      <p:sp>
        <p:nvSpPr>
          <p:cNvPr id="6" name="文本框 5"/>
          <p:cNvSpPr txBox="1"/>
          <p:nvPr/>
        </p:nvSpPr>
        <p:spPr>
          <a:xfrm>
            <a:off x="253406" y="5446501"/>
            <a:ext cx="8722506" cy="461665"/>
          </a:xfrm>
          <a:prstGeom prst="rect">
            <a:avLst/>
          </a:prstGeom>
          <a:noFill/>
        </p:spPr>
        <p:txBody>
          <a:bodyPr wrap="square" rtlCol="0">
            <a:spAutoFit/>
          </a:bodyPr>
          <a:lstStyle/>
          <a:p>
            <a:r>
              <a:rPr lang="en-US" altLang="zh-CN" sz="2400" b="1" dirty="0"/>
              <a:t>Our solution: The </a:t>
            </a:r>
            <a:r>
              <a:rPr lang="en-US" altLang="zh-CN" sz="2400" b="1" dirty="0">
                <a:solidFill>
                  <a:srgbClr val="FF0000"/>
                </a:solidFill>
              </a:rPr>
              <a:t>dynamic array of sub-array (DAoSA)</a:t>
            </a:r>
            <a:r>
              <a:rPr lang="en-US" altLang="zh-CN" sz="2400" b="1" dirty="0"/>
              <a:t> architecture</a:t>
            </a:r>
            <a:endParaRPr lang="zh-CN" altLang="en-US" sz="2400" b="1" dirty="0"/>
          </a:p>
        </p:txBody>
      </p:sp>
    </p:spTree>
    <p:extLst>
      <p:ext uri="{BB962C8B-B14F-4D97-AF65-F5344CB8AC3E}">
        <p14:creationId xmlns:p14="http://schemas.microsoft.com/office/powerpoint/2010/main" val="2857243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lvl="1" indent="0">
              <a:buNone/>
            </a:pPr>
            <a:endParaRPr lang="en-US" altLang="zh-CN" dirty="0">
              <a:solidFill>
                <a:srgbClr val="032041"/>
              </a:solidFill>
            </a:endParaRPr>
          </a:p>
          <a:p>
            <a:r>
              <a:rPr lang="en-US" altLang="zh-CN" dirty="0">
                <a:solidFill>
                  <a:schemeClr val="bg1">
                    <a:lumMod val="75000"/>
                  </a:schemeClr>
                </a:solidFill>
              </a:rPr>
              <a:t>Beamforming in the THz band</a:t>
            </a:r>
          </a:p>
          <a:p>
            <a:pPr lvl="1"/>
            <a:r>
              <a:rPr lang="en-US" altLang="zh-CN" b="1" dirty="0">
                <a:solidFill>
                  <a:schemeClr val="bg1">
                    <a:lumMod val="75000"/>
                  </a:schemeClr>
                </a:solidFill>
              </a:rPr>
              <a:t>Hybrid (digital + analog)</a:t>
            </a:r>
          </a:p>
          <a:p>
            <a:pPr marL="0" indent="0">
              <a:buNone/>
            </a:pPr>
            <a:endParaRPr lang="en-US" altLang="zh-CN" dirty="0"/>
          </a:p>
          <a:p>
            <a:r>
              <a:rPr lang="en-US" altLang="zh-CN" dirty="0"/>
              <a:t>The Dynamic Array of Sub-Array (DAoSA) Hybrid Beamforming Architecture</a:t>
            </a:r>
          </a:p>
          <a:p>
            <a:endParaRPr lang="en-US" altLang="zh-CN" dirty="0"/>
          </a:p>
          <a:p>
            <a:r>
              <a:rPr lang="en-US" altLang="zh-CN" dirty="0">
                <a:solidFill>
                  <a:schemeClr val="bg1">
                    <a:lumMod val="75000"/>
                  </a:schemeClr>
                </a:solidFill>
              </a:rPr>
              <a:t>Summary</a:t>
            </a:r>
          </a:p>
          <a:p>
            <a:pPr lvl="1"/>
            <a:endParaRPr lang="en-US" altLang="zh-CN" dirty="0"/>
          </a:p>
          <a:p>
            <a:pPr lvl="1"/>
            <a:endParaRPr lang="en-US" dirty="0"/>
          </a:p>
          <a:p>
            <a:pPr lvl="1"/>
            <a:endParaRPr lang="en-US" dirty="0"/>
          </a:p>
        </p:txBody>
      </p:sp>
      <p:sp>
        <p:nvSpPr>
          <p:cNvPr id="4" name="Title 3"/>
          <p:cNvSpPr>
            <a:spLocks noGrp="1"/>
          </p:cNvSpPr>
          <p:nvPr>
            <p:ph type="title"/>
          </p:nvPr>
        </p:nvSpPr>
        <p:spPr/>
        <p:txBody>
          <a:bodyPr/>
          <a:lstStyle/>
          <a:p>
            <a:r>
              <a:rPr lang="en-US" altLang="zh-CN" dirty="0"/>
              <a:t>Outline</a:t>
            </a:r>
            <a:endParaRPr lang="en-US" dirty="0"/>
          </a:p>
        </p:txBody>
      </p:sp>
      <p:sp>
        <p:nvSpPr>
          <p:cNvPr id="3" name="Slide Number Placeholder 2">
            <a:extLst>
              <a:ext uri="{FF2B5EF4-FFF2-40B4-BE49-F238E27FC236}">
                <a16:creationId xmlns:a16="http://schemas.microsoft.com/office/drawing/2014/main" id="{0463CC78-A50A-5F41-B0AA-6E4619169523}"/>
              </a:ext>
            </a:extLst>
          </p:cNvPr>
          <p:cNvSpPr>
            <a:spLocks noGrp="1"/>
          </p:cNvSpPr>
          <p:nvPr>
            <p:ph type="sldNum" sz="quarter" idx="11"/>
          </p:nvPr>
        </p:nvSpPr>
        <p:spPr/>
        <p:txBody>
          <a:bodyPr/>
          <a:lstStyle/>
          <a:p>
            <a:pPr>
              <a:defRPr/>
            </a:pPr>
            <a:fld id="{AC6DD1D9-2669-FC49-9FC1-CDD719D0F834}" type="slidenum">
              <a:rPr lang="en-US" smtClean="0"/>
              <a:pPr>
                <a:defRPr/>
              </a:pPr>
              <a:t>13</a:t>
            </a:fld>
            <a:endParaRPr lang="en-US"/>
          </a:p>
        </p:txBody>
      </p:sp>
    </p:spTree>
    <p:extLst>
      <p:ext uri="{BB962C8B-B14F-4D97-AF65-F5344CB8AC3E}">
        <p14:creationId xmlns:p14="http://schemas.microsoft.com/office/powerpoint/2010/main" val="1582082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p:txBody>
          <a:bodyPr/>
          <a:lstStyle/>
          <a:p>
            <a:pPr>
              <a:defRPr/>
            </a:pPr>
            <a:fld id="{AC6DD1D9-2669-FC49-9FC1-CDD719D0F834}" type="slidenum">
              <a:rPr lang="en-US" smtClean="0"/>
              <a:pPr>
                <a:defRPr/>
              </a:pPr>
              <a:t>14</a:t>
            </a:fld>
            <a:endParaRPr lang="en-US"/>
          </a:p>
        </p:txBody>
      </p:sp>
      <p:sp>
        <p:nvSpPr>
          <p:cNvPr id="4" name="标题 3"/>
          <p:cNvSpPr>
            <a:spLocks noGrp="1"/>
          </p:cNvSpPr>
          <p:nvPr>
            <p:ph type="title"/>
          </p:nvPr>
        </p:nvSpPr>
        <p:spPr/>
        <p:txBody>
          <a:bodyPr/>
          <a:lstStyle/>
          <a:p>
            <a:r>
              <a:rPr lang="en-US" altLang="zh-CN" sz="4000" dirty="0">
                <a:latin typeface="+mn-lt"/>
                <a:cs typeface="Times New Roman" panose="02020603050405020304" pitchFamily="18" charset="0"/>
              </a:rPr>
              <a:t>Dynamic Array of Sub-Array</a:t>
            </a:r>
            <a:endParaRPr lang="zh-CN" altLang="en-US" sz="4000" dirty="0">
              <a:latin typeface="+mn-lt"/>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87" name="文本框 886"/>
              <p:cNvSpPr txBox="1"/>
              <p:nvPr/>
            </p:nvSpPr>
            <p:spPr>
              <a:xfrm>
                <a:off x="228552" y="5609459"/>
                <a:ext cx="8386058" cy="1015663"/>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latin typeface="+mn-lt"/>
                    <a:cs typeface="Times New Roman" panose="02020603050405020304" pitchFamily="18" charset="0"/>
                  </a:rPr>
                  <a:t>Divide the antennas into </a:t>
                </a:r>
                <a14:m>
                  <m:oMath xmlns:m="http://schemas.openxmlformats.org/officeDocument/2006/math">
                    <m:sSub>
                      <m:sSubPr>
                        <m:ctrlPr>
                          <a:rPr lang="en-US" altLang="zh-CN" sz="2000" i="1" smtClean="0">
                            <a:solidFill>
                              <a:srgbClr val="FF0000"/>
                            </a:solidFill>
                            <a:latin typeface="Cambria Math" panose="02040503050406030204" pitchFamily="18" charset="0"/>
                            <a:cs typeface="Times New Roman" panose="02020603050405020304" pitchFamily="18" charset="0"/>
                          </a:rPr>
                        </m:ctrlPr>
                      </m:sSubPr>
                      <m:e>
                        <m:r>
                          <a:rPr lang="en-US" altLang="zh-CN" sz="2000" b="0" i="1" smtClean="0">
                            <a:solidFill>
                              <a:srgbClr val="FF0000"/>
                            </a:solidFill>
                            <a:latin typeface="Cambria Math" panose="02040503050406030204" pitchFamily="18" charset="0"/>
                            <a:cs typeface="Times New Roman" panose="02020603050405020304" pitchFamily="18" charset="0"/>
                          </a:rPr>
                          <m:t>𝐿</m:t>
                        </m:r>
                      </m:e>
                      <m:sub>
                        <m:r>
                          <m:rPr>
                            <m:sty m:val="p"/>
                          </m:rPr>
                          <a:rPr lang="en-US" altLang="zh-CN" sz="2000" i="1">
                            <a:solidFill>
                              <a:srgbClr val="FF0000"/>
                            </a:solidFill>
                            <a:latin typeface="Cambria Math" panose="02040503050406030204" pitchFamily="18" charset="0"/>
                            <a:cs typeface="Times New Roman" panose="02020603050405020304" pitchFamily="18" charset="0"/>
                          </a:rPr>
                          <m:t>t</m:t>
                        </m:r>
                      </m:sub>
                    </m:sSub>
                  </m:oMath>
                </a14:m>
                <a:r>
                  <a:rPr lang="en-US" altLang="zh-CN" sz="2000" dirty="0">
                    <a:latin typeface="+mn-lt"/>
                    <a:cs typeface="Times New Roman" panose="02020603050405020304" pitchFamily="18" charset="0"/>
                  </a:rPr>
                  <a:t> sub-arrays. </a:t>
                </a:r>
              </a:p>
              <a:p>
                <a:pPr marL="285750" indent="-285750">
                  <a:buFont typeface="Arial" panose="020B0604020202020204" pitchFamily="34" charset="0"/>
                  <a:buChar char="•"/>
                </a:pPr>
                <a:r>
                  <a:rPr lang="en-US" altLang="zh-CN" sz="2000" dirty="0">
                    <a:latin typeface="+mn-lt"/>
                    <a:cs typeface="Times New Roman" panose="02020603050405020304" pitchFamily="18" charset="0"/>
                  </a:rPr>
                  <a:t>Each RF chain connects to all the sub-arrays through </a:t>
                </a:r>
                <a14:m>
                  <m:oMath xmlns:m="http://schemas.openxmlformats.org/officeDocument/2006/math">
                    <m:sSub>
                      <m:sSubPr>
                        <m:ctrlPr>
                          <a:rPr lang="en-US" altLang="zh-CN" sz="2000" i="1">
                            <a:solidFill>
                              <a:srgbClr val="FF0000"/>
                            </a:solidFill>
                            <a:latin typeface="Cambria Math" panose="02040503050406030204" pitchFamily="18" charset="0"/>
                            <a:cs typeface="Times New Roman" panose="02020603050405020304" pitchFamily="18" charset="0"/>
                          </a:rPr>
                        </m:ctrlPr>
                      </m:sSubPr>
                      <m:e>
                        <m:r>
                          <a:rPr lang="en-US" altLang="zh-CN" sz="2000" i="1">
                            <a:solidFill>
                              <a:srgbClr val="FF0000"/>
                            </a:solidFill>
                            <a:latin typeface="Cambria Math" panose="02040503050406030204" pitchFamily="18" charset="0"/>
                            <a:cs typeface="Times New Roman" panose="02020603050405020304" pitchFamily="18" charset="0"/>
                          </a:rPr>
                          <m:t>𝐿</m:t>
                        </m:r>
                      </m:e>
                      <m:sub>
                        <m:r>
                          <m:rPr>
                            <m:sty m:val="p"/>
                          </m:rPr>
                          <a:rPr lang="en-US" altLang="zh-CN" sz="2000" i="1">
                            <a:solidFill>
                              <a:srgbClr val="FF0000"/>
                            </a:solidFill>
                            <a:latin typeface="Cambria Math" panose="02040503050406030204" pitchFamily="18" charset="0"/>
                            <a:cs typeface="Times New Roman" panose="02020603050405020304" pitchFamily="18" charset="0"/>
                          </a:rPr>
                          <m:t>t</m:t>
                        </m:r>
                      </m:sub>
                    </m:sSub>
                  </m:oMath>
                </a14:m>
                <a:r>
                  <a:rPr lang="en-US" altLang="zh-CN" sz="2000" dirty="0">
                    <a:latin typeface="+mn-lt"/>
                    <a:cs typeface="Times New Roman" panose="02020603050405020304" pitchFamily="18" charset="0"/>
                  </a:rPr>
                  <a:t> switches, but only </a:t>
                </a:r>
                <a:r>
                  <a:rPr lang="en-US" altLang="zh-CN" sz="2000" i="1" dirty="0">
                    <a:solidFill>
                      <a:srgbClr val="FF0000"/>
                    </a:solidFill>
                    <a:latin typeface="+mn-lt"/>
                    <a:cs typeface="Times New Roman" panose="02020603050405020304" pitchFamily="18" charset="0"/>
                  </a:rPr>
                  <a:t>m</a:t>
                </a:r>
                <a:r>
                  <a:rPr lang="en-US" altLang="zh-CN" sz="2000" dirty="0">
                    <a:latin typeface="+mn-lt"/>
                    <a:cs typeface="Times New Roman" panose="02020603050405020304" pitchFamily="18" charset="0"/>
                  </a:rPr>
                  <a:t> switches are </a:t>
                </a:r>
                <a:r>
                  <a:rPr lang="en-US" altLang="zh-CN" sz="2000" dirty="0">
                    <a:solidFill>
                      <a:srgbClr val="FF0000"/>
                    </a:solidFill>
                    <a:latin typeface="+mn-lt"/>
                    <a:cs typeface="Times New Roman" panose="02020603050405020304" pitchFamily="18" charset="0"/>
                  </a:rPr>
                  <a:t>closed</a:t>
                </a:r>
                <a:r>
                  <a:rPr lang="en-US" altLang="zh-CN" sz="2000" dirty="0">
                    <a:latin typeface="+mn-lt"/>
                    <a:cs typeface="Times New Roman" panose="02020603050405020304" pitchFamily="18" charset="0"/>
                  </a:rPr>
                  <a:t>.</a:t>
                </a:r>
              </a:p>
            </p:txBody>
          </p:sp>
        </mc:Choice>
        <mc:Fallback xmlns="">
          <p:sp>
            <p:nvSpPr>
              <p:cNvPr id="887" name="文本框 886"/>
              <p:cNvSpPr txBox="1">
                <a:spLocks noRot="1" noChangeAspect="1" noMove="1" noResize="1" noEditPoints="1" noAdjustHandles="1" noChangeArrowheads="1" noChangeShapeType="1" noTextEdit="1"/>
              </p:cNvSpPr>
              <p:nvPr/>
            </p:nvSpPr>
            <p:spPr>
              <a:xfrm>
                <a:off x="228552" y="5609459"/>
                <a:ext cx="8386058" cy="1015663"/>
              </a:xfrm>
              <a:prstGeom prst="rect">
                <a:avLst/>
              </a:prstGeom>
              <a:blipFill>
                <a:blip r:embed="rId2"/>
                <a:stretch>
                  <a:fillRect l="-654" t="-2994" b="-95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6013463" y="3138026"/>
                <a:ext cx="3125279" cy="1938992"/>
              </a:xfrm>
              <a:prstGeom prst="rect">
                <a:avLst/>
              </a:prstGeom>
            </p:spPr>
            <p:txBody>
              <a:bodyPr wrap="none">
                <a:spAutoFit/>
              </a:bodyPr>
              <a:lstStyle/>
              <a:p>
                <a:pPr marL="285750" indent="-285750">
                  <a:buFont typeface="Arial" panose="020B0604020202020204" pitchFamily="34" charset="0"/>
                  <a:buChar char="•"/>
                </a:pPr>
                <a:r>
                  <a:rPr lang="en-US" altLang="zh-CN" sz="2400" dirty="0">
                    <a:latin typeface="+mn-lt"/>
                    <a:cs typeface="Times New Roman" panose="02020603050405020304" pitchFamily="18" charset="0"/>
                  </a:rPr>
                  <a:t>Antennas: </a:t>
                </a:r>
                <a14:m>
                  <m:oMath xmlns:m="http://schemas.openxmlformats.org/officeDocument/2006/math">
                    <m:sSub>
                      <m:sSubPr>
                        <m:ctrlPr>
                          <a:rPr lang="en-US" altLang="zh-CN" sz="2400" i="1" smtClean="0">
                            <a:solidFill>
                              <a:srgbClr val="FF0000"/>
                            </a:solidFill>
                            <a:latin typeface="Cambria Math" panose="02040503050406030204" pitchFamily="18" charset="0"/>
                            <a:cs typeface="Times New Roman" panose="02020603050405020304" pitchFamily="18" charset="0"/>
                          </a:rPr>
                        </m:ctrlPr>
                      </m:sSubPr>
                      <m:e>
                        <m:r>
                          <a:rPr lang="en-US" altLang="zh-CN" sz="2400" b="0" i="1" smtClean="0">
                            <a:solidFill>
                              <a:srgbClr val="FF0000"/>
                            </a:solidFill>
                            <a:latin typeface="Cambria Math" panose="02040503050406030204" pitchFamily="18" charset="0"/>
                            <a:cs typeface="Times New Roman" panose="02020603050405020304" pitchFamily="18" charset="0"/>
                          </a:rPr>
                          <m:t>𝑁</m:t>
                        </m:r>
                      </m:e>
                      <m:sub>
                        <m:r>
                          <a:rPr lang="en-US" altLang="zh-CN" sz="2400" b="0" i="1" smtClean="0">
                            <a:solidFill>
                              <a:srgbClr val="FF0000"/>
                            </a:solidFill>
                            <a:latin typeface="Cambria Math" panose="02040503050406030204" pitchFamily="18" charset="0"/>
                            <a:cs typeface="Times New Roman" panose="02020603050405020304" pitchFamily="18" charset="0"/>
                          </a:rPr>
                          <m:t>𝑡</m:t>
                        </m:r>
                      </m:sub>
                    </m:sSub>
                  </m:oMath>
                </a14:m>
                <a:endParaRPr lang="en-US" altLang="zh-CN" sz="2400" dirty="0">
                  <a:latin typeface="+mn-lt"/>
                  <a:cs typeface="Times New Roman" panose="02020603050405020304" pitchFamily="18" charset="0"/>
                </a:endParaRPr>
              </a:p>
              <a:p>
                <a:pPr marL="285750" indent="-285750">
                  <a:buFont typeface="Arial" panose="020B0604020202020204" pitchFamily="34" charset="0"/>
                  <a:buChar char="•"/>
                </a:pPr>
                <a:r>
                  <a:rPr lang="en-US" altLang="zh-CN" sz="2400" dirty="0">
                    <a:latin typeface="+mn-lt"/>
                    <a:cs typeface="Times New Roman" panose="02020603050405020304" pitchFamily="18" charset="0"/>
                  </a:rPr>
                  <a:t>RF chains: </a:t>
                </a:r>
                <a14:m>
                  <m:oMath xmlns:m="http://schemas.openxmlformats.org/officeDocument/2006/math">
                    <m:sSub>
                      <m:sSubPr>
                        <m:ctrlPr>
                          <a:rPr lang="en-US" altLang="zh-CN" sz="2400" i="1" smtClean="0">
                            <a:solidFill>
                              <a:srgbClr val="FF0000"/>
                            </a:solidFill>
                            <a:latin typeface="Cambria Math" panose="02040503050406030204" pitchFamily="18" charset="0"/>
                            <a:cs typeface="Times New Roman" panose="02020603050405020304" pitchFamily="18" charset="0"/>
                          </a:rPr>
                        </m:ctrlPr>
                      </m:sSubPr>
                      <m:e>
                        <m:r>
                          <a:rPr lang="en-US" altLang="zh-CN" sz="2400" b="0" i="1" smtClean="0">
                            <a:solidFill>
                              <a:srgbClr val="FF0000"/>
                            </a:solidFill>
                            <a:latin typeface="Cambria Math" panose="02040503050406030204" pitchFamily="18" charset="0"/>
                            <a:cs typeface="Times New Roman" panose="02020603050405020304" pitchFamily="18" charset="0"/>
                          </a:rPr>
                          <m:t>𝐿</m:t>
                        </m:r>
                      </m:e>
                      <m:sub>
                        <m:r>
                          <a:rPr lang="en-US" altLang="zh-CN" sz="2400" b="0" i="1" smtClean="0">
                            <a:solidFill>
                              <a:srgbClr val="FF0000"/>
                            </a:solidFill>
                            <a:latin typeface="Cambria Math" panose="02040503050406030204" pitchFamily="18" charset="0"/>
                            <a:cs typeface="Times New Roman" panose="02020603050405020304" pitchFamily="18" charset="0"/>
                          </a:rPr>
                          <m:t>𝑡</m:t>
                        </m:r>
                      </m:sub>
                    </m:sSub>
                  </m:oMath>
                </a14:m>
                <a:endParaRPr lang="en-US" altLang="zh-CN" sz="2400" dirty="0">
                  <a:latin typeface="+mn-lt"/>
                  <a:cs typeface="Times New Roman" panose="02020603050405020304" pitchFamily="18" charset="0"/>
                </a:endParaRPr>
              </a:p>
              <a:p>
                <a:pPr marL="285750" indent="-285750">
                  <a:buFont typeface="Arial" panose="020B0604020202020204" pitchFamily="34" charset="0"/>
                  <a:buChar char="•"/>
                </a:pPr>
                <a:r>
                  <a:rPr lang="en-US" altLang="zh-CN" sz="2400" dirty="0">
                    <a:latin typeface="+mn-lt"/>
                    <a:cs typeface="Times New Roman" panose="02020603050405020304" pitchFamily="18" charset="0"/>
                  </a:rPr>
                  <a:t>Switches: </a:t>
                </a:r>
                <a14:m>
                  <m:oMath xmlns:m="http://schemas.openxmlformats.org/officeDocument/2006/math">
                    <m:sSup>
                      <m:sSupPr>
                        <m:ctrlPr>
                          <a:rPr lang="en-US" altLang="zh-CN" sz="2400" i="1" smtClean="0">
                            <a:solidFill>
                              <a:srgbClr val="FF0000"/>
                            </a:solidFill>
                            <a:latin typeface="Cambria Math" panose="02040503050406030204" pitchFamily="18" charset="0"/>
                            <a:cs typeface="Times New Roman" panose="02020603050405020304" pitchFamily="18" charset="0"/>
                          </a:rPr>
                        </m:ctrlPr>
                      </m:sSupPr>
                      <m:e>
                        <m:r>
                          <m:rPr>
                            <m:nor/>
                          </m:rPr>
                          <a:rPr lang="en-US" altLang="zh-CN" sz="2400" dirty="0">
                            <a:solidFill>
                              <a:srgbClr val="FF0000"/>
                            </a:solidFill>
                            <a:latin typeface="+mn-lt"/>
                            <a:cs typeface="Times New Roman" panose="02020603050405020304" pitchFamily="18" charset="0"/>
                          </a:rPr>
                          <m:t>(</m:t>
                        </m:r>
                        <m:sSub>
                          <m:sSubPr>
                            <m:ctrlPr>
                              <a:rPr lang="en-US" altLang="zh-CN" sz="2400" i="1">
                                <a:solidFill>
                                  <a:srgbClr val="FF0000"/>
                                </a:solidFill>
                                <a:latin typeface="Cambria Math" panose="02040503050406030204" pitchFamily="18" charset="0"/>
                                <a:cs typeface="Times New Roman" panose="02020603050405020304" pitchFamily="18" charset="0"/>
                              </a:rPr>
                            </m:ctrlPr>
                          </m:sSubPr>
                          <m:e>
                            <m:r>
                              <a:rPr lang="en-US" altLang="zh-CN" sz="2400" i="1">
                                <a:solidFill>
                                  <a:srgbClr val="FF0000"/>
                                </a:solidFill>
                                <a:latin typeface="Cambria Math" panose="02040503050406030204" pitchFamily="18" charset="0"/>
                                <a:cs typeface="Times New Roman" panose="02020603050405020304" pitchFamily="18" charset="0"/>
                              </a:rPr>
                              <m:t>𝐿</m:t>
                            </m:r>
                          </m:e>
                          <m:sub>
                            <m:r>
                              <a:rPr lang="en-US" altLang="zh-CN" sz="2400" i="1">
                                <a:solidFill>
                                  <a:srgbClr val="FF0000"/>
                                </a:solidFill>
                                <a:latin typeface="Cambria Math" panose="02040503050406030204" pitchFamily="18" charset="0"/>
                                <a:cs typeface="Times New Roman" panose="02020603050405020304" pitchFamily="18" charset="0"/>
                              </a:rPr>
                              <m:t>𝑡</m:t>
                            </m:r>
                          </m:sub>
                        </m:sSub>
                        <m:r>
                          <m:rPr>
                            <m:nor/>
                          </m:rPr>
                          <a:rPr lang="en-US" altLang="zh-CN" sz="2400" dirty="0">
                            <a:solidFill>
                              <a:srgbClr val="FF0000"/>
                            </a:solidFill>
                            <a:latin typeface="+mn-lt"/>
                            <a:cs typeface="Times New Roman" panose="02020603050405020304" pitchFamily="18" charset="0"/>
                          </a:rPr>
                          <m:t>)</m:t>
                        </m:r>
                      </m:e>
                      <m:sup>
                        <m:r>
                          <a:rPr lang="en-US" altLang="zh-CN" sz="2400" b="0" i="1" smtClean="0">
                            <a:solidFill>
                              <a:srgbClr val="FF0000"/>
                            </a:solidFill>
                            <a:latin typeface="Cambria Math" panose="02040503050406030204" pitchFamily="18" charset="0"/>
                            <a:cs typeface="Times New Roman" panose="02020603050405020304" pitchFamily="18" charset="0"/>
                          </a:rPr>
                          <m:t>2</m:t>
                        </m:r>
                      </m:sup>
                    </m:sSup>
                  </m:oMath>
                </a14:m>
                <a:endParaRPr lang="en-US" altLang="zh-CN" sz="2400" dirty="0">
                  <a:latin typeface="+mn-lt"/>
                  <a:cs typeface="Times New Roman" panose="02020603050405020304" pitchFamily="18" charset="0"/>
                </a:endParaRPr>
              </a:p>
              <a:p>
                <a:pPr marL="285750" indent="-285750">
                  <a:buFont typeface="Arial" panose="020B0604020202020204" pitchFamily="34" charset="0"/>
                  <a:buChar char="•"/>
                </a:pPr>
                <a:r>
                  <a:rPr lang="en-US" altLang="zh-CN" sz="2400" dirty="0">
                    <a:latin typeface="+mn-lt"/>
                    <a:cs typeface="Times New Roman" panose="02020603050405020304" pitchFamily="18" charset="0"/>
                  </a:rPr>
                  <a:t>Closed switches: </a:t>
                </a:r>
                <a:r>
                  <a:rPr lang="en-US" altLang="zh-CN" sz="2400" i="1" dirty="0">
                    <a:solidFill>
                      <a:srgbClr val="FF0000"/>
                    </a:solidFill>
                    <a:latin typeface="+mn-lt"/>
                    <a:cs typeface="Times New Roman" panose="02020603050405020304" pitchFamily="18" charset="0"/>
                  </a:rPr>
                  <a:t>m</a:t>
                </a:r>
                <a14:m>
                  <m:oMath xmlns:m="http://schemas.openxmlformats.org/officeDocument/2006/math">
                    <m:sSub>
                      <m:sSubPr>
                        <m:ctrlPr>
                          <a:rPr lang="en-US" altLang="zh-CN" sz="2400" i="1">
                            <a:solidFill>
                              <a:srgbClr val="FF0000"/>
                            </a:solidFill>
                            <a:latin typeface="Cambria Math" panose="02040503050406030204" pitchFamily="18" charset="0"/>
                            <a:cs typeface="Times New Roman" panose="02020603050405020304" pitchFamily="18" charset="0"/>
                          </a:rPr>
                        </m:ctrlPr>
                      </m:sSubPr>
                      <m:e>
                        <m:r>
                          <a:rPr lang="en-US" altLang="zh-CN" sz="2400" i="1">
                            <a:solidFill>
                              <a:srgbClr val="FF0000"/>
                            </a:solidFill>
                            <a:latin typeface="Cambria Math" panose="02040503050406030204" pitchFamily="18" charset="0"/>
                            <a:cs typeface="Times New Roman" panose="02020603050405020304" pitchFamily="18" charset="0"/>
                          </a:rPr>
                          <m:t>𝐿</m:t>
                        </m:r>
                      </m:e>
                      <m:sub>
                        <m:r>
                          <a:rPr lang="en-US" altLang="zh-CN" sz="2400" i="1">
                            <a:solidFill>
                              <a:srgbClr val="FF0000"/>
                            </a:solidFill>
                            <a:latin typeface="Cambria Math" panose="02040503050406030204" pitchFamily="18" charset="0"/>
                            <a:cs typeface="Times New Roman" panose="02020603050405020304" pitchFamily="18" charset="0"/>
                          </a:rPr>
                          <m:t>𝑡</m:t>
                        </m:r>
                      </m:sub>
                    </m:sSub>
                  </m:oMath>
                </a14:m>
                <a:endParaRPr lang="en-US" altLang="zh-CN" sz="2400" dirty="0">
                  <a:latin typeface="+mn-lt"/>
                  <a:cs typeface="Times New Roman" panose="02020603050405020304" pitchFamily="18" charset="0"/>
                </a:endParaRPr>
              </a:p>
              <a:p>
                <a:pPr marL="285750" indent="-285750">
                  <a:buFont typeface="Arial" panose="020B0604020202020204" pitchFamily="34" charset="0"/>
                  <a:buChar char="•"/>
                </a:pPr>
                <a:r>
                  <a:rPr lang="en-US" altLang="zh-CN" sz="2400" dirty="0">
                    <a:latin typeface="+mn-lt"/>
                    <a:cs typeface="Times New Roman" panose="02020603050405020304" pitchFamily="18" charset="0"/>
                  </a:rPr>
                  <a:t>Phase shifters: </a:t>
                </a:r>
                <a:r>
                  <a:rPr lang="en-US" altLang="zh-CN" sz="2400" i="1" dirty="0">
                    <a:solidFill>
                      <a:srgbClr val="FF0000"/>
                    </a:solidFill>
                    <a:cs typeface="Times New Roman" panose="02020603050405020304" pitchFamily="18" charset="0"/>
                  </a:rPr>
                  <a:t>m</a:t>
                </a:r>
                <a:r>
                  <a:rPr lang="en-US" altLang="zh-CN" sz="2400" dirty="0">
                    <a:solidFill>
                      <a:srgbClr val="FF0000"/>
                    </a:solidFill>
                    <a:cs typeface="Times New Roman" panose="02020603050405020304" pitchFamily="18" charset="0"/>
                  </a:rPr>
                  <a:t> </a:t>
                </a:r>
                <a14:m>
                  <m:oMath xmlns:m="http://schemas.openxmlformats.org/officeDocument/2006/math">
                    <m:sSub>
                      <m:sSubPr>
                        <m:ctrlPr>
                          <a:rPr lang="en-US" altLang="zh-CN" sz="2400" i="1">
                            <a:solidFill>
                              <a:srgbClr val="FF0000"/>
                            </a:solidFill>
                            <a:latin typeface="Cambria Math" panose="02040503050406030204" pitchFamily="18" charset="0"/>
                            <a:cs typeface="Times New Roman" panose="02020603050405020304" pitchFamily="18" charset="0"/>
                          </a:rPr>
                        </m:ctrlPr>
                      </m:sSubPr>
                      <m:e>
                        <m:r>
                          <a:rPr lang="en-US" altLang="zh-CN" sz="2400" i="1">
                            <a:solidFill>
                              <a:srgbClr val="FF0000"/>
                            </a:solidFill>
                            <a:latin typeface="Cambria Math" panose="02040503050406030204" pitchFamily="18" charset="0"/>
                            <a:cs typeface="Times New Roman" panose="02020603050405020304" pitchFamily="18" charset="0"/>
                          </a:rPr>
                          <m:t>𝑁</m:t>
                        </m:r>
                      </m:e>
                      <m:sub>
                        <m:r>
                          <a:rPr lang="en-US" altLang="zh-CN" sz="2400" i="1">
                            <a:solidFill>
                              <a:srgbClr val="FF0000"/>
                            </a:solidFill>
                            <a:latin typeface="Cambria Math" panose="02040503050406030204" pitchFamily="18" charset="0"/>
                            <a:cs typeface="Times New Roman" panose="02020603050405020304" pitchFamily="18" charset="0"/>
                          </a:rPr>
                          <m:t>𝑡</m:t>
                        </m:r>
                      </m:sub>
                    </m:sSub>
                  </m:oMath>
                </a14:m>
                <a:endParaRPr lang="zh-CN" altLang="en-US" sz="2400" dirty="0">
                  <a:latin typeface="+mn-lt"/>
                  <a:cs typeface="Times New Roman" panose="02020603050405020304" pitchFamily="18" charset="0"/>
                </a:endParaRPr>
              </a:p>
            </p:txBody>
          </p:sp>
        </mc:Choice>
        <mc:Fallback xmlns="">
          <p:sp>
            <p:nvSpPr>
              <p:cNvPr id="5" name="矩形 4"/>
              <p:cNvSpPr>
                <a:spLocks noRot="1" noChangeAspect="1" noMove="1" noResize="1" noEditPoints="1" noAdjustHandles="1" noChangeArrowheads="1" noChangeShapeType="1" noTextEdit="1"/>
              </p:cNvSpPr>
              <p:nvPr/>
            </p:nvSpPr>
            <p:spPr>
              <a:xfrm>
                <a:off x="6013463" y="3138026"/>
                <a:ext cx="3125279" cy="1938992"/>
              </a:xfrm>
              <a:prstGeom prst="rect">
                <a:avLst/>
              </a:prstGeom>
              <a:blipFill>
                <a:blip r:embed="rId3"/>
                <a:stretch>
                  <a:fillRect l="-2534" t="-2516" b="-6289"/>
                </a:stretch>
              </a:blipFill>
            </p:spPr>
            <p:txBody>
              <a:bodyPr/>
              <a:lstStyle/>
              <a:p>
                <a:r>
                  <a:rPr lang="zh-CN" altLang="en-US">
                    <a:noFill/>
                  </a:rPr>
                  <a:t> </a:t>
                </a:r>
              </a:p>
            </p:txBody>
          </p:sp>
        </mc:Fallback>
      </mc:AlternateContent>
      <p:pic>
        <p:nvPicPr>
          <p:cNvPr id="832" name="图片 831"/>
          <p:cNvPicPr>
            <a:picLocks noChangeAspect="1"/>
          </p:cNvPicPr>
          <p:nvPr/>
        </p:nvPicPr>
        <p:blipFill>
          <a:blip r:embed="rId4"/>
          <a:stretch>
            <a:fillRect/>
          </a:stretch>
        </p:blipFill>
        <p:spPr>
          <a:xfrm>
            <a:off x="148331" y="1218110"/>
            <a:ext cx="5949173" cy="4391349"/>
          </a:xfrm>
          <a:prstGeom prst="rect">
            <a:avLst/>
          </a:prstGeom>
        </p:spPr>
      </p:pic>
    </p:spTree>
    <p:extLst>
      <p:ext uri="{BB962C8B-B14F-4D97-AF65-F5344CB8AC3E}">
        <p14:creationId xmlns:p14="http://schemas.microsoft.com/office/powerpoint/2010/main" val="1877126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0" y="1260705"/>
                <a:ext cx="9144000" cy="5095645"/>
              </a:xfrm>
            </p:spPr>
            <p:txBody>
              <a:bodyPr/>
              <a:lstStyle/>
              <a:p>
                <a:r>
                  <a:rPr lang="en-US" dirty="0">
                    <a:solidFill>
                      <a:srgbClr val="FF0000"/>
                    </a:solidFill>
                  </a:rPr>
                  <a:t>Maximize</a:t>
                </a:r>
                <a:r>
                  <a:rPr lang="en-US" dirty="0"/>
                  <a:t> the </a:t>
                </a:r>
                <a:r>
                  <a:rPr lang="en-US" dirty="0">
                    <a:solidFill>
                      <a:srgbClr val="0432FF"/>
                    </a:solidFill>
                  </a:rPr>
                  <a:t>spectral efficiency</a:t>
                </a:r>
              </a:p>
              <a:p>
                <a:endParaRPr lang="en-US" dirty="0"/>
              </a:p>
              <a:p>
                <a:pPr marL="0" indent="0">
                  <a:buNone/>
                </a:pPr>
                <a:r>
                  <a:rPr lang="en-US" altLang="zh-CN" sz="2200" dirty="0"/>
                  <a:t>When assuming the Gaussian symbols, the spectral efficiency achieved by UM-MIMO systems can be stated as</a:t>
                </a:r>
              </a:p>
              <a:p>
                <a:pPr marL="0" indent="0">
                  <a:buNone/>
                </a:pPr>
                <a:endParaRPr lang="en-US" altLang="zh-CN" sz="2200" dirty="0"/>
              </a:p>
              <a:p>
                <a:pPr marL="0" indent="0">
                  <a:buNone/>
                </a:pPr>
                <a:endParaRPr lang="en-US" sz="2200" dirty="0"/>
              </a:p>
              <a:p>
                <a:pPr marL="0" indent="0">
                  <a:buNone/>
                </a:pPr>
                <a:endParaRPr lang="en-US" sz="2200" dirty="0"/>
              </a:p>
              <a:p>
                <a14:m>
                  <m:oMath xmlns:m="http://schemas.openxmlformats.org/officeDocument/2006/math">
                    <m:sSub>
                      <m:sSubPr>
                        <m:ctrlPr>
                          <a:rPr lang="zh-CN" altLang="zh-CN" sz="2000" i="1">
                            <a:latin typeface="Cambria Math" panose="02040503050406030204" pitchFamily="18" charset="0"/>
                          </a:rPr>
                        </m:ctrlPr>
                      </m:sSubPr>
                      <m:e>
                        <m:r>
                          <m:rPr>
                            <m:nor/>
                          </m:rPr>
                          <a:rPr lang="en-US" altLang="zh-CN" sz="2000">
                            <a:latin typeface="Times New Roman" panose="02020603050405020304" pitchFamily="18" charset="0"/>
                            <a:cs typeface="Times New Roman" panose="02020603050405020304" pitchFamily="18" charset="0"/>
                          </a:rPr>
                          <m:t>R</m:t>
                        </m:r>
                      </m:e>
                      <m:sub>
                        <m:r>
                          <a:rPr lang="en-US" altLang="zh-CN" sz="2000" i="1">
                            <a:latin typeface="Cambria Math" panose="02040503050406030204" pitchFamily="18" charset="0"/>
                          </a:rPr>
                          <m:t>𝑛</m:t>
                        </m:r>
                      </m:sub>
                    </m:sSub>
                    <m:r>
                      <a:rPr lang="en-US" altLang="zh-CN" sz="2000" i="1">
                        <a:latin typeface="Cambria Math" panose="02040503050406030204" pitchFamily="18" charset="0"/>
                      </a:rPr>
                      <m:t>=</m:t>
                    </m:r>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𝜎</m:t>
                        </m:r>
                      </m:e>
                      <m:sub>
                        <m:r>
                          <a:rPr lang="en-US" altLang="zh-CN" sz="2000" i="1">
                            <a:latin typeface="Cambria Math" panose="02040503050406030204" pitchFamily="18" charset="0"/>
                          </a:rPr>
                          <m:t>𝑛</m:t>
                        </m:r>
                      </m:sub>
                      <m:sup>
                        <m:r>
                          <a:rPr lang="en-US" altLang="zh-CN" sz="2000" i="1">
                            <a:latin typeface="Cambria Math" panose="02040503050406030204" pitchFamily="18" charset="0"/>
                          </a:rPr>
                          <m:t>2</m:t>
                        </m:r>
                      </m:sup>
                    </m:sSubSup>
                    <m:sSubSup>
                      <m:sSubSupPr>
                        <m:ctrlPr>
                          <a:rPr lang="zh-CN" altLang="zh-CN" sz="2000" i="1">
                            <a:latin typeface="Cambria Math" panose="02040503050406030204" pitchFamily="18" charset="0"/>
                          </a:rPr>
                        </m:ctrlPr>
                      </m:sSubSupPr>
                      <m:e>
                        <m:r>
                          <m:rPr>
                            <m:nor/>
                          </m:rPr>
                          <a:rPr lang="en-US" altLang="zh-CN" sz="2000">
                            <a:latin typeface="Times New Roman" panose="02020603050405020304" pitchFamily="18" charset="0"/>
                            <a:cs typeface="Times New Roman" panose="02020603050405020304" pitchFamily="18" charset="0"/>
                          </a:rPr>
                          <m:t>C</m:t>
                        </m:r>
                      </m:e>
                      <m:sub>
                        <m:r>
                          <m:rPr>
                            <m:sty m:val="p"/>
                          </m:rPr>
                          <a:rPr lang="en-US" altLang="zh-CN" sz="2000">
                            <a:latin typeface="Cambria Math" panose="02040503050406030204" pitchFamily="18" charset="0"/>
                          </a:rPr>
                          <m:t>D</m:t>
                        </m:r>
                      </m:sub>
                      <m:sup>
                        <m:r>
                          <a:rPr lang="en-US" altLang="zh-CN" sz="2000" i="1">
                            <a:latin typeface="Cambria Math" panose="02040503050406030204" pitchFamily="18" charset="0"/>
                          </a:rPr>
                          <m:t>𝐻</m:t>
                        </m:r>
                      </m:sup>
                    </m:sSubSup>
                    <m:sSubSup>
                      <m:sSubSupPr>
                        <m:ctrlPr>
                          <a:rPr lang="zh-CN" altLang="zh-CN" sz="2000" i="1">
                            <a:latin typeface="Cambria Math" panose="02040503050406030204" pitchFamily="18" charset="0"/>
                          </a:rPr>
                        </m:ctrlPr>
                      </m:sSubSupPr>
                      <m:e>
                        <m:r>
                          <m:rPr>
                            <m:nor/>
                          </m:rPr>
                          <a:rPr lang="en-US" altLang="zh-CN" sz="2000">
                            <a:latin typeface="Times New Roman" panose="02020603050405020304" pitchFamily="18" charset="0"/>
                            <a:cs typeface="Times New Roman" panose="02020603050405020304" pitchFamily="18" charset="0"/>
                          </a:rPr>
                          <m:t>C</m:t>
                        </m:r>
                      </m:e>
                      <m:sub>
                        <m:r>
                          <m:rPr>
                            <m:sty m:val="p"/>
                          </m:rPr>
                          <a:rPr lang="en-US" altLang="zh-CN" sz="2000">
                            <a:latin typeface="Cambria Math" panose="02040503050406030204" pitchFamily="18" charset="0"/>
                          </a:rPr>
                          <m:t>A</m:t>
                        </m:r>
                      </m:sub>
                      <m:sup>
                        <m:r>
                          <a:rPr lang="en-US" altLang="zh-CN" sz="2000" i="1">
                            <a:latin typeface="Cambria Math" panose="02040503050406030204" pitchFamily="18" charset="0"/>
                          </a:rPr>
                          <m:t>𝐻</m:t>
                        </m:r>
                      </m:sup>
                    </m:sSubSup>
                    <m:sSub>
                      <m:sSubPr>
                        <m:ctrlPr>
                          <a:rPr lang="zh-CN" altLang="zh-CN" sz="2000" i="1">
                            <a:latin typeface="Cambria Math" panose="02040503050406030204" pitchFamily="18" charset="0"/>
                          </a:rPr>
                        </m:ctrlPr>
                      </m:sSubPr>
                      <m:e>
                        <m:r>
                          <m:rPr>
                            <m:nor/>
                          </m:rPr>
                          <a:rPr lang="en-US" altLang="zh-CN" sz="2000">
                            <a:latin typeface="Times New Roman" panose="02020603050405020304" pitchFamily="18" charset="0"/>
                            <a:cs typeface="Times New Roman" panose="02020603050405020304" pitchFamily="18" charset="0"/>
                          </a:rPr>
                          <m:t>C</m:t>
                        </m:r>
                      </m:e>
                      <m:sub>
                        <m:r>
                          <m:rPr>
                            <m:sty m:val="p"/>
                          </m:rPr>
                          <a:rPr lang="en-US" altLang="zh-CN" sz="2000">
                            <a:latin typeface="Cambria Math" panose="02040503050406030204" pitchFamily="18" charset="0"/>
                          </a:rPr>
                          <m:t>A</m:t>
                        </m:r>
                      </m:sub>
                    </m:sSub>
                    <m:sSub>
                      <m:sSubPr>
                        <m:ctrlPr>
                          <a:rPr lang="zh-CN" altLang="zh-CN" sz="2000" i="1">
                            <a:latin typeface="Cambria Math" panose="02040503050406030204" pitchFamily="18" charset="0"/>
                          </a:rPr>
                        </m:ctrlPr>
                      </m:sSubPr>
                      <m:e>
                        <m:r>
                          <m:rPr>
                            <m:nor/>
                          </m:rPr>
                          <a:rPr lang="en-US" altLang="zh-CN" sz="2000">
                            <a:latin typeface="Times New Roman" panose="02020603050405020304" pitchFamily="18" charset="0"/>
                            <a:cs typeface="Times New Roman" panose="02020603050405020304" pitchFamily="18" charset="0"/>
                          </a:rPr>
                          <m:t>C</m:t>
                        </m:r>
                      </m:e>
                      <m:sub>
                        <m:r>
                          <m:rPr>
                            <m:sty m:val="p"/>
                          </m:rPr>
                          <a:rPr lang="en-US" altLang="zh-CN" sz="2000">
                            <a:latin typeface="Cambria Math" panose="02040503050406030204" pitchFamily="18" charset="0"/>
                          </a:rPr>
                          <m:t>D</m:t>
                        </m:r>
                      </m:sub>
                    </m:sSub>
                  </m:oMath>
                </a14:m>
                <a:r>
                  <a:rPr lang="en-US" sz="2200" dirty="0"/>
                  <a:t> is the covariance matrix of the noise vector after combining. </a:t>
                </a:r>
              </a:p>
              <a:p>
                <a:r>
                  <a:rPr lang="en-US" sz="2200" dirty="0"/>
                  <a:t>The essence of solving this problem is </a:t>
                </a:r>
                <a:r>
                  <a:rPr lang="en-US" sz="2200" dirty="0">
                    <a:solidFill>
                      <a:srgbClr val="FF0000"/>
                    </a:solidFill>
                  </a:rPr>
                  <a:t>finding proper </a:t>
                </a:r>
                <a14:m>
                  <m:oMath xmlns:m="http://schemas.openxmlformats.org/officeDocument/2006/math">
                    <m:sSub>
                      <m:sSubPr>
                        <m:ctrlPr>
                          <a:rPr lang="en-US" altLang="zh-CN" sz="2200" i="1" smtClean="0">
                            <a:solidFill>
                              <a:srgbClr val="FF0000"/>
                            </a:solidFill>
                            <a:latin typeface="Cambria Math" panose="02040503050406030204" pitchFamily="18" charset="0"/>
                          </a:rPr>
                        </m:ctrlPr>
                      </m:sSubPr>
                      <m:e>
                        <m:r>
                          <a:rPr lang="en-US" altLang="zh-CN" sz="2200" b="1" i="0" smtClean="0">
                            <a:solidFill>
                              <a:srgbClr val="FF0000"/>
                            </a:solidFill>
                            <a:latin typeface="Cambria Math" panose="02040503050406030204" pitchFamily="18" charset="0"/>
                          </a:rPr>
                          <m:t>𝐏</m:t>
                        </m:r>
                      </m:e>
                      <m:sub>
                        <m:r>
                          <a:rPr lang="en-US" altLang="zh-CN" sz="2200" b="1" i="0" smtClean="0">
                            <a:solidFill>
                              <a:srgbClr val="FF0000"/>
                            </a:solidFill>
                            <a:latin typeface="Cambria Math" panose="02040503050406030204" pitchFamily="18" charset="0"/>
                          </a:rPr>
                          <m:t>𝐀</m:t>
                        </m:r>
                      </m:sub>
                    </m:sSub>
                  </m:oMath>
                </a14:m>
                <a:r>
                  <a:rPr lang="en-US" sz="2200" dirty="0">
                    <a:solidFill>
                      <a:srgbClr val="FF0000"/>
                    </a:solidFill>
                  </a:rPr>
                  <a:t>, </a:t>
                </a:r>
                <a14:m>
                  <m:oMath xmlns:m="http://schemas.openxmlformats.org/officeDocument/2006/math">
                    <m:sSub>
                      <m:sSubPr>
                        <m:ctrlPr>
                          <a:rPr lang="en-US" altLang="zh-CN" sz="2200" i="1" smtClean="0">
                            <a:solidFill>
                              <a:srgbClr val="FF0000"/>
                            </a:solidFill>
                            <a:latin typeface="Cambria Math" panose="02040503050406030204" pitchFamily="18" charset="0"/>
                          </a:rPr>
                        </m:ctrlPr>
                      </m:sSubPr>
                      <m:e>
                        <m:r>
                          <a:rPr lang="en-US" altLang="zh-CN" sz="2200" b="1" i="0" smtClean="0">
                            <a:solidFill>
                              <a:srgbClr val="FF0000"/>
                            </a:solidFill>
                            <a:latin typeface="Cambria Math" panose="02040503050406030204" pitchFamily="18" charset="0"/>
                          </a:rPr>
                          <m:t>𝐏</m:t>
                        </m:r>
                      </m:e>
                      <m:sub>
                        <m:r>
                          <a:rPr lang="en-US" altLang="zh-CN" sz="2200" b="1" i="0" smtClean="0">
                            <a:solidFill>
                              <a:srgbClr val="FF0000"/>
                            </a:solidFill>
                            <a:latin typeface="Cambria Math" panose="02040503050406030204" pitchFamily="18" charset="0"/>
                          </a:rPr>
                          <m:t>𝐃</m:t>
                        </m:r>
                      </m:sub>
                    </m:sSub>
                  </m:oMath>
                </a14:m>
                <a:r>
                  <a:rPr lang="en-US" sz="2200" dirty="0">
                    <a:solidFill>
                      <a:srgbClr val="FF0000"/>
                    </a:solidFill>
                  </a:rPr>
                  <a:t> and </a:t>
                </a:r>
                <a14:m>
                  <m:oMath xmlns:m="http://schemas.openxmlformats.org/officeDocument/2006/math">
                    <m:sSub>
                      <m:sSubPr>
                        <m:ctrlPr>
                          <a:rPr lang="en-US" altLang="zh-CN" sz="2200" i="1" smtClean="0">
                            <a:solidFill>
                              <a:srgbClr val="FF0000"/>
                            </a:solidFill>
                            <a:latin typeface="Cambria Math" panose="02040503050406030204" pitchFamily="18" charset="0"/>
                          </a:rPr>
                        </m:ctrlPr>
                      </m:sSubPr>
                      <m:e>
                        <m:r>
                          <a:rPr lang="en-US" altLang="zh-CN" sz="2200" b="1" i="0" smtClean="0">
                            <a:solidFill>
                              <a:srgbClr val="FF0000"/>
                            </a:solidFill>
                            <a:latin typeface="Cambria Math" panose="02040503050406030204" pitchFamily="18" charset="0"/>
                          </a:rPr>
                          <m:t>𝐂</m:t>
                        </m:r>
                      </m:e>
                      <m:sub>
                        <m:r>
                          <a:rPr lang="en-US" altLang="zh-CN" sz="2200" b="1" i="0" smtClean="0">
                            <a:solidFill>
                              <a:srgbClr val="FF0000"/>
                            </a:solidFill>
                            <a:latin typeface="Cambria Math" panose="02040503050406030204" pitchFamily="18" charset="0"/>
                          </a:rPr>
                          <m:t>𝐀</m:t>
                        </m:r>
                      </m:sub>
                    </m:sSub>
                  </m:oMath>
                </a14:m>
                <a:r>
                  <a:rPr lang="en-US" sz="2200" dirty="0">
                    <a:solidFill>
                      <a:srgbClr val="FF0000"/>
                    </a:solidFill>
                  </a:rPr>
                  <a:t>, </a:t>
                </a:r>
                <a14:m>
                  <m:oMath xmlns:m="http://schemas.openxmlformats.org/officeDocument/2006/math">
                    <m:sSub>
                      <m:sSubPr>
                        <m:ctrlPr>
                          <a:rPr lang="en-US" altLang="zh-CN" sz="2200" i="1" smtClean="0">
                            <a:solidFill>
                              <a:srgbClr val="FF0000"/>
                            </a:solidFill>
                            <a:latin typeface="Cambria Math" panose="02040503050406030204" pitchFamily="18" charset="0"/>
                          </a:rPr>
                        </m:ctrlPr>
                      </m:sSubPr>
                      <m:e>
                        <m:r>
                          <a:rPr lang="en-US" altLang="zh-CN" sz="2200" b="1" i="0" smtClean="0">
                            <a:solidFill>
                              <a:srgbClr val="FF0000"/>
                            </a:solidFill>
                            <a:latin typeface="Cambria Math" panose="02040503050406030204" pitchFamily="18" charset="0"/>
                          </a:rPr>
                          <m:t>𝐂</m:t>
                        </m:r>
                      </m:e>
                      <m:sub>
                        <m:r>
                          <a:rPr lang="en-US" altLang="zh-CN" sz="2200" b="1" i="0" smtClean="0">
                            <a:solidFill>
                              <a:srgbClr val="FF0000"/>
                            </a:solidFill>
                            <a:latin typeface="Cambria Math" panose="02040503050406030204" pitchFamily="18" charset="0"/>
                          </a:rPr>
                          <m:t>𝐃</m:t>
                        </m:r>
                      </m:sub>
                    </m:sSub>
                  </m:oMath>
                </a14:m>
                <a:r>
                  <a:rPr lang="en-US" sz="2200" dirty="0"/>
                  <a:t> to </a:t>
                </a:r>
                <a:r>
                  <a:rPr lang="en-US" sz="2200" dirty="0">
                    <a:solidFill>
                      <a:srgbClr val="FF0000"/>
                    </a:solidFill>
                  </a:rPr>
                  <a:t>maximize</a:t>
                </a:r>
                <a:r>
                  <a:rPr lang="en-US" sz="2200" dirty="0"/>
                  <a:t> the </a:t>
                </a:r>
                <a:r>
                  <a:rPr lang="en-US" sz="2200" dirty="0">
                    <a:solidFill>
                      <a:srgbClr val="0432FF"/>
                    </a:solidFill>
                  </a:rPr>
                  <a:t>spectral efficiency</a:t>
                </a:r>
                <a:r>
                  <a:rPr lang="en-US" sz="2200" dirty="0"/>
                  <a:t>.</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0" y="1260705"/>
                <a:ext cx="9144000" cy="5095645"/>
              </a:xfrm>
              <a:blipFill>
                <a:blip r:embed="rId4"/>
                <a:stretch>
                  <a:fillRect l="-1133" t="-1196"/>
                </a:stretch>
              </a:blipFill>
            </p:spPr>
            <p:txBody>
              <a:bodyPr/>
              <a:lstStyle/>
              <a:p>
                <a:r>
                  <a:rPr lang="zh-CN" altLang="en-US">
                    <a:noFill/>
                  </a:rPr>
                  <a:t> </a:t>
                </a:r>
              </a:p>
            </p:txBody>
          </p:sp>
        </mc:Fallback>
      </mc:AlternateContent>
      <p:sp>
        <p:nvSpPr>
          <p:cNvPr id="3" name="Slide Number Placeholder 2"/>
          <p:cNvSpPr>
            <a:spLocks noGrp="1"/>
          </p:cNvSpPr>
          <p:nvPr>
            <p:ph type="sldNum" sz="quarter" idx="11"/>
          </p:nvPr>
        </p:nvSpPr>
        <p:spPr/>
        <p:txBody>
          <a:bodyPr/>
          <a:lstStyle/>
          <a:p>
            <a:pPr>
              <a:defRPr/>
            </a:pPr>
            <a:fld id="{AC6DD1D9-2669-FC49-9FC1-CDD719D0F834}" type="slidenum">
              <a:rPr lang="en-US" smtClean="0"/>
              <a:pPr>
                <a:defRPr/>
              </a:pPr>
              <a:t>15</a:t>
            </a:fld>
            <a:endParaRPr lang="en-US"/>
          </a:p>
        </p:txBody>
      </p:sp>
      <p:sp>
        <p:nvSpPr>
          <p:cNvPr id="4" name="Title 3"/>
          <p:cNvSpPr>
            <a:spLocks noGrp="1"/>
          </p:cNvSpPr>
          <p:nvPr>
            <p:ph type="title"/>
          </p:nvPr>
        </p:nvSpPr>
        <p:spPr/>
        <p:txBody>
          <a:bodyPr/>
          <a:lstStyle/>
          <a:p>
            <a:r>
              <a:rPr lang="en-US" altLang="zh-CN" dirty="0"/>
              <a:t>Problem</a:t>
            </a:r>
            <a:r>
              <a:rPr lang="zh-CN" altLang="en-US" dirty="0"/>
              <a:t> </a:t>
            </a:r>
            <a:r>
              <a:rPr lang="en-US" altLang="zh-CN" dirty="0"/>
              <a:t>Formulation</a:t>
            </a:r>
            <a:endParaRPr lang="en-US" dirty="0"/>
          </a:p>
        </p:txBody>
      </p:sp>
      <p:sp>
        <p:nvSpPr>
          <p:cNvPr id="5" name="Rectangle 2">
            <a:extLst>
              <a:ext uri="{FF2B5EF4-FFF2-40B4-BE49-F238E27FC236}">
                <a16:creationId xmlns:a16="http://schemas.microsoft.com/office/drawing/2014/main" id="{240DEDC0-61DD-4844-8B63-B31532E4AF5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7">
            <a:extLst>
              <a:ext uri="{FF2B5EF4-FFF2-40B4-BE49-F238E27FC236}">
                <a16:creationId xmlns:a16="http://schemas.microsoft.com/office/drawing/2014/main" id="{79A89D01-757C-4969-8F4E-3E512257E340}"/>
              </a:ext>
            </a:extLst>
          </p:cNvPr>
          <p:cNvSpPr>
            <a:spLocks noChangeArrowheads="1"/>
          </p:cNvSpPr>
          <p:nvPr/>
        </p:nvSpPr>
        <p:spPr bwMode="auto">
          <a:xfrm>
            <a:off x="2309567" y="534329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mc:Choice xmlns:a14="http://schemas.microsoft.com/office/drawing/2010/main" Requires="a14">
          <p:sp>
            <p:nvSpPr>
              <p:cNvPr id="10" name="对象 9">
                <a:extLst>
                  <a:ext uri="{FF2B5EF4-FFF2-40B4-BE49-F238E27FC236}">
                    <a16:creationId xmlns:a16="http://schemas.microsoft.com/office/drawing/2014/main" id="{A2069131-EFEC-49C1-B19C-174F37C2081E}"/>
                  </a:ext>
                </a:extLst>
              </p:cNvPr>
              <p:cNvSpPr txBox="1"/>
              <p:nvPr/>
            </p:nvSpPr>
            <p:spPr bwMode="auto">
              <a:xfrm>
                <a:off x="989013" y="3113088"/>
                <a:ext cx="6799262" cy="993775"/>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𝑅</m:t>
                      </m:r>
                      <m:r>
                        <a:rPr lang="en-US" i="1">
                          <a:solidFill>
                            <a:srgbClr val="000000"/>
                          </a:solidFill>
                          <a:latin typeface="Cambria Math" panose="02040503050406030204" pitchFamily="18" charset="0"/>
                        </a:rPr>
                        <m:t>=</m:t>
                      </m:r>
                      <m:r>
                        <m:rPr>
                          <m:nor/>
                        </m:rPr>
                        <a:rPr lang="en-US" i="0">
                          <a:solidFill>
                            <a:srgbClr val="000000"/>
                          </a:solidFill>
                          <a:latin typeface="Cambria Math" panose="02040503050406030204" pitchFamily="18" charset="0"/>
                        </a:rPr>
                        <m:t>lo</m:t>
                      </m:r>
                      <m:sSub>
                        <m:sSubPr>
                          <m:ctrlPr>
                            <a:rPr lang="en-US" i="1">
                              <a:solidFill>
                                <a:srgbClr val="000000"/>
                              </a:solidFill>
                              <a:latin typeface="Cambria Math" panose="02040503050406030204" pitchFamily="18" charset="0"/>
                            </a:rPr>
                          </m:ctrlPr>
                        </m:sSubPr>
                        <m:e>
                          <m:r>
                            <m:rPr>
                              <m:nor/>
                            </m:rPr>
                            <a:rPr lang="en-US" i="0">
                              <a:solidFill>
                                <a:srgbClr val="000000"/>
                              </a:solidFill>
                              <a:latin typeface="Cambria Math" panose="02040503050406030204" pitchFamily="18" charset="0"/>
                            </a:rPr>
                            <m:t>g</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m:t>
                      </m:r>
                      <m:d>
                        <m:dPr>
                          <m:begChr m:val="|"/>
                          <m:endChr m:val=""/>
                          <m:ctrlPr>
                            <a:rPr lang="en-US" i="1">
                              <a:solidFill>
                                <a:srgbClr val="000000"/>
                              </a:solidFill>
                              <a:latin typeface="Cambria Math" panose="02040503050406030204" pitchFamily="18" charset="0"/>
                            </a:rPr>
                          </m:ctrlPr>
                        </m:dPr>
                        <m:e>
                          <m:d>
                            <m:dPr>
                              <m:begChr m:val=""/>
                              <m:endChr m:val="|"/>
                              <m:ctrlPr>
                                <a:rPr lang="en-US" i="1">
                                  <a:solidFill>
                                    <a:srgbClr val="000000"/>
                                  </a:solidFill>
                                  <a:latin typeface="Cambria Math" panose="02040503050406030204" pitchFamily="18" charset="0"/>
                                </a:rPr>
                              </m:ctrlPr>
                            </m:dPr>
                            <m:e>
                              <m:sSub>
                                <m:sSubPr>
                                  <m:ctrlPr>
                                    <a:rPr lang="en-US" i="1">
                                      <a:solidFill>
                                        <a:srgbClr val="000000"/>
                                      </a:solidFill>
                                      <a:latin typeface="Cambria Math" panose="02040503050406030204" pitchFamily="18" charset="0"/>
                                    </a:rPr>
                                  </m:ctrlPr>
                                </m:sSubPr>
                                <m:e>
                                  <m:r>
                                    <m:rPr>
                                      <m:sty m:val="p"/>
                                    </m:rPr>
                                    <a:rPr lang="en-US" i="1">
                                      <a:solidFill>
                                        <a:srgbClr val="000000"/>
                                      </a:solidFill>
                                      <a:latin typeface="Cambria Math" panose="02040503050406030204" pitchFamily="18" charset="0"/>
                                    </a:rPr>
                                    <m:t>I</m:t>
                                  </m:r>
                                </m:e>
                                <m:sub>
                                  <m:sSub>
                                    <m:sSubPr>
                                      <m:ctrlPr>
                                        <a:rPr lang="en-US" i="1">
                                          <a:solidFill>
                                            <a:srgbClr val="000000"/>
                                          </a:solidFill>
                                          <a:latin typeface="Cambria Math" panose="02040503050406030204" pitchFamily="18" charset="0"/>
                                        </a:rPr>
                                      </m:ctrlPr>
                                    </m:sSubPr>
                                    <m:e>
                                      <m:r>
                                        <m:rPr>
                                          <m:sty m:val="p"/>
                                        </m:rPr>
                                        <a:rPr lang="en-US" i="1">
                                          <a:solidFill>
                                            <a:srgbClr val="000000"/>
                                          </a:solidFill>
                                          <a:latin typeface="Cambria Math" panose="02040503050406030204" pitchFamily="18" charset="0"/>
                                        </a:rPr>
                                        <m:t>N</m:t>
                                      </m:r>
                                    </m:e>
                                    <m:sub>
                                      <m:r>
                                        <m:rPr>
                                          <m:sty m:val="p"/>
                                        </m:rPr>
                                        <a:rPr lang="en-US" i="1">
                                          <a:solidFill>
                                            <a:srgbClr val="000000"/>
                                          </a:solidFill>
                                          <a:latin typeface="Cambria Math" panose="02040503050406030204" pitchFamily="18" charset="0"/>
                                        </a:rPr>
                                        <m:t>s</m:t>
                                      </m:r>
                                    </m:sub>
                                  </m:sSub>
                                </m:sub>
                              </m:sSub>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𝜌</m:t>
                                  </m:r>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𝑁</m:t>
                                      </m:r>
                                    </m:e>
                                    <m:sub>
                                      <m:r>
                                        <a:rPr lang="en-US" i="1">
                                          <a:solidFill>
                                            <a:srgbClr val="000000"/>
                                          </a:solidFill>
                                          <a:latin typeface="Cambria Math" panose="02040503050406030204" pitchFamily="18" charset="0"/>
                                        </a:rPr>
                                        <m:t>𝑠</m:t>
                                      </m:r>
                                    </m:sub>
                                  </m:sSub>
                                </m:den>
                              </m:f>
                              <m:sSubSup>
                                <m:sSubSupPr>
                                  <m:ctrlPr>
                                    <a:rPr lang="en-US" i="1">
                                      <a:solidFill>
                                        <a:srgbClr val="000000"/>
                                      </a:solidFill>
                                      <a:latin typeface="Cambria Math" panose="02040503050406030204" pitchFamily="18" charset="0"/>
                                    </a:rPr>
                                  </m:ctrlPr>
                                </m:sSubSupPr>
                                <m:e>
                                  <m:r>
                                    <m:rPr>
                                      <m:sty m:val="p"/>
                                    </m:rPr>
                                    <a:rPr lang="en-US" i="1">
                                      <a:solidFill>
                                        <a:srgbClr val="000000"/>
                                      </a:solidFill>
                                      <a:latin typeface="Cambria Math" panose="02040503050406030204" pitchFamily="18" charset="0"/>
                                    </a:rPr>
                                    <m:t>R</m:t>
                                  </m:r>
                                </m:e>
                                <m:sub>
                                  <m:r>
                                    <m:rPr>
                                      <m:sty m:val="p"/>
                                    </m:rPr>
                                    <a:rPr lang="en-US" i="1">
                                      <a:solidFill>
                                        <a:srgbClr val="000000"/>
                                      </a:solidFill>
                                      <a:latin typeface="Cambria Math" panose="02040503050406030204" pitchFamily="18" charset="0"/>
                                    </a:rPr>
                                    <m:t>n</m:t>
                                  </m:r>
                                </m:sub>
                                <m:sup>
                                  <m:r>
                                    <a:rPr lang="en-US" i="1">
                                      <a:solidFill>
                                        <a:srgbClr val="000000"/>
                                      </a:solidFill>
                                      <a:latin typeface="Cambria Math" panose="02040503050406030204" pitchFamily="18" charset="0"/>
                                    </a:rPr>
                                    <m:t>−1</m:t>
                                  </m:r>
                                </m:sup>
                              </m:sSubSup>
                              <m:sSubSup>
                                <m:sSubSupPr>
                                  <m:ctrlPr>
                                    <a:rPr lang="en-US" i="1">
                                      <a:solidFill>
                                        <a:srgbClr val="000000"/>
                                      </a:solidFill>
                                      <a:latin typeface="Cambria Math" panose="02040503050406030204" pitchFamily="18" charset="0"/>
                                    </a:rPr>
                                  </m:ctrlPr>
                                </m:sSubSupPr>
                                <m:e>
                                  <m:r>
                                    <m:rPr>
                                      <m:sty m:val="p"/>
                                    </m:rPr>
                                    <a:rPr lang="en-US" i="1">
                                      <a:solidFill>
                                        <a:srgbClr val="000000"/>
                                      </a:solidFill>
                                      <a:latin typeface="Cambria Math" panose="02040503050406030204" pitchFamily="18" charset="0"/>
                                    </a:rPr>
                                    <m:t>C</m:t>
                                  </m:r>
                                </m:e>
                                <m:sub>
                                  <m:r>
                                    <m:rPr>
                                      <m:sty m:val="p"/>
                                    </m:rPr>
                                    <a:rPr lang="en-US" i="1">
                                      <a:solidFill>
                                        <a:srgbClr val="000000"/>
                                      </a:solidFill>
                                      <a:latin typeface="Cambria Math" panose="02040503050406030204" pitchFamily="18" charset="0"/>
                                    </a:rPr>
                                    <m:t>D</m:t>
                                  </m:r>
                                </m:sub>
                                <m:sup>
                                  <m:r>
                                    <m:rPr>
                                      <m:sty m:val="p"/>
                                    </m:rPr>
                                    <a:rPr lang="en-US" i="1">
                                      <a:solidFill>
                                        <a:srgbClr val="000000"/>
                                      </a:solidFill>
                                      <a:latin typeface="Cambria Math" panose="02040503050406030204" pitchFamily="18" charset="0"/>
                                    </a:rPr>
                                    <m:t>H</m:t>
                                  </m:r>
                                </m:sup>
                              </m:sSubSup>
                              <m:sSubSup>
                                <m:sSubSupPr>
                                  <m:ctrlPr>
                                    <a:rPr lang="en-US" i="1">
                                      <a:solidFill>
                                        <a:srgbClr val="000000"/>
                                      </a:solidFill>
                                      <a:latin typeface="Cambria Math" panose="02040503050406030204" pitchFamily="18" charset="0"/>
                                    </a:rPr>
                                  </m:ctrlPr>
                                </m:sSubSupPr>
                                <m:e>
                                  <m:r>
                                    <m:rPr>
                                      <m:sty m:val="p"/>
                                    </m:rPr>
                                    <a:rPr lang="en-US" i="1">
                                      <a:solidFill>
                                        <a:srgbClr val="000000"/>
                                      </a:solidFill>
                                      <a:latin typeface="Cambria Math" panose="02040503050406030204" pitchFamily="18" charset="0"/>
                                    </a:rPr>
                                    <m:t>C</m:t>
                                  </m:r>
                                </m:e>
                                <m:sub>
                                  <m:r>
                                    <m:rPr>
                                      <m:sty m:val="p"/>
                                    </m:rPr>
                                    <a:rPr lang="en-US" i="1">
                                      <a:solidFill>
                                        <a:srgbClr val="000000"/>
                                      </a:solidFill>
                                      <a:latin typeface="Cambria Math" panose="02040503050406030204" pitchFamily="18" charset="0"/>
                                    </a:rPr>
                                    <m:t>A</m:t>
                                  </m:r>
                                </m:sub>
                                <m:sup>
                                  <m:r>
                                    <m:rPr>
                                      <m:sty m:val="p"/>
                                    </m:rPr>
                                    <a:rPr lang="en-US" i="1">
                                      <a:solidFill>
                                        <a:srgbClr val="000000"/>
                                      </a:solidFill>
                                      <a:latin typeface="Cambria Math" panose="02040503050406030204" pitchFamily="18" charset="0"/>
                                    </a:rPr>
                                    <m:t>H</m:t>
                                  </m:r>
                                </m:sup>
                              </m:sSubSup>
                              <m:r>
                                <m:rPr>
                                  <m:sty m:val="p"/>
                                </m:rPr>
                                <a:rPr lang="en-US" i="1">
                                  <a:solidFill>
                                    <a:srgbClr val="000000"/>
                                  </a:solidFill>
                                  <a:latin typeface="Cambria Math" panose="02040503050406030204" pitchFamily="18" charset="0"/>
                                </a:rPr>
                                <m:t>H</m:t>
                              </m:r>
                              <m:sSub>
                                <m:sSubPr>
                                  <m:ctrlPr>
                                    <a:rPr lang="en-US" i="1">
                                      <a:solidFill>
                                        <a:srgbClr val="000000"/>
                                      </a:solidFill>
                                      <a:latin typeface="Cambria Math" panose="02040503050406030204" pitchFamily="18" charset="0"/>
                                    </a:rPr>
                                  </m:ctrlPr>
                                </m:sSubPr>
                                <m:e>
                                  <m:r>
                                    <m:rPr>
                                      <m:sty m:val="p"/>
                                    </m:rPr>
                                    <a:rPr lang="en-US" i="1">
                                      <a:solidFill>
                                        <a:srgbClr val="000000"/>
                                      </a:solidFill>
                                      <a:latin typeface="Cambria Math" panose="02040503050406030204" pitchFamily="18" charset="0"/>
                                    </a:rPr>
                                    <m:t>P</m:t>
                                  </m:r>
                                </m:e>
                                <m:sub>
                                  <m:r>
                                    <m:rPr>
                                      <m:sty m:val="p"/>
                                    </m:rPr>
                                    <a:rPr lang="en-US" i="1">
                                      <a:solidFill>
                                        <a:srgbClr val="000000"/>
                                      </a:solidFill>
                                      <a:latin typeface="Cambria Math" panose="02040503050406030204" pitchFamily="18" charset="0"/>
                                    </a:rPr>
                                    <m:t>A</m:t>
                                  </m:r>
                                </m:sub>
                              </m:sSub>
                              <m:sSub>
                                <m:sSubPr>
                                  <m:ctrlPr>
                                    <a:rPr lang="en-US" i="1">
                                      <a:solidFill>
                                        <a:srgbClr val="000000"/>
                                      </a:solidFill>
                                      <a:latin typeface="Cambria Math" panose="02040503050406030204" pitchFamily="18" charset="0"/>
                                    </a:rPr>
                                  </m:ctrlPr>
                                </m:sSubPr>
                                <m:e>
                                  <m:r>
                                    <m:rPr>
                                      <m:sty m:val="p"/>
                                    </m:rPr>
                                    <a:rPr lang="en-US" i="1">
                                      <a:solidFill>
                                        <a:srgbClr val="000000"/>
                                      </a:solidFill>
                                      <a:latin typeface="Cambria Math" panose="02040503050406030204" pitchFamily="18" charset="0"/>
                                    </a:rPr>
                                    <m:t>P</m:t>
                                  </m:r>
                                </m:e>
                                <m:sub>
                                  <m:r>
                                    <m:rPr>
                                      <m:sty m:val="p"/>
                                    </m:rPr>
                                    <a:rPr lang="en-US" i="1">
                                      <a:solidFill>
                                        <a:srgbClr val="000000"/>
                                      </a:solidFill>
                                      <a:latin typeface="Cambria Math" panose="02040503050406030204" pitchFamily="18" charset="0"/>
                                    </a:rPr>
                                    <m:t>D</m:t>
                                  </m:r>
                                </m:sub>
                              </m:sSub>
                              <m:r>
                                <a:rPr lang="en-US" i="1">
                                  <a:solidFill>
                                    <a:srgbClr val="000000"/>
                                  </a:solidFill>
                                  <a:latin typeface="Cambria Math" panose="02040503050406030204" pitchFamily="18" charset="0"/>
                                </a:rPr>
                                <m:t>×</m:t>
                              </m:r>
                              <m:sSubSup>
                                <m:sSubSupPr>
                                  <m:ctrlPr>
                                    <a:rPr lang="en-US" i="1">
                                      <a:solidFill>
                                        <a:srgbClr val="000000"/>
                                      </a:solidFill>
                                      <a:latin typeface="Cambria Math" panose="02040503050406030204" pitchFamily="18" charset="0"/>
                                    </a:rPr>
                                  </m:ctrlPr>
                                </m:sSubSupPr>
                                <m:e>
                                  <m:r>
                                    <m:rPr>
                                      <m:sty m:val="p"/>
                                    </m:rPr>
                                    <a:rPr lang="en-US" i="1">
                                      <a:solidFill>
                                        <a:srgbClr val="000000"/>
                                      </a:solidFill>
                                      <a:latin typeface="Cambria Math" panose="02040503050406030204" pitchFamily="18" charset="0"/>
                                    </a:rPr>
                                    <m:t>P</m:t>
                                  </m:r>
                                </m:e>
                                <m:sub>
                                  <m:r>
                                    <m:rPr>
                                      <m:sty m:val="p"/>
                                    </m:rPr>
                                    <a:rPr lang="en-US" i="1">
                                      <a:solidFill>
                                        <a:srgbClr val="000000"/>
                                      </a:solidFill>
                                      <a:latin typeface="Cambria Math" panose="02040503050406030204" pitchFamily="18" charset="0"/>
                                    </a:rPr>
                                    <m:t>D</m:t>
                                  </m:r>
                                </m:sub>
                                <m:sup>
                                  <m:r>
                                    <m:rPr>
                                      <m:sty m:val="p"/>
                                    </m:rPr>
                                    <a:rPr lang="en-US" i="1">
                                      <a:solidFill>
                                        <a:srgbClr val="000000"/>
                                      </a:solidFill>
                                      <a:latin typeface="Cambria Math" panose="02040503050406030204" pitchFamily="18" charset="0"/>
                                    </a:rPr>
                                    <m:t>H</m:t>
                                  </m:r>
                                </m:sup>
                              </m:sSubSup>
                              <m:sSubSup>
                                <m:sSubSupPr>
                                  <m:ctrlPr>
                                    <a:rPr lang="en-US" i="1">
                                      <a:solidFill>
                                        <a:srgbClr val="000000"/>
                                      </a:solidFill>
                                      <a:latin typeface="Cambria Math" panose="02040503050406030204" pitchFamily="18" charset="0"/>
                                    </a:rPr>
                                  </m:ctrlPr>
                                </m:sSubSupPr>
                                <m:e>
                                  <m:r>
                                    <m:rPr>
                                      <m:sty m:val="p"/>
                                    </m:rPr>
                                    <a:rPr lang="en-US" i="1">
                                      <a:solidFill>
                                        <a:srgbClr val="000000"/>
                                      </a:solidFill>
                                      <a:latin typeface="Cambria Math" panose="02040503050406030204" pitchFamily="18" charset="0"/>
                                    </a:rPr>
                                    <m:t>P</m:t>
                                  </m:r>
                                </m:e>
                                <m:sub>
                                  <m:r>
                                    <m:rPr>
                                      <m:sty m:val="p"/>
                                    </m:rPr>
                                    <a:rPr lang="en-US" i="1">
                                      <a:solidFill>
                                        <a:srgbClr val="000000"/>
                                      </a:solidFill>
                                      <a:latin typeface="Cambria Math" panose="02040503050406030204" pitchFamily="18" charset="0"/>
                                    </a:rPr>
                                    <m:t>A</m:t>
                                  </m:r>
                                </m:sub>
                                <m:sup>
                                  <m:r>
                                    <m:rPr>
                                      <m:sty m:val="p"/>
                                    </m:rPr>
                                    <a:rPr lang="en-US" i="1">
                                      <a:solidFill>
                                        <a:srgbClr val="000000"/>
                                      </a:solidFill>
                                      <a:latin typeface="Cambria Math" panose="02040503050406030204" pitchFamily="18" charset="0"/>
                                    </a:rPr>
                                    <m:t>H</m:t>
                                  </m:r>
                                </m:sup>
                              </m:sSubSup>
                              <m:sSup>
                                <m:sSupPr>
                                  <m:ctrlPr>
                                    <a:rPr lang="en-US" i="1">
                                      <a:solidFill>
                                        <a:srgbClr val="000000"/>
                                      </a:solidFill>
                                      <a:latin typeface="Cambria Math" panose="02040503050406030204" pitchFamily="18" charset="0"/>
                                    </a:rPr>
                                  </m:ctrlPr>
                                </m:sSupPr>
                                <m:e>
                                  <m:r>
                                    <m:rPr>
                                      <m:sty m:val="p"/>
                                    </m:rPr>
                                    <a:rPr lang="en-US" i="1">
                                      <a:solidFill>
                                        <a:srgbClr val="000000"/>
                                      </a:solidFill>
                                      <a:latin typeface="Cambria Math" panose="02040503050406030204" pitchFamily="18" charset="0"/>
                                    </a:rPr>
                                    <m:t>H</m:t>
                                  </m:r>
                                </m:e>
                                <m:sup>
                                  <m:r>
                                    <m:rPr>
                                      <m:sty m:val="p"/>
                                    </m:rPr>
                                    <a:rPr lang="en-US" i="1">
                                      <a:solidFill>
                                        <a:srgbClr val="000000"/>
                                      </a:solidFill>
                                      <a:latin typeface="Cambria Math" panose="02040503050406030204" pitchFamily="18" charset="0"/>
                                    </a:rPr>
                                    <m:t>H</m:t>
                                  </m:r>
                                </m:sup>
                              </m:sSup>
                              <m:sSub>
                                <m:sSubPr>
                                  <m:ctrlPr>
                                    <a:rPr lang="en-US" i="1">
                                      <a:solidFill>
                                        <a:srgbClr val="000000"/>
                                      </a:solidFill>
                                      <a:latin typeface="Cambria Math" panose="02040503050406030204" pitchFamily="18" charset="0"/>
                                    </a:rPr>
                                  </m:ctrlPr>
                                </m:sSubPr>
                                <m:e>
                                  <m:r>
                                    <m:rPr>
                                      <m:sty m:val="p"/>
                                    </m:rPr>
                                    <a:rPr lang="en-US" i="1">
                                      <a:solidFill>
                                        <a:srgbClr val="000000"/>
                                      </a:solidFill>
                                      <a:latin typeface="Cambria Math" panose="02040503050406030204" pitchFamily="18" charset="0"/>
                                    </a:rPr>
                                    <m:t>C</m:t>
                                  </m:r>
                                </m:e>
                                <m:sub>
                                  <m:r>
                                    <m:rPr>
                                      <m:sty m:val="p"/>
                                    </m:rPr>
                                    <a:rPr lang="en-US" i="1">
                                      <a:solidFill>
                                        <a:srgbClr val="000000"/>
                                      </a:solidFill>
                                      <a:latin typeface="Cambria Math" panose="02040503050406030204" pitchFamily="18" charset="0"/>
                                    </a:rPr>
                                    <m:t>A</m:t>
                                  </m:r>
                                </m:sub>
                              </m:sSub>
                              <m:sSub>
                                <m:sSubPr>
                                  <m:ctrlPr>
                                    <a:rPr lang="en-US" i="1">
                                      <a:solidFill>
                                        <a:srgbClr val="000000"/>
                                      </a:solidFill>
                                      <a:latin typeface="Cambria Math" panose="02040503050406030204" pitchFamily="18" charset="0"/>
                                    </a:rPr>
                                  </m:ctrlPr>
                                </m:sSubPr>
                                <m:e>
                                  <m:r>
                                    <m:rPr>
                                      <m:sty m:val="p"/>
                                    </m:rPr>
                                    <a:rPr lang="en-US" i="1">
                                      <a:solidFill>
                                        <a:srgbClr val="000000"/>
                                      </a:solidFill>
                                      <a:latin typeface="Cambria Math" panose="02040503050406030204" pitchFamily="18" charset="0"/>
                                    </a:rPr>
                                    <m:t>C</m:t>
                                  </m:r>
                                </m:e>
                                <m:sub>
                                  <m:r>
                                    <m:rPr>
                                      <m:sty m:val="p"/>
                                    </m:rPr>
                                    <a:rPr lang="en-US" i="1">
                                      <a:solidFill>
                                        <a:srgbClr val="000000"/>
                                      </a:solidFill>
                                      <a:latin typeface="Cambria Math" panose="02040503050406030204" pitchFamily="18" charset="0"/>
                                    </a:rPr>
                                    <m:t>D</m:t>
                                  </m:r>
                                </m:sub>
                              </m:sSub>
                            </m:e>
                          </m:d>
                        </m:e>
                      </m:d>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m:t>
                      </m:r>
                    </m:oMath>
                  </m:oMathPara>
                </a14:m>
                <a:endParaRPr lang="en-US" dirty="0"/>
              </a:p>
            </p:txBody>
          </p:sp>
        </mc:Choice>
        <mc:Fallback>
          <p:sp>
            <p:nvSpPr>
              <p:cNvPr id="10" name="对象 9">
                <a:extLst>
                  <a:ext uri="{FF2B5EF4-FFF2-40B4-BE49-F238E27FC236}">
                    <a16:creationId xmlns:a16="http://schemas.microsoft.com/office/drawing/2014/main" id="{A2069131-EFEC-49C1-B19C-174F37C2081E}"/>
                  </a:ext>
                </a:extLst>
              </p:cNvPr>
              <p:cNvSpPr txBox="1">
                <a:spLocks noRot="1" noChangeAspect="1" noMove="1" noResize="1" noEditPoints="1" noAdjustHandles="1" noChangeArrowheads="1" noChangeShapeType="1" noTextEdit="1"/>
              </p:cNvSpPr>
              <p:nvPr/>
            </p:nvSpPr>
            <p:spPr bwMode="auto">
              <a:xfrm>
                <a:off x="989013" y="3113088"/>
                <a:ext cx="6799262" cy="99377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5160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marL="0" indent="0">
                  <a:buNone/>
                </a:pPr>
                <a:r>
                  <a:rPr lang="en-US" sz="2200" dirty="0"/>
                  <a:t>Put the </a:t>
                </a:r>
                <a:r>
                  <a:rPr lang="en-US" altLang="zh-CN" sz="2200" dirty="0"/>
                  <a:t>receiver optimal then </a:t>
                </a:r>
                <a:r>
                  <a:rPr lang="en-US" altLang="zh-CN" sz="2200" dirty="0">
                    <a:solidFill>
                      <a:srgbClr val="FF0000"/>
                    </a:solidFill>
                  </a:rPr>
                  <a:t>optimize the transmitter side</a:t>
                </a:r>
                <a:r>
                  <a:rPr lang="en-US" altLang="zh-CN" sz="2200" dirty="0"/>
                  <a:t>.</a:t>
                </a:r>
              </a:p>
              <a:p>
                <a:pPr marL="0" indent="0">
                  <a:buNone/>
                </a:pPr>
                <a:endParaRPr lang="en-US" altLang="zh-CN" sz="2200" dirty="0"/>
              </a:p>
              <a:p>
                <a:pPr marL="0" indent="0">
                  <a:buNone/>
                </a:pPr>
                <a:r>
                  <a:rPr lang="en-US" altLang="zh-CN" sz="2200" dirty="0"/>
                  <a:t>After designing the transmitter side, the receiver side can be designed as the same method.</a:t>
                </a:r>
              </a:p>
              <a:p>
                <a:pPr marL="0" indent="0">
                  <a:buNone/>
                </a:pPr>
                <a:endParaRPr lang="en-US" altLang="zh-CN" sz="2200" dirty="0"/>
              </a:p>
              <a:p>
                <a:pPr marL="0" indent="0">
                  <a:buNone/>
                </a:pPr>
                <a14:m>
                  <m:oMath xmlns:m="http://schemas.openxmlformats.org/officeDocument/2006/math">
                    <m:sSub>
                      <m:sSubPr>
                        <m:ctrlPr>
                          <a:rPr lang="en-US" altLang="zh-CN" sz="2200" i="1" smtClean="0">
                            <a:latin typeface="Cambria Math" panose="02040503050406030204" pitchFamily="18" charset="0"/>
                          </a:rPr>
                        </m:ctrlPr>
                      </m:sSubPr>
                      <m:e>
                        <m:r>
                          <a:rPr lang="en-US" altLang="zh-CN" sz="2200" b="1" i="0" smtClean="0">
                            <a:latin typeface="Cambria Math" panose="02040503050406030204" pitchFamily="18" charset="0"/>
                          </a:rPr>
                          <m:t>𝐏</m:t>
                        </m:r>
                      </m:e>
                      <m:sub>
                        <m:r>
                          <a:rPr lang="en-US" altLang="zh-CN" sz="2200" b="1" i="0" smtClean="0">
                            <a:latin typeface="Cambria Math" panose="02040503050406030204" pitchFamily="18" charset="0"/>
                          </a:rPr>
                          <m:t>𝐀</m:t>
                        </m:r>
                      </m:sub>
                    </m:sSub>
                  </m:oMath>
                </a14:m>
                <a:r>
                  <a:rPr lang="en-US" sz="2200" dirty="0"/>
                  <a:t> and </a:t>
                </a:r>
                <a14:m>
                  <m:oMath xmlns:m="http://schemas.openxmlformats.org/officeDocument/2006/math">
                    <m:sSub>
                      <m:sSubPr>
                        <m:ctrlPr>
                          <a:rPr lang="en-US" altLang="zh-CN" sz="2200" i="1" smtClean="0">
                            <a:latin typeface="Cambria Math" panose="02040503050406030204" pitchFamily="18" charset="0"/>
                          </a:rPr>
                        </m:ctrlPr>
                      </m:sSubPr>
                      <m:e>
                        <m:r>
                          <a:rPr lang="en-US" altLang="zh-CN" sz="2200" b="1" i="0" smtClean="0">
                            <a:latin typeface="Cambria Math" panose="02040503050406030204" pitchFamily="18" charset="0"/>
                          </a:rPr>
                          <m:t>𝐏</m:t>
                        </m:r>
                      </m:e>
                      <m:sub>
                        <m:r>
                          <a:rPr lang="en-US" altLang="zh-CN" sz="2200" b="1" i="0" smtClean="0">
                            <a:latin typeface="Cambria Math" panose="02040503050406030204" pitchFamily="18" charset="0"/>
                          </a:rPr>
                          <m:t>𝐃</m:t>
                        </m:r>
                      </m:sub>
                    </m:sSub>
                  </m:oMath>
                </a14:m>
                <a:r>
                  <a:rPr lang="en-US" sz="2200" dirty="0"/>
                  <a:t> can be solved by</a:t>
                </a:r>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3"/>
                <a:stretch>
                  <a:fillRect l="-867" t="-837" r="-467"/>
                </a:stretch>
              </a:blipFill>
            </p:spPr>
            <p:txBody>
              <a:bodyPr/>
              <a:lstStyle/>
              <a:p>
                <a:r>
                  <a:rPr lang="zh-CN" altLang="en-US">
                    <a:noFill/>
                  </a:rPr>
                  <a:t> </a:t>
                </a:r>
              </a:p>
            </p:txBody>
          </p:sp>
        </mc:Fallback>
      </mc:AlternateContent>
      <p:sp>
        <p:nvSpPr>
          <p:cNvPr id="3" name="Slide Number Placeholder 2"/>
          <p:cNvSpPr>
            <a:spLocks noGrp="1"/>
          </p:cNvSpPr>
          <p:nvPr>
            <p:ph type="sldNum" sz="quarter" idx="11"/>
          </p:nvPr>
        </p:nvSpPr>
        <p:spPr/>
        <p:txBody>
          <a:bodyPr/>
          <a:lstStyle/>
          <a:p>
            <a:pPr>
              <a:defRPr/>
            </a:pPr>
            <a:fld id="{AC6DD1D9-2669-FC49-9FC1-CDD719D0F834}" type="slidenum">
              <a:rPr lang="en-US" smtClean="0"/>
              <a:pPr>
                <a:defRPr/>
              </a:pPr>
              <a:t>16</a:t>
            </a:fld>
            <a:endParaRPr lang="en-US"/>
          </a:p>
        </p:txBody>
      </p:sp>
      <p:sp>
        <p:nvSpPr>
          <p:cNvPr id="4" name="Title 3"/>
          <p:cNvSpPr>
            <a:spLocks noGrp="1"/>
          </p:cNvSpPr>
          <p:nvPr>
            <p:ph type="title"/>
          </p:nvPr>
        </p:nvSpPr>
        <p:spPr/>
        <p:txBody>
          <a:bodyPr/>
          <a:lstStyle/>
          <a:p>
            <a:r>
              <a:rPr lang="en-US" altLang="zh-CN" dirty="0"/>
              <a:t>Optimization</a:t>
            </a:r>
            <a:r>
              <a:rPr lang="zh-CN" altLang="en-US" dirty="0"/>
              <a:t> </a:t>
            </a:r>
            <a:r>
              <a:rPr lang="en-US" altLang="zh-CN" dirty="0"/>
              <a:t>Solution</a:t>
            </a:r>
            <a:endParaRPr lang="en-US" dirty="0"/>
          </a:p>
        </p:txBody>
      </p:sp>
      <p:sp>
        <p:nvSpPr>
          <p:cNvPr id="6" name="Rectangle 2">
            <a:extLst>
              <a:ext uri="{FF2B5EF4-FFF2-40B4-BE49-F238E27FC236}">
                <a16:creationId xmlns:a16="http://schemas.microsoft.com/office/drawing/2014/main" id="{A3D4E622-72C8-431C-A9FC-9BD42501A3C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 name="图片 6"/>
          <p:cNvPicPr>
            <a:picLocks noChangeAspect="1"/>
          </p:cNvPicPr>
          <p:nvPr/>
        </p:nvPicPr>
        <p:blipFill>
          <a:blip r:embed="rId4"/>
          <a:stretch>
            <a:fillRect/>
          </a:stretch>
        </p:blipFill>
        <p:spPr>
          <a:xfrm>
            <a:off x="1101726" y="3639783"/>
            <a:ext cx="6648450" cy="1285875"/>
          </a:xfrm>
          <a:prstGeom prst="rect">
            <a:avLst/>
          </a:prstGeom>
        </p:spPr>
      </p:pic>
      <p:pic>
        <p:nvPicPr>
          <p:cNvPr id="8" name="图片 7"/>
          <p:cNvPicPr>
            <a:picLocks noChangeAspect="1"/>
          </p:cNvPicPr>
          <p:nvPr/>
        </p:nvPicPr>
        <p:blipFill>
          <a:blip r:embed="rId5"/>
          <a:stretch>
            <a:fillRect/>
          </a:stretch>
        </p:blipFill>
        <p:spPr>
          <a:xfrm>
            <a:off x="1845432" y="5039958"/>
            <a:ext cx="4698907" cy="1430692"/>
          </a:xfrm>
          <a:prstGeom prst="rect">
            <a:avLst/>
          </a:prstGeom>
        </p:spPr>
      </p:pic>
    </p:spTree>
    <p:extLst>
      <p:ext uri="{BB962C8B-B14F-4D97-AF65-F5344CB8AC3E}">
        <p14:creationId xmlns:p14="http://schemas.microsoft.com/office/powerpoint/2010/main" val="2037784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p:txBody>
      </p:sp>
      <p:sp>
        <p:nvSpPr>
          <p:cNvPr id="3" name="Slide Number Placeholder 2"/>
          <p:cNvSpPr>
            <a:spLocks noGrp="1"/>
          </p:cNvSpPr>
          <p:nvPr>
            <p:ph type="sldNum" sz="quarter" idx="11"/>
          </p:nvPr>
        </p:nvSpPr>
        <p:spPr/>
        <p:txBody>
          <a:bodyPr/>
          <a:lstStyle/>
          <a:p>
            <a:pPr>
              <a:defRPr/>
            </a:pPr>
            <a:fld id="{AC6DD1D9-2669-FC49-9FC1-CDD719D0F834}" type="slidenum">
              <a:rPr lang="en-US" smtClean="0"/>
              <a:pPr>
                <a:defRPr/>
              </a:pPr>
              <a:t>17</a:t>
            </a:fld>
            <a:endParaRPr lang="en-US"/>
          </a:p>
        </p:txBody>
      </p:sp>
      <p:sp>
        <p:nvSpPr>
          <p:cNvPr id="4" name="Title 3"/>
          <p:cNvSpPr>
            <a:spLocks noGrp="1"/>
          </p:cNvSpPr>
          <p:nvPr>
            <p:ph type="title"/>
          </p:nvPr>
        </p:nvSpPr>
        <p:spPr/>
        <p:txBody>
          <a:bodyPr/>
          <a:lstStyle/>
          <a:p>
            <a:r>
              <a:rPr lang="en-US" altLang="zh-CN" dirty="0"/>
              <a:t>Optimization</a:t>
            </a:r>
            <a:r>
              <a:rPr lang="zh-CN" altLang="en-US" dirty="0"/>
              <a:t> </a:t>
            </a:r>
            <a:r>
              <a:rPr lang="en-US" altLang="zh-CN" dirty="0"/>
              <a:t>Solution</a:t>
            </a:r>
            <a:endParaRPr lang="en-US" dirty="0"/>
          </a:p>
        </p:txBody>
      </p:sp>
      <p:sp>
        <p:nvSpPr>
          <p:cNvPr id="6" name="Rectangle 2">
            <a:extLst>
              <a:ext uri="{FF2B5EF4-FFF2-40B4-BE49-F238E27FC236}">
                <a16:creationId xmlns:a16="http://schemas.microsoft.com/office/drawing/2014/main" id="{A3D4E622-72C8-431C-A9FC-9BD42501A3C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p:cNvPicPr>
            <a:picLocks noChangeAspect="1"/>
          </p:cNvPicPr>
          <p:nvPr/>
        </p:nvPicPr>
        <p:blipFill rotWithShape="1">
          <a:blip r:embed="rId3"/>
          <a:srcRect t="-1" r="1907" b="706"/>
          <a:stretch/>
        </p:blipFill>
        <p:spPr>
          <a:xfrm>
            <a:off x="1025551" y="1348348"/>
            <a:ext cx="6951449" cy="2638705"/>
          </a:xfrm>
          <a:prstGeom prst="rect">
            <a:avLst/>
          </a:prstGeom>
        </p:spPr>
      </p:pic>
      <p:pic>
        <p:nvPicPr>
          <p:cNvPr id="9" name="图片 8"/>
          <p:cNvPicPr>
            <a:picLocks noChangeAspect="1"/>
          </p:cNvPicPr>
          <p:nvPr/>
        </p:nvPicPr>
        <p:blipFill>
          <a:blip r:embed="rId4"/>
          <a:stretch>
            <a:fillRect/>
          </a:stretch>
        </p:blipFill>
        <p:spPr>
          <a:xfrm>
            <a:off x="1296641" y="4074696"/>
            <a:ext cx="6000750" cy="647700"/>
          </a:xfrm>
          <a:prstGeom prst="rect">
            <a:avLst/>
          </a:prstGeom>
        </p:spPr>
      </p:pic>
      <p:sp>
        <p:nvSpPr>
          <p:cNvPr id="10" name="文本框 9"/>
          <p:cNvSpPr txBox="1"/>
          <p:nvPr/>
        </p:nvSpPr>
        <p:spPr>
          <a:xfrm>
            <a:off x="67235" y="4632510"/>
            <a:ext cx="9009529" cy="1938992"/>
          </a:xfrm>
          <a:prstGeom prst="rect">
            <a:avLst/>
          </a:prstGeom>
          <a:noFill/>
        </p:spPr>
        <p:txBody>
          <a:bodyPr wrap="square" rtlCol="0">
            <a:spAutoFit/>
          </a:bodyPr>
          <a:lstStyle/>
          <a:p>
            <a:r>
              <a:rPr lang="en-US" altLang="zh-CN" sz="2400" b="1" dirty="0"/>
              <a:t>One </a:t>
            </a:r>
            <a:r>
              <a:rPr lang="en-US" altLang="zh-CN" sz="2400" b="1" dirty="0">
                <a:solidFill>
                  <a:srgbClr val="FF0000"/>
                </a:solidFill>
              </a:rPr>
              <a:t>intractable</a:t>
            </a:r>
            <a:r>
              <a:rPr lang="en-US" altLang="zh-CN" sz="2400" b="1" dirty="0"/>
              <a:t> </a:t>
            </a:r>
            <a:r>
              <a:rPr lang="en-US" altLang="zh-CN" sz="2400" b="1" dirty="0">
                <a:solidFill>
                  <a:srgbClr val="FF0000"/>
                </a:solidFill>
              </a:rPr>
              <a:t>DAoSA problem </a:t>
            </a:r>
            <a:r>
              <a:rPr lang="en-US" altLang="zh-CN" sz="2400" b="1" dirty="0"/>
              <a:t>has been decomposed into </a:t>
            </a:r>
            <a:r>
              <a:rPr lang="en-US" altLang="zh-CN" sz="2400" b="1" dirty="0">
                <a:solidFill>
                  <a:srgbClr val="FF0000"/>
                </a:solidFill>
              </a:rPr>
              <a:t>multiple tractable FC problems</a:t>
            </a:r>
            <a:r>
              <a:rPr lang="en-US" altLang="zh-CN" sz="2400" b="1" dirty="0"/>
              <a:t>.</a:t>
            </a:r>
          </a:p>
          <a:p>
            <a:endParaRPr lang="en-US" altLang="zh-CN" sz="2400" b="1" dirty="0"/>
          </a:p>
          <a:p>
            <a:r>
              <a:rPr lang="en-US" altLang="zh-CN" sz="2400" b="1" dirty="0"/>
              <a:t>We just need to </a:t>
            </a:r>
            <a:r>
              <a:rPr lang="en-US" altLang="zh-CN" sz="2400" b="1" dirty="0">
                <a:solidFill>
                  <a:srgbClr val="FF0000"/>
                </a:solidFill>
              </a:rPr>
              <a:t>solve these FC problems</a:t>
            </a:r>
            <a:r>
              <a:rPr lang="en-US" altLang="zh-CN" sz="2400" b="1" dirty="0"/>
              <a:t> one by one and then </a:t>
            </a:r>
            <a:r>
              <a:rPr lang="en-US" altLang="zh-CN" sz="2400" b="1" dirty="0">
                <a:solidFill>
                  <a:srgbClr val="FF0000"/>
                </a:solidFill>
              </a:rPr>
              <a:t>compose the ultimate solution.</a:t>
            </a:r>
            <a:endParaRPr lang="zh-CN" altLang="en-US" sz="2400" b="1" dirty="0">
              <a:solidFill>
                <a:srgbClr val="FF0000"/>
              </a:solidFill>
            </a:endParaRPr>
          </a:p>
        </p:txBody>
      </p:sp>
    </p:spTree>
    <p:extLst>
      <p:ext uri="{BB962C8B-B14F-4D97-AF65-F5344CB8AC3E}">
        <p14:creationId xmlns:p14="http://schemas.microsoft.com/office/powerpoint/2010/main" val="4098296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dirty="0"/>
              <a:t>Simulation</a:t>
            </a:r>
            <a:r>
              <a:rPr lang="zh-CN" altLang="en-US" dirty="0"/>
              <a:t> </a:t>
            </a:r>
            <a:r>
              <a:rPr lang="en-US" altLang="zh-CN" dirty="0"/>
              <a:t>parameters</a:t>
            </a:r>
            <a:endParaRPr lang="en-US" dirty="0"/>
          </a:p>
        </p:txBody>
      </p:sp>
      <p:sp>
        <p:nvSpPr>
          <p:cNvPr id="3" name="Slide Number Placeholder 2"/>
          <p:cNvSpPr>
            <a:spLocks noGrp="1"/>
          </p:cNvSpPr>
          <p:nvPr>
            <p:ph type="sldNum" sz="quarter" idx="11"/>
          </p:nvPr>
        </p:nvSpPr>
        <p:spPr/>
        <p:txBody>
          <a:bodyPr/>
          <a:lstStyle/>
          <a:p>
            <a:pPr>
              <a:defRPr/>
            </a:pPr>
            <a:fld id="{AC6DD1D9-2669-FC49-9FC1-CDD719D0F834}" type="slidenum">
              <a:rPr lang="en-US" smtClean="0"/>
              <a:pPr>
                <a:defRPr/>
              </a:pPr>
              <a:t>18</a:t>
            </a:fld>
            <a:endParaRPr lang="en-US"/>
          </a:p>
        </p:txBody>
      </p:sp>
      <p:sp>
        <p:nvSpPr>
          <p:cNvPr id="4" name="Title 3"/>
          <p:cNvSpPr>
            <a:spLocks noGrp="1"/>
          </p:cNvSpPr>
          <p:nvPr>
            <p:ph type="title"/>
          </p:nvPr>
        </p:nvSpPr>
        <p:spPr/>
        <p:txBody>
          <a:bodyPr/>
          <a:lstStyle/>
          <a:p>
            <a:r>
              <a:rPr lang="en-US" altLang="zh-CN" dirty="0"/>
              <a:t>Performance</a:t>
            </a:r>
            <a:r>
              <a:rPr lang="zh-CN" altLang="en-US" dirty="0"/>
              <a:t> </a:t>
            </a:r>
            <a:r>
              <a:rPr lang="en-US" altLang="zh-CN" dirty="0"/>
              <a:t>Evaluation</a:t>
            </a:r>
            <a:endParaRPr lang="en-US" dirty="0"/>
          </a:p>
        </p:txBody>
      </p:sp>
      <mc:AlternateContent xmlns:mc="http://schemas.openxmlformats.org/markup-compatibility/2006" xmlns:a14="http://schemas.microsoft.com/office/drawing/2010/main">
        <mc:Choice Requires="a14">
          <p:sp>
            <p:nvSpPr>
              <p:cNvPr id="6" name="文本框 5"/>
              <p:cNvSpPr txBox="1"/>
              <p:nvPr/>
            </p:nvSpPr>
            <p:spPr>
              <a:xfrm>
                <a:off x="124257" y="4037127"/>
                <a:ext cx="9144001" cy="1347100"/>
              </a:xfrm>
              <a:prstGeom prst="rect">
                <a:avLst/>
              </a:prstGeom>
              <a:noFill/>
            </p:spPr>
            <p:txBody>
              <a:bodyPr wrap="square" rtlCol="0">
                <a:spAutoFit/>
              </a:bodyPr>
              <a:lstStyle/>
              <a:p>
                <a14:m>
                  <m:oMath xmlns:m="http://schemas.openxmlformats.org/officeDocument/2006/math">
                    <m:sSub>
                      <m:sSubPr>
                        <m:ctrlPr>
                          <a:rPr lang="en-US" altLang="zh-CN" sz="2000" i="1" dirty="0" smtClean="0">
                            <a:solidFill>
                              <a:srgbClr val="0432FF"/>
                            </a:solidFill>
                            <a:latin typeface="Cambria Math" panose="02040503050406030204" pitchFamily="18" charset="0"/>
                          </a:rPr>
                        </m:ctrlPr>
                      </m:sSubPr>
                      <m:e>
                        <m:r>
                          <a:rPr lang="en-US" altLang="zh-CN" sz="2000" i="1" dirty="0">
                            <a:solidFill>
                              <a:srgbClr val="0432FF"/>
                            </a:solidFill>
                            <a:latin typeface="Cambria Math" panose="02040503050406030204" pitchFamily="18" charset="0"/>
                          </a:rPr>
                          <m:t>𝑁</m:t>
                        </m:r>
                      </m:e>
                      <m:sub>
                        <m:r>
                          <a:rPr lang="en-US" altLang="zh-CN" sz="2000" i="1" dirty="0">
                            <a:solidFill>
                              <a:srgbClr val="0432FF"/>
                            </a:solidFill>
                            <a:latin typeface="Cambria Math" panose="02040503050406030204" pitchFamily="18" charset="0"/>
                          </a:rPr>
                          <m:t>𝑡</m:t>
                        </m:r>
                      </m:sub>
                    </m:sSub>
                  </m:oMath>
                </a14:m>
                <a:r>
                  <a:rPr lang="en-US" altLang="zh-CN" sz="2000" dirty="0"/>
                  <a:t> and </a:t>
                </a:r>
                <a14:m>
                  <m:oMath xmlns:m="http://schemas.openxmlformats.org/officeDocument/2006/math">
                    <m:sSub>
                      <m:sSubPr>
                        <m:ctrlPr>
                          <a:rPr lang="en-US" altLang="zh-CN" sz="2000" i="1" dirty="0" smtClean="0">
                            <a:solidFill>
                              <a:srgbClr val="0432FF"/>
                            </a:solidFill>
                            <a:latin typeface="Cambria Math" panose="02040503050406030204" pitchFamily="18" charset="0"/>
                          </a:rPr>
                        </m:ctrlPr>
                      </m:sSubPr>
                      <m:e>
                        <m:r>
                          <a:rPr lang="en-US" altLang="zh-CN" sz="2000" i="1" dirty="0">
                            <a:solidFill>
                              <a:srgbClr val="0432FF"/>
                            </a:solidFill>
                            <a:latin typeface="Cambria Math" panose="02040503050406030204" pitchFamily="18" charset="0"/>
                          </a:rPr>
                          <m:t>𝑁</m:t>
                        </m:r>
                      </m:e>
                      <m:sub>
                        <m:r>
                          <a:rPr lang="en-US" altLang="zh-CN" sz="2000" i="1" dirty="0">
                            <a:solidFill>
                              <a:srgbClr val="0432FF"/>
                            </a:solidFill>
                            <a:latin typeface="Cambria Math" panose="02040503050406030204" pitchFamily="18" charset="0"/>
                          </a:rPr>
                          <m:t>𝑟</m:t>
                        </m:r>
                      </m:sub>
                    </m:sSub>
                  </m:oMath>
                </a14:m>
                <a:r>
                  <a:rPr lang="en-US" altLang="zh-CN" sz="2000" dirty="0"/>
                  <a:t>: the number of </a:t>
                </a:r>
                <a:r>
                  <a:rPr lang="en-US" altLang="zh-CN" sz="2000" dirty="0">
                    <a:solidFill>
                      <a:srgbClr val="FF0000"/>
                    </a:solidFill>
                  </a:rPr>
                  <a:t>antennas</a:t>
                </a:r>
                <a:r>
                  <a:rPr lang="en-US" altLang="zh-CN" sz="2000" dirty="0"/>
                  <a:t> at transmitter and receiver</a:t>
                </a:r>
              </a:p>
              <a:p>
                <a14:m>
                  <m:oMath xmlns:m="http://schemas.openxmlformats.org/officeDocument/2006/math">
                    <m:sSub>
                      <m:sSubPr>
                        <m:ctrlPr>
                          <a:rPr lang="en-US" altLang="zh-CN" sz="2000" i="1" dirty="0" smtClean="0">
                            <a:solidFill>
                              <a:srgbClr val="0432FF"/>
                            </a:solidFill>
                            <a:latin typeface="Cambria Math" panose="02040503050406030204" pitchFamily="18" charset="0"/>
                          </a:rPr>
                        </m:ctrlPr>
                      </m:sSubPr>
                      <m:e>
                        <m:r>
                          <a:rPr lang="en-US" altLang="zh-CN" sz="2000" i="1" dirty="0">
                            <a:solidFill>
                              <a:srgbClr val="0432FF"/>
                            </a:solidFill>
                            <a:latin typeface="Cambria Math" panose="02040503050406030204" pitchFamily="18" charset="0"/>
                          </a:rPr>
                          <m:t>𝐿</m:t>
                        </m:r>
                      </m:e>
                      <m:sub>
                        <m:r>
                          <a:rPr lang="en-US" altLang="zh-CN" sz="2000" i="1" dirty="0">
                            <a:solidFill>
                              <a:srgbClr val="0432FF"/>
                            </a:solidFill>
                            <a:latin typeface="Cambria Math" panose="02040503050406030204" pitchFamily="18" charset="0"/>
                          </a:rPr>
                          <m:t>𝑡</m:t>
                        </m:r>
                      </m:sub>
                    </m:sSub>
                  </m:oMath>
                </a14:m>
                <a:r>
                  <a:rPr lang="en-US" altLang="zh-CN" sz="2000" dirty="0"/>
                  <a:t> and </a:t>
                </a:r>
                <a14:m>
                  <m:oMath xmlns:m="http://schemas.openxmlformats.org/officeDocument/2006/math">
                    <m:sSub>
                      <m:sSubPr>
                        <m:ctrlPr>
                          <a:rPr lang="en-US" altLang="zh-CN" sz="2000" i="1" dirty="0" smtClean="0">
                            <a:solidFill>
                              <a:srgbClr val="0432FF"/>
                            </a:solidFill>
                            <a:latin typeface="Cambria Math" panose="02040503050406030204" pitchFamily="18" charset="0"/>
                          </a:rPr>
                        </m:ctrlPr>
                      </m:sSubPr>
                      <m:e>
                        <m:r>
                          <a:rPr lang="en-US" altLang="zh-CN" sz="2000" i="1" dirty="0">
                            <a:solidFill>
                              <a:srgbClr val="0432FF"/>
                            </a:solidFill>
                            <a:latin typeface="Cambria Math" panose="02040503050406030204" pitchFamily="18" charset="0"/>
                          </a:rPr>
                          <m:t>𝐿</m:t>
                        </m:r>
                      </m:e>
                      <m:sub>
                        <m:r>
                          <a:rPr lang="en-US" altLang="zh-CN" sz="2000" i="1" dirty="0">
                            <a:solidFill>
                              <a:srgbClr val="0432FF"/>
                            </a:solidFill>
                            <a:latin typeface="Cambria Math" panose="02040503050406030204" pitchFamily="18" charset="0"/>
                          </a:rPr>
                          <m:t>𝑟</m:t>
                        </m:r>
                      </m:sub>
                    </m:sSub>
                  </m:oMath>
                </a14:m>
                <a:r>
                  <a:rPr lang="en-US" altLang="zh-CN" sz="2000" dirty="0"/>
                  <a:t> : the number of </a:t>
                </a:r>
                <a:r>
                  <a:rPr lang="en-US" altLang="zh-CN" sz="2000" dirty="0">
                    <a:solidFill>
                      <a:srgbClr val="FF0000"/>
                    </a:solidFill>
                  </a:rPr>
                  <a:t>RF chains </a:t>
                </a:r>
                <a:r>
                  <a:rPr lang="en-US" altLang="zh-CN" sz="2000" dirty="0"/>
                  <a:t>at transmitter and receiver</a:t>
                </a:r>
              </a:p>
              <a:p>
                <a14:m>
                  <m:oMath xmlns:m="http://schemas.openxmlformats.org/officeDocument/2006/math">
                    <m:sSub>
                      <m:sSubPr>
                        <m:ctrlPr>
                          <a:rPr lang="en-US" altLang="zh-CN" sz="2000" i="1" dirty="0" smtClean="0">
                            <a:solidFill>
                              <a:srgbClr val="0432FF"/>
                            </a:solidFill>
                            <a:latin typeface="Cambria Math" panose="02040503050406030204" pitchFamily="18" charset="0"/>
                          </a:rPr>
                        </m:ctrlPr>
                      </m:sSubPr>
                      <m:e>
                        <m:r>
                          <a:rPr lang="en-US" altLang="zh-CN" sz="2000" i="1" dirty="0">
                            <a:solidFill>
                              <a:srgbClr val="0432FF"/>
                            </a:solidFill>
                            <a:latin typeface="Cambria Math" panose="02040503050406030204" pitchFamily="18" charset="0"/>
                          </a:rPr>
                          <m:t>𝑁</m:t>
                        </m:r>
                      </m:e>
                      <m:sub>
                        <m:r>
                          <a:rPr lang="en-US" altLang="zh-CN" sz="2000" i="1" dirty="0">
                            <a:solidFill>
                              <a:srgbClr val="0432FF"/>
                            </a:solidFill>
                            <a:latin typeface="Cambria Math" panose="02040503050406030204" pitchFamily="18" charset="0"/>
                          </a:rPr>
                          <m:t>𝑝</m:t>
                        </m:r>
                      </m:sub>
                    </m:sSub>
                  </m:oMath>
                </a14:m>
                <a:r>
                  <a:rPr lang="en-US" altLang="zh-CN" sz="2000" dirty="0"/>
                  <a:t> : the number of </a:t>
                </a:r>
                <a:r>
                  <a:rPr lang="en-US" altLang="zh-CN" sz="2000" dirty="0">
                    <a:solidFill>
                      <a:srgbClr val="FF0000"/>
                    </a:solidFill>
                  </a:rPr>
                  <a:t>multi-path</a:t>
                </a:r>
                <a:r>
                  <a:rPr lang="en-US" altLang="zh-CN" sz="2000" dirty="0"/>
                  <a:t> of the THz UM-MIMO channel </a:t>
                </a:r>
              </a:p>
              <a:p>
                <a14:m>
                  <m:oMath xmlns:m="http://schemas.openxmlformats.org/officeDocument/2006/math">
                    <m:sSub>
                      <m:sSubPr>
                        <m:ctrlPr>
                          <a:rPr lang="en-US" altLang="zh-CN" sz="2000" i="1" dirty="0" smtClean="0">
                            <a:solidFill>
                              <a:srgbClr val="0432FF"/>
                            </a:solidFill>
                            <a:latin typeface="Cambria Math" panose="02040503050406030204" pitchFamily="18" charset="0"/>
                          </a:rPr>
                        </m:ctrlPr>
                      </m:sSubPr>
                      <m:e>
                        <m:r>
                          <a:rPr lang="en-US" altLang="zh-CN" sz="2000" i="1" dirty="0">
                            <a:solidFill>
                              <a:srgbClr val="0432FF"/>
                            </a:solidFill>
                            <a:latin typeface="Cambria Math" panose="02040503050406030204" pitchFamily="18" charset="0"/>
                          </a:rPr>
                          <m:t>𝑁</m:t>
                        </m:r>
                      </m:e>
                      <m:sub>
                        <m:r>
                          <a:rPr lang="en-US" altLang="zh-CN" sz="2000" b="0" i="1" dirty="0" smtClean="0">
                            <a:solidFill>
                              <a:srgbClr val="0432FF"/>
                            </a:solidFill>
                            <a:latin typeface="Cambria Math" panose="02040503050406030204" pitchFamily="18" charset="0"/>
                          </a:rPr>
                          <m:t>𝑠</m:t>
                        </m:r>
                      </m:sub>
                    </m:sSub>
                  </m:oMath>
                </a14:m>
                <a:r>
                  <a:rPr lang="en-US" altLang="zh-CN" sz="2000" dirty="0"/>
                  <a:t> : the number of </a:t>
                </a:r>
                <a:r>
                  <a:rPr lang="en-US" altLang="zh-CN" sz="2000" dirty="0">
                    <a:solidFill>
                      <a:srgbClr val="FF0000"/>
                    </a:solidFill>
                  </a:rPr>
                  <a:t>data streams</a:t>
                </a:r>
                <a:endParaRPr lang="zh-CN" altLang="en-US" sz="2000" dirty="0">
                  <a:solidFill>
                    <a:srgbClr val="FF0000"/>
                  </a:solidFill>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124257" y="4037127"/>
                <a:ext cx="9144001" cy="1347100"/>
              </a:xfrm>
              <a:prstGeom prst="rect">
                <a:avLst/>
              </a:prstGeom>
              <a:blipFill>
                <a:blip r:embed="rId3"/>
                <a:stretch>
                  <a:fillRect t="-2262" b="-724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1561539" y="2999234"/>
                <a:ext cx="6020921" cy="859531"/>
              </a:xfrm>
              <a:prstGeom prst="rect">
                <a:avLst/>
              </a:prstGeom>
              <a:noFill/>
            </p:spPr>
            <p:txBody>
              <a:bodyPr wrap="square" rtlCol="0">
                <a:spAutoFit/>
              </a:bodyPr>
              <a:lstStyle/>
              <a:p>
                <a14:m>
                  <m:oMath xmlns:m="http://schemas.openxmlformats.org/officeDocument/2006/math">
                    <m:sSub>
                      <m:sSubPr>
                        <m:ctrlPr>
                          <a:rPr lang="en-US" altLang="zh-CN" sz="2400" i="1" dirty="0" smtClean="0">
                            <a:solidFill>
                              <a:srgbClr val="0432FF"/>
                            </a:solidFill>
                            <a:latin typeface="Cambria Math" panose="02040503050406030204" pitchFamily="18" charset="0"/>
                          </a:rPr>
                        </m:ctrlPr>
                      </m:sSubPr>
                      <m:e>
                        <m:r>
                          <a:rPr lang="en-US" altLang="zh-CN" sz="2400" i="1" dirty="0">
                            <a:solidFill>
                              <a:srgbClr val="0432FF"/>
                            </a:solidFill>
                            <a:latin typeface="Cambria Math" panose="02040503050406030204" pitchFamily="18" charset="0"/>
                          </a:rPr>
                          <m:t>𝑁</m:t>
                        </m:r>
                      </m:e>
                      <m:sub>
                        <m:r>
                          <a:rPr lang="en-US" altLang="zh-CN" sz="2400" i="1" dirty="0">
                            <a:solidFill>
                              <a:srgbClr val="0432FF"/>
                            </a:solidFill>
                            <a:latin typeface="Cambria Math" panose="02040503050406030204" pitchFamily="18" charset="0"/>
                          </a:rPr>
                          <m:t>𝑡</m:t>
                        </m:r>
                      </m:sub>
                    </m:sSub>
                  </m:oMath>
                </a14:m>
                <a:r>
                  <a:rPr lang="en-US" altLang="zh-CN" sz="2400" dirty="0"/>
                  <a:t> = </a:t>
                </a:r>
                <a14:m>
                  <m:oMath xmlns:m="http://schemas.openxmlformats.org/officeDocument/2006/math">
                    <m:sSub>
                      <m:sSubPr>
                        <m:ctrlPr>
                          <a:rPr lang="en-US" altLang="zh-CN" sz="2400" i="1" dirty="0">
                            <a:solidFill>
                              <a:srgbClr val="0432FF"/>
                            </a:solidFill>
                            <a:latin typeface="Cambria Math" panose="02040503050406030204" pitchFamily="18" charset="0"/>
                          </a:rPr>
                        </m:ctrlPr>
                      </m:sSubPr>
                      <m:e>
                        <m:r>
                          <a:rPr lang="en-US" altLang="zh-CN" sz="2400" i="1" dirty="0">
                            <a:solidFill>
                              <a:srgbClr val="0432FF"/>
                            </a:solidFill>
                            <a:latin typeface="Cambria Math" panose="02040503050406030204" pitchFamily="18" charset="0"/>
                          </a:rPr>
                          <m:t>𝑁</m:t>
                        </m:r>
                      </m:e>
                      <m:sub>
                        <m:r>
                          <a:rPr lang="en-US" altLang="zh-CN" sz="2400" i="1" dirty="0">
                            <a:solidFill>
                              <a:srgbClr val="0432FF"/>
                            </a:solidFill>
                            <a:latin typeface="Cambria Math" panose="02040503050406030204" pitchFamily="18" charset="0"/>
                          </a:rPr>
                          <m:t>𝑟</m:t>
                        </m:r>
                      </m:sub>
                    </m:sSub>
                  </m:oMath>
                </a14:m>
                <a:r>
                  <a:rPr lang="en-US" altLang="zh-CN" sz="2400" dirty="0"/>
                  <a:t>=256, </a:t>
                </a:r>
                <a14:m>
                  <m:oMath xmlns:m="http://schemas.openxmlformats.org/officeDocument/2006/math">
                    <m:sSub>
                      <m:sSubPr>
                        <m:ctrlPr>
                          <a:rPr lang="en-US" altLang="zh-CN" sz="2400" i="1" dirty="0">
                            <a:solidFill>
                              <a:srgbClr val="0432FF"/>
                            </a:solidFill>
                            <a:latin typeface="Cambria Math" panose="02040503050406030204" pitchFamily="18" charset="0"/>
                          </a:rPr>
                        </m:ctrlPr>
                      </m:sSubPr>
                      <m:e>
                        <m:r>
                          <a:rPr lang="en-US" altLang="zh-CN" sz="2400" i="1" dirty="0">
                            <a:solidFill>
                              <a:srgbClr val="0432FF"/>
                            </a:solidFill>
                            <a:latin typeface="Cambria Math" panose="02040503050406030204" pitchFamily="18" charset="0"/>
                          </a:rPr>
                          <m:t>𝐿</m:t>
                        </m:r>
                      </m:e>
                      <m:sub>
                        <m:r>
                          <a:rPr lang="en-US" altLang="zh-CN" sz="2400" i="1" dirty="0">
                            <a:solidFill>
                              <a:srgbClr val="0432FF"/>
                            </a:solidFill>
                            <a:latin typeface="Cambria Math" panose="02040503050406030204" pitchFamily="18" charset="0"/>
                          </a:rPr>
                          <m:t>𝑡</m:t>
                        </m:r>
                      </m:sub>
                    </m:sSub>
                  </m:oMath>
                </a14:m>
                <a:r>
                  <a:rPr lang="en-US" altLang="zh-CN" sz="2400" dirty="0"/>
                  <a:t> = </a:t>
                </a:r>
                <a14:m>
                  <m:oMath xmlns:m="http://schemas.openxmlformats.org/officeDocument/2006/math">
                    <m:sSub>
                      <m:sSubPr>
                        <m:ctrlPr>
                          <a:rPr lang="en-US" altLang="zh-CN" sz="2400" i="1" dirty="0">
                            <a:solidFill>
                              <a:srgbClr val="0432FF"/>
                            </a:solidFill>
                            <a:latin typeface="Cambria Math" panose="02040503050406030204" pitchFamily="18" charset="0"/>
                          </a:rPr>
                        </m:ctrlPr>
                      </m:sSubPr>
                      <m:e>
                        <m:r>
                          <a:rPr lang="en-US" altLang="zh-CN" sz="2400" i="1" dirty="0">
                            <a:solidFill>
                              <a:srgbClr val="0432FF"/>
                            </a:solidFill>
                            <a:latin typeface="Cambria Math" panose="02040503050406030204" pitchFamily="18" charset="0"/>
                          </a:rPr>
                          <m:t>𝐿</m:t>
                        </m:r>
                      </m:e>
                      <m:sub>
                        <m:r>
                          <a:rPr lang="en-US" altLang="zh-CN" sz="2400" i="1" dirty="0">
                            <a:solidFill>
                              <a:srgbClr val="0432FF"/>
                            </a:solidFill>
                            <a:latin typeface="Cambria Math" panose="02040503050406030204" pitchFamily="18" charset="0"/>
                          </a:rPr>
                          <m:t>𝑟</m:t>
                        </m:r>
                      </m:sub>
                    </m:sSub>
                  </m:oMath>
                </a14:m>
                <a:r>
                  <a:rPr lang="en-US" altLang="zh-CN" sz="2400" dirty="0"/>
                  <a:t>=8, </a:t>
                </a:r>
                <a14:m>
                  <m:oMath xmlns:m="http://schemas.openxmlformats.org/officeDocument/2006/math">
                    <m:sSub>
                      <m:sSubPr>
                        <m:ctrlPr>
                          <a:rPr lang="en-US" altLang="zh-CN" sz="2400" i="1" dirty="0">
                            <a:solidFill>
                              <a:srgbClr val="0432FF"/>
                            </a:solidFill>
                            <a:latin typeface="Cambria Math" panose="02040503050406030204" pitchFamily="18" charset="0"/>
                          </a:rPr>
                        </m:ctrlPr>
                      </m:sSubPr>
                      <m:e>
                        <m:r>
                          <a:rPr lang="en-US" altLang="zh-CN" sz="2400" i="1" dirty="0">
                            <a:solidFill>
                              <a:srgbClr val="0432FF"/>
                            </a:solidFill>
                            <a:latin typeface="Cambria Math" panose="02040503050406030204" pitchFamily="18" charset="0"/>
                          </a:rPr>
                          <m:t>𝑁</m:t>
                        </m:r>
                      </m:e>
                      <m:sub>
                        <m:r>
                          <a:rPr lang="en-US" altLang="zh-CN" sz="2400" i="1" dirty="0">
                            <a:solidFill>
                              <a:srgbClr val="0432FF"/>
                            </a:solidFill>
                            <a:latin typeface="Cambria Math" panose="02040503050406030204" pitchFamily="18" charset="0"/>
                          </a:rPr>
                          <m:t>𝑝</m:t>
                        </m:r>
                      </m:sub>
                    </m:sSub>
                    <m:r>
                      <a:rPr lang="en-US" altLang="zh-CN" sz="2400" b="0" i="0" dirty="0" smtClean="0">
                        <a:solidFill>
                          <a:srgbClr val="0432FF"/>
                        </a:solidFill>
                        <a:latin typeface="Cambria Math" panose="02040503050406030204" pitchFamily="18" charset="0"/>
                      </a:rPr>
                      <m:t>≤</m:t>
                    </m:r>
                  </m:oMath>
                </a14:m>
                <a:r>
                  <a:rPr lang="en-US" altLang="zh-CN" sz="2400" dirty="0"/>
                  <a:t>20, </a:t>
                </a:r>
                <a14:m>
                  <m:oMath xmlns:m="http://schemas.openxmlformats.org/officeDocument/2006/math">
                    <m:sSub>
                      <m:sSubPr>
                        <m:ctrlPr>
                          <a:rPr lang="en-US" altLang="zh-CN" sz="2400" i="1" dirty="0">
                            <a:solidFill>
                              <a:srgbClr val="0432FF"/>
                            </a:solidFill>
                            <a:latin typeface="Cambria Math" panose="02040503050406030204" pitchFamily="18" charset="0"/>
                          </a:rPr>
                        </m:ctrlPr>
                      </m:sSubPr>
                      <m:e>
                        <m:r>
                          <a:rPr lang="en-US" altLang="zh-CN" sz="2400" i="1" dirty="0">
                            <a:solidFill>
                              <a:srgbClr val="0432FF"/>
                            </a:solidFill>
                            <a:latin typeface="Cambria Math" panose="02040503050406030204" pitchFamily="18" charset="0"/>
                          </a:rPr>
                          <m:t>𝑁</m:t>
                        </m:r>
                      </m:e>
                      <m:sub>
                        <m:r>
                          <a:rPr lang="en-US" altLang="zh-CN" sz="2400" i="1" dirty="0">
                            <a:solidFill>
                              <a:srgbClr val="0432FF"/>
                            </a:solidFill>
                            <a:latin typeface="Cambria Math" panose="02040503050406030204" pitchFamily="18" charset="0"/>
                          </a:rPr>
                          <m:t>𝑠</m:t>
                        </m:r>
                      </m:sub>
                    </m:sSub>
                  </m:oMath>
                </a14:m>
                <a:r>
                  <a:rPr lang="en-US" altLang="zh-CN" sz="2400" dirty="0"/>
                  <a:t>=2 or 4</a:t>
                </a:r>
              </a:p>
              <a:p>
                <a:endParaRPr lang="zh-CN" alt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561539" y="2999234"/>
                <a:ext cx="6020921" cy="859531"/>
              </a:xfrm>
              <a:prstGeom prst="rect">
                <a:avLst/>
              </a:prstGeom>
              <a:blipFill>
                <a:blip r:embed="rId4"/>
                <a:stretch>
                  <a:fillRect l="-202" t="-4965"/>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5440FC3B-F5C4-4B21-A520-81552CD69DEB}"/>
              </a:ext>
            </a:extLst>
          </p:cNvPr>
          <p:cNvPicPr>
            <a:picLocks noChangeAspect="1"/>
          </p:cNvPicPr>
          <p:nvPr/>
        </p:nvPicPr>
        <p:blipFill>
          <a:blip r:embed="rId5"/>
          <a:stretch>
            <a:fillRect/>
          </a:stretch>
        </p:blipFill>
        <p:spPr>
          <a:xfrm>
            <a:off x="1893038" y="2035290"/>
            <a:ext cx="4762500" cy="619125"/>
          </a:xfrm>
          <a:prstGeom prst="rect">
            <a:avLst/>
          </a:prstGeom>
        </p:spPr>
      </p:pic>
    </p:spTree>
    <p:extLst>
      <p:ext uri="{BB962C8B-B14F-4D97-AF65-F5344CB8AC3E}">
        <p14:creationId xmlns:p14="http://schemas.microsoft.com/office/powerpoint/2010/main" val="919834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C6DD1D9-2669-FC49-9FC1-CDD719D0F834}" type="slidenum">
              <a:rPr kumimoji="0" lang="en-US" sz="1600" b="1"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600" b="1"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标题 3"/>
          <p:cNvSpPr>
            <a:spLocks noGrp="1"/>
          </p:cNvSpPr>
          <p:nvPr>
            <p:ph type="title"/>
          </p:nvPr>
        </p:nvSpPr>
        <p:spPr/>
        <p:txBody>
          <a:bodyPr/>
          <a:lstStyle/>
          <a:p>
            <a:r>
              <a:rPr lang="en-US" altLang="zh-CN" dirty="0">
                <a:latin typeface="+mn-lt"/>
                <a:cs typeface="Times New Roman" panose="02020603050405020304" pitchFamily="18" charset="0"/>
              </a:rPr>
              <a:t>Power Consumption</a:t>
            </a:r>
            <a:endParaRPr lang="zh-CN" altLang="en-US" dirty="0">
              <a:latin typeface="+mn-lt"/>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矩形 6"/>
              <p:cNvSpPr/>
              <p:nvPr/>
            </p:nvSpPr>
            <p:spPr>
              <a:xfrm>
                <a:off x="630987" y="5338523"/>
                <a:ext cx="7586190" cy="1200329"/>
              </a:xfrm>
              <a:prstGeom prst="rect">
                <a:avLst/>
              </a:prstGeom>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en-US" sz="24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m:rPr>
                              <m:sty m:val="p"/>
                            </m:rPr>
                            <a:rPr kumimoji="0" lang="zh-CN" altLang="en-US" sz="2400" b="0" i="0" u="none" strike="noStrike" kern="1200" cap="none" spc="0" normalizeH="0" baseline="0" noProof="0">
                              <a:ln>
                                <a:noFill/>
                              </a:ln>
                              <a:solidFill>
                                <a:prstClr val="black"/>
                              </a:solidFill>
                              <a:effectLst/>
                              <a:uLnTx/>
                              <a:uFillTx/>
                              <a:latin typeface="Cambria Math" panose="02040503050406030204" pitchFamily="18" charset="0"/>
                            </a:rPr>
                            <m:t>P</m:t>
                          </m:r>
                        </m:e>
                        <m:sub>
                          <m:r>
                            <m:rPr>
                              <m:sty m:val="p"/>
                            </m:rPr>
                            <a:rPr kumimoji="0" lang="zh-CN" altLang="en-US" sz="2400" b="0" i="0" u="none" strike="noStrike" kern="1200" cap="none" spc="0" normalizeH="0" baseline="0" noProof="0">
                              <a:ln>
                                <a:noFill/>
                              </a:ln>
                              <a:solidFill>
                                <a:prstClr val="black"/>
                              </a:solidFill>
                              <a:effectLst/>
                              <a:uLnTx/>
                              <a:uFillTx/>
                              <a:latin typeface="Cambria Math" panose="02040503050406030204" pitchFamily="18" charset="0"/>
                            </a:rPr>
                            <m:t>total</m:t>
                          </m:r>
                        </m:sub>
                      </m:sSub>
                      <m:r>
                        <a:rPr kumimoji="0" lang="zh-CN" altLang="en-US" sz="2400" b="0" i="0" u="none" strike="noStrike" kern="1200" cap="none" spc="0" normalizeH="0" baseline="0" noProof="0">
                          <a:ln>
                            <a:noFill/>
                          </a:ln>
                          <a:solidFill>
                            <a:prstClr val="black"/>
                          </a:solidFill>
                          <a:effectLst/>
                          <a:uLnTx/>
                          <a:uFillTx/>
                          <a:latin typeface="Cambria Math" panose="02040503050406030204" pitchFamily="18" charset="0"/>
                        </a:rPr>
                        <m:t>=</m:t>
                      </m:r>
                      <m:sSub>
                        <m:sSubPr>
                          <m:ctrl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rPr>
                          </m:ctrlPr>
                        </m:sSubPr>
                        <m:e>
                          <m:r>
                            <m:rPr>
                              <m:sty m:val="p"/>
                            </m:rPr>
                            <a:rPr kumimoji="0" lang="zh-CN" altLang="en-US" sz="2400" b="0" i="0" u="none" strike="noStrike" kern="1200" cap="none" spc="0" normalizeH="0" baseline="0" noProof="0">
                              <a:ln>
                                <a:noFill/>
                              </a:ln>
                              <a:solidFill>
                                <a:prstClr val="black"/>
                              </a:solidFill>
                              <a:effectLst/>
                              <a:uLnTx/>
                              <a:uFillTx/>
                              <a:latin typeface="Cambria Math" panose="02040503050406030204" pitchFamily="18" charset="0"/>
                            </a:rPr>
                            <m:t>P</m:t>
                          </m:r>
                        </m:e>
                        <m:sub>
                          <m:r>
                            <m:rPr>
                              <m:sty m:val="p"/>
                            </m:rPr>
                            <a:rPr kumimoji="0" lang="zh-CN" altLang="en-US" sz="2400" b="0" i="0" u="none" strike="noStrike" kern="1200" cap="none" spc="0" normalizeH="0" baseline="0" noProof="0">
                              <a:ln>
                                <a:noFill/>
                              </a:ln>
                              <a:solidFill>
                                <a:prstClr val="black"/>
                              </a:solidFill>
                              <a:effectLst/>
                              <a:uLnTx/>
                              <a:uFillTx/>
                              <a:latin typeface="Cambria Math" panose="02040503050406030204" pitchFamily="18" charset="0"/>
                            </a:rPr>
                            <m:t>BB</m:t>
                          </m:r>
                        </m:sub>
                      </m:sSub>
                      <m:sSub>
                        <m:sSubPr>
                          <m:ctrl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rPr>
                          </m:ctrlPr>
                        </m:sSubPr>
                        <m:e>
                          <m:r>
                            <m:rPr>
                              <m:sty m:val="p"/>
                            </m:rPr>
                            <a:rPr kumimoji="0" lang="zh-CN" altLang="en-US" sz="2400" b="0" i="0" u="none" strike="noStrike" kern="1200" cap="none" spc="0" normalizeH="0" baseline="0" noProof="0">
                              <a:ln>
                                <a:noFill/>
                              </a:ln>
                              <a:solidFill>
                                <a:prstClr val="black"/>
                              </a:solidFill>
                              <a:effectLst/>
                              <a:uLnTx/>
                              <a:uFillTx/>
                              <a:latin typeface="Cambria Math" panose="02040503050406030204" pitchFamily="18" charset="0"/>
                            </a:rPr>
                            <m:t>N</m:t>
                          </m:r>
                        </m:e>
                        <m:sub>
                          <m:r>
                            <m:rPr>
                              <m:sty m:val="p"/>
                            </m:rPr>
                            <a:rPr kumimoji="0" lang="zh-CN" altLang="en-US" sz="2400" b="0" i="0" u="none" strike="noStrike" kern="1200" cap="none" spc="0" normalizeH="0" baseline="0" noProof="0">
                              <a:ln>
                                <a:noFill/>
                              </a:ln>
                              <a:solidFill>
                                <a:prstClr val="black"/>
                              </a:solidFill>
                              <a:effectLst/>
                              <a:uLnTx/>
                              <a:uFillTx/>
                              <a:latin typeface="Cambria Math" panose="02040503050406030204" pitchFamily="18" charset="0"/>
                            </a:rPr>
                            <m:t>BB</m:t>
                          </m:r>
                        </m:sub>
                      </m:sSub>
                      <m:r>
                        <a:rPr kumimoji="0" lang="zh-CN" altLang="en-US" sz="2400" b="0" i="0" u="none" strike="noStrike" kern="1200" cap="none" spc="0" normalizeH="0" baseline="0" noProof="0">
                          <a:ln>
                            <a:noFill/>
                          </a:ln>
                          <a:solidFill>
                            <a:prstClr val="black"/>
                          </a:solidFill>
                          <a:effectLst/>
                          <a:uLnTx/>
                          <a:uFillTx/>
                          <a:latin typeface="Cambria Math" panose="02040503050406030204" pitchFamily="18" charset="0"/>
                        </a:rPr>
                        <m:t>+</m:t>
                      </m:r>
                      <m:sSub>
                        <m:sSubPr>
                          <m:ctrl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rPr>
                          </m:ctrlPr>
                        </m:sSubPr>
                        <m:e>
                          <m:r>
                            <m:rPr>
                              <m:sty m:val="p"/>
                            </m:rPr>
                            <a:rPr kumimoji="0" lang="zh-CN" altLang="en-US" sz="2400" b="0" i="0" u="none" strike="noStrike" kern="1200" cap="none" spc="0" normalizeH="0" baseline="0" noProof="0">
                              <a:ln>
                                <a:noFill/>
                              </a:ln>
                              <a:solidFill>
                                <a:prstClr val="black"/>
                              </a:solidFill>
                              <a:effectLst/>
                              <a:uLnTx/>
                              <a:uFillTx/>
                              <a:latin typeface="Cambria Math" panose="02040503050406030204" pitchFamily="18" charset="0"/>
                            </a:rPr>
                            <m:t>P</m:t>
                          </m:r>
                        </m:e>
                        <m:sub>
                          <m:r>
                            <m:rPr>
                              <m:sty m:val="p"/>
                            </m:rPr>
                            <a:rPr kumimoji="0" lang="zh-CN" altLang="en-US" sz="2400" b="0" i="0" u="none" strike="noStrike" kern="1200" cap="none" spc="0" normalizeH="0" baseline="0" noProof="0">
                              <a:ln>
                                <a:noFill/>
                              </a:ln>
                              <a:solidFill>
                                <a:prstClr val="black"/>
                              </a:solidFill>
                              <a:effectLst/>
                              <a:uLnTx/>
                              <a:uFillTx/>
                              <a:latin typeface="Cambria Math" panose="02040503050406030204" pitchFamily="18" charset="0"/>
                            </a:rPr>
                            <m:t>RF</m:t>
                          </m:r>
                        </m:sub>
                      </m:sSub>
                      <m:sSub>
                        <m:sSubPr>
                          <m:ctrl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rPr>
                          </m:ctrlPr>
                        </m:sSubPr>
                        <m:e>
                          <m:r>
                            <m:rPr>
                              <m:sty m:val="p"/>
                            </m:rPr>
                            <a:rPr kumimoji="0" lang="zh-CN" altLang="en-US" sz="2400" b="0" i="0" u="none" strike="noStrike" kern="1200" cap="none" spc="0" normalizeH="0" baseline="0" noProof="0">
                              <a:ln>
                                <a:noFill/>
                              </a:ln>
                              <a:solidFill>
                                <a:prstClr val="black"/>
                              </a:solidFill>
                              <a:effectLst/>
                              <a:uLnTx/>
                              <a:uFillTx/>
                              <a:latin typeface="Cambria Math" panose="02040503050406030204" pitchFamily="18" charset="0"/>
                            </a:rPr>
                            <m:t>N</m:t>
                          </m:r>
                        </m:e>
                        <m:sub>
                          <m:r>
                            <m:rPr>
                              <m:sty m:val="p"/>
                            </m:rPr>
                            <a:rPr kumimoji="0" lang="zh-CN" altLang="en-US" sz="2400" b="0" i="0" u="none" strike="noStrike" kern="1200" cap="none" spc="0" normalizeH="0" baseline="0" noProof="0">
                              <a:ln>
                                <a:noFill/>
                              </a:ln>
                              <a:solidFill>
                                <a:prstClr val="black"/>
                              </a:solidFill>
                              <a:effectLst/>
                              <a:uLnTx/>
                              <a:uFillTx/>
                              <a:latin typeface="Cambria Math" panose="02040503050406030204" pitchFamily="18" charset="0"/>
                            </a:rPr>
                            <m:t>RF</m:t>
                          </m:r>
                        </m:sub>
                      </m:sSub>
                      <m:r>
                        <a:rPr kumimoji="0" lang="zh-CN" altLang="en-US" sz="2400" b="0" i="0" u="none" strike="noStrike" kern="1200" cap="none" spc="0" normalizeH="0" baseline="0" noProof="0">
                          <a:ln>
                            <a:noFill/>
                          </a:ln>
                          <a:solidFill>
                            <a:prstClr val="black"/>
                          </a:solidFill>
                          <a:effectLst/>
                          <a:uLnTx/>
                          <a:uFillTx/>
                          <a:latin typeface="Cambria Math" panose="02040503050406030204" pitchFamily="18" charset="0"/>
                        </a:rPr>
                        <m:t>+</m:t>
                      </m:r>
                      <m:sSub>
                        <m:sSubPr>
                          <m:ctrl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rPr>
                          </m:ctrlPr>
                        </m:sSubPr>
                        <m:e>
                          <m:r>
                            <m:rPr>
                              <m:sty m:val="p"/>
                            </m:rPr>
                            <a:rPr kumimoji="0" lang="zh-CN" altLang="en-US" sz="2400" b="0" i="0" u="none" strike="noStrike" kern="1200" cap="none" spc="0" normalizeH="0" baseline="0" noProof="0">
                              <a:ln>
                                <a:noFill/>
                              </a:ln>
                              <a:solidFill>
                                <a:prstClr val="black"/>
                              </a:solidFill>
                              <a:effectLst/>
                              <a:uLnTx/>
                              <a:uFillTx/>
                              <a:latin typeface="Cambria Math" panose="02040503050406030204" pitchFamily="18" charset="0"/>
                            </a:rPr>
                            <m:t>P</m:t>
                          </m:r>
                        </m:e>
                        <m:sub>
                          <m:r>
                            <m:rPr>
                              <m:sty m:val="p"/>
                            </m:rPr>
                            <a:rPr kumimoji="0" lang="zh-CN" altLang="en-US" sz="2400" b="0" i="0" u="none" strike="noStrike" kern="1200" cap="none" spc="0" normalizeH="0" baseline="0" noProof="0">
                              <a:ln>
                                <a:noFill/>
                              </a:ln>
                              <a:solidFill>
                                <a:prstClr val="black"/>
                              </a:solidFill>
                              <a:effectLst/>
                              <a:uLnTx/>
                              <a:uFillTx/>
                              <a:latin typeface="Cambria Math" panose="02040503050406030204" pitchFamily="18" charset="0"/>
                            </a:rPr>
                            <m:t>PS</m:t>
                          </m:r>
                        </m:sub>
                      </m:sSub>
                      <m:sSub>
                        <m:sSubPr>
                          <m:ctrl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rPr>
                          </m:ctrlPr>
                        </m:sSubPr>
                        <m:e>
                          <m:r>
                            <m:rPr>
                              <m:sty m:val="p"/>
                            </m:rPr>
                            <a:rPr kumimoji="0" lang="zh-CN" altLang="en-US" sz="2400" b="0" i="0" u="none" strike="noStrike" kern="1200" cap="none" spc="0" normalizeH="0" baseline="0" noProof="0">
                              <a:ln>
                                <a:noFill/>
                              </a:ln>
                              <a:solidFill>
                                <a:prstClr val="black"/>
                              </a:solidFill>
                              <a:effectLst/>
                              <a:uLnTx/>
                              <a:uFillTx/>
                              <a:latin typeface="Cambria Math" panose="02040503050406030204" pitchFamily="18" charset="0"/>
                            </a:rPr>
                            <m:t>N</m:t>
                          </m:r>
                        </m:e>
                        <m:sub>
                          <m:r>
                            <m:rPr>
                              <m:sty m:val="p"/>
                            </m:rPr>
                            <a:rPr kumimoji="0" lang="zh-CN" altLang="en-US" sz="2400" b="0" i="0" u="none" strike="noStrike" kern="1200" cap="none" spc="0" normalizeH="0" baseline="0" noProof="0">
                              <a:ln>
                                <a:noFill/>
                              </a:ln>
                              <a:solidFill>
                                <a:prstClr val="black"/>
                              </a:solidFill>
                              <a:effectLst/>
                              <a:uLnTx/>
                              <a:uFillTx/>
                              <a:latin typeface="Cambria Math" panose="02040503050406030204" pitchFamily="18" charset="0"/>
                            </a:rPr>
                            <m:t>PS</m:t>
                          </m:r>
                        </m:sub>
                      </m:sSub>
                      <m:r>
                        <a:rPr kumimoji="0" lang="zh-CN" altLang="en-US" sz="2400" b="0" i="0" u="none" strike="noStrike" kern="1200" cap="none" spc="0" normalizeH="0" baseline="0" noProof="0">
                          <a:ln>
                            <a:noFill/>
                          </a:ln>
                          <a:solidFill>
                            <a:prstClr val="black"/>
                          </a:solidFill>
                          <a:effectLst/>
                          <a:uLnTx/>
                          <a:uFillTx/>
                          <a:latin typeface="Cambria Math" panose="02040503050406030204" pitchFamily="18" charset="0"/>
                        </a:rPr>
                        <m:t>+</m:t>
                      </m:r>
                      <m:sSub>
                        <m:sSubPr>
                          <m:ctrl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rPr>
                          </m:ctrlPr>
                        </m:sSubPr>
                        <m:e>
                          <m:r>
                            <m:rPr>
                              <m:sty m:val="p"/>
                            </m:rPr>
                            <a:rPr kumimoji="0" lang="zh-CN" altLang="en-US" sz="2400" b="0" i="0" u="none" strike="noStrike" kern="1200" cap="none" spc="0" normalizeH="0" baseline="0" noProof="0">
                              <a:ln>
                                <a:noFill/>
                              </a:ln>
                              <a:solidFill>
                                <a:prstClr val="black"/>
                              </a:solidFill>
                              <a:effectLst/>
                              <a:uLnTx/>
                              <a:uFillTx/>
                              <a:latin typeface="Cambria Math" panose="02040503050406030204" pitchFamily="18" charset="0"/>
                            </a:rPr>
                            <m:t>P</m:t>
                          </m:r>
                        </m:e>
                        <m:sub>
                          <m:r>
                            <m:rPr>
                              <m:sty m:val="p"/>
                            </m:rPr>
                            <a:rPr kumimoji="0" lang="zh-CN" altLang="en-US" sz="2400" b="0" i="0" u="none" strike="noStrike" kern="1200" cap="none" spc="0" normalizeH="0" baseline="0" noProof="0">
                              <a:ln>
                                <a:noFill/>
                              </a:ln>
                              <a:solidFill>
                                <a:prstClr val="black"/>
                              </a:solidFill>
                              <a:effectLst/>
                              <a:uLnTx/>
                              <a:uFillTx/>
                              <a:latin typeface="Cambria Math" panose="02040503050406030204" pitchFamily="18" charset="0"/>
                            </a:rPr>
                            <m:t>PA</m:t>
                          </m:r>
                        </m:sub>
                      </m:sSub>
                      <m:sSub>
                        <m:sSubPr>
                          <m:ctrl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rPr>
                          </m:ctrlPr>
                        </m:sSubPr>
                        <m:e>
                          <m:r>
                            <m:rPr>
                              <m:sty m:val="p"/>
                            </m:rPr>
                            <a:rPr kumimoji="0" lang="zh-CN" altLang="en-US" sz="2400" b="0" i="0" u="none" strike="noStrike" kern="1200" cap="none" spc="0" normalizeH="0" baseline="0" noProof="0">
                              <a:ln>
                                <a:noFill/>
                              </a:ln>
                              <a:solidFill>
                                <a:prstClr val="black"/>
                              </a:solidFill>
                              <a:effectLst/>
                              <a:uLnTx/>
                              <a:uFillTx/>
                              <a:latin typeface="Cambria Math" panose="02040503050406030204" pitchFamily="18" charset="0"/>
                            </a:rPr>
                            <m:t>N</m:t>
                          </m:r>
                        </m:e>
                        <m:sub>
                          <m:r>
                            <m:rPr>
                              <m:sty m:val="p"/>
                            </m:rPr>
                            <a:rPr kumimoji="0" lang="zh-CN" altLang="en-US" sz="2400" b="0" i="0" u="none" strike="noStrike" kern="1200" cap="none" spc="0" normalizeH="0" baseline="0" noProof="0">
                              <a:ln>
                                <a:noFill/>
                              </a:ln>
                              <a:solidFill>
                                <a:prstClr val="black"/>
                              </a:solidFill>
                              <a:effectLst/>
                              <a:uLnTx/>
                              <a:uFillTx/>
                              <a:latin typeface="Cambria Math" panose="02040503050406030204" pitchFamily="18" charset="0"/>
                            </a:rPr>
                            <m:t>PA</m:t>
                          </m:r>
                        </m:sub>
                      </m:sSub>
                      <m:r>
                        <a:rPr kumimoji="0" lang="zh-CN" altLang="en-US" sz="2400" b="0" i="0" u="none" strike="noStrike" kern="1200" cap="none" spc="0" normalizeH="0" baseline="0" noProof="0">
                          <a:ln>
                            <a:noFill/>
                          </a:ln>
                          <a:solidFill>
                            <a:prstClr val="black"/>
                          </a:solidFill>
                          <a:effectLst/>
                          <a:uLnTx/>
                          <a:uFillTx/>
                          <a:latin typeface="Cambria Math" panose="02040503050406030204" pitchFamily="18" charset="0"/>
                        </a:rPr>
                        <m:t>+</m:t>
                      </m:r>
                      <m:sSub>
                        <m:sSubPr>
                          <m:ctrl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rPr>
                          </m:ctrlPr>
                        </m:sSubPr>
                        <m:e>
                          <m:r>
                            <m:rPr>
                              <m:sty m:val="p"/>
                            </m:rPr>
                            <a:rPr kumimoji="0" lang="zh-CN" altLang="en-US" sz="2400" b="0" i="0" u="none" strike="noStrike" kern="1200" cap="none" spc="0" normalizeH="0" baseline="0" noProof="0">
                              <a:ln>
                                <a:noFill/>
                              </a:ln>
                              <a:solidFill>
                                <a:prstClr val="black"/>
                              </a:solidFill>
                              <a:effectLst/>
                              <a:uLnTx/>
                              <a:uFillTx/>
                              <a:latin typeface="Cambria Math" panose="02040503050406030204" pitchFamily="18" charset="0"/>
                            </a:rPr>
                            <m:t>P</m:t>
                          </m:r>
                        </m:e>
                        <m:sub>
                          <m:r>
                            <m:rPr>
                              <m:sty m:val="p"/>
                            </m:rPr>
                            <a:rPr kumimoji="0" lang="zh-CN" altLang="en-US" sz="2400" b="0" i="0" u="none" strike="noStrike" kern="1200" cap="none" spc="0" normalizeH="0" baseline="0" noProof="0">
                              <a:ln>
                                <a:noFill/>
                              </a:ln>
                              <a:solidFill>
                                <a:prstClr val="black"/>
                              </a:solidFill>
                              <a:effectLst/>
                              <a:uLnTx/>
                              <a:uFillTx/>
                              <a:latin typeface="Cambria Math" panose="02040503050406030204" pitchFamily="18" charset="0"/>
                            </a:rPr>
                            <m:t>SW</m:t>
                          </m:r>
                        </m:sub>
                      </m:sSub>
                      <m:sSub>
                        <m:sSubPr>
                          <m:ctrl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rPr>
                          </m:ctrlPr>
                        </m:sSubPr>
                        <m:e>
                          <m:r>
                            <m:rPr>
                              <m:sty m:val="p"/>
                            </m:rPr>
                            <a:rPr kumimoji="0" lang="zh-CN" altLang="en-US" sz="2400" b="0" i="0" u="none" strike="noStrike" kern="1200" cap="none" spc="0" normalizeH="0" baseline="0" noProof="0">
                              <a:ln>
                                <a:noFill/>
                              </a:ln>
                              <a:solidFill>
                                <a:prstClr val="black"/>
                              </a:solidFill>
                              <a:effectLst/>
                              <a:uLnTx/>
                              <a:uFillTx/>
                              <a:latin typeface="Cambria Math" panose="02040503050406030204" pitchFamily="18" charset="0"/>
                            </a:rPr>
                            <m:t>N</m:t>
                          </m:r>
                        </m:e>
                        <m:sub>
                          <m:r>
                            <m:rPr>
                              <m:sty m:val="p"/>
                            </m:rPr>
                            <a:rPr kumimoji="0" lang="zh-CN" altLang="en-US" sz="2400" b="0" i="0" u="none" strike="noStrike" kern="1200" cap="none" spc="0" normalizeH="0" baseline="0" noProof="0">
                              <a:ln>
                                <a:noFill/>
                              </a:ln>
                              <a:solidFill>
                                <a:prstClr val="black"/>
                              </a:solidFill>
                              <a:effectLst/>
                              <a:uLnTx/>
                              <a:uFillTx/>
                              <a:latin typeface="Cambria Math" panose="02040503050406030204" pitchFamily="18" charset="0"/>
                            </a:rPr>
                            <m:t>SW</m:t>
                          </m:r>
                        </m:sub>
                      </m:sSub>
                    </m:oMath>
                  </m:oMathPara>
                </a14:m>
                <a:endParaRPr kumimoji="0" lang="en-US" altLang="zh-CN" sz="2400" b="0" i="0" u="none" strike="noStrike" kern="1200" cap="none" spc="0" normalizeH="0" baseline="0" noProof="0" dirty="0">
                  <a:ln>
                    <a:noFill/>
                  </a:ln>
                  <a:solidFill>
                    <a:prstClr val="black"/>
                  </a:solidFill>
                  <a:effectLst/>
                  <a:uLnTx/>
                  <a:uFillTx/>
                  <a:latin typeface="Calibri" charset="0"/>
                </a:endParaRPr>
              </a:p>
              <a:p>
                <a:pPr lvl="0">
                  <a:defRPr/>
                </a:pPr>
                <a:r>
                  <a:rPr lang="en-US" altLang="zh-CN" sz="2400" dirty="0">
                    <a:solidFill>
                      <a:prstClr val="black"/>
                    </a:solidFill>
                  </a:rPr>
                  <a:t> 	     </a:t>
                </a:r>
                <a14:m>
                  <m:oMath xmlns:m="http://schemas.openxmlformats.org/officeDocument/2006/math">
                    <m:r>
                      <a:rPr lang="en-US" altLang="zh-CN" sz="2400" i="1" smtClean="0">
                        <a:solidFill>
                          <a:srgbClr val="0432FF"/>
                        </a:solidFill>
                        <a:latin typeface="Cambria Math" panose="02040503050406030204" pitchFamily="18" charset="0"/>
                        <a:ea typeface="Cambria Math" panose="02040503050406030204" pitchFamily="18" charset="0"/>
                      </a:rPr>
                      <m:t>=</m:t>
                    </m:r>
                  </m:oMath>
                </a14:m>
                <a:r>
                  <a:rPr kumimoji="0" lang="en-US" altLang="zh-CN" sz="2400" b="0" i="0" u="none" strike="noStrike" kern="1200" cap="none" spc="0" normalizeH="0" baseline="0" noProof="0" dirty="0">
                    <a:ln>
                      <a:noFill/>
                    </a:ln>
                    <a:solidFill>
                      <a:srgbClr val="0432FF"/>
                    </a:solidFill>
                    <a:effectLst/>
                    <a:uLnTx/>
                    <a:uFillTx/>
                    <a:latin typeface="Calibri" charset="0"/>
                  </a:rPr>
                  <a:t>(</a:t>
                </a:r>
                <a:r>
                  <a:rPr kumimoji="0" lang="en-US" altLang="zh-CN" sz="2400" b="0" i="0" u="none" strike="noStrike" kern="1200" cap="none" spc="0" normalizeH="0" baseline="0" noProof="0" dirty="0" err="1">
                    <a:ln>
                      <a:noFill/>
                    </a:ln>
                    <a:solidFill>
                      <a:srgbClr val="0432FF"/>
                    </a:solidFill>
                    <a:effectLst/>
                    <a:uLnTx/>
                    <a:uFillTx/>
                    <a:latin typeface="Calibri" charset="0"/>
                  </a:rPr>
                  <a:t>a+b</a:t>
                </a:r>
                <a:r>
                  <a:rPr lang="en-US" altLang="zh-CN" sz="2400" dirty="0">
                    <a:solidFill>
                      <a:srgbClr val="0432FF"/>
                    </a:solidFill>
                  </a:rPr>
                  <a:t>×</a:t>
                </a:r>
                <a:r>
                  <a:rPr kumimoji="0" lang="en-US" altLang="zh-CN" sz="2400" b="1" i="0" u="none" strike="noStrike" kern="1200" cap="none" spc="0" normalizeH="0" baseline="0" noProof="0" dirty="0">
                    <a:ln>
                      <a:noFill/>
                    </a:ln>
                    <a:solidFill>
                      <a:srgbClr val="FF0000"/>
                    </a:solidFill>
                    <a:effectLst/>
                    <a:uLnTx/>
                    <a:uFillTx/>
                    <a:latin typeface="Calibri" charset="0"/>
                  </a:rPr>
                  <a:t>m</a:t>
                </a:r>
                <a:r>
                  <a:rPr kumimoji="0" lang="en-US" altLang="zh-CN" sz="2400" b="0" i="0" u="none" strike="noStrike" kern="1200" cap="none" spc="0" normalizeH="0" baseline="0" noProof="0" dirty="0">
                    <a:ln>
                      <a:noFill/>
                    </a:ln>
                    <a:solidFill>
                      <a:srgbClr val="0432FF"/>
                    </a:solidFill>
                    <a:effectLst/>
                    <a:uLnTx/>
                    <a:uFillTx/>
                    <a:latin typeface="Calibri" charset="0"/>
                  </a:rPr>
                  <a:t>)%</a:t>
                </a:r>
                <a:r>
                  <a:rPr lang="en-US" altLang="zh-CN" sz="2400" dirty="0">
                    <a:solidFill>
                      <a:srgbClr val="0432FF"/>
                    </a:solidFill>
                  </a:rPr>
                  <a:t>×</a:t>
                </a:r>
                <a:r>
                  <a:rPr lang="en-US" altLang="zh-CN" sz="2400" dirty="0" err="1">
                    <a:solidFill>
                      <a:srgbClr val="0432FF"/>
                    </a:solidFill>
                  </a:rPr>
                  <a:t>P_total_FC</a:t>
                </a:r>
                <a:endParaRPr kumimoji="0" lang="en-US" altLang="zh-CN" sz="2400" b="0" i="0" u="none" strike="noStrike" kern="1200" cap="none" spc="0" normalizeH="0" baseline="0" noProof="0" dirty="0">
                  <a:ln>
                    <a:noFill/>
                  </a:ln>
                  <a:solidFill>
                    <a:srgbClr val="0432FF"/>
                  </a:solidFill>
                  <a:effectLst/>
                  <a:uLnTx/>
                  <a:uFillTx/>
                </a:endParaRPr>
              </a:p>
              <a:p>
                <a:pPr lvl="0">
                  <a:defRPr/>
                </a:pPr>
                <a:r>
                  <a:rPr kumimoji="0" lang="en-US" altLang="zh-CN" sz="2400" b="0" i="0" u="none" strike="noStrike" kern="1200" cap="none" spc="0" normalizeH="0" baseline="0" noProof="0" dirty="0">
                    <a:ln>
                      <a:noFill/>
                    </a:ln>
                    <a:solidFill>
                      <a:schemeClr val="tx1"/>
                    </a:solidFill>
                    <a:effectLst/>
                    <a:uLnTx/>
                    <a:uFillTx/>
                    <a:latin typeface="Calibri" charset="0"/>
                    <a:ea typeface="ＭＳ Ｐゴシック" charset="0"/>
                  </a:rPr>
                  <a:t>           </a:t>
                </a:r>
                <a:r>
                  <a:rPr kumimoji="0" lang="en-US" altLang="zh-CN" sz="2400" b="0" i="0" u="none" strike="noStrike" kern="1200" cap="none" spc="0" normalizeH="0" noProof="0" dirty="0">
                    <a:ln>
                      <a:noFill/>
                    </a:ln>
                    <a:solidFill>
                      <a:schemeClr val="tx1"/>
                    </a:solidFill>
                    <a:effectLst/>
                    <a:uLnTx/>
                    <a:uFillTx/>
                    <a:latin typeface="Calibri" charset="0"/>
                    <a:ea typeface="ＭＳ Ｐゴシック" charset="0"/>
                  </a:rPr>
                  <a:t> </a:t>
                </a:r>
                <a14:m>
                  <m:oMath xmlns:m="http://schemas.openxmlformats.org/officeDocument/2006/math">
                    <m:r>
                      <a:rPr kumimoji="0" lang="en-US" altLang="zh-CN" sz="2400" b="0" i="1" u="none" strike="noStrike" kern="1200" cap="none" spc="0" normalizeH="0" baseline="0" noProof="0" smtClean="0">
                        <a:ln>
                          <a:noFill/>
                        </a:ln>
                        <a:solidFill>
                          <a:srgbClr val="0432FF"/>
                        </a:solidFill>
                        <a:effectLst/>
                        <a:uLnTx/>
                        <a:uFillTx/>
                        <a:latin typeface="Cambria Math" panose="02040503050406030204" pitchFamily="18" charset="0"/>
                        <a:ea typeface="Cambria Math" panose="02040503050406030204" pitchFamily="18" charset="0"/>
                      </a:rPr>
                      <m:t>≈</m:t>
                    </m:r>
                  </m:oMath>
                </a14:m>
                <a:r>
                  <a:rPr lang="en-US" altLang="zh-CN" sz="2400" dirty="0">
                    <a:solidFill>
                      <a:srgbClr val="0432FF"/>
                    </a:solidFill>
                  </a:rPr>
                  <a:t> (10 + 11</a:t>
                </a:r>
                <a:r>
                  <a:rPr lang="en-US" altLang="zh-CN" sz="2400" b="1" dirty="0">
                    <a:solidFill>
                      <a:srgbClr val="FF0000"/>
                    </a:solidFill>
                  </a:rPr>
                  <a:t>m</a:t>
                </a:r>
                <a:r>
                  <a:rPr lang="en-US" altLang="zh-CN" sz="2400" dirty="0">
                    <a:solidFill>
                      <a:srgbClr val="0432FF"/>
                    </a:solidFill>
                  </a:rPr>
                  <a:t>)% ×</a:t>
                </a:r>
                <a:r>
                  <a:rPr lang="en-US" altLang="zh-CN" sz="2400" dirty="0" err="1">
                    <a:solidFill>
                      <a:srgbClr val="0432FF"/>
                    </a:solidFill>
                  </a:rPr>
                  <a:t>P_total_FC</a:t>
                </a:r>
                <a:endParaRPr kumimoji="0" lang="zh-CN" altLang="en-US" sz="2400" b="0" i="0" u="none" strike="noStrike" kern="1200" cap="none" spc="0" normalizeH="0" baseline="0" noProof="0" dirty="0">
                  <a:ln>
                    <a:noFill/>
                  </a:ln>
                  <a:solidFill>
                    <a:srgbClr val="0432FF"/>
                  </a:solidFill>
                  <a:effectLst/>
                  <a:uLnTx/>
                  <a:uFillTx/>
                </a:endParaRPr>
              </a:p>
            </p:txBody>
          </p:sp>
        </mc:Choice>
        <mc:Fallback xmlns="">
          <p:sp>
            <p:nvSpPr>
              <p:cNvPr id="7" name="矩形 6"/>
              <p:cNvSpPr>
                <a:spLocks noRot="1" noChangeAspect="1" noMove="1" noResize="1" noEditPoints="1" noAdjustHandles="1" noChangeArrowheads="1" noChangeShapeType="1" noTextEdit="1"/>
              </p:cNvSpPr>
              <p:nvPr/>
            </p:nvSpPr>
            <p:spPr>
              <a:xfrm>
                <a:off x="630987" y="5338523"/>
                <a:ext cx="7586190" cy="1200329"/>
              </a:xfrm>
              <a:prstGeom prst="rect">
                <a:avLst/>
              </a:prstGeom>
              <a:blipFill>
                <a:blip r:embed="rId2"/>
                <a:stretch>
                  <a:fillRect b="-11168"/>
                </a:stretch>
              </a:blipFill>
            </p:spPr>
            <p:txBody>
              <a:bodyPr/>
              <a:lstStyle/>
              <a:p>
                <a:r>
                  <a:rPr lang="zh-CN" altLang="en-US">
                    <a:noFill/>
                  </a:rPr>
                  <a:t> </a:t>
                </a:r>
              </a:p>
            </p:txBody>
          </p:sp>
        </mc:Fallback>
      </mc:AlternateContent>
      <p:pic>
        <p:nvPicPr>
          <p:cNvPr id="5" name="图片 4"/>
          <p:cNvPicPr>
            <a:picLocks noChangeAspect="1"/>
          </p:cNvPicPr>
          <p:nvPr/>
        </p:nvPicPr>
        <p:blipFill>
          <a:blip r:embed="rId3"/>
          <a:stretch>
            <a:fillRect/>
          </a:stretch>
        </p:blipFill>
        <p:spPr>
          <a:xfrm>
            <a:off x="388166" y="1501077"/>
            <a:ext cx="8226220" cy="3503181"/>
          </a:xfrm>
          <a:prstGeom prst="rect">
            <a:avLst/>
          </a:prstGeom>
        </p:spPr>
      </p:pic>
    </p:spTree>
    <p:extLst>
      <p:ext uri="{BB962C8B-B14F-4D97-AF65-F5344CB8AC3E}">
        <p14:creationId xmlns:p14="http://schemas.microsoft.com/office/powerpoint/2010/main" val="1493819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1"/>
            <a:endParaRPr lang="en-US" altLang="zh-CN" dirty="0">
              <a:solidFill>
                <a:srgbClr val="032041"/>
              </a:solidFill>
            </a:endParaRPr>
          </a:p>
          <a:p>
            <a:r>
              <a:rPr lang="en-US" altLang="zh-CN" dirty="0"/>
              <a:t>Beamforming in the THz band</a:t>
            </a:r>
          </a:p>
          <a:p>
            <a:pPr lvl="1"/>
            <a:r>
              <a:rPr lang="en-US" altLang="zh-CN" b="1" dirty="0"/>
              <a:t>Hybrid (digital + analog)</a:t>
            </a:r>
          </a:p>
          <a:p>
            <a:pPr marL="0" indent="0">
              <a:buNone/>
            </a:pPr>
            <a:endParaRPr lang="en-US" altLang="zh-CN" dirty="0"/>
          </a:p>
          <a:p>
            <a:r>
              <a:rPr lang="en-US" altLang="zh-CN" dirty="0">
                <a:solidFill>
                  <a:srgbClr val="000099"/>
                </a:solidFill>
              </a:rPr>
              <a:t>The Dynamic Array of Sub-Array (DAoSA) Hybrid Beamforming Architecture</a:t>
            </a:r>
          </a:p>
          <a:p>
            <a:endParaRPr lang="en-US" altLang="zh-CN" dirty="0"/>
          </a:p>
          <a:p>
            <a:r>
              <a:rPr lang="en-US" altLang="zh-CN" dirty="0"/>
              <a:t>Summary</a:t>
            </a:r>
            <a:endParaRPr lang="en-US" altLang="zh-CN" dirty="0">
              <a:solidFill>
                <a:srgbClr val="032041"/>
              </a:solidFill>
            </a:endParaRPr>
          </a:p>
          <a:p>
            <a:pPr lvl="1"/>
            <a:endParaRPr lang="en-US" altLang="zh-CN" dirty="0"/>
          </a:p>
          <a:p>
            <a:pPr lvl="1"/>
            <a:endParaRPr lang="en-US" dirty="0"/>
          </a:p>
          <a:p>
            <a:pPr lvl="1"/>
            <a:endParaRPr lang="en-US" dirty="0"/>
          </a:p>
        </p:txBody>
      </p:sp>
      <p:sp>
        <p:nvSpPr>
          <p:cNvPr id="4" name="Title 3"/>
          <p:cNvSpPr>
            <a:spLocks noGrp="1"/>
          </p:cNvSpPr>
          <p:nvPr>
            <p:ph type="title"/>
          </p:nvPr>
        </p:nvSpPr>
        <p:spPr/>
        <p:txBody>
          <a:bodyPr/>
          <a:lstStyle/>
          <a:p>
            <a:r>
              <a:rPr lang="en-US" altLang="zh-CN" dirty="0"/>
              <a:t>Outline</a:t>
            </a:r>
            <a:endParaRPr lang="en-US" dirty="0"/>
          </a:p>
        </p:txBody>
      </p:sp>
      <p:sp>
        <p:nvSpPr>
          <p:cNvPr id="3" name="Slide Number Placeholder 2">
            <a:extLst>
              <a:ext uri="{FF2B5EF4-FFF2-40B4-BE49-F238E27FC236}">
                <a16:creationId xmlns:a16="http://schemas.microsoft.com/office/drawing/2014/main" id="{0463CC78-A50A-5F41-B0AA-6E4619169523}"/>
              </a:ext>
            </a:extLst>
          </p:cNvPr>
          <p:cNvSpPr>
            <a:spLocks noGrp="1"/>
          </p:cNvSpPr>
          <p:nvPr>
            <p:ph type="sldNum" sz="quarter" idx="11"/>
          </p:nvPr>
        </p:nvSpPr>
        <p:spPr/>
        <p:txBody>
          <a:bodyPr/>
          <a:lstStyle/>
          <a:p>
            <a:pPr>
              <a:defRPr/>
            </a:pPr>
            <a:fld id="{AC6DD1D9-2669-FC49-9FC1-CDD719D0F834}" type="slidenum">
              <a:rPr lang="en-US" smtClean="0"/>
              <a:pPr>
                <a:defRPr/>
              </a:pPr>
              <a:t>2</a:t>
            </a:fld>
            <a:endParaRPr lang="en-US"/>
          </a:p>
        </p:txBody>
      </p:sp>
    </p:spTree>
    <p:extLst>
      <p:ext uri="{BB962C8B-B14F-4D97-AF65-F5344CB8AC3E}">
        <p14:creationId xmlns:p14="http://schemas.microsoft.com/office/powerpoint/2010/main" val="1481363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42BEC0D-44F0-F746-B99B-109E8B2D3D27}"/>
              </a:ext>
            </a:extLst>
          </p:cNvPr>
          <p:cNvSpPr>
            <a:spLocks noGrp="1"/>
          </p:cNvSpPr>
          <p:nvPr>
            <p:ph type="sldNum" sz="quarter" idx="11"/>
          </p:nvPr>
        </p:nvSpPr>
        <p:spPr/>
        <p:txBody>
          <a:bodyPr/>
          <a:lstStyle/>
          <a:p>
            <a:pPr>
              <a:defRPr/>
            </a:pPr>
            <a:fld id="{AC6DD1D9-2669-FC49-9FC1-CDD719D0F834}" type="slidenum">
              <a:rPr lang="en-US" smtClean="0"/>
              <a:pPr>
                <a:defRPr/>
              </a:pPr>
              <a:t>20</a:t>
            </a:fld>
            <a:endParaRPr lang="en-US"/>
          </a:p>
        </p:txBody>
      </p:sp>
      <p:sp>
        <p:nvSpPr>
          <p:cNvPr id="4" name="Title 3">
            <a:extLst>
              <a:ext uri="{FF2B5EF4-FFF2-40B4-BE49-F238E27FC236}">
                <a16:creationId xmlns:a16="http://schemas.microsoft.com/office/drawing/2014/main" id="{5551E0D4-9BFE-7B42-88AE-29D3DF03E7E6}"/>
              </a:ext>
            </a:extLst>
          </p:cNvPr>
          <p:cNvSpPr>
            <a:spLocks noGrp="1"/>
          </p:cNvSpPr>
          <p:nvPr>
            <p:ph type="title"/>
          </p:nvPr>
        </p:nvSpPr>
        <p:spPr/>
        <p:txBody>
          <a:bodyPr/>
          <a:lstStyle/>
          <a:p>
            <a:r>
              <a:rPr lang="en-US" altLang="zh-CN" sz="4000" dirty="0"/>
              <a:t>Spectral efficiency</a:t>
            </a:r>
            <a:endParaRPr lang="en-US" sz="4000" dirty="0"/>
          </a:p>
        </p:txBody>
      </p:sp>
      <p:sp>
        <p:nvSpPr>
          <p:cNvPr id="6" name="文本框 5"/>
          <p:cNvSpPr txBox="1"/>
          <p:nvPr/>
        </p:nvSpPr>
        <p:spPr>
          <a:xfrm>
            <a:off x="0" y="5818461"/>
            <a:ext cx="9144000" cy="1015663"/>
          </a:xfrm>
          <a:prstGeom prst="rect">
            <a:avLst/>
          </a:prstGeom>
          <a:noFill/>
        </p:spPr>
        <p:txBody>
          <a:bodyPr wrap="square" rtlCol="0">
            <a:spAutoFit/>
          </a:bodyPr>
          <a:lstStyle/>
          <a:p>
            <a:r>
              <a:rPr lang="en-US" altLang="zh-CN" sz="2000" b="1" dirty="0"/>
              <a:t>The spectral efficiency of DAoSA </a:t>
            </a:r>
            <a:r>
              <a:rPr lang="en-US" altLang="zh-CN" sz="2000" b="1" dirty="0">
                <a:solidFill>
                  <a:srgbClr val="FF0000"/>
                </a:solidFill>
              </a:rPr>
              <a:t>is fairly closed </a:t>
            </a:r>
            <a:r>
              <a:rPr lang="en-US" altLang="zh-CN" sz="2000" b="1" dirty="0"/>
              <a:t>to that of the FC and </a:t>
            </a:r>
            <a:r>
              <a:rPr lang="en-US" altLang="zh-CN" sz="2000" b="1" dirty="0">
                <a:solidFill>
                  <a:srgbClr val="FF0000"/>
                </a:solidFill>
              </a:rPr>
              <a:t>much higher </a:t>
            </a:r>
            <a:r>
              <a:rPr lang="en-US" altLang="zh-CN" sz="2000" b="1" dirty="0"/>
              <a:t>than the AoSA.</a:t>
            </a:r>
          </a:p>
          <a:p>
            <a:endParaRPr lang="zh-CN" altLang="en-US" sz="2000" b="1" dirty="0"/>
          </a:p>
        </p:txBody>
      </p:sp>
      <p:pic>
        <p:nvPicPr>
          <p:cNvPr id="8" name="图片 7"/>
          <p:cNvPicPr>
            <a:picLocks noChangeAspect="1"/>
          </p:cNvPicPr>
          <p:nvPr/>
        </p:nvPicPr>
        <p:blipFill>
          <a:blip r:embed="rId3"/>
          <a:stretch>
            <a:fillRect/>
          </a:stretch>
        </p:blipFill>
        <p:spPr>
          <a:xfrm>
            <a:off x="522754" y="1602799"/>
            <a:ext cx="8098492" cy="3528861"/>
          </a:xfrm>
          <a:prstGeom prst="rect">
            <a:avLst/>
          </a:prstGeom>
        </p:spPr>
      </p:pic>
      <p:sp>
        <p:nvSpPr>
          <p:cNvPr id="9" name="文本框 8"/>
          <p:cNvSpPr txBox="1"/>
          <p:nvPr/>
        </p:nvSpPr>
        <p:spPr>
          <a:xfrm>
            <a:off x="677394" y="1241107"/>
            <a:ext cx="5844429" cy="369332"/>
          </a:xfrm>
          <a:prstGeom prst="rect">
            <a:avLst/>
          </a:prstGeom>
          <a:noFill/>
        </p:spPr>
        <p:txBody>
          <a:bodyPr wrap="square" rtlCol="0">
            <a:spAutoFit/>
          </a:bodyPr>
          <a:lstStyle/>
          <a:p>
            <a:r>
              <a:rPr lang="en-US" altLang="zh-CN" dirty="0"/>
              <a:t> </a:t>
            </a:r>
            <a:r>
              <a:rPr lang="en-US" altLang="zh-CN" dirty="0">
                <a:solidFill>
                  <a:srgbClr val="FF0000"/>
                </a:solidFill>
              </a:rPr>
              <a:t>DAoSA(Ns=4,m=4): similar SE, consume only 54% power</a:t>
            </a:r>
            <a:endParaRPr lang="zh-CN" altLang="en-US" dirty="0">
              <a:solidFill>
                <a:srgbClr val="FF0000"/>
              </a:solidFill>
            </a:endParaRPr>
          </a:p>
        </p:txBody>
      </p:sp>
      <p:sp>
        <p:nvSpPr>
          <p:cNvPr id="10" name="文本框 9"/>
          <p:cNvSpPr txBox="1"/>
          <p:nvPr/>
        </p:nvSpPr>
        <p:spPr>
          <a:xfrm>
            <a:off x="569819" y="5199921"/>
            <a:ext cx="5736852" cy="369332"/>
          </a:xfrm>
          <a:prstGeom prst="rect">
            <a:avLst/>
          </a:prstGeom>
          <a:noFill/>
        </p:spPr>
        <p:txBody>
          <a:bodyPr wrap="square" rtlCol="0">
            <a:spAutoFit/>
          </a:bodyPr>
          <a:lstStyle/>
          <a:p>
            <a:r>
              <a:rPr lang="en-US" altLang="zh-CN" dirty="0">
                <a:solidFill>
                  <a:srgbClr val="0432FF"/>
                </a:solidFill>
              </a:rPr>
              <a:t> DAoSA(Ns=2, m=2):similar SE, consume only 32% power</a:t>
            </a:r>
            <a:endParaRPr lang="zh-CN" altLang="en-US" dirty="0">
              <a:solidFill>
                <a:srgbClr val="0432FF"/>
              </a:solidFill>
            </a:endParaRPr>
          </a:p>
        </p:txBody>
      </p:sp>
      <p:cxnSp>
        <p:nvCxnSpPr>
          <p:cNvPr id="12" name="直接箭头连接符 11"/>
          <p:cNvCxnSpPr/>
          <p:nvPr/>
        </p:nvCxnSpPr>
        <p:spPr>
          <a:xfrm>
            <a:off x="3126441" y="1534538"/>
            <a:ext cx="578224" cy="8254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直接箭头连接符 13"/>
          <p:cNvCxnSpPr/>
          <p:nvPr/>
        </p:nvCxnSpPr>
        <p:spPr>
          <a:xfrm flipH="1" flipV="1">
            <a:off x="3704665" y="3180229"/>
            <a:ext cx="94130" cy="21009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矩形 1">
            <a:extLst>
              <a:ext uri="{FF2B5EF4-FFF2-40B4-BE49-F238E27FC236}">
                <a16:creationId xmlns:a16="http://schemas.microsoft.com/office/drawing/2014/main" id="{E1321376-6DEA-425E-A6A3-48D708381CD0}"/>
              </a:ext>
            </a:extLst>
          </p:cNvPr>
          <p:cNvSpPr/>
          <p:nvPr/>
        </p:nvSpPr>
        <p:spPr>
          <a:xfrm>
            <a:off x="6306671" y="5414517"/>
            <a:ext cx="2711896" cy="369332"/>
          </a:xfrm>
          <a:prstGeom prst="rect">
            <a:avLst/>
          </a:prstGeom>
        </p:spPr>
        <p:txBody>
          <a:bodyPr wrap="none">
            <a:spAutoFit/>
          </a:bodyPr>
          <a:lstStyle/>
          <a:p>
            <a:r>
              <a:rPr lang="en-US" altLang="zh-CN" dirty="0">
                <a:solidFill>
                  <a:srgbClr val="FF0000"/>
                </a:solidFill>
              </a:rPr>
              <a:t> (10 + 11m)% ×</a:t>
            </a:r>
            <a:r>
              <a:rPr lang="en-US" altLang="zh-CN" dirty="0" err="1">
                <a:solidFill>
                  <a:srgbClr val="FF0000"/>
                </a:solidFill>
              </a:rPr>
              <a:t>P_total_FC</a:t>
            </a:r>
            <a:endParaRPr lang="zh-CN" altLang="en-US" dirty="0"/>
          </a:p>
        </p:txBody>
      </p:sp>
    </p:spTree>
    <p:extLst>
      <p:ext uri="{BB962C8B-B14F-4D97-AF65-F5344CB8AC3E}">
        <p14:creationId xmlns:p14="http://schemas.microsoft.com/office/powerpoint/2010/main" val="1562887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lvl="1" indent="0">
              <a:buNone/>
            </a:pPr>
            <a:endParaRPr lang="en-US" altLang="zh-CN" dirty="0">
              <a:solidFill>
                <a:srgbClr val="032041"/>
              </a:solidFill>
            </a:endParaRPr>
          </a:p>
          <a:p>
            <a:r>
              <a:rPr lang="en-US" altLang="zh-CN" dirty="0">
                <a:solidFill>
                  <a:schemeClr val="bg1">
                    <a:lumMod val="65000"/>
                  </a:schemeClr>
                </a:solidFill>
              </a:rPr>
              <a:t>Beamforming in the THz band</a:t>
            </a:r>
          </a:p>
          <a:p>
            <a:pPr lvl="1"/>
            <a:r>
              <a:rPr lang="en-US" altLang="zh-CN" b="1" dirty="0">
                <a:solidFill>
                  <a:schemeClr val="bg1">
                    <a:lumMod val="65000"/>
                  </a:schemeClr>
                </a:solidFill>
              </a:rPr>
              <a:t>Hybrid (digital + analog)</a:t>
            </a:r>
          </a:p>
          <a:p>
            <a:endParaRPr lang="en-US" altLang="zh-CN" dirty="0"/>
          </a:p>
          <a:p>
            <a:r>
              <a:rPr lang="en-US" altLang="zh-CN" dirty="0">
                <a:solidFill>
                  <a:schemeClr val="bg1">
                    <a:lumMod val="65000"/>
                  </a:schemeClr>
                </a:solidFill>
              </a:rPr>
              <a:t>The Dynamic Array of Sub-Array (DAoSA) Hybrid Beamforming Architecture</a:t>
            </a:r>
          </a:p>
          <a:p>
            <a:endParaRPr lang="en-US" altLang="zh-CN" dirty="0"/>
          </a:p>
          <a:p>
            <a:r>
              <a:rPr lang="en-US" altLang="zh-CN" dirty="0"/>
              <a:t>Summary</a:t>
            </a:r>
          </a:p>
          <a:p>
            <a:pPr lvl="1"/>
            <a:endParaRPr lang="en-US" altLang="zh-CN" dirty="0">
              <a:solidFill>
                <a:srgbClr val="032041"/>
              </a:solidFill>
            </a:endParaRPr>
          </a:p>
          <a:p>
            <a:pPr lvl="1"/>
            <a:endParaRPr lang="en-US" altLang="zh-CN" dirty="0"/>
          </a:p>
          <a:p>
            <a:pPr lvl="1"/>
            <a:endParaRPr lang="en-US" dirty="0"/>
          </a:p>
          <a:p>
            <a:pPr lvl="1"/>
            <a:endParaRPr lang="en-US" dirty="0"/>
          </a:p>
        </p:txBody>
      </p:sp>
      <p:sp>
        <p:nvSpPr>
          <p:cNvPr id="4" name="Title 3"/>
          <p:cNvSpPr>
            <a:spLocks noGrp="1"/>
          </p:cNvSpPr>
          <p:nvPr>
            <p:ph type="title"/>
          </p:nvPr>
        </p:nvSpPr>
        <p:spPr/>
        <p:txBody>
          <a:bodyPr/>
          <a:lstStyle/>
          <a:p>
            <a:r>
              <a:rPr lang="en-US" altLang="zh-CN" dirty="0"/>
              <a:t>Outline</a:t>
            </a:r>
            <a:endParaRPr lang="en-US" dirty="0"/>
          </a:p>
        </p:txBody>
      </p:sp>
      <p:sp>
        <p:nvSpPr>
          <p:cNvPr id="3" name="Slide Number Placeholder 2">
            <a:extLst>
              <a:ext uri="{FF2B5EF4-FFF2-40B4-BE49-F238E27FC236}">
                <a16:creationId xmlns:a16="http://schemas.microsoft.com/office/drawing/2014/main" id="{0463CC78-A50A-5F41-B0AA-6E4619169523}"/>
              </a:ext>
            </a:extLst>
          </p:cNvPr>
          <p:cNvSpPr>
            <a:spLocks noGrp="1"/>
          </p:cNvSpPr>
          <p:nvPr>
            <p:ph type="sldNum" sz="quarter" idx="11"/>
          </p:nvPr>
        </p:nvSpPr>
        <p:spPr/>
        <p:txBody>
          <a:bodyPr/>
          <a:lstStyle/>
          <a:p>
            <a:pPr>
              <a:defRPr/>
            </a:pPr>
            <a:fld id="{AC6DD1D9-2669-FC49-9FC1-CDD719D0F834}" type="slidenum">
              <a:rPr lang="en-US" smtClean="0"/>
              <a:pPr>
                <a:defRPr/>
              </a:pPr>
              <a:t>21</a:t>
            </a:fld>
            <a:endParaRPr lang="en-US"/>
          </a:p>
        </p:txBody>
      </p:sp>
    </p:spTree>
    <p:extLst>
      <p:ext uri="{BB962C8B-B14F-4D97-AF65-F5344CB8AC3E}">
        <p14:creationId xmlns:p14="http://schemas.microsoft.com/office/powerpoint/2010/main" val="923171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4345" y="4763"/>
            <a:ext cx="6873875" cy="1143000"/>
          </a:xfrm>
        </p:spPr>
        <p:txBody>
          <a:bodyPr/>
          <a:lstStyle/>
          <a:p>
            <a:r>
              <a:rPr lang="en-US" altLang="zh-CN" sz="4000" dirty="0"/>
              <a:t>Summary</a:t>
            </a:r>
            <a:endParaRPr lang="en-US" sz="4000" dirty="0"/>
          </a:p>
        </p:txBody>
      </p:sp>
      <p:sp>
        <p:nvSpPr>
          <p:cNvPr id="19" name="Content Placeholder 18"/>
          <p:cNvSpPr>
            <a:spLocks noGrp="1"/>
          </p:cNvSpPr>
          <p:nvPr>
            <p:ph idx="1"/>
          </p:nvPr>
        </p:nvSpPr>
        <p:spPr>
          <a:xfrm>
            <a:off x="0" y="1147763"/>
            <a:ext cx="9144000" cy="5481637"/>
          </a:xfrm>
        </p:spPr>
        <p:txBody>
          <a:bodyPr>
            <a:normAutofit/>
          </a:bodyPr>
          <a:lstStyle/>
          <a:p>
            <a:endParaRPr lang="en-US" altLang="zh-CN" dirty="0"/>
          </a:p>
          <a:p>
            <a:endParaRPr lang="en-US" altLang="zh-CN" dirty="0"/>
          </a:p>
          <a:p>
            <a:endParaRPr lang="en-US" altLang="zh-CN" dirty="0"/>
          </a:p>
          <a:p>
            <a:endParaRPr lang="en-US" altLang="zh-CN" dirty="0"/>
          </a:p>
          <a:p>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dirty="0"/>
          </a:p>
        </p:txBody>
      </p:sp>
      <p:sp>
        <p:nvSpPr>
          <p:cNvPr id="3" name="Slide Number Placeholder 2">
            <a:extLst>
              <a:ext uri="{FF2B5EF4-FFF2-40B4-BE49-F238E27FC236}">
                <a16:creationId xmlns:a16="http://schemas.microsoft.com/office/drawing/2014/main" id="{DEBD3D69-3E47-7B49-A51B-9028443CC780}"/>
              </a:ext>
            </a:extLst>
          </p:cNvPr>
          <p:cNvSpPr>
            <a:spLocks noGrp="1"/>
          </p:cNvSpPr>
          <p:nvPr>
            <p:ph type="sldNum" sz="quarter" idx="11"/>
          </p:nvPr>
        </p:nvSpPr>
        <p:spPr/>
        <p:txBody>
          <a:bodyPr/>
          <a:lstStyle/>
          <a:p>
            <a:pPr>
              <a:defRPr/>
            </a:pPr>
            <a:fld id="{AC6DD1D9-2669-FC49-9FC1-CDD719D0F834}" type="slidenum">
              <a:rPr lang="en-US" smtClean="0"/>
              <a:pPr>
                <a:defRPr/>
              </a:pPr>
              <a:t>22</a:t>
            </a:fld>
            <a:endParaRPr lang="en-US"/>
          </a:p>
        </p:txBody>
      </p:sp>
      <p:sp>
        <p:nvSpPr>
          <p:cNvPr id="5" name="文本框 4"/>
          <p:cNvSpPr txBox="1"/>
          <p:nvPr/>
        </p:nvSpPr>
        <p:spPr>
          <a:xfrm>
            <a:off x="1" y="2178424"/>
            <a:ext cx="9144000" cy="2677656"/>
          </a:xfrm>
          <a:prstGeom prst="rect">
            <a:avLst/>
          </a:prstGeom>
          <a:noFill/>
        </p:spPr>
        <p:txBody>
          <a:bodyPr wrap="square" rtlCol="0">
            <a:spAutoFit/>
          </a:bodyPr>
          <a:lstStyle/>
          <a:p>
            <a:pPr marL="0" indent="0">
              <a:buNone/>
            </a:pPr>
            <a:r>
              <a:rPr lang="en-US" altLang="zh-CN" sz="2800" b="1" dirty="0"/>
              <a:t>Through selecting </a:t>
            </a:r>
            <a:r>
              <a:rPr lang="en-US" altLang="zh-CN" sz="2800" b="1" i="1" dirty="0">
                <a:solidFill>
                  <a:srgbClr val="FF0000"/>
                </a:solidFill>
              </a:rPr>
              <a:t>m</a:t>
            </a:r>
            <a:r>
              <a:rPr lang="en-US" altLang="zh-CN" sz="2800" b="1" dirty="0"/>
              <a:t> intelligently, the </a:t>
            </a:r>
            <a:r>
              <a:rPr lang="en-US" altLang="zh-CN" sz="2800" b="1" dirty="0">
                <a:solidFill>
                  <a:srgbClr val="FF0000"/>
                </a:solidFill>
              </a:rPr>
              <a:t>spectral efficiency </a:t>
            </a:r>
            <a:r>
              <a:rPr lang="en-US" altLang="zh-CN" sz="2800" b="1" dirty="0"/>
              <a:t>of DAoSA architecture is fairly closed to that of the FC, while consuming </a:t>
            </a:r>
            <a:r>
              <a:rPr lang="en-US" altLang="zh-CN" sz="2800" b="1" dirty="0">
                <a:solidFill>
                  <a:srgbClr val="FF0000"/>
                </a:solidFill>
              </a:rPr>
              <a:t>less power</a:t>
            </a:r>
            <a:r>
              <a:rPr lang="en-US" altLang="zh-CN" sz="2800" b="1" dirty="0"/>
              <a:t>.</a:t>
            </a:r>
          </a:p>
          <a:p>
            <a:pPr marL="0" indent="0">
              <a:buNone/>
            </a:pPr>
            <a:endParaRPr lang="en-US" altLang="zh-CN" sz="2800" b="1" dirty="0"/>
          </a:p>
          <a:p>
            <a:pPr marL="0" indent="0">
              <a:buNone/>
            </a:pPr>
            <a:r>
              <a:rPr lang="en-US" altLang="zh-CN" sz="2800" b="1" dirty="0"/>
              <a:t>Compared with the AoSA architecture, the </a:t>
            </a:r>
            <a:r>
              <a:rPr lang="en-US" altLang="zh-CN" sz="2800" b="1" dirty="0">
                <a:solidFill>
                  <a:srgbClr val="FF0000"/>
                </a:solidFill>
              </a:rPr>
              <a:t>substantially higher spectral efficiency</a:t>
            </a:r>
            <a:r>
              <a:rPr lang="en-US" altLang="zh-CN" sz="2800" b="1" dirty="0"/>
              <a:t> makes DAoSA more appealing.</a:t>
            </a:r>
          </a:p>
        </p:txBody>
      </p:sp>
    </p:spTree>
    <p:extLst>
      <p:ext uri="{BB962C8B-B14F-4D97-AF65-F5344CB8AC3E}">
        <p14:creationId xmlns:p14="http://schemas.microsoft.com/office/powerpoint/2010/main" val="983287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347788" y="4773672"/>
            <a:ext cx="6447529" cy="2062103"/>
          </a:xfrm>
          <a:prstGeom prst="rect">
            <a:avLst/>
          </a:prstGeom>
          <a:noFill/>
        </p:spPr>
        <p:txBody>
          <a:bodyPr wrap="square" rtlCol="0">
            <a:spAutoFit/>
          </a:bodyPr>
          <a:lstStyle/>
          <a:p>
            <a:r>
              <a:rPr lang="en-US" altLang="zh-CN" sz="2000" b="1" dirty="0"/>
              <a:t>Mr.</a:t>
            </a:r>
            <a:r>
              <a:rPr lang="zh-CN" altLang="en-US" sz="2000" b="1" dirty="0"/>
              <a:t> </a:t>
            </a:r>
            <a:r>
              <a:rPr lang="en-US" sz="2000" b="1" dirty="0"/>
              <a:t>Longfei Yan</a:t>
            </a:r>
            <a:endParaRPr lang="en-US" dirty="0"/>
          </a:p>
          <a:p>
            <a:r>
              <a:rPr lang="en-US" dirty="0"/>
              <a:t>University of Michigan-Shanghai Jiao Tong University Joint Institute</a:t>
            </a:r>
          </a:p>
          <a:p>
            <a:r>
              <a:rPr lang="en-US" dirty="0"/>
              <a:t>Shanghai Jiao Tong University</a:t>
            </a:r>
          </a:p>
          <a:p>
            <a:r>
              <a:rPr lang="en-US" dirty="0"/>
              <a:t>Shanghai, 200240, China</a:t>
            </a:r>
          </a:p>
          <a:p>
            <a:r>
              <a:rPr lang="en-US" dirty="0"/>
              <a:t>Email: </a:t>
            </a:r>
            <a:r>
              <a:rPr lang="en-US" dirty="0">
                <a:hlinkClick r:id="rId2"/>
              </a:rPr>
              <a:t>longfei.yan@sjtu.edu.cn</a:t>
            </a:r>
            <a:endParaRPr lang="en-US" dirty="0"/>
          </a:p>
          <a:p>
            <a:r>
              <a:rPr lang="en-US" dirty="0"/>
              <a:t>Website: </a:t>
            </a:r>
            <a:r>
              <a:rPr lang="en-US" altLang="zh-CN" dirty="0">
                <a:hlinkClick r:id="rId3"/>
              </a:rPr>
              <a:t>http://umji.sjtu.edu.cn/~chan/</a:t>
            </a:r>
            <a:endParaRPr lang="en-US" altLang="zh-CN" dirty="0"/>
          </a:p>
          <a:p>
            <a:endParaRPr lang="en-US" dirty="0"/>
          </a:p>
        </p:txBody>
      </p:sp>
      <p:pic>
        <p:nvPicPr>
          <p:cNvPr id="7" name="Picture 6"/>
          <p:cNvPicPr>
            <a:picLocks noChangeAspect="1"/>
          </p:cNvPicPr>
          <p:nvPr/>
        </p:nvPicPr>
        <p:blipFill>
          <a:blip r:embed="rId4"/>
          <a:stretch>
            <a:fillRect/>
          </a:stretch>
        </p:blipFill>
        <p:spPr>
          <a:xfrm>
            <a:off x="2937055" y="1504678"/>
            <a:ext cx="3268994" cy="3268994"/>
          </a:xfrm>
          <a:prstGeom prst="rect">
            <a:avLst/>
          </a:prstGeom>
        </p:spPr>
      </p:pic>
      <p:sp>
        <p:nvSpPr>
          <p:cNvPr id="2" name="Slide Number Placeholder 1">
            <a:extLst>
              <a:ext uri="{FF2B5EF4-FFF2-40B4-BE49-F238E27FC236}">
                <a16:creationId xmlns:a16="http://schemas.microsoft.com/office/drawing/2014/main" id="{94938B77-85E8-6540-8D27-9666929989AC}"/>
              </a:ext>
            </a:extLst>
          </p:cNvPr>
          <p:cNvSpPr>
            <a:spLocks noGrp="1"/>
          </p:cNvSpPr>
          <p:nvPr>
            <p:ph type="sldNum" sz="quarter" idx="12"/>
          </p:nvPr>
        </p:nvSpPr>
        <p:spPr/>
        <p:txBody>
          <a:bodyPr/>
          <a:lstStyle/>
          <a:p>
            <a:fld id="{52EE60E3-9093-3548-BF39-96EE4B449348}" type="slidenum">
              <a:rPr lang="en-US" smtClean="0"/>
              <a:pPr/>
              <a:t>23</a:t>
            </a:fld>
            <a:endParaRPr lang="en-US"/>
          </a:p>
        </p:txBody>
      </p:sp>
    </p:spTree>
    <p:extLst>
      <p:ext uri="{BB962C8B-B14F-4D97-AF65-F5344CB8AC3E}">
        <p14:creationId xmlns:p14="http://schemas.microsoft.com/office/powerpoint/2010/main" val="746748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AC6DD1D9-2669-FC49-9FC1-CDD719D0F834}" type="slidenum">
              <a:rPr lang="en-US" smtClean="0"/>
              <a:pPr>
                <a:defRPr/>
              </a:pPr>
              <a:t>24</a:t>
            </a:fld>
            <a:endParaRPr lang="en-US"/>
          </a:p>
        </p:txBody>
      </p:sp>
      <p:sp>
        <p:nvSpPr>
          <p:cNvPr id="4" name="Title 3"/>
          <p:cNvSpPr>
            <a:spLocks noGrp="1"/>
          </p:cNvSpPr>
          <p:nvPr>
            <p:ph type="title"/>
          </p:nvPr>
        </p:nvSpPr>
        <p:spPr/>
        <p:txBody>
          <a:bodyPr>
            <a:normAutofit/>
          </a:bodyPr>
          <a:lstStyle/>
          <a:p>
            <a:r>
              <a:rPr lang="en-US" altLang="zh-CN" sz="4800" dirty="0"/>
              <a:t>CBC algorithm </a:t>
            </a:r>
            <a:endParaRPr lang="en-US" sz="4000" dirty="0"/>
          </a:p>
        </p:txBody>
      </p:sp>
      <mc:AlternateContent xmlns:mc="http://schemas.openxmlformats.org/markup-compatibility/2006" xmlns:a14="http://schemas.microsoft.com/office/drawing/2010/main">
        <mc:Choice Requires="a14">
          <p:sp>
            <p:nvSpPr>
              <p:cNvPr id="11" name="文本框 10"/>
              <p:cNvSpPr txBox="1"/>
              <p:nvPr/>
            </p:nvSpPr>
            <p:spPr>
              <a:xfrm>
                <a:off x="0" y="1166813"/>
                <a:ext cx="9144000" cy="4898264"/>
              </a:xfrm>
              <a:prstGeom prst="rect">
                <a:avLst/>
              </a:prstGeom>
              <a:noFill/>
            </p:spPr>
            <p:txBody>
              <a:bodyPr wrap="square" rtlCol="0">
                <a:spAutoFit/>
              </a:bodyPr>
              <a:lstStyle/>
              <a:p>
                <a:r>
                  <a:rPr lang="en-US" altLang="zh-CN" sz="2400" b="1" dirty="0"/>
                  <a:t>Goal: minimize </a:t>
                </a:r>
              </a:p>
              <a:p>
                <a:r>
                  <a:rPr lang="en-US" altLang="zh-CN" sz="2400" b="1" dirty="0">
                    <a:solidFill>
                      <a:srgbClr val="FF0000"/>
                    </a:solidFill>
                  </a:rPr>
                  <a:t>Hint: there are </a:t>
                </a:r>
                <a14:m>
                  <m:oMath xmlns:m="http://schemas.openxmlformats.org/officeDocument/2006/math">
                    <m:sSub>
                      <m:sSubPr>
                        <m:ctrlPr>
                          <a:rPr lang="en-US" altLang="zh-CN" sz="2400" b="1" i="1" smtClean="0">
                            <a:solidFill>
                              <a:srgbClr val="FF0000"/>
                            </a:solidFill>
                            <a:latin typeface="Cambria Math" panose="02040503050406030204" pitchFamily="18" charset="0"/>
                          </a:rPr>
                        </m:ctrlPr>
                      </m:sSubPr>
                      <m:e>
                        <m:r>
                          <a:rPr lang="en-US" altLang="zh-CN" sz="2400" b="1" i="1">
                            <a:solidFill>
                              <a:srgbClr val="FF0000"/>
                            </a:solidFill>
                            <a:latin typeface="Cambria Math" panose="02040503050406030204" pitchFamily="18" charset="0"/>
                          </a:rPr>
                          <m:t>𝒍</m:t>
                        </m:r>
                      </m:e>
                      <m:sub>
                        <m:r>
                          <a:rPr lang="en-US" altLang="zh-CN" sz="2400" b="1" i="1">
                            <a:solidFill>
                              <a:srgbClr val="FF0000"/>
                            </a:solidFill>
                            <a:latin typeface="Cambria Math" panose="02040503050406030204" pitchFamily="18" charset="0"/>
                          </a:rPr>
                          <m:t>𝒕</m:t>
                        </m:r>
                      </m:sub>
                    </m:sSub>
                  </m:oMath>
                </a14:m>
                <a:r>
                  <a:rPr lang="en-US" altLang="zh-CN" sz="2400" b="1" dirty="0">
                    <a:solidFill>
                      <a:srgbClr val="FF0000"/>
                    </a:solidFill>
                  </a:rPr>
                  <a:t> columns in </a:t>
                </a:r>
                <a14:m>
                  <m:oMath xmlns:m="http://schemas.openxmlformats.org/officeDocument/2006/math">
                    <m:sSub>
                      <m:sSubPr>
                        <m:ctrlPr>
                          <a:rPr lang="en-US" altLang="zh-CN" sz="2400" b="1" i="1">
                            <a:solidFill>
                              <a:srgbClr val="FF0000"/>
                            </a:solidFill>
                            <a:latin typeface="Cambria Math" panose="02040503050406030204" pitchFamily="18" charset="0"/>
                          </a:rPr>
                        </m:ctrlPr>
                      </m:sSubPr>
                      <m:e>
                        <m:r>
                          <a:rPr lang="en-US" altLang="zh-CN" sz="2400" b="1">
                            <a:solidFill>
                              <a:srgbClr val="FF0000"/>
                            </a:solidFill>
                            <a:latin typeface="Cambria Math" panose="02040503050406030204" pitchFamily="18" charset="0"/>
                          </a:rPr>
                          <m:t>𝐏</m:t>
                        </m:r>
                      </m:e>
                      <m:sub>
                        <m:r>
                          <a:rPr lang="en-US" altLang="zh-CN" sz="2400" b="1">
                            <a:solidFill>
                              <a:srgbClr val="FF0000"/>
                            </a:solidFill>
                            <a:latin typeface="Cambria Math" panose="02040503050406030204" pitchFamily="18" charset="0"/>
                          </a:rPr>
                          <m:t>𝐀𝐢</m:t>
                        </m:r>
                      </m:sub>
                    </m:sSub>
                  </m:oMath>
                </a14:m>
                <a:r>
                  <a:rPr lang="en-US" altLang="zh-CN" sz="2400" b="1" dirty="0">
                    <a:solidFill>
                      <a:srgbClr val="FF0000"/>
                    </a:solidFill>
                  </a:rPr>
                  <a:t>, </a:t>
                </a:r>
                <a14:m>
                  <m:oMath xmlns:m="http://schemas.openxmlformats.org/officeDocument/2006/math">
                    <m:sSub>
                      <m:sSubPr>
                        <m:ctrlPr>
                          <a:rPr lang="en-US" altLang="zh-CN" sz="2400" b="1" i="1" smtClean="0">
                            <a:solidFill>
                              <a:srgbClr val="FF0000"/>
                            </a:solidFill>
                            <a:latin typeface="Cambria Math" panose="02040503050406030204" pitchFamily="18" charset="0"/>
                          </a:rPr>
                        </m:ctrlPr>
                      </m:sSubPr>
                      <m:e>
                        <m:r>
                          <a:rPr lang="en-US" altLang="zh-CN" sz="2400" b="1" i="1">
                            <a:solidFill>
                              <a:srgbClr val="FF0000"/>
                            </a:solidFill>
                            <a:latin typeface="Cambria Math" panose="02040503050406030204" pitchFamily="18" charset="0"/>
                          </a:rPr>
                          <m:t>𝑵</m:t>
                        </m:r>
                      </m:e>
                      <m:sub>
                        <m:r>
                          <a:rPr lang="en-US" altLang="zh-CN" sz="2400" b="1" i="1">
                            <a:solidFill>
                              <a:srgbClr val="FF0000"/>
                            </a:solidFill>
                            <a:latin typeface="Cambria Math" panose="02040503050406030204" pitchFamily="18" charset="0"/>
                          </a:rPr>
                          <m:t>𝒔</m:t>
                        </m:r>
                      </m:sub>
                    </m:sSub>
                  </m:oMath>
                </a14:m>
                <a:r>
                  <a:rPr lang="en-US" altLang="zh-CN" sz="2400" b="1" dirty="0">
                    <a:solidFill>
                      <a:srgbClr val="FF0000"/>
                    </a:solidFill>
                  </a:rPr>
                  <a:t> columns in </a:t>
                </a:r>
                <a14:m>
                  <m:oMath xmlns:m="http://schemas.openxmlformats.org/officeDocument/2006/math">
                    <m:sSub>
                      <m:sSubPr>
                        <m:ctrlPr>
                          <a:rPr lang="en-US" altLang="zh-CN" sz="2400" b="1" i="1">
                            <a:solidFill>
                              <a:srgbClr val="FF0000"/>
                            </a:solidFill>
                            <a:latin typeface="Cambria Math" panose="02040503050406030204" pitchFamily="18" charset="0"/>
                          </a:rPr>
                        </m:ctrlPr>
                      </m:sSubPr>
                      <m:e>
                        <m:r>
                          <a:rPr lang="en-US" altLang="zh-CN" sz="2400" b="1">
                            <a:solidFill>
                              <a:srgbClr val="FF0000"/>
                            </a:solidFill>
                            <a:latin typeface="Cambria Math" panose="02040503050406030204" pitchFamily="18" charset="0"/>
                          </a:rPr>
                          <m:t>𝐏</m:t>
                        </m:r>
                      </m:e>
                      <m:sub>
                        <m:r>
                          <a:rPr lang="en-US" altLang="zh-CN" sz="2400" b="1">
                            <a:solidFill>
                              <a:srgbClr val="FF0000"/>
                            </a:solidFill>
                            <a:latin typeface="Cambria Math" panose="02040503050406030204" pitchFamily="18" charset="0"/>
                          </a:rPr>
                          <m:t>𝐨𝐩𝐭𝐢</m:t>
                        </m:r>
                      </m:sub>
                    </m:sSub>
                  </m:oMath>
                </a14:m>
                <a:r>
                  <a:rPr lang="en-US" altLang="zh-CN" sz="2400" b="1" dirty="0">
                    <a:solidFill>
                      <a:srgbClr val="FF0000"/>
                    </a:solidFill>
                  </a:rPr>
                  <a:t>.</a:t>
                </a:r>
                <a:endParaRPr lang="en-US" altLang="zh-CN" sz="2400" b="1" dirty="0"/>
              </a:p>
              <a:p>
                <a:r>
                  <a:rPr lang="en-US" altLang="zh-CN" sz="2400" b="1" dirty="0"/>
                  <a:t>First, divide the columns of </a:t>
                </a:r>
                <a14:m>
                  <m:oMath xmlns:m="http://schemas.openxmlformats.org/officeDocument/2006/math">
                    <m:sSub>
                      <m:sSubPr>
                        <m:ctrlPr>
                          <a:rPr lang="en-US" altLang="zh-CN" sz="2400" b="1" i="1">
                            <a:latin typeface="Cambria Math" panose="02040503050406030204" pitchFamily="18" charset="0"/>
                          </a:rPr>
                        </m:ctrlPr>
                      </m:sSubPr>
                      <m:e>
                        <m:r>
                          <a:rPr lang="en-US" altLang="zh-CN" sz="2400" b="1">
                            <a:latin typeface="Cambria Math" panose="02040503050406030204" pitchFamily="18" charset="0"/>
                          </a:rPr>
                          <m:t>𝐏</m:t>
                        </m:r>
                      </m:e>
                      <m:sub>
                        <m:r>
                          <a:rPr lang="en-US" altLang="zh-CN" sz="2400" b="1">
                            <a:latin typeface="Cambria Math" panose="02040503050406030204" pitchFamily="18" charset="0"/>
                          </a:rPr>
                          <m:t>𝐨𝐩𝐭𝐢</m:t>
                        </m:r>
                      </m:sub>
                    </m:sSub>
                  </m:oMath>
                </a14:m>
                <a:r>
                  <a:rPr lang="en-US" altLang="zh-CN" sz="2400" b="1" dirty="0"/>
                  <a:t> into two groups. The </a:t>
                </a:r>
                <a:r>
                  <a:rPr lang="en-US" altLang="zh-CN" sz="2400" b="1" dirty="0">
                    <a:solidFill>
                      <a:srgbClr val="0432FF"/>
                    </a:solidFill>
                  </a:rPr>
                  <a:t>exact group </a:t>
                </a:r>
                <a:r>
                  <a:rPr lang="en-US" altLang="zh-CN" sz="2400" b="1" dirty="0"/>
                  <a:t>has </a:t>
                </a:r>
                <a14:m>
                  <m:oMath xmlns:m="http://schemas.openxmlformats.org/officeDocument/2006/math">
                    <m:sSub>
                      <m:sSubPr>
                        <m:ctrlPr>
                          <a:rPr lang="en-US" altLang="zh-CN" sz="2400" b="1" i="1" smtClean="0">
                            <a:solidFill>
                              <a:schemeClr val="tx1"/>
                            </a:solidFill>
                            <a:latin typeface="Cambria Math" panose="02040503050406030204" pitchFamily="18" charset="0"/>
                          </a:rPr>
                        </m:ctrlPr>
                      </m:sSubPr>
                      <m:e>
                        <m:r>
                          <a:rPr lang="en-US" altLang="zh-CN" sz="2400" b="1" i="1">
                            <a:solidFill>
                              <a:schemeClr val="tx1"/>
                            </a:solidFill>
                            <a:latin typeface="Cambria Math" panose="02040503050406030204" pitchFamily="18" charset="0"/>
                          </a:rPr>
                          <m:t>𝒍</m:t>
                        </m:r>
                      </m:e>
                      <m:sub>
                        <m:r>
                          <a:rPr lang="en-US" altLang="zh-CN" sz="2400" b="1" i="1">
                            <a:solidFill>
                              <a:schemeClr val="tx1"/>
                            </a:solidFill>
                            <a:latin typeface="Cambria Math" panose="02040503050406030204" pitchFamily="18" charset="0"/>
                          </a:rPr>
                          <m:t>𝒕</m:t>
                        </m:r>
                      </m:sub>
                    </m:sSub>
                  </m:oMath>
                </a14:m>
                <a:r>
                  <a:rPr lang="en-US" altLang="zh-CN" sz="2400" b="1" dirty="0">
                    <a:solidFill>
                      <a:schemeClr val="tx1"/>
                    </a:solidFill>
                  </a:rPr>
                  <a:t>-</a:t>
                </a:r>
                <a14:m>
                  <m:oMath xmlns:m="http://schemas.openxmlformats.org/officeDocument/2006/math">
                    <m:sSub>
                      <m:sSubPr>
                        <m:ctrlPr>
                          <a:rPr lang="en-US" altLang="zh-CN" sz="2400" b="1" i="1">
                            <a:solidFill>
                              <a:schemeClr val="tx1"/>
                            </a:solidFill>
                            <a:latin typeface="Cambria Math" panose="02040503050406030204" pitchFamily="18" charset="0"/>
                          </a:rPr>
                        </m:ctrlPr>
                      </m:sSubPr>
                      <m:e>
                        <m:r>
                          <a:rPr lang="en-US" altLang="zh-CN" sz="2400" b="1" i="1">
                            <a:solidFill>
                              <a:schemeClr val="tx1"/>
                            </a:solidFill>
                            <a:latin typeface="Cambria Math" panose="02040503050406030204" pitchFamily="18" charset="0"/>
                          </a:rPr>
                          <m:t>𝑵</m:t>
                        </m:r>
                      </m:e>
                      <m:sub>
                        <m:r>
                          <a:rPr lang="en-US" altLang="zh-CN" sz="2400" b="1" i="1">
                            <a:solidFill>
                              <a:schemeClr val="tx1"/>
                            </a:solidFill>
                            <a:latin typeface="Cambria Math" panose="02040503050406030204" pitchFamily="18" charset="0"/>
                          </a:rPr>
                          <m:t>𝒔</m:t>
                        </m:r>
                      </m:sub>
                    </m:sSub>
                  </m:oMath>
                </a14:m>
                <a:r>
                  <a:rPr lang="en-US" altLang="zh-CN" sz="2400" b="1" dirty="0"/>
                  <a:t> columns. The </a:t>
                </a:r>
                <a:r>
                  <a:rPr lang="en-US" altLang="zh-CN" sz="2400" b="1" dirty="0">
                    <a:solidFill>
                      <a:srgbClr val="0432FF"/>
                    </a:solidFill>
                  </a:rPr>
                  <a:t>approximated group </a:t>
                </a:r>
                <a:r>
                  <a:rPr lang="en-US" altLang="zh-CN" sz="2400" b="1" dirty="0"/>
                  <a:t>has </a:t>
                </a:r>
                <a:r>
                  <a:rPr lang="en-US" altLang="zh-CN" sz="2400" b="1" dirty="0">
                    <a:solidFill>
                      <a:schemeClr val="tx1"/>
                    </a:solidFill>
                  </a:rPr>
                  <a:t>2</a:t>
                </a:r>
                <a14:m>
                  <m:oMath xmlns:m="http://schemas.openxmlformats.org/officeDocument/2006/math">
                    <m:sSub>
                      <m:sSubPr>
                        <m:ctrlPr>
                          <a:rPr lang="en-US" altLang="zh-CN" sz="2400" b="1" i="1">
                            <a:solidFill>
                              <a:schemeClr val="tx1"/>
                            </a:solidFill>
                            <a:latin typeface="Cambria Math" panose="02040503050406030204" pitchFamily="18" charset="0"/>
                          </a:rPr>
                        </m:ctrlPr>
                      </m:sSubPr>
                      <m:e>
                        <m:r>
                          <a:rPr lang="en-US" altLang="zh-CN" sz="2400" b="1" i="1">
                            <a:solidFill>
                              <a:schemeClr val="tx1"/>
                            </a:solidFill>
                            <a:latin typeface="Cambria Math" panose="02040503050406030204" pitchFamily="18" charset="0"/>
                          </a:rPr>
                          <m:t>𝑵</m:t>
                        </m:r>
                      </m:e>
                      <m:sub>
                        <m:r>
                          <a:rPr lang="en-US" altLang="zh-CN" sz="2400" b="1" i="1">
                            <a:solidFill>
                              <a:schemeClr val="tx1"/>
                            </a:solidFill>
                            <a:latin typeface="Cambria Math" panose="02040503050406030204" pitchFamily="18" charset="0"/>
                          </a:rPr>
                          <m:t>𝒔</m:t>
                        </m:r>
                      </m:sub>
                    </m:sSub>
                  </m:oMath>
                </a14:m>
                <a:r>
                  <a:rPr lang="en-US" altLang="zh-CN" sz="2400" b="1" dirty="0">
                    <a:solidFill>
                      <a:schemeClr val="tx1"/>
                    </a:solidFill>
                  </a:rPr>
                  <a:t>-</a:t>
                </a:r>
                <a14:m>
                  <m:oMath xmlns:m="http://schemas.openxmlformats.org/officeDocument/2006/math">
                    <m:sSub>
                      <m:sSubPr>
                        <m:ctrlPr>
                          <a:rPr lang="en-US" altLang="zh-CN" sz="2400" b="1" i="1">
                            <a:solidFill>
                              <a:schemeClr val="tx1"/>
                            </a:solidFill>
                            <a:latin typeface="Cambria Math" panose="02040503050406030204" pitchFamily="18" charset="0"/>
                          </a:rPr>
                        </m:ctrlPr>
                      </m:sSubPr>
                      <m:e>
                        <m:r>
                          <a:rPr lang="en-US" altLang="zh-CN" sz="2400" b="1" i="1">
                            <a:solidFill>
                              <a:schemeClr val="tx1"/>
                            </a:solidFill>
                            <a:latin typeface="Cambria Math" panose="02040503050406030204" pitchFamily="18" charset="0"/>
                          </a:rPr>
                          <m:t>𝒍</m:t>
                        </m:r>
                      </m:e>
                      <m:sub>
                        <m:r>
                          <a:rPr lang="en-US" altLang="zh-CN" sz="2400" b="1" i="1">
                            <a:solidFill>
                              <a:schemeClr val="tx1"/>
                            </a:solidFill>
                            <a:latin typeface="Cambria Math" panose="02040503050406030204" pitchFamily="18" charset="0"/>
                          </a:rPr>
                          <m:t>𝒕</m:t>
                        </m:r>
                      </m:sub>
                    </m:sSub>
                  </m:oMath>
                </a14:m>
                <a:r>
                  <a:rPr lang="en-US" altLang="zh-CN" sz="2400" b="1" dirty="0"/>
                  <a:t> columns.</a:t>
                </a:r>
              </a:p>
              <a:p>
                <a:endParaRPr lang="en-US" altLang="zh-CN" sz="2400" b="1" dirty="0"/>
              </a:p>
              <a:p>
                <a:r>
                  <a:rPr lang="en-US" altLang="zh-CN" sz="2400" b="1" dirty="0">
                    <a:solidFill>
                      <a:srgbClr val="0432FF"/>
                    </a:solidFill>
                  </a:rPr>
                  <a:t>Exact group</a:t>
                </a:r>
                <a:r>
                  <a:rPr lang="en-US" altLang="zh-CN" sz="2400" b="1" dirty="0"/>
                  <a:t>: each column is </a:t>
                </a:r>
                <a:r>
                  <a:rPr lang="en-US" altLang="zh-CN" sz="2400" b="1" i="1" dirty="0">
                    <a:solidFill>
                      <a:srgbClr val="FF0000"/>
                    </a:solidFill>
                  </a:rPr>
                  <a:t>exactly</a:t>
                </a:r>
                <a:r>
                  <a:rPr lang="en-US" altLang="zh-CN" sz="2400" b="1" dirty="0"/>
                  <a:t> expressed as </a:t>
                </a:r>
              </a:p>
              <a:p>
                <a:endParaRPr lang="en-US" altLang="zh-CN" sz="2400" b="1" dirty="0"/>
              </a:p>
              <a:p>
                <a:endParaRPr lang="en-US" altLang="zh-CN" sz="2400" b="1" dirty="0">
                  <a:solidFill>
                    <a:srgbClr val="0432FF"/>
                  </a:solidFill>
                </a:endParaRPr>
              </a:p>
              <a:p>
                <a:r>
                  <a:rPr lang="en-US" altLang="zh-CN" sz="2400" b="1" dirty="0">
                    <a:solidFill>
                      <a:srgbClr val="0432FF"/>
                    </a:solidFill>
                  </a:rPr>
                  <a:t>Approximated group</a:t>
                </a:r>
                <a:r>
                  <a:rPr lang="en-US" altLang="zh-CN" sz="2400" b="1" dirty="0"/>
                  <a:t>: each column is </a:t>
                </a:r>
                <a:r>
                  <a:rPr lang="en-US" altLang="zh-CN" sz="2400" b="1" i="1" dirty="0">
                    <a:solidFill>
                      <a:srgbClr val="FF0000"/>
                    </a:solidFill>
                  </a:rPr>
                  <a:t>approximated</a:t>
                </a:r>
                <a:r>
                  <a:rPr lang="en-US" altLang="zh-CN" sz="2400" b="1" dirty="0"/>
                  <a:t> as</a:t>
                </a:r>
              </a:p>
              <a:p>
                <a:endParaRPr lang="en-US" altLang="zh-CN" sz="2400" b="1" dirty="0"/>
              </a:p>
              <a:p>
                <a:endParaRPr lang="en-US" altLang="zh-CN" sz="2000" b="1" dirty="0"/>
              </a:p>
              <a:p>
                <a:endParaRPr lang="en-US" altLang="zh-CN" sz="2400" b="1" dirty="0"/>
              </a:p>
              <a:p>
                <a:r>
                  <a:rPr lang="en-US" altLang="zh-CN" sz="2400" b="1" dirty="0"/>
                  <a:t>Then, construct </a:t>
                </a:r>
                <a14:m>
                  <m:oMath xmlns:m="http://schemas.openxmlformats.org/officeDocument/2006/math">
                    <m:sSub>
                      <m:sSubPr>
                        <m:ctrlPr>
                          <a:rPr lang="en-US" altLang="zh-CN" sz="2400" b="1" i="1">
                            <a:latin typeface="Cambria Math" panose="02040503050406030204" pitchFamily="18" charset="0"/>
                          </a:rPr>
                        </m:ctrlPr>
                      </m:sSubPr>
                      <m:e>
                        <m:r>
                          <a:rPr lang="en-US" altLang="zh-CN" sz="2400" b="1">
                            <a:latin typeface="Cambria Math" panose="02040503050406030204" pitchFamily="18" charset="0"/>
                          </a:rPr>
                          <m:t>𝐏</m:t>
                        </m:r>
                      </m:e>
                      <m:sub>
                        <m:r>
                          <a:rPr lang="en-US" altLang="zh-CN" sz="2400" b="1">
                            <a:latin typeface="Cambria Math" panose="02040503050406030204" pitchFamily="18" charset="0"/>
                          </a:rPr>
                          <m:t>𝐀𝐢</m:t>
                        </m:r>
                      </m:sub>
                    </m:sSub>
                  </m:oMath>
                </a14:m>
                <a:r>
                  <a:rPr lang="en-US" altLang="zh-CN" sz="2400" b="1" dirty="0"/>
                  <a:t> and </a:t>
                </a:r>
                <a14:m>
                  <m:oMath xmlns:m="http://schemas.openxmlformats.org/officeDocument/2006/math">
                    <m:sSub>
                      <m:sSubPr>
                        <m:ctrlPr>
                          <a:rPr lang="en-US" altLang="zh-CN" sz="2400" b="1" i="1">
                            <a:latin typeface="Cambria Math" panose="02040503050406030204" pitchFamily="18" charset="0"/>
                          </a:rPr>
                        </m:ctrlPr>
                      </m:sSubPr>
                      <m:e>
                        <m:r>
                          <a:rPr lang="en-US" altLang="zh-CN" sz="2400" b="1">
                            <a:latin typeface="Cambria Math" panose="02040503050406030204" pitchFamily="18" charset="0"/>
                          </a:rPr>
                          <m:t>𝐏</m:t>
                        </m:r>
                      </m:e>
                      <m:sub>
                        <m:r>
                          <a:rPr lang="en-US" altLang="zh-CN" sz="2400" b="1" i="0" smtClean="0">
                            <a:latin typeface="Cambria Math" panose="02040503050406030204" pitchFamily="18" charset="0"/>
                          </a:rPr>
                          <m:t>𝐃</m:t>
                        </m:r>
                        <m:r>
                          <a:rPr lang="en-US" altLang="zh-CN" sz="2400" b="1">
                            <a:latin typeface="Cambria Math" panose="02040503050406030204" pitchFamily="18" charset="0"/>
                          </a:rPr>
                          <m:t>𝐢</m:t>
                        </m:r>
                      </m:sub>
                    </m:sSub>
                  </m:oMath>
                </a14:m>
                <a:r>
                  <a:rPr lang="en-US" altLang="zh-CN" sz="2400" b="1" dirty="0"/>
                  <a:t>.</a:t>
                </a:r>
              </a:p>
            </p:txBody>
          </p:sp>
        </mc:Choice>
        <mc:Fallback xmlns="">
          <p:sp>
            <p:nvSpPr>
              <p:cNvPr id="11" name="文本框 10"/>
              <p:cNvSpPr txBox="1">
                <a:spLocks noRot="1" noChangeAspect="1" noMove="1" noResize="1" noEditPoints="1" noAdjustHandles="1" noChangeArrowheads="1" noChangeShapeType="1" noTextEdit="1"/>
              </p:cNvSpPr>
              <p:nvPr/>
            </p:nvSpPr>
            <p:spPr>
              <a:xfrm>
                <a:off x="0" y="1166813"/>
                <a:ext cx="9144000" cy="4898264"/>
              </a:xfrm>
              <a:prstGeom prst="rect">
                <a:avLst/>
              </a:prstGeom>
              <a:blipFill>
                <a:blip r:embed="rId2"/>
                <a:stretch>
                  <a:fillRect l="-1000" t="-995" r="-133" b="-1866"/>
                </a:stretch>
              </a:blipFill>
            </p:spPr>
            <p:txBody>
              <a:bodyPr/>
              <a:lstStyle/>
              <a:p>
                <a:r>
                  <a:rPr lang="zh-CN" altLang="en-US">
                    <a:noFill/>
                  </a:rPr>
                  <a:t> </a:t>
                </a:r>
              </a:p>
            </p:txBody>
          </p:sp>
        </mc:Fallback>
      </mc:AlternateContent>
      <p:pic>
        <p:nvPicPr>
          <p:cNvPr id="5" name="图片 4"/>
          <p:cNvPicPr>
            <a:picLocks noChangeAspect="1"/>
          </p:cNvPicPr>
          <p:nvPr/>
        </p:nvPicPr>
        <p:blipFill>
          <a:blip r:embed="rId3"/>
          <a:stretch>
            <a:fillRect/>
          </a:stretch>
        </p:blipFill>
        <p:spPr>
          <a:xfrm>
            <a:off x="1153238" y="3521323"/>
            <a:ext cx="6696075" cy="504825"/>
          </a:xfrm>
          <a:prstGeom prst="rect">
            <a:avLst/>
          </a:prstGeom>
        </p:spPr>
      </p:pic>
      <p:pic>
        <p:nvPicPr>
          <p:cNvPr id="7" name="图片 6"/>
          <p:cNvPicPr>
            <a:picLocks noChangeAspect="1"/>
          </p:cNvPicPr>
          <p:nvPr/>
        </p:nvPicPr>
        <p:blipFill>
          <a:blip r:embed="rId4"/>
          <a:stretch>
            <a:fillRect/>
          </a:stretch>
        </p:blipFill>
        <p:spPr>
          <a:xfrm>
            <a:off x="1747942" y="4625508"/>
            <a:ext cx="5103256" cy="931845"/>
          </a:xfrm>
          <a:prstGeom prst="rect">
            <a:avLst/>
          </a:prstGeom>
        </p:spPr>
      </p:pic>
      <p:pic>
        <p:nvPicPr>
          <p:cNvPr id="2" name="图片 1"/>
          <p:cNvPicPr>
            <a:picLocks noChangeAspect="1"/>
          </p:cNvPicPr>
          <p:nvPr/>
        </p:nvPicPr>
        <p:blipFill>
          <a:blip r:embed="rId5"/>
          <a:stretch>
            <a:fillRect/>
          </a:stretch>
        </p:blipFill>
        <p:spPr>
          <a:xfrm>
            <a:off x="2094532" y="1205078"/>
            <a:ext cx="2286280" cy="397288"/>
          </a:xfrm>
          <a:prstGeom prst="rect">
            <a:avLst/>
          </a:prstGeom>
        </p:spPr>
      </p:pic>
    </p:spTree>
    <p:extLst>
      <p:ext uri="{BB962C8B-B14F-4D97-AF65-F5344CB8AC3E}">
        <p14:creationId xmlns:p14="http://schemas.microsoft.com/office/powerpoint/2010/main" val="2245607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4345" y="4763"/>
            <a:ext cx="6873875" cy="1143000"/>
          </a:xfrm>
        </p:spPr>
        <p:txBody>
          <a:bodyPr/>
          <a:lstStyle/>
          <a:p>
            <a:r>
              <a:rPr lang="en-US" dirty="0"/>
              <a:t>The Terahertz Band</a:t>
            </a:r>
          </a:p>
        </p:txBody>
      </p:sp>
      <p:sp>
        <p:nvSpPr>
          <p:cNvPr id="3" name="Content Placeholder 2"/>
          <p:cNvSpPr>
            <a:spLocks noGrp="1"/>
          </p:cNvSpPr>
          <p:nvPr>
            <p:ph idx="1"/>
          </p:nvPr>
        </p:nvSpPr>
        <p:spPr>
          <a:xfrm>
            <a:off x="0" y="1260705"/>
            <a:ext cx="9144000" cy="5209945"/>
          </a:xfrm>
        </p:spPr>
        <p:txBody>
          <a:bodyPr>
            <a:normAutofit/>
          </a:bodyPr>
          <a:lstStyle/>
          <a:p>
            <a:r>
              <a:rPr lang="en-US" dirty="0"/>
              <a:t>Right after the mm-waves: </a:t>
            </a:r>
            <a:r>
              <a:rPr lang="en-US" dirty="0">
                <a:solidFill>
                  <a:srgbClr val="FF0000"/>
                </a:solidFill>
              </a:rPr>
              <a:t>from </a:t>
            </a:r>
            <a:r>
              <a:rPr lang="en-US" altLang="zh-CN" dirty="0">
                <a:solidFill>
                  <a:srgbClr val="FF0000"/>
                </a:solidFill>
              </a:rPr>
              <a:t>0.1</a:t>
            </a:r>
            <a:r>
              <a:rPr lang="zh-CN" altLang="en-US" dirty="0">
                <a:solidFill>
                  <a:srgbClr val="FF0000"/>
                </a:solidFill>
              </a:rPr>
              <a:t> </a:t>
            </a:r>
            <a:r>
              <a:rPr lang="en-US" dirty="0">
                <a:solidFill>
                  <a:srgbClr val="FF0000"/>
                </a:solidFill>
              </a:rPr>
              <a:t>to 10 THz</a:t>
            </a:r>
          </a:p>
          <a:p>
            <a:r>
              <a:rPr lang="en-US" dirty="0"/>
              <a:t>Provides huge bandwidth: </a:t>
            </a:r>
            <a:r>
              <a:rPr lang="en-US" dirty="0">
                <a:solidFill>
                  <a:srgbClr val="FF0000"/>
                </a:solidFill>
              </a:rPr>
              <a:t>multiple</a:t>
            </a:r>
            <a:r>
              <a:rPr lang="zh-CN" altLang="en-US" dirty="0">
                <a:solidFill>
                  <a:srgbClr val="FF0000"/>
                </a:solidFill>
              </a:rPr>
              <a:t> </a:t>
            </a:r>
            <a:r>
              <a:rPr lang="en-US" altLang="zh-CN" dirty="0">
                <a:solidFill>
                  <a:srgbClr val="FF0000"/>
                </a:solidFill>
              </a:rPr>
              <a:t>GHz</a:t>
            </a:r>
            <a:r>
              <a:rPr lang="zh-CN" altLang="en-US" dirty="0">
                <a:solidFill>
                  <a:srgbClr val="FF0000"/>
                </a:solidFill>
              </a:rPr>
              <a:t> </a:t>
            </a:r>
            <a:r>
              <a:rPr lang="en-US" altLang="zh-CN" dirty="0">
                <a:solidFill>
                  <a:srgbClr val="FF0000"/>
                </a:solidFill>
              </a:rPr>
              <a:t>and</a:t>
            </a:r>
            <a:r>
              <a:rPr lang="zh-CN" altLang="en-US" dirty="0">
                <a:solidFill>
                  <a:srgbClr val="FF0000"/>
                </a:solidFill>
              </a:rPr>
              <a:t> </a:t>
            </a:r>
            <a:r>
              <a:rPr lang="en-US" altLang="zh-CN" dirty="0">
                <a:solidFill>
                  <a:srgbClr val="FF0000"/>
                </a:solidFill>
              </a:rPr>
              <a:t>even</a:t>
            </a:r>
            <a:r>
              <a:rPr lang="zh-CN" altLang="en-US" dirty="0">
                <a:solidFill>
                  <a:srgbClr val="FF0000"/>
                </a:solidFill>
              </a:rPr>
              <a:t> </a:t>
            </a:r>
            <a:r>
              <a:rPr lang="en-US" altLang="zh-CN" dirty="0">
                <a:solidFill>
                  <a:srgbClr val="FF0000"/>
                </a:solidFill>
              </a:rPr>
              <a:t>THz</a:t>
            </a:r>
            <a:endParaRPr lang="en-US" dirty="0">
              <a:solidFill>
                <a:srgbClr val="FF0000"/>
              </a:solidFill>
            </a:endParaRPr>
          </a:p>
          <a:p>
            <a:pPr lvl="1"/>
            <a:endParaRPr lang="en-US" dirty="0">
              <a:solidFill>
                <a:srgbClr val="FF0000"/>
              </a:solidFill>
            </a:endParaRPr>
          </a:p>
          <a:p>
            <a:pPr lvl="1"/>
            <a:endParaRPr lang="en-US" dirty="0">
              <a:solidFill>
                <a:srgbClr val="FF0000"/>
              </a:solidFill>
            </a:endParaRPr>
          </a:p>
          <a:p>
            <a:pPr lvl="1"/>
            <a:endParaRPr lang="en-US" dirty="0">
              <a:solidFill>
                <a:srgbClr val="FF0000"/>
              </a:solidFill>
            </a:endParaRPr>
          </a:p>
          <a:p>
            <a:pPr lvl="1"/>
            <a:endParaRPr lang="en-US" dirty="0">
              <a:solidFill>
                <a:srgbClr val="FF0000"/>
              </a:solidFill>
            </a:endParaRPr>
          </a:p>
          <a:p>
            <a:pPr lvl="1"/>
            <a:endParaRPr lang="en-US" dirty="0">
              <a:solidFill>
                <a:srgbClr val="FF0000"/>
              </a:solidFill>
            </a:endParaRPr>
          </a:p>
          <a:p>
            <a:pPr lvl="1"/>
            <a:endParaRPr lang="en-US" dirty="0">
              <a:solidFill>
                <a:srgbClr val="FF0000"/>
              </a:solidFill>
            </a:endParaRPr>
          </a:p>
        </p:txBody>
      </p:sp>
      <p:sp>
        <p:nvSpPr>
          <p:cNvPr id="4" name="Slide Number Placeholder 3">
            <a:extLst>
              <a:ext uri="{FF2B5EF4-FFF2-40B4-BE49-F238E27FC236}">
                <a16:creationId xmlns:a16="http://schemas.microsoft.com/office/drawing/2014/main" id="{70E0E097-4832-E047-88AB-935A0CAA0C0D}"/>
              </a:ext>
            </a:extLst>
          </p:cNvPr>
          <p:cNvSpPr>
            <a:spLocks noGrp="1"/>
          </p:cNvSpPr>
          <p:nvPr>
            <p:ph type="sldNum" sz="quarter" idx="11"/>
          </p:nvPr>
        </p:nvSpPr>
        <p:spPr/>
        <p:txBody>
          <a:bodyPr/>
          <a:lstStyle/>
          <a:p>
            <a:pPr>
              <a:defRPr/>
            </a:pPr>
            <a:fld id="{AC6DD1D9-2669-FC49-9FC1-CDD719D0F834}" type="slidenum">
              <a:rPr lang="en-US" smtClean="0"/>
              <a:pPr>
                <a:defRPr/>
              </a:pPr>
              <a:t>3</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98036"/>
            <a:ext cx="9144000" cy="2523418"/>
          </a:xfrm>
          <a:prstGeom prst="rect">
            <a:avLst/>
          </a:prstGeom>
        </p:spPr>
      </p:pic>
      <p:sp>
        <p:nvSpPr>
          <p:cNvPr id="6" name="文本框 5"/>
          <p:cNvSpPr txBox="1"/>
          <p:nvPr/>
        </p:nvSpPr>
        <p:spPr>
          <a:xfrm>
            <a:off x="0" y="5661212"/>
            <a:ext cx="9144000" cy="584775"/>
          </a:xfrm>
          <a:prstGeom prst="rect">
            <a:avLst/>
          </a:prstGeom>
          <a:noFill/>
        </p:spPr>
        <p:txBody>
          <a:bodyPr wrap="square" rtlCol="0">
            <a:spAutoFit/>
          </a:bodyPr>
          <a:lstStyle/>
          <a:p>
            <a:r>
              <a:rPr lang="en-US" altLang="zh-CN" sz="3200" b="1" dirty="0">
                <a:solidFill>
                  <a:srgbClr val="FF0000"/>
                </a:solidFill>
              </a:rPr>
              <a:t>100 </a:t>
            </a:r>
            <a:r>
              <a:rPr lang="en-US" altLang="zh-CN" sz="3200" b="1" dirty="0" err="1">
                <a:solidFill>
                  <a:srgbClr val="FF0000"/>
                </a:solidFill>
              </a:rPr>
              <a:t>Gbps</a:t>
            </a:r>
            <a:r>
              <a:rPr lang="en-US" altLang="zh-CN" sz="3200" b="1" dirty="0">
                <a:solidFill>
                  <a:srgbClr val="FF0000"/>
                </a:solidFill>
              </a:rPr>
              <a:t> or even 1 Tbps is possible </a:t>
            </a:r>
            <a:endParaRPr lang="zh-CN" altLang="en-US" sz="3200" b="1" dirty="0">
              <a:solidFill>
                <a:srgbClr val="FF0000"/>
              </a:solidFill>
            </a:endParaRPr>
          </a:p>
        </p:txBody>
      </p:sp>
    </p:spTree>
    <p:extLst>
      <p:ext uri="{BB962C8B-B14F-4D97-AF65-F5344CB8AC3E}">
        <p14:creationId xmlns:p14="http://schemas.microsoft.com/office/powerpoint/2010/main" val="1282719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941535"/>
            <a:ext cx="9144000" cy="4414816"/>
          </a:xfrm>
        </p:spPr>
        <p:txBody>
          <a:bodyPr>
            <a:normAutofit/>
          </a:bodyPr>
          <a:lstStyle/>
          <a:p>
            <a:r>
              <a:rPr lang="en-US" altLang="zh-CN" dirty="0"/>
              <a:t>Distance</a:t>
            </a:r>
            <a:r>
              <a:rPr lang="zh-CN" altLang="en-US" dirty="0"/>
              <a:t> </a:t>
            </a:r>
            <a:r>
              <a:rPr lang="en-US" altLang="zh-CN" dirty="0"/>
              <a:t>limitation:</a:t>
            </a:r>
            <a:r>
              <a:rPr lang="zh-CN" altLang="en-US" dirty="0"/>
              <a:t> </a:t>
            </a:r>
            <a:r>
              <a:rPr lang="en-US" dirty="0"/>
              <a:t>a major challenge at THz frequencies is posed by the very high propagation loss</a:t>
            </a:r>
            <a:endParaRPr lang="en-US" altLang="zh-CN" dirty="0"/>
          </a:p>
          <a:p>
            <a:endParaRPr lang="en-US" altLang="zh-CN" dirty="0"/>
          </a:p>
          <a:p>
            <a:r>
              <a:rPr lang="en-US" altLang="zh-CN" dirty="0"/>
              <a:t>Reasons:</a:t>
            </a:r>
          </a:p>
          <a:p>
            <a:pPr lvl="1"/>
            <a:r>
              <a:rPr lang="en-US" altLang="zh-CN" dirty="0">
                <a:solidFill>
                  <a:srgbClr val="FF0000"/>
                </a:solidFill>
              </a:rPr>
              <a:t>Spreading</a:t>
            </a:r>
            <a:r>
              <a:rPr lang="zh-CN" altLang="en-US" dirty="0">
                <a:solidFill>
                  <a:srgbClr val="FF0000"/>
                </a:solidFill>
              </a:rPr>
              <a:t> </a:t>
            </a:r>
            <a:r>
              <a:rPr lang="en-US" altLang="zh-CN" dirty="0">
                <a:solidFill>
                  <a:srgbClr val="FF0000"/>
                </a:solidFill>
              </a:rPr>
              <a:t>loss</a:t>
            </a:r>
            <a:endParaRPr lang="en-US" dirty="0"/>
          </a:p>
          <a:p>
            <a:pPr lvl="1"/>
            <a:r>
              <a:rPr lang="en-US" altLang="zh-CN" dirty="0">
                <a:solidFill>
                  <a:srgbClr val="FF0000"/>
                </a:solidFill>
              </a:rPr>
              <a:t>Molecular</a:t>
            </a:r>
            <a:r>
              <a:rPr lang="zh-CN" altLang="en-US" dirty="0">
                <a:solidFill>
                  <a:srgbClr val="FF0000"/>
                </a:solidFill>
              </a:rPr>
              <a:t> </a:t>
            </a:r>
            <a:r>
              <a:rPr lang="en-US" altLang="zh-CN" dirty="0">
                <a:solidFill>
                  <a:srgbClr val="FF0000"/>
                </a:solidFill>
              </a:rPr>
              <a:t>absorption</a:t>
            </a:r>
            <a:r>
              <a:rPr lang="zh-CN" altLang="en-US" dirty="0">
                <a:solidFill>
                  <a:srgbClr val="FF0000"/>
                </a:solidFill>
              </a:rPr>
              <a:t> </a:t>
            </a:r>
            <a:r>
              <a:rPr lang="en-US" altLang="zh-CN" dirty="0">
                <a:solidFill>
                  <a:srgbClr val="FF0000"/>
                </a:solidFill>
              </a:rPr>
              <a:t>loss</a:t>
            </a:r>
            <a:r>
              <a:rPr lang="en-US" dirty="0"/>
              <a:t> </a:t>
            </a:r>
          </a:p>
          <a:p>
            <a:pPr lvl="1"/>
            <a:r>
              <a:rPr lang="en-US" altLang="zh-CN" dirty="0">
                <a:solidFill>
                  <a:srgbClr val="FF0000"/>
                </a:solidFill>
              </a:rPr>
              <a:t>Reflection</a:t>
            </a:r>
            <a:r>
              <a:rPr lang="zh-CN" altLang="en-US" dirty="0">
                <a:solidFill>
                  <a:srgbClr val="FF0000"/>
                </a:solidFill>
              </a:rPr>
              <a:t> </a:t>
            </a:r>
            <a:r>
              <a:rPr lang="en-US" altLang="zh-CN" dirty="0">
                <a:solidFill>
                  <a:srgbClr val="FF0000"/>
                </a:solidFill>
              </a:rPr>
              <a:t>and</a:t>
            </a:r>
            <a:r>
              <a:rPr lang="zh-CN" altLang="en-US" dirty="0">
                <a:solidFill>
                  <a:srgbClr val="FF0000"/>
                </a:solidFill>
              </a:rPr>
              <a:t> </a:t>
            </a:r>
            <a:r>
              <a:rPr lang="en-US" altLang="zh-CN" dirty="0">
                <a:solidFill>
                  <a:srgbClr val="FF0000"/>
                </a:solidFill>
              </a:rPr>
              <a:t>scattering</a:t>
            </a:r>
            <a:r>
              <a:rPr lang="zh-CN" altLang="en-US" dirty="0">
                <a:solidFill>
                  <a:srgbClr val="FF0000"/>
                </a:solidFill>
              </a:rPr>
              <a:t> </a:t>
            </a:r>
            <a:r>
              <a:rPr lang="en-US" altLang="zh-CN" dirty="0">
                <a:solidFill>
                  <a:srgbClr val="FF0000"/>
                </a:solidFill>
              </a:rPr>
              <a:t>loss</a:t>
            </a:r>
            <a:endParaRPr lang="en-US" dirty="0"/>
          </a:p>
        </p:txBody>
      </p:sp>
      <p:sp>
        <p:nvSpPr>
          <p:cNvPr id="3" name="Slide Number Placeholder 2"/>
          <p:cNvSpPr>
            <a:spLocks noGrp="1"/>
          </p:cNvSpPr>
          <p:nvPr>
            <p:ph type="sldNum" sz="quarter" idx="11"/>
          </p:nvPr>
        </p:nvSpPr>
        <p:spPr/>
        <p:txBody>
          <a:bodyPr/>
          <a:lstStyle/>
          <a:p>
            <a:pPr>
              <a:defRPr/>
            </a:pPr>
            <a:fld id="{AC6DD1D9-2669-FC49-9FC1-CDD719D0F834}" type="slidenum">
              <a:rPr lang="en-US" smtClean="0"/>
              <a:pPr>
                <a:defRPr/>
              </a:pPr>
              <a:t>4</a:t>
            </a:fld>
            <a:endParaRPr lang="en-US" dirty="0"/>
          </a:p>
        </p:txBody>
      </p:sp>
      <p:sp>
        <p:nvSpPr>
          <p:cNvPr id="4" name="Title 3"/>
          <p:cNvSpPr>
            <a:spLocks noGrp="1"/>
          </p:cNvSpPr>
          <p:nvPr>
            <p:ph type="title"/>
          </p:nvPr>
        </p:nvSpPr>
        <p:spPr>
          <a:xfrm>
            <a:off x="1101726" y="23813"/>
            <a:ext cx="6814723" cy="1143000"/>
          </a:xfrm>
        </p:spPr>
        <p:txBody>
          <a:bodyPr/>
          <a:lstStyle/>
          <a:p>
            <a:r>
              <a:rPr lang="en-US" altLang="zh-CN" dirty="0"/>
              <a:t>Distance</a:t>
            </a:r>
            <a:r>
              <a:rPr lang="zh-CN" altLang="en-US" dirty="0"/>
              <a:t> </a:t>
            </a:r>
            <a:r>
              <a:rPr lang="en-US" altLang="zh-CN" dirty="0"/>
              <a:t>Challenge</a:t>
            </a:r>
            <a:endParaRPr lang="en-US" dirty="0"/>
          </a:p>
        </p:txBody>
      </p:sp>
      <p:sp>
        <p:nvSpPr>
          <p:cNvPr id="6" name="Rectangle 5"/>
          <p:cNvSpPr/>
          <p:nvPr/>
        </p:nvSpPr>
        <p:spPr>
          <a:xfrm>
            <a:off x="538620" y="1225489"/>
            <a:ext cx="8605380" cy="738664"/>
          </a:xfrm>
          <a:prstGeom prst="rect">
            <a:avLst/>
          </a:prstGeom>
        </p:spPr>
        <p:txBody>
          <a:bodyPr wrap="square">
            <a:spAutoFit/>
          </a:bodyPr>
          <a:lstStyle/>
          <a:p>
            <a:r>
              <a:rPr lang="en-US" sz="1400" dirty="0"/>
              <a:t>I. F. </a:t>
            </a:r>
            <a:r>
              <a:rPr lang="en-US" sz="1400" dirty="0" err="1"/>
              <a:t>Akyildiz</a:t>
            </a:r>
            <a:r>
              <a:rPr lang="en-US" sz="1400" dirty="0"/>
              <a:t>, C. Han*, and S. </a:t>
            </a:r>
            <a:r>
              <a:rPr lang="en-US" sz="1400" dirty="0" err="1"/>
              <a:t>Nie</a:t>
            </a:r>
            <a:r>
              <a:rPr lang="en-US" sz="1400" dirty="0"/>
              <a:t>, </a:t>
            </a:r>
          </a:p>
          <a:p>
            <a:r>
              <a:rPr lang="en-US" sz="1400" dirty="0">
                <a:solidFill>
                  <a:srgbClr val="00B050"/>
                </a:solidFill>
              </a:rPr>
              <a:t>“Combating the Distance Problem in the Millimeter Wave and Terahertz Frequency Bands”,</a:t>
            </a:r>
            <a:r>
              <a:rPr lang="en-US" sz="1400" dirty="0"/>
              <a:t> </a:t>
            </a:r>
          </a:p>
          <a:p>
            <a:r>
              <a:rPr lang="en-US" sz="1400" dirty="0">
                <a:solidFill>
                  <a:srgbClr val="0432FF"/>
                </a:solidFill>
              </a:rPr>
              <a:t>IEEE Communications Magazine</a:t>
            </a:r>
            <a:r>
              <a:rPr lang="en-US" altLang="zh-CN" sz="1400" dirty="0">
                <a:solidFill>
                  <a:srgbClr val="0432FF"/>
                </a:solidFill>
              </a:rPr>
              <a:t>,</a:t>
            </a:r>
            <a:r>
              <a:rPr lang="zh-CN" altLang="en-US" sz="1400" dirty="0">
                <a:solidFill>
                  <a:srgbClr val="0432FF"/>
                </a:solidFill>
              </a:rPr>
              <a:t> </a:t>
            </a:r>
            <a:r>
              <a:rPr lang="en-US" altLang="zh-CN" sz="1400" dirty="0">
                <a:solidFill>
                  <a:srgbClr val="0432FF"/>
                </a:solidFill>
              </a:rPr>
              <a:t>2018</a:t>
            </a:r>
            <a:endParaRPr lang="en-US" sz="1400" dirty="0">
              <a:solidFill>
                <a:srgbClr val="0432FF"/>
              </a:solidFill>
            </a:endParaRPr>
          </a:p>
        </p:txBody>
      </p:sp>
    </p:spTree>
    <p:extLst>
      <p:ext uri="{BB962C8B-B14F-4D97-AF65-F5344CB8AC3E}">
        <p14:creationId xmlns:p14="http://schemas.microsoft.com/office/powerpoint/2010/main" val="522391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altLang="zh-CN" dirty="0"/>
          </a:p>
          <a:p>
            <a:pPr marL="0" indent="0">
              <a:buNone/>
            </a:pPr>
            <a:endParaRPr lang="en-US" altLang="zh-CN"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3" name="Slide Number Placeholder 2"/>
          <p:cNvSpPr>
            <a:spLocks noGrp="1"/>
          </p:cNvSpPr>
          <p:nvPr>
            <p:ph type="sldNum" sz="quarter" idx="11"/>
          </p:nvPr>
        </p:nvSpPr>
        <p:spPr/>
        <p:txBody>
          <a:bodyPr/>
          <a:lstStyle/>
          <a:p>
            <a:pPr>
              <a:defRPr/>
            </a:pPr>
            <a:fld id="{AC6DD1D9-2669-FC49-9FC1-CDD719D0F834}" type="slidenum">
              <a:rPr lang="en-US" smtClean="0"/>
              <a:pPr>
                <a:defRPr/>
              </a:pPr>
              <a:t>5</a:t>
            </a:fld>
            <a:endParaRPr lang="en-US"/>
          </a:p>
        </p:txBody>
      </p:sp>
      <p:sp>
        <p:nvSpPr>
          <p:cNvPr id="4" name="Title 3"/>
          <p:cNvSpPr>
            <a:spLocks noGrp="1"/>
          </p:cNvSpPr>
          <p:nvPr>
            <p:ph type="title"/>
          </p:nvPr>
        </p:nvSpPr>
        <p:spPr/>
        <p:txBody>
          <a:bodyPr/>
          <a:lstStyle/>
          <a:p>
            <a:r>
              <a:rPr lang="en-US" altLang="zh-CN" dirty="0"/>
              <a:t>Ultra-Massive</a:t>
            </a:r>
            <a:r>
              <a:rPr lang="zh-CN" altLang="en-US" dirty="0"/>
              <a:t> </a:t>
            </a:r>
            <a:r>
              <a:rPr lang="en-US" altLang="zh-CN" dirty="0"/>
              <a:t>MIMO</a:t>
            </a:r>
            <a:endParaRPr lang="en-US" dirty="0"/>
          </a:p>
        </p:txBody>
      </p:sp>
      <p:grpSp>
        <p:nvGrpSpPr>
          <p:cNvPr id="19" name="组合 18"/>
          <p:cNvGrpSpPr/>
          <p:nvPr/>
        </p:nvGrpSpPr>
        <p:grpSpPr>
          <a:xfrm>
            <a:off x="3091450" y="1309974"/>
            <a:ext cx="5724325" cy="3190443"/>
            <a:chOff x="1801906" y="1605640"/>
            <a:chExt cx="5724325" cy="3190443"/>
          </a:xfrm>
        </p:grpSpPr>
        <p:pic>
          <p:nvPicPr>
            <p:cNvPr id="69" name="图片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2894" y="3165908"/>
              <a:ext cx="790586" cy="1630175"/>
            </a:xfrm>
            <a:prstGeom prst="rect">
              <a:avLst/>
            </a:prstGeom>
          </p:spPr>
        </p:pic>
        <p:pic>
          <p:nvPicPr>
            <p:cNvPr id="211" name="图片 2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7488" y="3205289"/>
              <a:ext cx="768743" cy="1551412"/>
            </a:xfrm>
            <a:prstGeom prst="rect">
              <a:avLst/>
            </a:prstGeom>
          </p:spPr>
        </p:pic>
        <p:sp>
          <p:nvSpPr>
            <p:cNvPr id="5" name="下箭头 4"/>
            <p:cNvSpPr/>
            <p:nvPr/>
          </p:nvSpPr>
          <p:spPr>
            <a:xfrm rot="16200000">
              <a:off x="4750000" y="2258506"/>
              <a:ext cx="401230" cy="2314639"/>
            </a:xfrm>
            <a:prstGeom prst="downArrow">
              <a:avLst>
                <a:gd name="adj1" fmla="val 50000"/>
                <a:gd name="adj2" fmla="val 12178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1801906" y="1667642"/>
              <a:ext cx="2262881" cy="1026564"/>
            </a:xfrm>
            <a:custGeom>
              <a:avLst/>
              <a:gdLst>
                <a:gd name="connsiteX0" fmla="*/ 0 w 5358653"/>
                <a:gd name="connsiteY0" fmla="*/ 995112 h 2170792"/>
                <a:gd name="connsiteX1" fmla="*/ 1021976 w 5358653"/>
                <a:gd name="connsiteY1" fmla="*/ 2144835 h 2170792"/>
                <a:gd name="connsiteX2" fmla="*/ 2043953 w 5358653"/>
                <a:gd name="connsiteY2" fmla="*/ 29 h 2170792"/>
                <a:gd name="connsiteX3" fmla="*/ 3207123 w 5358653"/>
                <a:gd name="connsiteY3" fmla="*/ 2091047 h 2170792"/>
                <a:gd name="connsiteX4" fmla="*/ 4329953 w 5358653"/>
                <a:gd name="connsiteY4" fmla="*/ 322759 h 2170792"/>
                <a:gd name="connsiteX5" fmla="*/ 5358653 w 5358653"/>
                <a:gd name="connsiteY5" fmla="*/ 1990194 h 2170792"/>
                <a:gd name="connsiteX6" fmla="*/ 5358653 w 5358653"/>
                <a:gd name="connsiteY6" fmla="*/ 1990194 h 2170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653" h="2170792">
                  <a:moveTo>
                    <a:pt x="0" y="995112"/>
                  </a:moveTo>
                  <a:cubicBezTo>
                    <a:pt x="340658" y="1652897"/>
                    <a:pt x="681317" y="2310682"/>
                    <a:pt x="1021976" y="2144835"/>
                  </a:cubicBezTo>
                  <a:cubicBezTo>
                    <a:pt x="1362635" y="1978988"/>
                    <a:pt x="1679762" y="8994"/>
                    <a:pt x="2043953" y="29"/>
                  </a:cubicBezTo>
                  <a:cubicBezTo>
                    <a:pt x="2408144" y="-8936"/>
                    <a:pt x="2826123" y="2037259"/>
                    <a:pt x="3207123" y="2091047"/>
                  </a:cubicBezTo>
                  <a:cubicBezTo>
                    <a:pt x="3588123" y="2144835"/>
                    <a:pt x="3971365" y="339568"/>
                    <a:pt x="4329953" y="322759"/>
                  </a:cubicBezTo>
                  <a:cubicBezTo>
                    <a:pt x="4688541" y="305950"/>
                    <a:pt x="5358653" y="1990194"/>
                    <a:pt x="5358653" y="1990194"/>
                  </a:cubicBezTo>
                  <a:lnTo>
                    <a:pt x="5358653" y="1990194"/>
                  </a:lnTo>
                </a:path>
              </a:pathLst>
            </a:custGeom>
            <a:ln/>
            <a:effectLst/>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2" name="任意多边形 21"/>
            <p:cNvSpPr/>
            <p:nvPr/>
          </p:nvSpPr>
          <p:spPr>
            <a:xfrm>
              <a:off x="6889611" y="1605640"/>
              <a:ext cx="504496" cy="1183951"/>
            </a:xfrm>
            <a:custGeom>
              <a:avLst/>
              <a:gdLst>
                <a:gd name="connsiteX0" fmla="*/ 0 w 5358653"/>
                <a:gd name="connsiteY0" fmla="*/ 995112 h 2170792"/>
                <a:gd name="connsiteX1" fmla="*/ 1021976 w 5358653"/>
                <a:gd name="connsiteY1" fmla="*/ 2144835 h 2170792"/>
                <a:gd name="connsiteX2" fmla="*/ 2043953 w 5358653"/>
                <a:gd name="connsiteY2" fmla="*/ 29 h 2170792"/>
                <a:gd name="connsiteX3" fmla="*/ 3207123 w 5358653"/>
                <a:gd name="connsiteY3" fmla="*/ 2091047 h 2170792"/>
                <a:gd name="connsiteX4" fmla="*/ 4329953 w 5358653"/>
                <a:gd name="connsiteY4" fmla="*/ 322759 h 2170792"/>
                <a:gd name="connsiteX5" fmla="*/ 5358653 w 5358653"/>
                <a:gd name="connsiteY5" fmla="*/ 1990194 h 2170792"/>
                <a:gd name="connsiteX6" fmla="*/ 5358653 w 5358653"/>
                <a:gd name="connsiteY6" fmla="*/ 1990194 h 2170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653" h="2170792">
                  <a:moveTo>
                    <a:pt x="0" y="995112"/>
                  </a:moveTo>
                  <a:cubicBezTo>
                    <a:pt x="340658" y="1652897"/>
                    <a:pt x="681317" y="2310682"/>
                    <a:pt x="1021976" y="2144835"/>
                  </a:cubicBezTo>
                  <a:cubicBezTo>
                    <a:pt x="1362635" y="1978988"/>
                    <a:pt x="1679762" y="8994"/>
                    <a:pt x="2043953" y="29"/>
                  </a:cubicBezTo>
                  <a:cubicBezTo>
                    <a:pt x="2408144" y="-8936"/>
                    <a:pt x="2826123" y="2037259"/>
                    <a:pt x="3207123" y="2091047"/>
                  </a:cubicBezTo>
                  <a:cubicBezTo>
                    <a:pt x="3588123" y="2144835"/>
                    <a:pt x="3971365" y="339568"/>
                    <a:pt x="4329953" y="322759"/>
                  </a:cubicBezTo>
                  <a:cubicBezTo>
                    <a:pt x="4688541" y="305950"/>
                    <a:pt x="5358653" y="1990194"/>
                    <a:pt x="5358653" y="1990194"/>
                  </a:cubicBezTo>
                  <a:lnTo>
                    <a:pt x="5358653" y="1990194"/>
                  </a:lnTo>
                </a:path>
              </a:pathLst>
            </a:custGeom>
            <a:effectLst/>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8" name="文本框 17"/>
            <p:cNvSpPr txBox="1"/>
            <p:nvPr/>
          </p:nvSpPr>
          <p:spPr>
            <a:xfrm>
              <a:off x="3793295" y="2867874"/>
              <a:ext cx="2212042" cy="369332"/>
            </a:xfrm>
            <a:prstGeom prst="rect">
              <a:avLst/>
            </a:prstGeom>
            <a:noFill/>
          </p:spPr>
          <p:txBody>
            <a:bodyPr wrap="square" rtlCol="0">
              <a:spAutoFit/>
            </a:bodyPr>
            <a:lstStyle/>
            <a:p>
              <a:r>
                <a:rPr lang="en-US" altLang="zh-CN" b="1" dirty="0">
                  <a:solidFill>
                    <a:srgbClr val="FF0000"/>
                  </a:solidFill>
                </a:rPr>
                <a:t>Smaller</a:t>
              </a:r>
              <a:r>
                <a:rPr lang="en-US" altLang="zh-CN" b="1" dirty="0"/>
                <a:t> wavelength</a:t>
              </a:r>
              <a:endParaRPr lang="zh-CN" altLang="en-US" b="1" dirty="0"/>
            </a:p>
          </p:txBody>
        </p:sp>
        <p:sp>
          <p:nvSpPr>
            <p:cNvPr id="24" name="文本框 23"/>
            <p:cNvSpPr txBox="1"/>
            <p:nvPr/>
          </p:nvSpPr>
          <p:spPr>
            <a:xfrm>
              <a:off x="3897401" y="3611664"/>
              <a:ext cx="1701053" cy="369332"/>
            </a:xfrm>
            <a:prstGeom prst="rect">
              <a:avLst/>
            </a:prstGeom>
            <a:noFill/>
          </p:spPr>
          <p:txBody>
            <a:bodyPr wrap="square" rtlCol="0">
              <a:spAutoFit/>
            </a:bodyPr>
            <a:lstStyle/>
            <a:p>
              <a:r>
                <a:rPr lang="en-US" altLang="zh-CN" b="1" dirty="0">
                  <a:solidFill>
                    <a:srgbClr val="FF0000"/>
                  </a:solidFill>
                </a:rPr>
                <a:t>More</a:t>
              </a:r>
              <a:r>
                <a:rPr lang="en-US" altLang="zh-CN" b="1" dirty="0"/>
                <a:t> antennas</a:t>
              </a:r>
              <a:endParaRPr lang="zh-CN" altLang="en-US" b="1" dirty="0"/>
            </a:p>
          </p:txBody>
        </p:sp>
      </p:grpSp>
      <p:sp>
        <p:nvSpPr>
          <p:cNvPr id="21" name="矩形 20"/>
          <p:cNvSpPr/>
          <p:nvPr/>
        </p:nvSpPr>
        <p:spPr>
          <a:xfrm>
            <a:off x="53788" y="4540775"/>
            <a:ext cx="9090212" cy="707886"/>
          </a:xfrm>
          <a:prstGeom prst="rect">
            <a:avLst/>
          </a:prstGeom>
        </p:spPr>
        <p:txBody>
          <a:bodyPr wrap="square">
            <a:spAutoFit/>
          </a:bodyPr>
          <a:lstStyle/>
          <a:p>
            <a:pPr marL="0" indent="0">
              <a:buNone/>
            </a:pPr>
            <a:r>
              <a:rPr lang="en-US" altLang="zh-CN" sz="2000" b="1" dirty="0">
                <a:solidFill>
                  <a:srgbClr val="FF0000"/>
                </a:solidFill>
              </a:rPr>
              <a:t>THz: f=1 THz, </a:t>
            </a:r>
            <a:r>
              <a:rPr lang="el-GR" altLang="zh-CN" sz="2000" b="1" dirty="0">
                <a:solidFill>
                  <a:srgbClr val="FF0000"/>
                </a:solidFill>
              </a:rPr>
              <a:t>λ</a:t>
            </a:r>
            <a:r>
              <a:rPr lang="en-US" altLang="zh-CN" sz="2000" b="1" dirty="0">
                <a:solidFill>
                  <a:srgbClr val="FF0000"/>
                </a:solidFill>
              </a:rPr>
              <a:t>=0.3mm      </a:t>
            </a:r>
            <a:r>
              <a:rPr lang="en-US" altLang="zh-CN" sz="2000" b="1" dirty="0">
                <a:sym typeface="Wingdings" panose="05000000000000000000" pitchFamily="2" charset="2"/>
              </a:rPr>
              <a:t>          </a:t>
            </a:r>
            <a:r>
              <a:rPr lang="en-US" altLang="zh-CN" sz="2000" b="1" dirty="0">
                <a:solidFill>
                  <a:srgbClr val="FF0000"/>
                </a:solidFill>
              </a:rPr>
              <a:t>Ultra-Massive</a:t>
            </a:r>
            <a:r>
              <a:rPr lang="zh-CN" altLang="en-US" sz="2000" b="1" dirty="0">
                <a:solidFill>
                  <a:srgbClr val="FF0000"/>
                </a:solidFill>
              </a:rPr>
              <a:t> </a:t>
            </a:r>
            <a:r>
              <a:rPr lang="en-US" altLang="zh-CN" sz="2000" b="1" dirty="0">
                <a:solidFill>
                  <a:srgbClr val="FF0000"/>
                </a:solidFill>
              </a:rPr>
              <a:t>MIMO, e.g., 256, 512 or even 1024              								antennas at transmitter and receiver</a:t>
            </a:r>
          </a:p>
        </p:txBody>
      </p:sp>
      <p:sp>
        <p:nvSpPr>
          <p:cNvPr id="23" name="文本框 22"/>
          <p:cNvSpPr txBox="1"/>
          <p:nvPr/>
        </p:nvSpPr>
        <p:spPr>
          <a:xfrm>
            <a:off x="361981" y="1593951"/>
            <a:ext cx="2501153" cy="369332"/>
          </a:xfrm>
          <a:prstGeom prst="rect">
            <a:avLst/>
          </a:prstGeom>
          <a:noFill/>
        </p:spPr>
        <p:txBody>
          <a:bodyPr wrap="square" rtlCol="0">
            <a:spAutoFit/>
          </a:bodyPr>
          <a:lstStyle/>
          <a:p>
            <a:r>
              <a:rPr lang="en-US" altLang="zh-CN" dirty="0"/>
              <a:t>Frequency:    </a:t>
            </a:r>
            <a:r>
              <a:rPr lang="en-US" altLang="zh-CN" i="1" dirty="0"/>
              <a:t>f  </a:t>
            </a:r>
            <a:r>
              <a:rPr lang="zh-CN" altLang="en-US" i="1" dirty="0"/>
              <a:t>↑</a:t>
            </a:r>
            <a:r>
              <a:rPr lang="en-US" altLang="zh-CN" i="1" dirty="0"/>
              <a:t> </a:t>
            </a:r>
            <a:endParaRPr lang="zh-CN" altLang="en-US" i="1" dirty="0"/>
          </a:p>
        </p:txBody>
      </p:sp>
      <p:sp>
        <p:nvSpPr>
          <p:cNvPr id="30" name="文本框 29"/>
          <p:cNvSpPr txBox="1"/>
          <p:nvPr/>
        </p:nvSpPr>
        <p:spPr>
          <a:xfrm>
            <a:off x="357328" y="3500664"/>
            <a:ext cx="2957783" cy="369332"/>
          </a:xfrm>
          <a:prstGeom prst="rect">
            <a:avLst/>
          </a:prstGeom>
          <a:noFill/>
        </p:spPr>
        <p:txBody>
          <a:bodyPr wrap="square" rtlCol="0">
            <a:spAutoFit/>
          </a:bodyPr>
          <a:lstStyle/>
          <a:p>
            <a:r>
              <a:rPr lang="en-US" altLang="zh-CN" dirty="0"/>
              <a:t>Number of antennas:    </a:t>
            </a:r>
            <a:r>
              <a:rPr lang="en-US" altLang="zh-CN" i="1" dirty="0"/>
              <a:t>N </a:t>
            </a:r>
            <a:r>
              <a:rPr lang="zh-CN" altLang="en-US" i="1" dirty="0"/>
              <a:t>↑</a:t>
            </a:r>
            <a:r>
              <a:rPr lang="en-US" altLang="zh-CN" i="1" dirty="0"/>
              <a:t> </a:t>
            </a:r>
            <a:endParaRPr lang="zh-CN" altLang="en-US" i="1" dirty="0"/>
          </a:p>
        </p:txBody>
      </p:sp>
      <p:sp>
        <p:nvSpPr>
          <p:cNvPr id="6" name="文本框 5">
            <a:extLst>
              <a:ext uri="{FF2B5EF4-FFF2-40B4-BE49-F238E27FC236}">
                <a16:creationId xmlns:a16="http://schemas.microsoft.com/office/drawing/2014/main" id="{0D9157EE-B64B-4D8D-9E38-9F49A6BE3D36}"/>
              </a:ext>
            </a:extLst>
          </p:cNvPr>
          <p:cNvSpPr txBox="1"/>
          <p:nvPr/>
        </p:nvSpPr>
        <p:spPr>
          <a:xfrm>
            <a:off x="-1" y="5380074"/>
            <a:ext cx="9696893" cy="461665"/>
          </a:xfrm>
          <a:prstGeom prst="rect">
            <a:avLst/>
          </a:prstGeom>
          <a:noFill/>
        </p:spPr>
        <p:txBody>
          <a:bodyPr wrap="square" rtlCol="0">
            <a:spAutoFit/>
          </a:bodyPr>
          <a:lstStyle/>
          <a:p>
            <a:r>
              <a:rPr lang="en-US" altLang="zh-CN" sz="2400" dirty="0"/>
              <a:t>How can we use these ultra-massive antennas to get benefits?</a:t>
            </a:r>
          </a:p>
        </p:txBody>
      </p:sp>
      <p:sp>
        <p:nvSpPr>
          <p:cNvPr id="8" name="文本框 7">
            <a:extLst>
              <a:ext uri="{FF2B5EF4-FFF2-40B4-BE49-F238E27FC236}">
                <a16:creationId xmlns:a16="http://schemas.microsoft.com/office/drawing/2014/main" id="{F0D737CB-564A-4D0C-A690-C51F3B024438}"/>
              </a:ext>
            </a:extLst>
          </p:cNvPr>
          <p:cNvSpPr txBox="1"/>
          <p:nvPr/>
        </p:nvSpPr>
        <p:spPr>
          <a:xfrm>
            <a:off x="-1815" y="5919440"/>
            <a:ext cx="8048847" cy="830997"/>
          </a:xfrm>
          <a:prstGeom prst="rect">
            <a:avLst/>
          </a:prstGeom>
          <a:noFill/>
        </p:spPr>
        <p:txBody>
          <a:bodyPr wrap="square" rtlCol="0">
            <a:spAutoFit/>
          </a:bodyPr>
          <a:lstStyle/>
          <a:p>
            <a:r>
              <a:rPr lang="en-US" altLang="zh-CN" sz="2400" dirty="0">
                <a:solidFill>
                  <a:srgbClr val="FF0000"/>
                </a:solidFill>
              </a:rPr>
              <a:t>One solution is beamforming!</a:t>
            </a:r>
            <a:endParaRPr lang="zh-CN" altLang="en-US" sz="2400" dirty="0">
              <a:solidFill>
                <a:srgbClr val="FF0000"/>
              </a:solidFill>
            </a:endParaRPr>
          </a:p>
          <a:p>
            <a:endParaRPr lang="zh-CN" altLang="en-US" sz="2400" dirty="0"/>
          </a:p>
        </p:txBody>
      </p:sp>
    </p:spTree>
    <p:extLst>
      <p:ext uri="{BB962C8B-B14F-4D97-AF65-F5344CB8AC3E}">
        <p14:creationId xmlns:p14="http://schemas.microsoft.com/office/powerpoint/2010/main" val="3003514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marL="0" indent="0">
                  <a:buNone/>
                </a:pPr>
                <a:r>
                  <a:rPr lang="en-US" altLang="zh-CN" dirty="0">
                    <a:solidFill>
                      <a:srgbClr val="FF0000"/>
                    </a:solidFill>
                  </a:rPr>
                  <a:t>Beamforming (BF) </a:t>
                </a:r>
                <a:r>
                  <a:rPr lang="en-US" altLang="zh-CN" dirty="0"/>
                  <a:t>is to </a:t>
                </a:r>
                <a:r>
                  <a:rPr lang="en-US" altLang="zh-CN" dirty="0">
                    <a:solidFill>
                      <a:srgbClr val="FF0000"/>
                    </a:solidFill>
                  </a:rPr>
                  <a:t>focus</a:t>
                </a:r>
                <a:r>
                  <a:rPr lang="en-US" altLang="zh-CN" dirty="0"/>
                  <a:t> the radiated power of the </a:t>
                </a:r>
                <a:r>
                  <a:rPr lang="en-US" altLang="zh-CN" dirty="0">
                    <a:solidFill>
                      <a:srgbClr val="0432FF"/>
                    </a:solidFill>
                  </a:rPr>
                  <a:t>antenna array </a:t>
                </a:r>
                <a:r>
                  <a:rPr lang="en-US" altLang="zh-CN" dirty="0"/>
                  <a:t>into </a:t>
                </a:r>
                <a:r>
                  <a:rPr lang="en-US" altLang="zh-CN" dirty="0">
                    <a:solidFill>
                      <a:srgbClr val="FF0000"/>
                    </a:solidFill>
                  </a:rPr>
                  <a:t>one or multiple directions</a:t>
                </a:r>
                <a:r>
                  <a:rPr lang="en-US" altLang="zh-CN" dirty="0"/>
                  <a:t>.</a:t>
                </a:r>
              </a:p>
              <a:p>
                <a:pPr marL="0" indent="0">
                  <a:buNone/>
                </a:pPr>
                <a:endParaRPr lang="en-US" altLang="zh-CN" dirty="0"/>
              </a:p>
              <a:p>
                <a:pPr marL="0" indent="0">
                  <a:buNone/>
                </a:pPr>
                <a:endParaRPr lang="en-US" altLang="zh-CN" dirty="0"/>
              </a:p>
              <a:p>
                <a:pPr marL="0" indent="0">
                  <a:buNone/>
                </a:pPr>
                <a:r>
                  <a:rPr lang="en-US" dirty="0"/>
                  <a:t>C</a:t>
                </a:r>
                <a:r>
                  <a:rPr lang="en-US" altLang="zh-CN" dirty="0"/>
                  <a:t>ombined with the </a:t>
                </a:r>
                <a:r>
                  <a:rPr lang="en-US" altLang="zh-CN" dirty="0">
                    <a:solidFill>
                      <a:srgbClr val="0432FF"/>
                    </a:solidFill>
                  </a:rPr>
                  <a:t>UM-MIMO </a:t>
                </a:r>
                <a:r>
                  <a:rPr lang="en-US" altLang="zh-CN" dirty="0"/>
                  <a:t>system, t</a:t>
                </a:r>
                <a:r>
                  <a:rPr lang="en-US" dirty="0"/>
                  <a:t>he </a:t>
                </a:r>
                <a:r>
                  <a:rPr lang="en-US" dirty="0">
                    <a:solidFill>
                      <a:srgbClr val="FF0000"/>
                    </a:solidFill>
                  </a:rPr>
                  <a:t>BF</a:t>
                </a:r>
                <a:r>
                  <a:rPr lang="en-US" dirty="0"/>
                  <a:t> can provide:</a:t>
                </a:r>
              </a:p>
              <a:p>
                <a:r>
                  <a:rPr lang="en-US" dirty="0">
                    <a:solidFill>
                      <a:srgbClr val="FF0000"/>
                    </a:solidFill>
                  </a:rPr>
                  <a:t>Array gain </a:t>
                </a:r>
                <a:r>
                  <a:rPr lang="zh-CN" altLang="en-US" dirty="0">
                    <a:solidFill>
                      <a:srgbClr val="FF0000"/>
                    </a:solidFill>
                  </a:rPr>
                  <a:t>∝</a:t>
                </a:r>
                <a14:m>
                  <m:oMath xmlns:m="http://schemas.openxmlformats.org/officeDocument/2006/math">
                    <m:sSub>
                      <m:sSubPr>
                        <m:ctrlPr>
                          <a:rPr lang="en-US" altLang="zh-CN" i="1" dirty="0">
                            <a:solidFill>
                              <a:srgbClr val="FF0000"/>
                            </a:solidFill>
                            <a:latin typeface="Cambria Math" panose="02040503050406030204" pitchFamily="18" charset="0"/>
                          </a:rPr>
                        </m:ctrlPr>
                      </m:sSubPr>
                      <m:e>
                        <m:sSub>
                          <m:sSubPr>
                            <m:ctrlPr>
                              <a:rPr lang="en-US" altLang="zh-CN" i="1" dirty="0">
                                <a:solidFill>
                                  <a:srgbClr val="FF0000"/>
                                </a:solidFill>
                                <a:latin typeface="Cambria Math" panose="02040503050406030204" pitchFamily="18" charset="0"/>
                              </a:rPr>
                            </m:ctrlPr>
                          </m:sSubPr>
                          <m:e>
                            <m:r>
                              <a:rPr lang="en-US" altLang="zh-CN" b="1" i="1" dirty="0">
                                <a:solidFill>
                                  <a:srgbClr val="FF0000"/>
                                </a:solidFill>
                                <a:latin typeface="Cambria Math" panose="02040503050406030204" pitchFamily="18" charset="0"/>
                              </a:rPr>
                              <m:t>𝑵</m:t>
                            </m:r>
                          </m:e>
                          <m:sub>
                            <m:r>
                              <a:rPr lang="en-US" altLang="zh-CN" b="1" i="1" dirty="0">
                                <a:solidFill>
                                  <a:srgbClr val="FF0000"/>
                                </a:solidFill>
                                <a:latin typeface="Cambria Math" panose="02040503050406030204" pitchFamily="18" charset="0"/>
                              </a:rPr>
                              <m:t>𝒕</m:t>
                            </m:r>
                          </m:sub>
                        </m:sSub>
                        <m:r>
                          <a:rPr lang="en-US" altLang="zh-CN" b="1" i="1" dirty="0">
                            <a:solidFill>
                              <a:srgbClr val="FF0000"/>
                            </a:solidFill>
                            <a:latin typeface="Cambria Math" panose="02040503050406030204" pitchFamily="18" charset="0"/>
                          </a:rPr>
                          <m:t>𝑵</m:t>
                        </m:r>
                      </m:e>
                      <m:sub>
                        <m:r>
                          <a:rPr lang="en-US" altLang="zh-CN" b="1" i="1" dirty="0">
                            <a:solidFill>
                              <a:srgbClr val="FF0000"/>
                            </a:solidFill>
                            <a:latin typeface="Cambria Math" panose="02040503050406030204" pitchFamily="18" charset="0"/>
                          </a:rPr>
                          <m:t>𝒓</m:t>
                        </m:r>
                        <m:r>
                          <m:rPr>
                            <m:nor/>
                          </m:rPr>
                          <a:rPr lang="en-US" altLang="zh-CN" i="1" dirty="0">
                            <a:solidFill>
                              <a:srgbClr val="FF0000"/>
                            </a:solidFill>
                            <a:latin typeface="Cambria Math" panose="02040503050406030204" pitchFamily="18" charset="0"/>
                          </a:rPr>
                          <m:t> </m:t>
                        </m:r>
                      </m:sub>
                    </m:sSub>
                  </m:oMath>
                </a14:m>
                <a:r>
                  <a:rPr lang="zh-CN" altLang="en-US" dirty="0"/>
                  <a:t> </a:t>
                </a:r>
                <a:r>
                  <a:rPr lang="en-US" dirty="0"/>
                  <a:t>to increase the received SNR</a:t>
                </a:r>
              </a:p>
              <a:p>
                <a:r>
                  <a:rPr lang="en-US" dirty="0">
                    <a:solidFill>
                      <a:srgbClr val="FF0000"/>
                    </a:solidFill>
                  </a:rPr>
                  <a:t>Spatial Multiplexing gain </a:t>
                </a:r>
                <a:r>
                  <a:rPr lang="zh-CN" altLang="en-US" dirty="0">
                    <a:solidFill>
                      <a:srgbClr val="FF0000"/>
                    </a:solidFill>
                  </a:rPr>
                  <a:t>∝</a:t>
                </a:r>
                <a14:m>
                  <m:oMath xmlns:m="http://schemas.openxmlformats.org/officeDocument/2006/math">
                    <m:sSub>
                      <m:sSubPr>
                        <m:ctrlPr>
                          <a:rPr lang="en-US" altLang="zh-CN" i="1" dirty="0">
                            <a:solidFill>
                              <a:srgbClr val="FF0000"/>
                            </a:solidFill>
                            <a:latin typeface="Cambria Math" panose="02040503050406030204" pitchFamily="18" charset="0"/>
                          </a:rPr>
                        </m:ctrlPr>
                      </m:sSubPr>
                      <m:e>
                        <m:r>
                          <a:rPr lang="en-US" altLang="zh-CN" b="1" i="1" dirty="0">
                            <a:solidFill>
                              <a:srgbClr val="FF0000"/>
                            </a:solidFill>
                            <a:latin typeface="Cambria Math" panose="02040503050406030204" pitchFamily="18" charset="0"/>
                          </a:rPr>
                          <m:t>𝑵</m:t>
                        </m:r>
                      </m:e>
                      <m:sub>
                        <m:r>
                          <a:rPr lang="en-US" altLang="zh-CN" b="1" i="1" dirty="0">
                            <a:solidFill>
                              <a:srgbClr val="FF0000"/>
                            </a:solidFill>
                            <a:latin typeface="Cambria Math" panose="02040503050406030204" pitchFamily="18" charset="0"/>
                          </a:rPr>
                          <m:t>𝒑</m:t>
                        </m:r>
                        <m:r>
                          <m:rPr>
                            <m:nor/>
                          </m:rPr>
                          <a:rPr lang="en-US" altLang="zh-CN" dirty="0">
                            <a:solidFill>
                              <a:srgbClr val="FF0000"/>
                            </a:solidFill>
                          </a:rPr>
                          <m:t> </m:t>
                        </m:r>
                      </m:sub>
                    </m:sSub>
                  </m:oMath>
                </a14:m>
                <a:r>
                  <a:rPr lang="en-US" dirty="0">
                    <a:solidFill>
                      <a:srgbClr val="FF0000"/>
                    </a:solidFill>
                  </a:rPr>
                  <a:t> </a:t>
                </a:r>
                <a:r>
                  <a:rPr lang="en-US" dirty="0"/>
                  <a:t>to further enhance the spectral efficiency</a:t>
                </a:r>
              </a:p>
              <a:p>
                <a:endParaRPr lang="en-US" dirty="0"/>
              </a:p>
              <a:p>
                <a:r>
                  <a:rPr lang="en-US" dirty="0">
                    <a:solidFill>
                      <a:srgbClr val="FF0000"/>
                    </a:solidFill>
                  </a:rPr>
                  <a:t>A Promising technology in THz wireless communications</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3"/>
                <a:stretch>
                  <a:fillRect l="-1333" t="-1196" b="-1555"/>
                </a:stretch>
              </a:blipFill>
            </p:spPr>
            <p:txBody>
              <a:bodyPr/>
              <a:lstStyle/>
              <a:p>
                <a:r>
                  <a:rPr lang="zh-CN" altLang="en-US">
                    <a:noFill/>
                  </a:rPr>
                  <a:t> </a:t>
                </a:r>
              </a:p>
            </p:txBody>
          </p:sp>
        </mc:Fallback>
      </mc:AlternateContent>
      <p:sp>
        <p:nvSpPr>
          <p:cNvPr id="3" name="Slide Number Placeholder 2"/>
          <p:cNvSpPr>
            <a:spLocks noGrp="1"/>
          </p:cNvSpPr>
          <p:nvPr>
            <p:ph type="sldNum" sz="quarter" idx="11"/>
          </p:nvPr>
        </p:nvSpPr>
        <p:spPr/>
        <p:txBody>
          <a:bodyPr/>
          <a:lstStyle/>
          <a:p>
            <a:pPr>
              <a:defRPr/>
            </a:pPr>
            <a:fld id="{AC6DD1D9-2669-FC49-9FC1-CDD719D0F834}" type="slidenum">
              <a:rPr lang="en-US" smtClean="0"/>
              <a:pPr>
                <a:defRPr/>
              </a:pPr>
              <a:t>6</a:t>
            </a:fld>
            <a:endParaRPr lang="en-US"/>
          </a:p>
        </p:txBody>
      </p:sp>
      <p:sp>
        <p:nvSpPr>
          <p:cNvPr id="4" name="Title 3"/>
          <p:cNvSpPr>
            <a:spLocks noGrp="1"/>
          </p:cNvSpPr>
          <p:nvPr>
            <p:ph type="title"/>
          </p:nvPr>
        </p:nvSpPr>
        <p:spPr/>
        <p:txBody>
          <a:bodyPr/>
          <a:lstStyle/>
          <a:p>
            <a:r>
              <a:rPr lang="en-US" altLang="zh-CN" dirty="0"/>
              <a:t>Beamforming</a:t>
            </a:r>
            <a:endParaRPr lang="en-US" dirty="0"/>
          </a:p>
        </p:txBody>
      </p:sp>
    </p:spTree>
    <p:extLst>
      <p:ext uri="{BB962C8B-B14F-4D97-AF65-F5344CB8AC3E}">
        <p14:creationId xmlns:p14="http://schemas.microsoft.com/office/powerpoint/2010/main" val="1946178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fade">
                                      <p:cBhvr>
                                        <p:cTn id="7" dur="1000"/>
                                        <p:tgtEl>
                                          <p:spTgt spid="2">
                                            <p:txEl>
                                              <p:pRg st="7" end="7"/>
                                            </p:txEl>
                                          </p:spTgt>
                                        </p:tgtEl>
                                      </p:cBhvr>
                                    </p:animEffect>
                                    <p:anim calcmode="lin" valueType="num">
                                      <p:cBhvr>
                                        <p:cTn id="8"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400" dirty="0"/>
              <a:t>Digital beamforming: </a:t>
            </a:r>
            <a:r>
              <a:rPr lang="en-US" sz="2400" dirty="0">
                <a:solidFill>
                  <a:srgbClr val="0432FF"/>
                </a:solidFill>
              </a:rPr>
              <a:t>hardware </a:t>
            </a:r>
            <a:r>
              <a:rPr lang="en-US" sz="2400" dirty="0"/>
              <a:t>&amp; </a:t>
            </a:r>
            <a:r>
              <a:rPr lang="en-US" sz="2400" dirty="0">
                <a:solidFill>
                  <a:srgbClr val="0432FF"/>
                </a:solidFill>
              </a:rPr>
              <a:t>power</a:t>
            </a:r>
            <a:r>
              <a:rPr lang="en-US" sz="2400" dirty="0"/>
              <a:t> </a:t>
            </a:r>
            <a:r>
              <a:rPr lang="en-US" sz="2400" dirty="0">
                <a:solidFill>
                  <a:srgbClr val="0432FF"/>
                </a:solidFill>
              </a:rPr>
              <a:t>consumption</a:t>
            </a:r>
            <a:r>
              <a:rPr lang="en-US" sz="2400" dirty="0"/>
              <a:t> </a:t>
            </a:r>
            <a:r>
              <a:rPr lang="en-US" altLang="zh-CN" sz="2400" dirty="0">
                <a:solidFill>
                  <a:srgbClr val="00B050"/>
                </a:solidFill>
              </a:rPr>
              <a:t>✘</a:t>
            </a:r>
          </a:p>
          <a:p>
            <a:pPr marL="0" indent="0">
              <a:buNone/>
            </a:pPr>
            <a:endParaRPr lang="en-US" sz="2400" dirty="0"/>
          </a:p>
          <a:p>
            <a:pPr marL="0" indent="0">
              <a:buNone/>
            </a:pPr>
            <a:endParaRPr lang="en-US" sz="2400" dirty="0"/>
          </a:p>
        </p:txBody>
      </p:sp>
      <p:sp>
        <p:nvSpPr>
          <p:cNvPr id="3" name="Slide Number Placeholder 2"/>
          <p:cNvSpPr>
            <a:spLocks noGrp="1"/>
          </p:cNvSpPr>
          <p:nvPr>
            <p:ph type="sldNum" sz="quarter" idx="11"/>
          </p:nvPr>
        </p:nvSpPr>
        <p:spPr/>
        <p:txBody>
          <a:bodyPr/>
          <a:lstStyle/>
          <a:p>
            <a:pPr>
              <a:defRPr/>
            </a:pPr>
            <a:fld id="{AC6DD1D9-2669-FC49-9FC1-CDD719D0F834}" type="slidenum">
              <a:rPr lang="en-US" smtClean="0"/>
              <a:pPr>
                <a:defRPr/>
              </a:pPr>
              <a:t>7</a:t>
            </a:fld>
            <a:endParaRPr lang="en-US"/>
          </a:p>
        </p:txBody>
      </p:sp>
      <p:sp>
        <p:nvSpPr>
          <p:cNvPr id="4" name="Title 3"/>
          <p:cNvSpPr>
            <a:spLocks noGrp="1"/>
          </p:cNvSpPr>
          <p:nvPr>
            <p:ph type="title"/>
          </p:nvPr>
        </p:nvSpPr>
        <p:spPr/>
        <p:txBody>
          <a:bodyPr/>
          <a:lstStyle/>
          <a:p>
            <a:r>
              <a:rPr lang="en-US" altLang="zh-CN" dirty="0"/>
              <a:t>Why hybrid?</a:t>
            </a:r>
            <a:endParaRPr lang="en-US" dirty="0"/>
          </a:p>
        </p:txBody>
      </p:sp>
      <p:grpSp>
        <p:nvGrpSpPr>
          <p:cNvPr id="739" name="组合 738"/>
          <p:cNvGrpSpPr/>
          <p:nvPr/>
        </p:nvGrpSpPr>
        <p:grpSpPr>
          <a:xfrm>
            <a:off x="510184" y="2336435"/>
            <a:ext cx="7933728" cy="3100784"/>
            <a:chOff x="625476" y="1677988"/>
            <a:chExt cx="7933728" cy="3100784"/>
          </a:xfrm>
        </p:grpSpPr>
        <p:grpSp>
          <p:nvGrpSpPr>
            <p:cNvPr id="740" name="Group 10"/>
            <p:cNvGrpSpPr>
              <a:grpSpLocks/>
            </p:cNvGrpSpPr>
            <p:nvPr/>
          </p:nvGrpSpPr>
          <p:grpSpPr bwMode="auto">
            <a:xfrm>
              <a:off x="4060826" y="2430463"/>
              <a:ext cx="1050925" cy="823913"/>
              <a:chOff x="2558" y="1531"/>
              <a:chExt cx="662" cy="519"/>
            </a:xfrm>
          </p:grpSpPr>
          <p:sp>
            <p:nvSpPr>
              <p:cNvPr id="860" name="Freeform 6"/>
              <p:cNvSpPr>
                <a:spLocks/>
              </p:cNvSpPr>
              <p:nvPr/>
            </p:nvSpPr>
            <p:spPr bwMode="auto">
              <a:xfrm>
                <a:off x="2558" y="1531"/>
                <a:ext cx="662" cy="519"/>
              </a:xfrm>
              <a:custGeom>
                <a:avLst/>
                <a:gdLst>
                  <a:gd name="T0" fmla="*/ 307 w 3017"/>
                  <a:gd name="T1" fmla="*/ 792 h 2374"/>
                  <a:gd name="T2" fmla="*/ 697 w 3017"/>
                  <a:gd name="T3" fmla="*/ 248 h 2374"/>
                  <a:gd name="T4" fmla="*/ 989 w 3017"/>
                  <a:gd name="T5" fmla="*/ 310 h 2374"/>
                  <a:gd name="T6" fmla="*/ 1475 w 3017"/>
                  <a:gd name="T7" fmla="*/ 152 h 2374"/>
                  <a:gd name="T8" fmla="*/ 1558 w 3017"/>
                  <a:gd name="T9" fmla="*/ 217 h 2374"/>
                  <a:gd name="T10" fmla="*/ 1953 w 3017"/>
                  <a:gd name="T11" fmla="*/ 77 h 2374"/>
                  <a:gd name="T12" fmla="*/ 2055 w 3017"/>
                  <a:gd name="T13" fmla="*/ 167 h 2374"/>
                  <a:gd name="T14" fmla="*/ 2517 w 3017"/>
                  <a:gd name="T15" fmla="*/ 127 h 2374"/>
                  <a:gd name="T16" fmla="*/ 2627 w 3017"/>
                  <a:gd name="T17" fmla="*/ 330 h 2374"/>
                  <a:gd name="T18" fmla="*/ 2880 w 3017"/>
                  <a:gd name="T19" fmla="*/ 799 h 2374"/>
                  <a:gd name="T20" fmla="*/ 2863 w 3017"/>
                  <a:gd name="T21" fmla="*/ 850 h 2374"/>
                  <a:gd name="T22" fmla="*/ 2779 w 3017"/>
                  <a:gd name="T23" fmla="*/ 1529 h 2374"/>
                  <a:gd name="T24" fmla="*/ 2566 w 3017"/>
                  <a:gd name="T25" fmla="*/ 1625 h 2374"/>
                  <a:gd name="T26" fmla="*/ 2173 w 3017"/>
                  <a:gd name="T27" fmla="*/ 2035 h 2374"/>
                  <a:gd name="T28" fmla="*/ 1969 w 3017"/>
                  <a:gd name="T29" fmla="*/ 1973 h 2374"/>
                  <a:gd name="T30" fmla="*/ 1402 w 3017"/>
                  <a:gd name="T31" fmla="*/ 2296 h 2374"/>
                  <a:gd name="T32" fmla="*/ 1155 w 3017"/>
                  <a:gd name="T33" fmla="*/ 2101 h 2374"/>
                  <a:gd name="T34" fmla="*/ 441 w 3017"/>
                  <a:gd name="T35" fmla="*/ 1912 h 2374"/>
                  <a:gd name="T36" fmla="*/ 436 w 3017"/>
                  <a:gd name="T37" fmla="*/ 1902 h 2374"/>
                  <a:gd name="T38" fmla="*/ 110 w 3017"/>
                  <a:gd name="T39" fmla="*/ 1629 h 2374"/>
                  <a:gd name="T40" fmla="*/ 187 w 3017"/>
                  <a:gd name="T41" fmla="*/ 1380 h 2374"/>
                  <a:gd name="T42" fmla="*/ 82 w 3017"/>
                  <a:gd name="T43" fmla="*/ 952 h 2374"/>
                  <a:gd name="T44" fmla="*/ 305 w 3017"/>
                  <a:gd name="T45" fmla="*/ 799 h 2374"/>
                  <a:gd name="T46" fmla="*/ 307 w 3017"/>
                  <a:gd name="T47" fmla="*/ 792 h 2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17" h="2374">
                    <a:moveTo>
                      <a:pt x="307" y="792"/>
                    </a:moveTo>
                    <a:cubicBezTo>
                      <a:pt x="273" y="528"/>
                      <a:pt x="448" y="284"/>
                      <a:pt x="697" y="248"/>
                    </a:cubicBezTo>
                    <a:cubicBezTo>
                      <a:pt x="798" y="234"/>
                      <a:pt x="901" y="255"/>
                      <a:pt x="989" y="310"/>
                    </a:cubicBezTo>
                    <a:cubicBezTo>
                      <a:pt x="1082" y="124"/>
                      <a:pt x="1299" y="53"/>
                      <a:pt x="1475" y="152"/>
                    </a:cubicBezTo>
                    <a:cubicBezTo>
                      <a:pt x="1505" y="169"/>
                      <a:pt x="1533" y="191"/>
                      <a:pt x="1558" y="217"/>
                    </a:cubicBezTo>
                    <a:cubicBezTo>
                      <a:pt x="1631" y="62"/>
                      <a:pt x="1807" y="0"/>
                      <a:pt x="1953" y="77"/>
                    </a:cubicBezTo>
                    <a:cubicBezTo>
                      <a:pt x="1993" y="98"/>
                      <a:pt x="2028" y="129"/>
                      <a:pt x="2055" y="167"/>
                    </a:cubicBezTo>
                    <a:cubicBezTo>
                      <a:pt x="2172" y="21"/>
                      <a:pt x="2379" y="3"/>
                      <a:pt x="2517" y="127"/>
                    </a:cubicBezTo>
                    <a:cubicBezTo>
                      <a:pt x="2575" y="179"/>
                      <a:pt x="2614" y="250"/>
                      <a:pt x="2627" y="330"/>
                    </a:cubicBezTo>
                    <a:cubicBezTo>
                      <a:pt x="2819" y="385"/>
                      <a:pt x="2932" y="595"/>
                      <a:pt x="2880" y="799"/>
                    </a:cubicBezTo>
                    <a:cubicBezTo>
                      <a:pt x="2875" y="816"/>
                      <a:pt x="2870" y="833"/>
                      <a:pt x="2863" y="850"/>
                    </a:cubicBezTo>
                    <a:cubicBezTo>
                      <a:pt x="3017" y="1062"/>
                      <a:pt x="2979" y="1366"/>
                      <a:pt x="2779" y="1529"/>
                    </a:cubicBezTo>
                    <a:cubicBezTo>
                      <a:pt x="2717" y="1580"/>
                      <a:pt x="2644" y="1613"/>
                      <a:pt x="2566" y="1625"/>
                    </a:cubicBezTo>
                    <a:cubicBezTo>
                      <a:pt x="2564" y="1853"/>
                      <a:pt x="2388" y="2037"/>
                      <a:pt x="2173" y="2035"/>
                    </a:cubicBezTo>
                    <a:cubicBezTo>
                      <a:pt x="2101" y="2035"/>
                      <a:pt x="2030" y="2013"/>
                      <a:pt x="1969" y="1973"/>
                    </a:cubicBezTo>
                    <a:cubicBezTo>
                      <a:pt x="1897" y="2229"/>
                      <a:pt x="1642" y="2374"/>
                      <a:pt x="1402" y="2296"/>
                    </a:cubicBezTo>
                    <a:cubicBezTo>
                      <a:pt x="1301" y="2263"/>
                      <a:pt x="1214" y="2195"/>
                      <a:pt x="1155" y="2101"/>
                    </a:cubicBezTo>
                    <a:cubicBezTo>
                      <a:pt x="909" y="2259"/>
                      <a:pt x="589" y="2174"/>
                      <a:pt x="441" y="1912"/>
                    </a:cubicBezTo>
                    <a:cubicBezTo>
                      <a:pt x="439" y="1909"/>
                      <a:pt x="438" y="1905"/>
                      <a:pt x="436" y="1902"/>
                    </a:cubicBezTo>
                    <a:cubicBezTo>
                      <a:pt x="275" y="1922"/>
                      <a:pt x="129" y="1800"/>
                      <a:pt x="110" y="1629"/>
                    </a:cubicBezTo>
                    <a:cubicBezTo>
                      <a:pt x="100" y="1538"/>
                      <a:pt x="128" y="1447"/>
                      <a:pt x="187" y="1380"/>
                    </a:cubicBezTo>
                    <a:cubicBezTo>
                      <a:pt x="47" y="1293"/>
                      <a:pt x="0" y="1101"/>
                      <a:pt x="82" y="952"/>
                    </a:cubicBezTo>
                    <a:cubicBezTo>
                      <a:pt x="129" y="866"/>
                      <a:pt x="212" y="810"/>
                      <a:pt x="305" y="799"/>
                    </a:cubicBezTo>
                    <a:lnTo>
                      <a:pt x="307" y="792"/>
                    </a:lnTo>
                    <a:close/>
                  </a:path>
                </a:pathLst>
              </a:custGeom>
              <a:noFill/>
              <a:ln w="222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61" name="Freeform 7"/>
              <p:cNvSpPr>
                <a:spLocks noEditPoints="1"/>
              </p:cNvSpPr>
              <p:nvPr/>
            </p:nvSpPr>
            <p:spPr bwMode="auto">
              <a:xfrm>
                <a:off x="2600" y="1566"/>
                <a:ext cx="586" cy="423"/>
              </a:xfrm>
              <a:custGeom>
                <a:avLst/>
                <a:gdLst>
                  <a:gd name="T0" fmla="*/ 171 w 2672"/>
                  <a:gd name="T1" fmla="*/ 1253 h 1932"/>
                  <a:gd name="T2" fmla="*/ 0 w 2672"/>
                  <a:gd name="T3" fmla="*/ 1211 h 1932"/>
                  <a:gd name="T4" fmla="*/ 321 w 2672"/>
                  <a:gd name="T5" fmla="*/ 1712 h 1932"/>
                  <a:gd name="T6" fmla="*/ 247 w 2672"/>
                  <a:gd name="T7" fmla="*/ 1732 h 1932"/>
                  <a:gd name="T8" fmla="*/ 965 w 2672"/>
                  <a:gd name="T9" fmla="*/ 1932 h 1932"/>
                  <a:gd name="T10" fmla="*/ 920 w 2672"/>
                  <a:gd name="T11" fmla="*/ 1841 h 1932"/>
                  <a:gd name="T12" fmla="*/ 1798 w 2672"/>
                  <a:gd name="T13" fmla="*/ 1704 h 1932"/>
                  <a:gd name="T14" fmla="*/ 1780 w 2672"/>
                  <a:gd name="T15" fmla="*/ 1805 h 1932"/>
                  <a:gd name="T16" fmla="*/ 2155 w 2672"/>
                  <a:gd name="T17" fmla="*/ 1084 h 1932"/>
                  <a:gd name="T18" fmla="*/ 2374 w 2672"/>
                  <a:gd name="T19" fmla="*/ 1459 h 1932"/>
                  <a:gd name="T20" fmla="*/ 2672 w 2672"/>
                  <a:gd name="T21" fmla="*/ 684 h 1932"/>
                  <a:gd name="T22" fmla="*/ 2574 w 2672"/>
                  <a:gd name="T23" fmla="*/ 825 h 1932"/>
                  <a:gd name="T24" fmla="*/ 2438 w 2672"/>
                  <a:gd name="T25" fmla="*/ 162 h 1932"/>
                  <a:gd name="T26" fmla="*/ 2443 w 2672"/>
                  <a:gd name="T27" fmla="*/ 228 h 1932"/>
                  <a:gd name="T28" fmla="*/ 1815 w 2672"/>
                  <a:gd name="T29" fmla="*/ 84 h 1932"/>
                  <a:gd name="T30" fmla="*/ 1865 w 2672"/>
                  <a:gd name="T31" fmla="*/ 0 h 1932"/>
                  <a:gd name="T32" fmla="*/ 1347 w 2672"/>
                  <a:gd name="T33" fmla="*/ 125 h 1932"/>
                  <a:gd name="T34" fmla="*/ 1371 w 2672"/>
                  <a:gd name="T35" fmla="*/ 52 h 1932"/>
                  <a:gd name="T36" fmla="*/ 798 w 2672"/>
                  <a:gd name="T37" fmla="*/ 150 h 1932"/>
                  <a:gd name="T38" fmla="*/ 886 w 2672"/>
                  <a:gd name="T39" fmla="*/ 220 h 1932"/>
                  <a:gd name="T40" fmla="*/ 133 w 2672"/>
                  <a:gd name="T41" fmla="*/ 707 h 1932"/>
                  <a:gd name="T42" fmla="*/ 117 w 2672"/>
                  <a:gd name="T43" fmla="*/ 632 h 1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72" h="1932">
                    <a:moveTo>
                      <a:pt x="171" y="1253"/>
                    </a:moveTo>
                    <a:cubicBezTo>
                      <a:pt x="111" y="1258"/>
                      <a:pt x="52" y="1244"/>
                      <a:pt x="0" y="1211"/>
                    </a:cubicBezTo>
                    <a:moveTo>
                      <a:pt x="321" y="1712"/>
                    </a:moveTo>
                    <a:cubicBezTo>
                      <a:pt x="298" y="1722"/>
                      <a:pt x="272" y="1729"/>
                      <a:pt x="247" y="1732"/>
                    </a:cubicBezTo>
                    <a:moveTo>
                      <a:pt x="965" y="1932"/>
                    </a:moveTo>
                    <a:cubicBezTo>
                      <a:pt x="947" y="1904"/>
                      <a:pt x="932" y="1873"/>
                      <a:pt x="920" y="1841"/>
                    </a:cubicBezTo>
                    <a:moveTo>
                      <a:pt x="1798" y="1704"/>
                    </a:moveTo>
                    <a:cubicBezTo>
                      <a:pt x="1795" y="1738"/>
                      <a:pt x="1789" y="1772"/>
                      <a:pt x="1780" y="1805"/>
                    </a:cubicBezTo>
                    <a:moveTo>
                      <a:pt x="2155" y="1084"/>
                    </a:moveTo>
                    <a:cubicBezTo>
                      <a:pt x="2290" y="1154"/>
                      <a:pt x="2375" y="1300"/>
                      <a:pt x="2374" y="1459"/>
                    </a:cubicBezTo>
                    <a:moveTo>
                      <a:pt x="2672" y="684"/>
                    </a:moveTo>
                    <a:cubicBezTo>
                      <a:pt x="2650" y="738"/>
                      <a:pt x="2617" y="786"/>
                      <a:pt x="2574" y="825"/>
                    </a:cubicBezTo>
                    <a:moveTo>
                      <a:pt x="2438" y="162"/>
                    </a:moveTo>
                    <a:cubicBezTo>
                      <a:pt x="2442" y="184"/>
                      <a:pt x="2443" y="206"/>
                      <a:pt x="2443" y="228"/>
                    </a:cubicBezTo>
                    <a:moveTo>
                      <a:pt x="1815" y="84"/>
                    </a:moveTo>
                    <a:cubicBezTo>
                      <a:pt x="1827" y="54"/>
                      <a:pt x="1844" y="25"/>
                      <a:pt x="1865" y="0"/>
                    </a:cubicBezTo>
                    <a:moveTo>
                      <a:pt x="1347" y="125"/>
                    </a:moveTo>
                    <a:cubicBezTo>
                      <a:pt x="1352" y="99"/>
                      <a:pt x="1360" y="75"/>
                      <a:pt x="1371" y="52"/>
                    </a:cubicBezTo>
                    <a:moveTo>
                      <a:pt x="798" y="150"/>
                    </a:moveTo>
                    <a:cubicBezTo>
                      <a:pt x="830" y="169"/>
                      <a:pt x="859" y="193"/>
                      <a:pt x="886" y="220"/>
                    </a:cubicBezTo>
                    <a:moveTo>
                      <a:pt x="133" y="707"/>
                    </a:moveTo>
                    <a:cubicBezTo>
                      <a:pt x="126" y="682"/>
                      <a:pt x="121" y="658"/>
                      <a:pt x="117" y="632"/>
                    </a:cubicBezTo>
                  </a:path>
                </a:pathLst>
              </a:custGeom>
              <a:noFill/>
              <a:ln w="222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62" name="Rectangle 8"/>
              <p:cNvSpPr>
                <a:spLocks noChangeArrowheads="1"/>
              </p:cNvSpPr>
              <p:nvPr/>
            </p:nvSpPr>
            <p:spPr bwMode="auto">
              <a:xfrm>
                <a:off x="2699" y="1647"/>
                <a:ext cx="37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Channel</a:t>
                </a:r>
                <a:endParaRPr kumimoji="0" lang="en-US"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zh-CN" sz="1400" dirty="0">
                    <a:solidFill>
                      <a:srgbClr val="000000"/>
                    </a:solidFill>
                    <a:latin typeface="Times New Roman" panose="02020603050405020304" pitchFamily="18" charset="0"/>
                    <a:cs typeface="Times New Roman" panose="02020603050405020304" pitchFamily="18" charset="0"/>
                  </a:rPr>
                  <a:t>Matrix</a:t>
                </a:r>
                <a:endPar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sp>
          <p:nvSpPr>
            <p:cNvPr id="741" name="Freeform 13"/>
            <p:cNvSpPr>
              <a:spLocks/>
            </p:cNvSpPr>
            <p:nvPr/>
          </p:nvSpPr>
          <p:spPr bwMode="auto">
            <a:xfrm>
              <a:off x="1069976" y="1681163"/>
              <a:ext cx="719138" cy="2706688"/>
            </a:xfrm>
            <a:custGeom>
              <a:avLst/>
              <a:gdLst>
                <a:gd name="T0" fmla="*/ 0 w 1477"/>
                <a:gd name="T1" fmla="*/ 247 h 5555"/>
                <a:gd name="T2" fmla="*/ 247 w 1477"/>
                <a:gd name="T3" fmla="*/ 0 h 5555"/>
                <a:gd name="T4" fmla="*/ 1231 w 1477"/>
                <a:gd name="T5" fmla="*/ 0 h 5555"/>
                <a:gd name="T6" fmla="*/ 1477 w 1477"/>
                <a:gd name="T7" fmla="*/ 247 h 5555"/>
                <a:gd name="T8" fmla="*/ 1477 w 1477"/>
                <a:gd name="T9" fmla="*/ 5309 h 5555"/>
                <a:gd name="T10" fmla="*/ 1231 w 1477"/>
                <a:gd name="T11" fmla="*/ 5555 h 5555"/>
                <a:gd name="T12" fmla="*/ 247 w 1477"/>
                <a:gd name="T13" fmla="*/ 5555 h 5555"/>
                <a:gd name="T14" fmla="*/ 0 w 1477"/>
                <a:gd name="T15" fmla="*/ 5309 h 5555"/>
                <a:gd name="T16" fmla="*/ 0 w 1477"/>
                <a:gd name="T17" fmla="*/ 247 h 5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7" h="5555">
                  <a:moveTo>
                    <a:pt x="0" y="247"/>
                  </a:moveTo>
                  <a:cubicBezTo>
                    <a:pt x="0" y="111"/>
                    <a:pt x="111" y="0"/>
                    <a:pt x="247" y="0"/>
                  </a:cubicBezTo>
                  <a:lnTo>
                    <a:pt x="1231" y="0"/>
                  </a:lnTo>
                  <a:cubicBezTo>
                    <a:pt x="1367" y="0"/>
                    <a:pt x="1477" y="111"/>
                    <a:pt x="1477" y="247"/>
                  </a:cubicBezTo>
                  <a:lnTo>
                    <a:pt x="1477" y="5309"/>
                  </a:lnTo>
                  <a:cubicBezTo>
                    <a:pt x="1477" y="5445"/>
                    <a:pt x="1367" y="5555"/>
                    <a:pt x="1231" y="5555"/>
                  </a:cubicBezTo>
                  <a:lnTo>
                    <a:pt x="247" y="5555"/>
                  </a:lnTo>
                  <a:cubicBezTo>
                    <a:pt x="111" y="5555"/>
                    <a:pt x="0" y="5445"/>
                    <a:pt x="0" y="5309"/>
                  </a:cubicBezTo>
                  <a:lnTo>
                    <a:pt x="0" y="247"/>
                  </a:lnTo>
                  <a:close/>
                </a:path>
              </a:pathLst>
            </a:cu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42" name="Freeform 14"/>
            <p:cNvSpPr>
              <a:spLocks/>
            </p:cNvSpPr>
            <p:nvPr/>
          </p:nvSpPr>
          <p:spPr bwMode="auto">
            <a:xfrm>
              <a:off x="2636838" y="2119313"/>
              <a:ext cx="515938" cy="444500"/>
            </a:xfrm>
            <a:custGeom>
              <a:avLst/>
              <a:gdLst>
                <a:gd name="T0" fmla="*/ 0 w 1061"/>
                <a:gd name="T1" fmla="*/ 152 h 912"/>
                <a:gd name="T2" fmla="*/ 152 w 1061"/>
                <a:gd name="T3" fmla="*/ 0 h 912"/>
                <a:gd name="T4" fmla="*/ 910 w 1061"/>
                <a:gd name="T5" fmla="*/ 0 h 912"/>
                <a:gd name="T6" fmla="*/ 1061 w 1061"/>
                <a:gd name="T7" fmla="*/ 152 h 912"/>
                <a:gd name="T8" fmla="*/ 1061 w 1061"/>
                <a:gd name="T9" fmla="*/ 761 h 912"/>
                <a:gd name="T10" fmla="*/ 910 w 1061"/>
                <a:gd name="T11" fmla="*/ 912 h 912"/>
                <a:gd name="T12" fmla="*/ 152 w 1061"/>
                <a:gd name="T13" fmla="*/ 912 h 912"/>
                <a:gd name="T14" fmla="*/ 0 w 1061"/>
                <a:gd name="T15" fmla="*/ 761 h 912"/>
                <a:gd name="T16" fmla="*/ 0 w 1061"/>
                <a:gd name="T17" fmla="*/ 152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1" h="912">
                  <a:moveTo>
                    <a:pt x="0" y="152"/>
                  </a:moveTo>
                  <a:cubicBezTo>
                    <a:pt x="0" y="69"/>
                    <a:pt x="68" y="0"/>
                    <a:pt x="152" y="0"/>
                  </a:cubicBezTo>
                  <a:lnTo>
                    <a:pt x="910" y="0"/>
                  </a:lnTo>
                  <a:cubicBezTo>
                    <a:pt x="993" y="0"/>
                    <a:pt x="1061" y="69"/>
                    <a:pt x="1061" y="152"/>
                  </a:cubicBezTo>
                  <a:lnTo>
                    <a:pt x="1061" y="761"/>
                  </a:lnTo>
                  <a:cubicBezTo>
                    <a:pt x="1061" y="844"/>
                    <a:pt x="993" y="912"/>
                    <a:pt x="910" y="912"/>
                  </a:cubicBezTo>
                  <a:lnTo>
                    <a:pt x="152" y="912"/>
                  </a:lnTo>
                  <a:cubicBezTo>
                    <a:pt x="68" y="912"/>
                    <a:pt x="0" y="844"/>
                    <a:pt x="0" y="761"/>
                  </a:cubicBezTo>
                  <a:lnTo>
                    <a:pt x="0" y="152"/>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43" name="Freeform 15"/>
            <p:cNvSpPr>
              <a:spLocks/>
            </p:cNvSpPr>
            <p:nvPr/>
          </p:nvSpPr>
          <p:spPr bwMode="auto">
            <a:xfrm>
              <a:off x="2636838" y="2119313"/>
              <a:ext cx="515938" cy="444500"/>
            </a:xfrm>
            <a:custGeom>
              <a:avLst/>
              <a:gdLst>
                <a:gd name="T0" fmla="*/ 0 w 1061"/>
                <a:gd name="T1" fmla="*/ 152 h 912"/>
                <a:gd name="T2" fmla="*/ 152 w 1061"/>
                <a:gd name="T3" fmla="*/ 0 h 912"/>
                <a:gd name="T4" fmla="*/ 910 w 1061"/>
                <a:gd name="T5" fmla="*/ 0 h 912"/>
                <a:gd name="T6" fmla="*/ 1061 w 1061"/>
                <a:gd name="T7" fmla="*/ 152 h 912"/>
                <a:gd name="T8" fmla="*/ 1061 w 1061"/>
                <a:gd name="T9" fmla="*/ 761 h 912"/>
                <a:gd name="T10" fmla="*/ 910 w 1061"/>
                <a:gd name="T11" fmla="*/ 912 h 912"/>
                <a:gd name="T12" fmla="*/ 152 w 1061"/>
                <a:gd name="T13" fmla="*/ 912 h 912"/>
                <a:gd name="T14" fmla="*/ 0 w 1061"/>
                <a:gd name="T15" fmla="*/ 761 h 912"/>
                <a:gd name="T16" fmla="*/ 0 w 1061"/>
                <a:gd name="T17" fmla="*/ 152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1" h="912">
                  <a:moveTo>
                    <a:pt x="0" y="152"/>
                  </a:moveTo>
                  <a:cubicBezTo>
                    <a:pt x="0" y="69"/>
                    <a:pt x="68" y="0"/>
                    <a:pt x="152" y="0"/>
                  </a:cubicBezTo>
                  <a:lnTo>
                    <a:pt x="910" y="0"/>
                  </a:lnTo>
                  <a:cubicBezTo>
                    <a:pt x="993" y="0"/>
                    <a:pt x="1061" y="69"/>
                    <a:pt x="1061" y="152"/>
                  </a:cubicBezTo>
                  <a:lnTo>
                    <a:pt x="1061" y="761"/>
                  </a:lnTo>
                  <a:cubicBezTo>
                    <a:pt x="1061" y="844"/>
                    <a:pt x="993" y="912"/>
                    <a:pt x="910" y="912"/>
                  </a:cubicBezTo>
                  <a:lnTo>
                    <a:pt x="152" y="912"/>
                  </a:lnTo>
                  <a:cubicBezTo>
                    <a:pt x="68" y="912"/>
                    <a:pt x="0" y="844"/>
                    <a:pt x="0" y="761"/>
                  </a:cubicBezTo>
                  <a:lnTo>
                    <a:pt x="0" y="152"/>
                  </a:lnTo>
                  <a:close/>
                </a:path>
              </a:pathLst>
            </a:cu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44" name="Rectangle 16"/>
            <p:cNvSpPr>
              <a:spLocks noChangeArrowheads="1"/>
            </p:cNvSpPr>
            <p:nvPr/>
          </p:nvSpPr>
          <p:spPr bwMode="auto">
            <a:xfrm>
              <a:off x="2727326" y="2149476"/>
              <a:ext cx="368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RF </a:t>
              </a:r>
              <a:endParaRPr kumimoji="0" lang="en-US" altLang="zh-CN"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zh-CN" sz="1200" dirty="0">
                  <a:solidFill>
                    <a:srgbClr val="000000"/>
                  </a:solidFill>
                  <a:latin typeface="Times New Roman" panose="02020603050405020304" pitchFamily="18" charset="0"/>
                  <a:cs typeface="Times New Roman" panose="02020603050405020304" pitchFamily="18" charset="0"/>
                </a:rPr>
                <a:t>Chain</a:t>
              </a:r>
              <a:endParaRPr kumimoji="0" lang="zh-CN" altLang="zh-CN"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45" name="Freeform 18"/>
            <p:cNvSpPr>
              <a:spLocks noEditPoints="1"/>
            </p:cNvSpPr>
            <p:nvPr/>
          </p:nvSpPr>
          <p:spPr bwMode="auto">
            <a:xfrm>
              <a:off x="1789113" y="2311401"/>
              <a:ext cx="220663" cy="66675"/>
            </a:xfrm>
            <a:custGeom>
              <a:avLst/>
              <a:gdLst>
                <a:gd name="T0" fmla="*/ 0 w 139"/>
                <a:gd name="T1" fmla="*/ 18 h 42"/>
                <a:gd name="T2" fmla="*/ 104 w 139"/>
                <a:gd name="T3" fmla="*/ 18 h 42"/>
                <a:gd name="T4" fmla="*/ 104 w 139"/>
                <a:gd name="T5" fmla="*/ 25 h 42"/>
                <a:gd name="T6" fmla="*/ 0 w 139"/>
                <a:gd name="T7" fmla="*/ 25 h 42"/>
                <a:gd name="T8" fmla="*/ 0 w 139"/>
                <a:gd name="T9" fmla="*/ 18 h 42"/>
                <a:gd name="T10" fmla="*/ 97 w 139"/>
                <a:gd name="T11" fmla="*/ 0 h 42"/>
                <a:gd name="T12" fmla="*/ 139 w 139"/>
                <a:gd name="T13" fmla="*/ 21 h 42"/>
                <a:gd name="T14" fmla="*/ 97 w 139"/>
                <a:gd name="T15" fmla="*/ 42 h 42"/>
                <a:gd name="T16" fmla="*/ 97 w 139"/>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42">
                  <a:moveTo>
                    <a:pt x="0" y="18"/>
                  </a:moveTo>
                  <a:lnTo>
                    <a:pt x="104" y="18"/>
                  </a:lnTo>
                  <a:lnTo>
                    <a:pt x="104" y="25"/>
                  </a:lnTo>
                  <a:lnTo>
                    <a:pt x="0" y="25"/>
                  </a:lnTo>
                  <a:lnTo>
                    <a:pt x="0" y="18"/>
                  </a:lnTo>
                  <a:close/>
                  <a:moveTo>
                    <a:pt x="97" y="0"/>
                  </a:moveTo>
                  <a:lnTo>
                    <a:pt x="139" y="21"/>
                  </a:lnTo>
                  <a:lnTo>
                    <a:pt x="97" y="42"/>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46" name="Rectangle 19"/>
            <p:cNvSpPr>
              <a:spLocks noChangeArrowheads="1"/>
            </p:cNvSpPr>
            <p:nvPr/>
          </p:nvSpPr>
          <p:spPr bwMode="auto">
            <a:xfrm>
              <a:off x="1789113" y="2339976"/>
              <a:ext cx="165100" cy="11113"/>
            </a:xfrm>
            <a:prstGeom prst="rect">
              <a:avLst/>
            </a:pr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47" name="Freeform 20"/>
            <p:cNvSpPr>
              <a:spLocks/>
            </p:cNvSpPr>
            <p:nvPr/>
          </p:nvSpPr>
          <p:spPr bwMode="auto">
            <a:xfrm>
              <a:off x="1943101" y="2311401"/>
              <a:ext cx="66675" cy="66675"/>
            </a:xfrm>
            <a:custGeom>
              <a:avLst/>
              <a:gdLst>
                <a:gd name="T0" fmla="*/ 0 w 42"/>
                <a:gd name="T1" fmla="*/ 0 h 42"/>
                <a:gd name="T2" fmla="*/ 42 w 42"/>
                <a:gd name="T3" fmla="*/ 21 h 42"/>
                <a:gd name="T4" fmla="*/ 0 w 42"/>
                <a:gd name="T5" fmla="*/ 42 h 42"/>
                <a:gd name="T6" fmla="*/ 0 w 42"/>
                <a:gd name="T7" fmla="*/ 0 h 42"/>
              </a:gdLst>
              <a:ahLst/>
              <a:cxnLst>
                <a:cxn ang="0">
                  <a:pos x="T0" y="T1"/>
                </a:cxn>
                <a:cxn ang="0">
                  <a:pos x="T2" y="T3"/>
                </a:cxn>
                <a:cxn ang="0">
                  <a:pos x="T4" y="T5"/>
                </a:cxn>
                <a:cxn ang="0">
                  <a:pos x="T6" y="T7"/>
                </a:cxn>
              </a:cxnLst>
              <a:rect l="0" t="0" r="r" b="b"/>
              <a:pathLst>
                <a:path w="42" h="42">
                  <a:moveTo>
                    <a:pt x="0" y="0"/>
                  </a:moveTo>
                  <a:lnTo>
                    <a:pt x="42" y="21"/>
                  </a:lnTo>
                  <a:lnTo>
                    <a:pt x="0" y="42"/>
                  </a:lnTo>
                  <a:lnTo>
                    <a:pt x="0" y="0"/>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48" name="Freeform 21"/>
            <p:cNvSpPr>
              <a:spLocks noEditPoints="1"/>
            </p:cNvSpPr>
            <p:nvPr/>
          </p:nvSpPr>
          <p:spPr bwMode="auto">
            <a:xfrm>
              <a:off x="2395538" y="2312988"/>
              <a:ext cx="236538" cy="66675"/>
            </a:xfrm>
            <a:custGeom>
              <a:avLst/>
              <a:gdLst>
                <a:gd name="T0" fmla="*/ 0 w 149"/>
                <a:gd name="T1" fmla="*/ 26 h 42"/>
                <a:gd name="T2" fmla="*/ 114 w 149"/>
                <a:gd name="T3" fmla="*/ 25 h 42"/>
                <a:gd name="T4" fmla="*/ 114 w 149"/>
                <a:gd name="T5" fmla="*/ 17 h 42"/>
                <a:gd name="T6" fmla="*/ 0 w 149"/>
                <a:gd name="T7" fmla="*/ 19 h 42"/>
                <a:gd name="T8" fmla="*/ 0 w 149"/>
                <a:gd name="T9" fmla="*/ 26 h 42"/>
                <a:gd name="T10" fmla="*/ 107 w 149"/>
                <a:gd name="T11" fmla="*/ 42 h 42"/>
                <a:gd name="T12" fmla="*/ 149 w 149"/>
                <a:gd name="T13" fmla="*/ 20 h 42"/>
                <a:gd name="T14" fmla="*/ 106 w 149"/>
                <a:gd name="T15" fmla="*/ 0 h 42"/>
                <a:gd name="T16" fmla="*/ 107 w 149"/>
                <a:gd name="T17"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42">
                  <a:moveTo>
                    <a:pt x="0" y="26"/>
                  </a:moveTo>
                  <a:lnTo>
                    <a:pt x="114" y="25"/>
                  </a:lnTo>
                  <a:lnTo>
                    <a:pt x="114" y="17"/>
                  </a:lnTo>
                  <a:lnTo>
                    <a:pt x="0" y="19"/>
                  </a:lnTo>
                  <a:lnTo>
                    <a:pt x="0" y="26"/>
                  </a:lnTo>
                  <a:close/>
                  <a:moveTo>
                    <a:pt x="107" y="42"/>
                  </a:moveTo>
                  <a:lnTo>
                    <a:pt x="149" y="20"/>
                  </a:lnTo>
                  <a:lnTo>
                    <a:pt x="106" y="0"/>
                  </a:lnTo>
                  <a:lnTo>
                    <a:pt x="107"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49" name="Freeform 22"/>
            <p:cNvSpPr>
              <a:spLocks/>
            </p:cNvSpPr>
            <p:nvPr/>
          </p:nvSpPr>
          <p:spPr bwMode="auto">
            <a:xfrm>
              <a:off x="2395538" y="2339976"/>
              <a:ext cx="180975" cy="14288"/>
            </a:xfrm>
            <a:custGeom>
              <a:avLst/>
              <a:gdLst>
                <a:gd name="T0" fmla="*/ 0 w 114"/>
                <a:gd name="T1" fmla="*/ 9 h 9"/>
                <a:gd name="T2" fmla="*/ 114 w 114"/>
                <a:gd name="T3" fmla="*/ 8 h 9"/>
                <a:gd name="T4" fmla="*/ 114 w 114"/>
                <a:gd name="T5" fmla="*/ 0 h 9"/>
                <a:gd name="T6" fmla="*/ 0 w 114"/>
                <a:gd name="T7" fmla="*/ 2 h 9"/>
                <a:gd name="T8" fmla="*/ 0 w 114"/>
                <a:gd name="T9" fmla="*/ 9 h 9"/>
              </a:gdLst>
              <a:ahLst/>
              <a:cxnLst>
                <a:cxn ang="0">
                  <a:pos x="T0" y="T1"/>
                </a:cxn>
                <a:cxn ang="0">
                  <a:pos x="T2" y="T3"/>
                </a:cxn>
                <a:cxn ang="0">
                  <a:pos x="T4" y="T5"/>
                </a:cxn>
                <a:cxn ang="0">
                  <a:pos x="T6" y="T7"/>
                </a:cxn>
                <a:cxn ang="0">
                  <a:pos x="T8" y="T9"/>
                </a:cxn>
              </a:cxnLst>
              <a:rect l="0" t="0" r="r" b="b"/>
              <a:pathLst>
                <a:path w="114" h="9">
                  <a:moveTo>
                    <a:pt x="0" y="9"/>
                  </a:moveTo>
                  <a:lnTo>
                    <a:pt x="114" y="8"/>
                  </a:lnTo>
                  <a:lnTo>
                    <a:pt x="114" y="0"/>
                  </a:lnTo>
                  <a:lnTo>
                    <a:pt x="0" y="2"/>
                  </a:lnTo>
                  <a:lnTo>
                    <a:pt x="0" y="9"/>
                  </a:lnTo>
                  <a:close/>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50" name="Freeform 23"/>
            <p:cNvSpPr>
              <a:spLocks/>
            </p:cNvSpPr>
            <p:nvPr/>
          </p:nvSpPr>
          <p:spPr bwMode="auto">
            <a:xfrm>
              <a:off x="2563813" y="2312988"/>
              <a:ext cx="68263" cy="66675"/>
            </a:xfrm>
            <a:custGeom>
              <a:avLst/>
              <a:gdLst>
                <a:gd name="T0" fmla="*/ 1 w 43"/>
                <a:gd name="T1" fmla="*/ 42 h 42"/>
                <a:gd name="T2" fmla="*/ 43 w 43"/>
                <a:gd name="T3" fmla="*/ 20 h 42"/>
                <a:gd name="T4" fmla="*/ 0 w 43"/>
                <a:gd name="T5" fmla="*/ 0 h 42"/>
                <a:gd name="T6" fmla="*/ 1 w 43"/>
                <a:gd name="T7" fmla="*/ 42 h 42"/>
              </a:gdLst>
              <a:ahLst/>
              <a:cxnLst>
                <a:cxn ang="0">
                  <a:pos x="T0" y="T1"/>
                </a:cxn>
                <a:cxn ang="0">
                  <a:pos x="T2" y="T3"/>
                </a:cxn>
                <a:cxn ang="0">
                  <a:pos x="T4" y="T5"/>
                </a:cxn>
                <a:cxn ang="0">
                  <a:pos x="T6" y="T7"/>
                </a:cxn>
              </a:cxnLst>
              <a:rect l="0" t="0" r="r" b="b"/>
              <a:pathLst>
                <a:path w="43" h="42">
                  <a:moveTo>
                    <a:pt x="1" y="42"/>
                  </a:moveTo>
                  <a:lnTo>
                    <a:pt x="43" y="20"/>
                  </a:lnTo>
                  <a:lnTo>
                    <a:pt x="0" y="0"/>
                  </a:lnTo>
                  <a:lnTo>
                    <a:pt x="1" y="42"/>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51" name="Freeform 24"/>
            <p:cNvSpPr>
              <a:spLocks/>
            </p:cNvSpPr>
            <p:nvPr/>
          </p:nvSpPr>
          <p:spPr bwMode="auto">
            <a:xfrm>
              <a:off x="2636838" y="3475038"/>
              <a:ext cx="515938" cy="446088"/>
            </a:xfrm>
            <a:custGeom>
              <a:avLst/>
              <a:gdLst>
                <a:gd name="T0" fmla="*/ 0 w 1061"/>
                <a:gd name="T1" fmla="*/ 153 h 913"/>
                <a:gd name="T2" fmla="*/ 152 w 1061"/>
                <a:gd name="T3" fmla="*/ 0 h 913"/>
                <a:gd name="T4" fmla="*/ 910 w 1061"/>
                <a:gd name="T5" fmla="*/ 0 h 913"/>
                <a:gd name="T6" fmla="*/ 1061 w 1061"/>
                <a:gd name="T7" fmla="*/ 153 h 913"/>
                <a:gd name="T8" fmla="*/ 1061 w 1061"/>
                <a:gd name="T9" fmla="*/ 761 h 913"/>
                <a:gd name="T10" fmla="*/ 910 w 1061"/>
                <a:gd name="T11" fmla="*/ 913 h 913"/>
                <a:gd name="T12" fmla="*/ 152 w 1061"/>
                <a:gd name="T13" fmla="*/ 913 h 913"/>
                <a:gd name="T14" fmla="*/ 0 w 1061"/>
                <a:gd name="T15" fmla="*/ 761 h 913"/>
                <a:gd name="T16" fmla="*/ 0 w 1061"/>
                <a:gd name="T17" fmla="*/ 153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1" h="913">
                  <a:moveTo>
                    <a:pt x="0" y="153"/>
                  </a:moveTo>
                  <a:cubicBezTo>
                    <a:pt x="0" y="69"/>
                    <a:pt x="68" y="0"/>
                    <a:pt x="152" y="0"/>
                  </a:cubicBezTo>
                  <a:lnTo>
                    <a:pt x="910" y="0"/>
                  </a:lnTo>
                  <a:cubicBezTo>
                    <a:pt x="993" y="0"/>
                    <a:pt x="1061" y="69"/>
                    <a:pt x="1061" y="153"/>
                  </a:cubicBezTo>
                  <a:lnTo>
                    <a:pt x="1061" y="761"/>
                  </a:lnTo>
                  <a:cubicBezTo>
                    <a:pt x="1061" y="845"/>
                    <a:pt x="993" y="913"/>
                    <a:pt x="910" y="913"/>
                  </a:cubicBezTo>
                  <a:lnTo>
                    <a:pt x="152" y="913"/>
                  </a:lnTo>
                  <a:cubicBezTo>
                    <a:pt x="68" y="913"/>
                    <a:pt x="0" y="845"/>
                    <a:pt x="0" y="761"/>
                  </a:cubicBezTo>
                  <a:lnTo>
                    <a:pt x="0" y="153"/>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52" name="Freeform 25"/>
            <p:cNvSpPr>
              <a:spLocks/>
            </p:cNvSpPr>
            <p:nvPr/>
          </p:nvSpPr>
          <p:spPr bwMode="auto">
            <a:xfrm>
              <a:off x="2636838" y="3475038"/>
              <a:ext cx="515938" cy="446088"/>
            </a:xfrm>
            <a:custGeom>
              <a:avLst/>
              <a:gdLst>
                <a:gd name="T0" fmla="*/ 0 w 1061"/>
                <a:gd name="T1" fmla="*/ 153 h 913"/>
                <a:gd name="T2" fmla="*/ 152 w 1061"/>
                <a:gd name="T3" fmla="*/ 0 h 913"/>
                <a:gd name="T4" fmla="*/ 910 w 1061"/>
                <a:gd name="T5" fmla="*/ 0 h 913"/>
                <a:gd name="T6" fmla="*/ 1061 w 1061"/>
                <a:gd name="T7" fmla="*/ 153 h 913"/>
                <a:gd name="T8" fmla="*/ 1061 w 1061"/>
                <a:gd name="T9" fmla="*/ 761 h 913"/>
                <a:gd name="T10" fmla="*/ 910 w 1061"/>
                <a:gd name="T11" fmla="*/ 913 h 913"/>
                <a:gd name="T12" fmla="*/ 152 w 1061"/>
                <a:gd name="T13" fmla="*/ 913 h 913"/>
                <a:gd name="T14" fmla="*/ 0 w 1061"/>
                <a:gd name="T15" fmla="*/ 761 h 913"/>
                <a:gd name="T16" fmla="*/ 0 w 1061"/>
                <a:gd name="T17" fmla="*/ 153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1" h="913">
                  <a:moveTo>
                    <a:pt x="0" y="153"/>
                  </a:moveTo>
                  <a:cubicBezTo>
                    <a:pt x="0" y="69"/>
                    <a:pt x="68" y="0"/>
                    <a:pt x="152" y="0"/>
                  </a:cubicBezTo>
                  <a:lnTo>
                    <a:pt x="910" y="0"/>
                  </a:lnTo>
                  <a:cubicBezTo>
                    <a:pt x="993" y="0"/>
                    <a:pt x="1061" y="69"/>
                    <a:pt x="1061" y="153"/>
                  </a:cubicBezTo>
                  <a:lnTo>
                    <a:pt x="1061" y="761"/>
                  </a:lnTo>
                  <a:cubicBezTo>
                    <a:pt x="1061" y="845"/>
                    <a:pt x="993" y="913"/>
                    <a:pt x="910" y="913"/>
                  </a:cubicBezTo>
                  <a:lnTo>
                    <a:pt x="152" y="913"/>
                  </a:lnTo>
                  <a:cubicBezTo>
                    <a:pt x="68" y="913"/>
                    <a:pt x="0" y="845"/>
                    <a:pt x="0" y="761"/>
                  </a:cubicBezTo>
                  <a:lnTo>
                    <a:pt x="0" y="153"/>
                  </a:lnTo>
                  <a:close/>
                </a:path>
              </a:pathLst>
            </a:cu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53" name="Freeform 28"/>
            <p:cNvSpPr>
              <a:spLocks noEditPoints="1"/>
            </p:cNvSpPr>
            <p:nvPr/>
          </p:nvSpPr>
          <p:spPr bwMode="auto">
            <a:xfrm>
              <a:off x="1789113" y="3667126"/>
              <a:ext cx="220663" cy="66675"/>
            </a:xfrm>
            <a:custGeom>
              <a:avLst/>
              <a:gdLst>
                <a:gd name="T0" fmla="*/ 0 w 139"/>
                <a:gd name="T1" fmla="*/ 18 h 42"/>
                <a:gd name="T2" fmla="*/ 104 w 139"/>
                <a:gd name="T3" fmla="*/ 18 h 42"/>
                <a:gd name="T4" fmla="*/ 104 w 139"/>
                <a:gd name="T5" fmla="*/ 25 h 42"/>
                <a:gd name="T6" fmla="*/ 0 w 139"/>
                <a:gd name="T7" fmla="*/ 25 h 42"/>
                <a:gd name="T8" fmla="*/ 0 w 139"/>
                <a:gd name="T9" fmla="*/ 18 h 42"/>
                <a:gd name="T10" fmla="*/ 97 w 139"/>
                <a:gd name="T11" fmla="*/ 0 h 42"/>
                <a:gd name="T12" fmla="*/ 139 w 139"/>
                <a:gd name="T13" fmla="*/ 21 h 42"/>
                <a:gd name="T14" fmla="*/ 97 w 139"/>
                <a:gd name="T15" fmla="*/ 42 h 42"/>
                <a:gd name="T16" fmla="*/ 97 w 139"/>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42">
                  <a:moveTo>
                    <a:pt x="0" y="18"/>
                  </a:moveTo>
                  <a:lnTo>
                    <a:pt x="104" y="18"/>
                  </a:lnTo>
                  <a:lnTo>
                    <a:pt x="104" y="25"/>
                  </a:lnTo>
                  <a:lnTo>
                    <a:pt x="0" y="25"/>
                  </a:lnTo>
                  <a:lnTo>
                    <a:pt x="0" y="18"/>
                  </a:lnTo>
                  <a:close/>
                  <a:moveTo>
                    <a:pt x="97" y="0"/>
                  </a:moveTo>
                  <a:lnTo>
                    <a:pt x="139" y="21"/>
                  </a:lnTo>
                  <a:lnTo>
                    <a:pt x="97" y="42"/>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54" name="Rectangle 29"/>
            <p:cNvSpPr>
              <a:spLocks noChangeArrowheads="1"/>
            </p:cNvSpPr>
            <p:nvPr/>
          </p:nvSpPr>
          <p:spPr bwMode="auto">
            <a:xfrm>
              <a:off x="1789113" y="3695701"/>
              <a:ext cx="165100" cy="11113"/>
            </a:xfrm>
            <a:prstGeom prst="rect">
              <a:avLst/>
            </a:pr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55" name="Freeform 30"/>
            <p:cNvSpPr>
              <a:spLocks/>
            </p:cNvSpPr>
            <p:nvPr/>
          </p:nvSpPr>
          <p:spPr bwMode="auto">
            <a:xfrm>
              <a:off x="1943101" y="3667126"/>
              <a:ext cx="66675" cy="66675"/>
            </a:xfrm>
            <a:custGeom>
              <a:avLst/>
              <a:gdLst>
                <a:gd name="T0" fmla="*/ 0 w 42"/>
                <a:gd name="T1" fmla="*/ 0 h 42"/>
                <a:gd name="T2" fmla="*/ 42 w 42"/>
                <a:gd name="T3" fmla="*/ 21 h 42"/>
                <a:gd name="T4" fmla="*/ 0 w 42"/>
                <a:gd name="T5" fmla="*/ 42 h 42"/>
                <a:gd name="T6" fmla="*/ 0 w 42"/>
                <a:gd name="T7" fmla="*/ 0 h 42"/>
              </a:gdLst>
              <a:ahLst/>
              <a:cxnLst>
                <a:cxn ang="0">
                  <a:pos x="T0" y="T1"/>
                </a:cxn>
                <a:cxn ang="0">
                  <a:pos x="T2" y="T3"/>
                </a:cxn>
                <a:cxn ang="0">
                  <a:pos x="T4" y="T5"/>
                </a:cxn>
                <a:cxn ang="0">
                  <a:pos x="T6" y="T7"/>
                </a:cxn>
              </a:cxnLst>
              <a:rect l="0" t="0" r="r" b="b"/>
              <a:pathLst>
                <a:path w="42" h="42">
                  <a:moveTo>
                    <a:pt x="0" y="0"/>
                  </a:moveTo>
                  <a:lnTo>
                    <a:pt x="42" y="21"/>
                  </a:lnTo>
                  <a:lnTo>
                    <a:pt x="0" y="42"/>
                  </a:lnTo>
                  <a:lnTo>
                    <a:pt x="0" y="0"/>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56" name="Freeform 31"/>
            <p:cNvSpPr>
              <a:spLocks noEditPoints="1"/>
            </p:cNvSpPr>
            <p:nvPr/>
          </p:nvSpPr>
          <p:spPr bwMode="auto">
            <a:xfrm>
              <a:off x="2395538" y="3662363"/>
              <a:ext cx="236538" cy="68263"/>
            </a:xfrm>
            <a:custGeom>
              <a:avLst/>
              <a:gdLst>
                <a:gd name="T0" fmla="*/ 0 w 149"/>
                <a:gd name="T1" fmla="*/ 27 h 43"/>
                <a:gd name="T2" fmla="*/ 114 w 149"/>
                <a:gd name="T3" fmla="*/ 25 h 43"/>
                <a:gd name="T4" fmla="*/ 114 w 149"/>
                <a:gd name="T5" fmla="*/ 18 h 43"/>
                <a:gd name="T6" fmla="*/ 0 w 149"/>
                <a:gd name="T7" fmla="*/ 20 h 43"/>
                <a:gd name="T8" fmla="*/ 0 w 149"/>
                <a:gd name="T9" fmla="*/ 27 h 43"/>
                <a:gd name="T10" fmla="*/ 107 w 149"/>
                <a:gd name="T11" fmla="*/ 43 h 43"/>
                <a:gd name="T12" fmla="*/ 149 w 149"/>
                <a:gd name="T13" fmla="*/ 21 h 43"/>
                <a:gd name="T14" fmla="*/ 106 w 149"/>
                <a:gd name="T15" fmla="*/ 0 h 43"/>
                <a:gd name="T16" fmla="*/ 107 w 149"/>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43">
                  <a:moveTo>
                    <a:pt x="0" y="27"/>
                  </a:moveTo>
                  <a:lnTo>
                    <a:pt x="114" y="25"/>
                  </a:lnTo>
                  <a:lnTo>
                    <a:pt x="114" y="18"/>
                  </a:lnTo>
                  <a:lnTo>
                    <a:pt x="0" y="20"/>
                  </a:lnTo>
                  <a:lnTo>
                    <a:pt x="0" y="27"/>
                  </a:lnTo>
                  <a:close/>
                  <a:moveTo>
                    <a:pt x="107" y="43"/>
                  </a:moveTo>
                  <a:lnTo>
                    <a:pt x="149" y="21"/>
                  </a:lnTo>
                  <a:lnTo>
                    <a:pt x="106" y="0"/>
                  </a:lnTo>
                  <a:lnTo>
                    <a:pt x="107"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57" name="Freeform 32"/>
            <p:cNvSpPr>
              <a:spLocks/>
            </p:cNvSpPr>
            <p:nvPr/>
          </p:nvSpPr>
          <p:spPr bwMode="auto">
            <a:xfrm>
              <a:off x="2395538" y="3690938"/>
              <a:ext cx="180975" cy="14288"/>
            </a:xfrm>
            <a:custGeom>
              <a:avLst/>
              <a:gdLst>
                <a:gd name="T0" fmla="*/ 0 w 114"/>
                <a:gd name="T1" fmla="*/ 9 h 9"/>
                <a:gd name="T2" fmla="*/ 114 w 114"/>
                <a:gd name="T3" fmla="*/ 7 h 9"/>
                <a:gd name="T4" fmla="*/ 114 w 114"/>
                <a:gd name="T5" fmla="*/ 0 h 9"/>
                <a:gd name="T6" fmla="*/ 0 w 114"/>
                <a:gd name="T7" fmla="*/ 2 h 9"/>
                <a:gd name="T8" fmla="*/ 0 w 114"/>
                <a:gd name="T9" fmla="*/ 9 h 9"/>
              </a:gdLst>
              <a:ahLst/>
              <a:cxnLst>
                <a:cxn ang="0">
                  <a:pos x="T0" y="T1"/>
                </a:cxn>
                <a:cxn ang="0">
                  <a:pos x="T2" y="T3"/>
                </a:cxn>
                <a:cxn ang="0">
                  <a:pos x="T4" y="T5"/>
                </a:cxn>
                <a:cxn ang="0">
                  <a:pos x="T6" y="T7"/>
                </a:cxn>
                <a:cxn ang="0">
                  <a:pos x="T8" y="T9"/>
                </a:cxn>
              </a:cxnLst>
              <a:rect l="0" t="0" r="r" b="b"/>
              <a:pathLst>
                <a:path w="114" h="9">
                  <a:moveTo>
                    <a:pt x="0" y="9"/>
                  </a:moveTo>
                  <a:lnTo>
                    <a:pt x="114" y="7"/>
                  </a:lnTo>
                  <a:lnTo>
                    <a:pt x="114" y="0"/>
                  </a:lnTo>
                  <a:lnTo>
                    <a:pt x="0" y="2"/>
                  </a:lnTo>
                  <a:lnTo>
                    <a:pt x="0" y="9"/>
                  </a:lnTo>
                  <a:close/>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58" name="Freeform 33"/>
            <p:cNvSpPr>
              <a:spLocks/>
            </p:cNvSpPr>
            <p:nvPr/>
          </p:nvSpPr>
          <p:spPr bwMode="auto">
            <a:xfrm>
              <a:off x="2563813" y="3662363"/>
              <a:ext cx="68263" cy="68263"/>
            </a:xfrm>
            <a:custGeom>
              <a:avLst/>
              <a:gdLst>
                <a:gd name="T0" fmla="*/ 1 w 43"/>
                <a:gd name="T1" fmla="*/ 43 h 43"/>
                <a:gd name="T2" fmla="*/ 43 w 43"/>
                <a:gd name="T3" fmla="*/ 21 h 43"/>
                <a:gd name="T4" fmla="*/ 0 w 43"/>
                <a:gd name="T5" fmla="*/ 0 h 43"/>
                <a:gd name="T6" fmla="*/ 1 w 43"/>
                <a:gd name="T7" fmla="*/ 43 h 43"/>
              </a:gdLst>
              <a:ahLst/>
              <a:cxnLst>
                <a:cxn ang="0">
                  <a:pos x="T0" y="T1"/>
                </a:cxn>
                <a:cxn ang="0">
                  <a:pos x="T2" y="T3"/>
                </a:cxn>
                <a:cxn ang="0">
                  <a:pos x="T4" y="T5"/>
                </a:cxn>
                <a:cxn ang="0">
                  <a:pos x="T6" y="T7"/>
                </a:cxn>
              </a:cxnLst>
              <a:rect l="0" t="0" r="r" b="b"/>
              <a:pathLst>
                <a:path w="43" h="43">
                  <a:moveTo>
                    <a:pt x="1" y="43"/>
                  </a:moveTo>
                  <a:lnTo>
                    <a:pt x="43" y="21"/>
                  </a:lnTo>
                  <a:lnTo>
                    <a:pt x="0" y="0"/>
                  </a:lnTo>
                  <a:lnTo>
                    <a:pt x="1" y="43"/>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59" name="Freeform 34"/>
            <p:cNvSpPr>
              <a:spLocks noEditPoints="1"/>
            </p:cNvSpPr>
            <p:nvPr/>
          </p:nvSpPr>
          <p:spPr bwMode="auto">
            <a:xfrm>
              <a:off x="744538" y="2300288"/>
              <a:ext cx="328613" cy="66675"/>
            </a:xfrm>
            <a:custGeom>
              <a:avLst/>
              <a:gdLst>
                <a:gd name="T0" fmla="*/ 0 w 207"/>
                <a:gd name="T1" fmla="*/ 17 h 42"/>
                <a:gd name="T2" fmla="*/ 172 w 207"/>
                <a:gd name="T3" fmla="*/ 17 h 42"/>
                <a:gd name="T4" fmla="*/ 172 w 207"/>
                <a:gd name="T5" fmla="*/ 25 h 42"/>
                <a:gd name="T6" fmla="*/ 0 w 207"/>
                <a:gd name="T7" fmla="*/ 25 h 42"/>
                <a:gd name="T8" fmla="*/ 0 w 207"/>
                <a:gd name="T9" fmla="*/ 17 h 42"/>
                <a:gd name="T10" fmla="*/ 165 w 207"/>
                <a:gd name="T11" fmla="*/ 0 h 42"/>
                <a:gd name="T12" fmla="*/ 207 w 207"/>
                <a:gd name="T13" fmla="*/ 21 h 42"/>
                <a:gd name="T14" fmla="*/ 165 w 207"/>
                <a:gd name="T15" fmla="*/ 42 h 42"/>
                <a:gd name="T16" fmla="*/ 165 w 207"/>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42">
                  <a:moveTo>
                    <a:pt x="0" y="17"/>
                  </a:moveTo>
                  <a:lnTo>
                    <a:pt x="172" y="17"/>
                  </a:lnTo>
                  <a:lnTo>
                    <a:pt x="172" y="25"/>
                  </a:lnTo>
                  <a:lnTo>
                    <a:pt x="0" y="25"/>
                  </a:lnTo>
                  <a:lnTo>
                    <a:pt x="0" y="17"/>
                  </a:lnTo>
                  <a:close/>
                  <a:moveTo>
                    <a:pt x="165" y="0"/>
                  </a:moveTo>
                  <a:lnTo>
                    <a:pt x="207" y="21"/>
                  </a:lnTo>
                  <a:lnTo>
                    <a:pt x="165" y="42"/>
                  </a:lnTo>
                  <a:lnTo>
                    <a:pt x="1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60" name="Rectangle 35"/>
            <p:cNvSpPr>
              <a:spLocks noChangeArrowheads="1"/>
            </p:cNvSpPr>
            <p:nvPr/>
          </p:nvSpPr>
          <p:spPr bwMode="auto">
            <a:xfrm>
              <a:off x="744538" y="2327276"/>
              <a:ext cx="273050" cy="12700"/>
            </a:xfrm>
            <a:prstGeom prst="rect">
              <a:avLst/>
            </a:pr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61" name="Freeform 36"/>
            <p:cNvSpPr>
              <a:spLocks/>
            </p:cNvSpPr>
            <p:nvPr/>
          </p:nvSpPr>
          <p:spPr bwMode="auto">
            <a:xfrm>
              <a:off x="1006476" y="2300288"/>
              <a:ext cx="66675" cy="66675"/>
            </a:xfrm>
            <a:custGeom>
              <a:avLst/>
              <a:gdLst>
                <a:gd name="T0" fmla="*/ 0 w 42"/>
                <a:gd name="T1" fmla="*/ 0 h 42"/>
                <a:gd name="T2" fmla="*/ 42 w 42"/>
                <a:gd name="T3" fmla="*/ 21 h 42"/>
                <a:gd name="T4" fmla="*/ 0 w 42"/>
                <a:gd name="T5" fmla="*/ 42 h 42"/>
                <a:gd name="T6" fmla="*/ 0 w 42"/>
                <a:gd name="T7" fmla="*/ 0 h 42"/>
              </a:gdLst>
              <a:ahLst/>
              <a:cxnLst>
                <a:cxn ang="0">
                  <a:pos x="T0" y="T1"/>
                </a:cxn>
                <a:cxn ang="0">
                  <a:pos x="T2" y="T3"/>
                </a:cxn>
                <a:cxn ang="0">
                  <a:pos x="T4" y="T5"/>
                </a:cxn>
                <a:cxn ang="0">
                  <a:pos x="T6" y="T7"/>
                </a:cxn>
              </a:cxnLst>
              <a:rect l="0" t="0" r="r" b="b"/>
              <a:pathLst>
                <a:path w="42" h="42">
                  <a:moveTo>
                    <a:pt x="0" y="0"/>
                  </a:moveTo>
                  <a:lnTo>
                    <a:pt x="42" y="21"/>
                  </a:lnTo>
                  <a:lnTo>
                    <a:pt x="0" y="42"/>
                  </a:lnTo>
                  <a:lnTo>
                    <a:pt x="0" y="0"/>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62" name="Freeform 37"/>
            <p:cNvSpPr>
              <a:spLocks noEditPoints="1"/>
            </p:cNvSpPr>
            <p:nvPr/>
          </p:nvSpPr>
          <p:spPr bwMode="auto">
            <a:xfrm>
              <a:off x="744538" y="3660776"/>
              <a:ext cx="328613" cy="68263"/>
            </a:xfrm>
            <a:custGeom>
              <a:avLst/>
              <a:gdLst>
                <a:gd name="T0" fmla="*/ 0 w 207"/>
                <a:gd name="T1" fmla="*/ 18 h 43"/>
                <a:gd name="T2" fmla="*/ 172 w 207"/>
                <a:gd name="T3" fmla="*/ 18 h 43"/>
                <a:gd name="T4" fmla="*/ 172 w 207"/>
                <a:gd name="T5" fmla="*/ 25 h 43"/>
                <a:gd name="T6" fmla="*/ 0 w 207"/>
                <a:gd name="T7" fmla="*/ 25 h 43"/>
                <a:gd name="T8" fmla="*/ 0 w 207"/>
                <a:gd name="T9" fmla="*/ 18 h 43"/>
                <a:gd name="T10" fmla="*/ 165 w 207"/>
                <a:gd name="T11" fmla="*/ 0 h 43"/>
                <a:gd name="T12" fmla="*/ 207 w 207"/>
                <a:gd name="T13" fmla="*/ 22 h 43"/>
                <a:gd name="T14" fmla="*/ 165 w 207"/>
                <a:gd name="T15" fmla="*/ 43 h 43"/>
                <a:gd name="T16" fmla="*/ 165 w 207"/>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43">
                  <a:moveTo>
                    <a:pt x="0" y="18"/>
                  </a:moveTo>
                  <a:lnTo>
                    <a:pt x="172" y="18"/>
                  </a:lnTo>
                  <a:lnTo>
                    <a:pt x="172" y="25"/>
                  </a:lnTo>
                  <a:lnTo>
                    <a:pt x="0" y="25"/>
                  </a:lnTo>
                  <a:lnTo>
                    <a:pt x="0" y="18"/>
                  </a:lnTo>
                  <a:close/>
                  <a:moveTo>
                    <a:pt x="165" y="0"/>
                  </a:moveTo>
                  <a:lnTo>
                    <a:pt x="207" y="22"/>
                  </a:lnTo>
                  <a:lnTo>
                    <a:pt x="165" y="43"/>
                  </a:lnTo>
                  <a:lnTo>
                    <a:pt x="1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63" name="Rectangle 38"/>
            <p:cNvSpPr>
              <a:spLocks noChangeArrowheads="1"/>
            </p:cNvSpPr>
            <p:nvPr/>
          </p:nvSpPr>
          <p:spPr bwMode="auto">
            <a:xfrm>
              <a:off x="744538" y="3689351"/>
              <a:ext cx="273050" cy="11113"/>
            </a:xfrm>
            <a:prstGeom prst="rect">
              <a:avLst/>
            </a:pr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64" name="Freeform 39"/>
            <p:cNvSpPr>
              <a:spLocks/>
            </p:cNvSpPr>
            <p:nvPr/>
          </p:nvSpPr>
          <p:spPr bwMode="auto">
            <a:xfrm>
              <a:off x="1006476" y="3660776"/>
              <a:ext cx="66675" cy="68263"/>
            </a:xfrm>
            <a:custGeom>
              <a:avLst/>
              <a:gdLst>
                <a:gd name="T0" fmla="*/ 0 w 42"/>
                <a:gd name="T1" fmla="*/ 0 h 43"/>
                <a:gd name="T2" fmla="*/ 42 w 42"/>
                <a:gd name="T3" fmla="*/ 22 h 43"/>
                <a:gd name="T4" fmla="*/ 0 w 42"/>
                <a:gd name="T5" fmla="*/ 43 h 43"/>
                <a:gd name="T6" fmla="*/ 0 w 42"/>
                <a:gd name="T7" fmla="*/ 0 h 43"/>
              </a:gdLst>
              <a:ahLst/>
              <a:cxnLst>
                <a:cxn ang="0">
                  <a:pos x="T0" y="T1"/>
                </a:cxn>
                <a:cxn ang="0">
                  <a:pos x="T2" y="T3"/>
                </a:cxn>
                <a:cxn ang="0">
                  <a:pos x="T4" y="T5"/>
                </a:cxn>
                <a:cxn ang="0">
                  <a:pos x="T6" y="T7"/>
                </a:cxn>
              </a:cxnLst>
              <a:rect l="0" t="0" r="r" b="b"/>
              <a:pathLst>
                <a:path w="42" h="43">
                  <a:moveTo>
                    <a:pt x="0" y="0"/>
                  </a:moveTo>
                  <a:lnTo>
                    <a:pt x="42" y="22"/>
                  </a:lnTo>
                  <a:lnTo>
                    <a:pt x="0" y="43"/>
                  </a:lnTo>
                  <a:lnTo>
                    <a:pt x="0" y="0"/>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65" name="Freeform 40"/>
            <p:cNvSpPr>
              <a:spLocks/>
            </p:cNvSpPr>
            <p:nvPr/>
          </p:nvSpPr>
          <p:spPr bwMode="auto">
            <a:xfrm>
              <a:off x="4965701" y="1714501"/>
              <a:ext cx="146050" cy="130175"/>
            </a:xfrm>
            <a:custGeom>
              <a:avLst/>
              <a:gdLst>
                <a:gd name="T0" fmla="*/ 92 w 92"/>
                <a:gd name="T1" fmla="*/ 0 h 82"/>
                <a:gd name="T2" fmla="*/ 46 w 92"/>
                <a:gd name="T3" fmla="*/ 82 h 82"/>
                <a:gd name="T4" fmla="*/ 0 w 92"/>
                <a:gd name="T5" fmla="*/ 0 h 82"/>
                <a:gd name="T6" fmla="*/ 92 w 92"/>
                <a:gd name="T7" fmla="*/ 0 h 82"/>
              </a:gdLst>
              <a:ahLst/>
              <a:cxnLst>
                <a:cxn ang="0">
                  <a:pos x="T0" y="T1"/>
                </a:cxn>
                <a:cxn ang="0">
                  <a:pos x="T2" y="T3"/>
                </a:cxn>
                <a:cxn ang="0">
                  <a:pos x="T4" y="T5"/>
                </a:cxn>
                <a:cxn ang="0">
                  <a:pos x="T6" y="T7"/>
                </a:cxn>
              </a:cxnLst>
              <a:rect l="0" t="0" r="r" b="b"/>
              <a:pathLst>
                <a:path w="92" h="82">
                  <a:moveTo>
                    <a:pt x="92" y="0"/>
                  </a:moveTo>
                  <a:lnTo>
                    <a:pt x="46" y="82"/>
                  </a:lnTo>
                  <a:lnTo>
                    <a:pt x="0" y="0"/>
                  </a:lnTo>
                  <a:lnTo>
                    <a:pt x="9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66" name="Rectangle 41"/>
            <p:cNvSpPr>
              <a:spLocks noChangeArrowheads="1"/>
            </p:cNvSpPr>
            <p:nvPr/>
          </p:nvSpPr>
          <p:spPr bwMode="auto">
            <a:xfrm>
              <a:off x="803276" y="2508251"/>
              <a:ext cx="508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767" name="Rectangle 42"/>
            <p:cNvSpPr>
              <a:spLocks noChangeArrowheads="1"/>
            </p:cNvSpPr>
            <p:nvPr/>
          </p:nvSpPr>
          <p:spPr bwMode="auto">
            <a:xfrm>
              <a:off x="803276" y="2752726"/>
              <a:ext cx="508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768" name="Rectangle 43"/>
            <p:cNvSpPr>
              <a:spLocks noChangeArrowheads="1"/>
            </p:cNvSpPr>
            <p:nvPr/>
          </p:nvSpPr>
          <p:spPr bwMode="auto">
            <a:xfrm>
              <a:off x="803276" y="2992438"/>
              <a:ext cx="508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769" name="Freeform 44"/>
            <p:cNvSpPr>
              <a:spLocks/>
            </p:cNvSpPr>
            <p:nvPr/>
          </p:nvSpPr>
          <p:spPr bwMode="auto">
            <a:xfrm>
              <a:off x="2012951" y="2216151"/>
              <a:ext cx="382588" cy="252413"/>
            </a:xfrm>
            <a:custGeom>
              <a:avLst/>
              <a:gdLst>
                <a:gd name="T0" fmla="*/ 0 w 241"/>
                <a:gd name="T1" fmla="*/ 0 h 159"/>
                <a:gd name="T2" fmla="*/ 161 w 241"/>
                <a:gd name="T3" fmla="*/ 0 h 159"/>
                <a:gd name="T4" fmla="*/ 241 w 241"/>
                <a:gd name="T5" fmla="*/ 79 h 159"/>
                <a:gd name="T6" fmla="*/ 161 w 241"/>
                <a:gd name="T7" fmla="*/ 159 h 159"/>
                <a:gd name="T8" fmla="*/ 0 w 241"/>
                <a:gd name="T9" fmla="*/ 159 h 159"/>
                <a:gd name="T10" fmla="*/ 0 w 241"/>
                <a:gd name="T11" fmla="*/ 0 h 159"/>
              </a:gdLst>
              <a:ahLst/>
              <a:cxnLst>
                <a:cxn ang="0">
                  <a:pos x="T0" y="T1"/>
                </a:cxn>
                <a:cxn ang="0">
                  <a:pos x="T2" y="T3"/>
                </a:cxn>
                <a:cxn ang="0">
                  <a:pos x="T4" y="T5"/>
                </a:cxn>
                <a:cxn ang="0">
                  <a:pos x="T6" y="T7"/>
                </a:cxn>
                <a:cxn ang="0">
                  <a:pos x="T8" y="T9"/>
                </a:cxn>
                <a:cxn ang="0">
                  <a:pos x="T10" y="T11"/>
                </a:cxn>
              </a:cxnLst>
              <a:rect l="0" t="0" r="r" b="b"/>
              <a:pathLst>
                <a:path w="241" h="159">
                  <a:moveTo>
                    <a:pt x="0" y="0"/>
                  </a:moveTo>
                  <a:lnTo>
                    <a:pt x="161" y="0"/>
                  </a:lnTo>
                  <a:lnTo>
                    <a:pt x="241" y="79"/>
                  </a:lnTo>
                  <a:lnTo>
                    <a:pt x="161" y="159"/>
                  </a:lnTo>
                  <a:lnTo>
                    <a:pt x="0" y="15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70" name="Freeform 45"/>
            <p:cNvSpPr>
              <a:spLocks/>
            </p:cNvSpPr>
            <p:nvPr/>
          </p:nvSpPr>
          <p:spPr bwMode="auto">
            <a:xfrm>
              <a:off x="2012951" y="2216151"/>
              <a:ext cx="382588" cy="252413"/>
            </a:xfrm>
            <a:custGeom>
              <a:avLst/>
              <a:gdLst>
                <a:gd name="T0" fmla="*/ 0 w 241"/>
                <a:gd name="T1" fmla="*/ 0 h 159"/>
                <a:gd name="T2" fmla="*/ 161 w 241"/>
                <a:gd name="T3" fmla="*/ 0 h 159"/>
                <a:gd name="T4" fmla="*/ 241 w 241"/>
                <a:gd name="T5" fmla="*/ 79 h 159"/>
                <a:gd name="T6" fmla="*/ 161 w 241"/>
                <a:gd name="T7" fmla="*/ 159 h 159"/>
                <a:gd name="T8" fmla="*/ 0 w 241"/>
                <a:gd name="T9" fmla="*/ 159 h 159"/>
                <a:gd name="T10" fmla="*/ 0 w 241"/>
                <a:gd name="T11" fmla="*/ 0 h 159"/>
              </a:gdLst>
              <a:ahLst/>
              <a:cxnLst>
                <a:cxn ang="0">
                  <a:pos x="T0" y="T1"/>
                </a:cxn>
                <a:cxn ang="0">
                  <a:pos x="T2" y="T3"/>
                </a:cxn>
                <a:cxn ang="0">
                  <a:pos x="T4" y="T5"/>
                </a:cxn>
                <a:cxn ang="0">
                  <a:pos x="T6" y="T7"/>
                </a:cxn>
                <a:cxn ang="0">
                  <a:pos x="T8" y="T9"/>
                </a:cxn>
                <a:cxn ang="0">
                  <a:pos x="T10" y="T11"/>
                </a:cxn>
              </a:cxnLst>
              <a:rect l="0" t="0" r="r" b="b"/>
              <a:pathLst>
                <a:path w="241" h="159">
                  <a:moveTo>
                    <a:pt x="0" y="0"/>
                  </a:moveTo>
                  <a:lnTo>
                    <a:pt x="161" y="0"/>
                  </a:lnTo>
                  <a:lnTo>
                    <a:pt x="241" y="79"/>
                  </a:lnTo>
                  <a:lnTo>
                    <a:pt x="161" y="159"/>
                  </a:lnTo>
                  <a:lnTo>
                    <a:pt x="0" y="159"/>
                  </a:lnTo>
                  <a:lnTo>
                    <a:pt x="0" y="0"/>
                  </a:lnTo>
                  <a:close/>
                </a:path>
              </a:pathLst>
            </a:cu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71" name="Rectangle 46"/>
            <p:cNvSpPr>
              <a:spLocks noChangeArrowheads="1"/>
            </p:cNvSpPr>
            <p:nvPr/>
          </p:nvSpPr>
          <p:spPr bwMode="auto">
            <a:xfrm>
              <a:off x="2058988" y="2262188"/>
              <a:ext cx="285750"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5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DAC</a:t>
              </a:r>
              <a:endParaRPr kumimoji="0" lang="zh-CN" altLang="zh-CN"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72" name="Freeform 47"/>
            <p:cNvSpPr>
              <a:spLocks/>
            </p:cNvSpPr>
            <p:nvPr/>
          </p:nvSpPr>
          <p:spPr bwMode="auto">
            <a:xfrm>
              <a:off x="2008188" y="3576638"/>
              <a:ext cx="387350" cy="247650"/>
            </a:xfrm>
            <a:custGeom>
              <a:avLst/>
              <a:gdLst>
                <a:gd name="T0" fmla="*/ 0 w 244"/>
                <a:gd name="T1" fmla="*/ 0 h 156"/>
                <a:gd name="T2" fmla="*/ 166 w 244"/>
                <a:gd name="T3" fmla="*/ 0 h 156"/>
                <a:gd name="T4" fmla="*/ 244 w 244"/>
                <a:gd name="T5" fmla="*/ 78 h 156"/>
                <a:gd name="T6" fmla="*/ 166 w 244"/>
                <a:gd name="T7" fmla="*/ 156 h 156"/>
                <a:gd name="T8" fmla="*/ 0 w 244"/>
                <a:gd name="T9" fmla="*/ 156 h 156"/>
                <a:gd name="T10" fmla="*/ 0 w 244"/>
                <a:gd name="T11" fmla="*/ 0 h 156"/>
              </a:gdLst>
              <a:ahLst/>
              <a:cxnLst>
                <a:cxn ang="0">
                  <a:pos x="T0" y="T1"/>
                </a:cxn>
                <a:cxn ang="0">
                  <a:pos x="T2" y="T3"/>
                </a:cxn>
                <a:cxn ang="0">
                  <a:pos x="T4" y="T5"/>
                </a:cxn>
                <a:cxn ang="0">
                  <a:pos x="T6" y="T7"/>
                </a:cxn>
                <a:cxn ang="0">
                  <a:pos x="T8" y="T9"/>
                </a:cxn>
                <a:cxn ang="0">
                  <a:pos x="T10" y="T11"/>
                </a:cxn>
              </a:cxnLst>
              <a:rect l="0" t="0" r="r" b="b"/>
              <a:pathLst>
                <a:path w="244" h="156">
                  <a:moveTo>
                    <a:pt x="0" y="0"/>
                  </a:moveTo>
                  <a:lnTo>
                    <a:pt x="166" y="0"/>
                  </a:lnTo>
                  <a:lnTo>
                    <a:pt x="244" y="78"/>
                  </a:lnTo>
                  <a:lnTo>
                    <a:pt x="166" y="156"/>
                  </a:lnTo>
                  <a:lnTo>
                    <a:pt x="0" y="15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73" name="Freeform 48"/>
            <p:cNvSpPr>
              <a:spLocks/>
            </p:cNvSpPr>
            <p:nvPr/>
          </p:nvSpPr>
          <p:spPr bwMode="auto">
            <a:xfrm>
              <a:off x="2008188" y="3576638"/>
              <a:ext cx="387350" cy="247650"/>
            </a:xfrm>
            <a:custGeom>
              <a:avLst/>
              <a:gdLst>
                <a:gd name="T0" fmla="*/ 0 w 244"/>
                <a:gd name="T1" fmla="*/ 0 h 156"/>
                <a:gd name="T2" fmla="*/ 166 w 244"/>
                <a:gd name="T3" fmla="*/ 0 h 156"/>
                <a:gd name="T4" fmla="*/ 244 w 244"/>
                <a:gd name="T5" fmla="*/ 78 h 156"/>
                <a:gd name="T6" fmla="*/ 166 w 244"/>
                <a:gd name="T7" fmla="*/ 156 h 156"/>
                <a:gd name="T8" fmla="*/ 0 w 244"/>
                <a:gd name="T9" fmla="*/ 156 h 156"/>
                <a:gd name="T10" fmla="*/ 0 w 244"/>
                <a:gd name="T11" fmla="*/ 0 h 156"/>
              </a:gdLst>
              <a:ahLst/>
              <a:cxnLst>
                <a:cxn ang="0">
                  <a:pos x="T0" y="T1"/>
                </a:cxn>
                <a:cxn ang="0">
                  <a:pos x="T2" y="T3"/>
                </a:cxn>
                <a:cxn ang="0">
                  <a:pos x="T4" y="T5"/>
                </a:cxn>
                <a:cxn ang="0">
                  <a:pos x="T6" y="T7"/>
                </a:cxn>
                <a:cxn ang="0">
                  <a:pos x="T8" y="T9"/>
                </a:cxn>
                <a:cxn ang="0">
                  <a:pos x="T10" y="T11"/>
                </a:cxn>
              </a:cxnLst>
              <a:rect l="0" t="0" r="r" b="b"/>
              <a:pathLst>
                <a:path w="244" h="156">
                  <a:moveTo>
                    <a:pt x="0" y="0"/>
                  </a:moveTo>
                  <a:lnTo>
                    <a:pt x="166" y="0"/>
                  </a:lnTo>
                  <a:lnTo>
                    <a:pt x="244" y="78"/>
                  </a:lnTo>
                  <a:lnTo>
                    <a:pt x="166" y="156"/>
                  </a:lnTo>
                  <a:lnTo>
                    <a:pt x="0" y="156"/>
                  </a:lnTo>
                  <a:lnTo>
                    <a:pt x="0" y="0"/>
                  </a:lnTo>
                  <a:close/>
                </a:path>
              </a:pathLst>
            </a:cu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74" name="Rectangle 49"/>
            <p:cNvSpPr>
              <a:spLocks noChangeArrowheads="1"/>
            </p:cNvSpPr>
            <p:nvPr/>
          </p:nvSpPr>
          <p:spPr bwMode="auto">
            <a:xfrm>
              <a:off x="2058988" y="3627438"/>
              <a:ext cx="285750"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5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DAC</a:t>
              </a:r>
              <a:endParaRPr kumimoji="0" lang="zh-CN" altLang="zh-CN"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75" name="Rectangle 50"/>
            <p:cNvSpPr>
              <a:spLocks noChangeArrowheads="1"/>
            </p:cNvSpPr>
            <p:nvPr/>
          </p:nvSpPr>
          <p:spPr bwMode="auto">
            <a:xfrm>
              <a:off x="715963" y="4516438"/>
              <a:ext cx="1570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digital</a:t>
              </a:r>
              <a:r>
                <a:rPr lang="en-US" altLang="zh-CN" sz="1600" i="1" dirty="0">
                  <a:solidFill>
                    <a:srgbClr val="000000"/>
                  </a:solidFill>
                  <a:latin typeface="Times New Roman" panose="02020603050405020304" pitchFamily="18" charset="0"/>
                  <a:cs typeface="Times New Roman" panose="02020603050405020304" pitchFamily="18" charset="0"/>
                </a:rPr>
                <a:t> precoder</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zh-CN" altLang="zh-CN"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76" name="Freeform 51"/>
            <p:cNvSpPr>
              <a:spLocks/>
            </p:cNvSpPr>
            <p:nvPr/>
          </p:nvSpPr>
          <p:spPr bwMode="auto">
            <a:xfrm>
              <a:off x="1350963" y="4387851"/>
              <a:ext cx="163513" cy="139700"/>
            </a:xfrm>
            <a:custGeom>
              <a:avLst/>
              <a:gdLst>
                <a:gd name="T0" fmla="*/ 0 w 103"/>
                <a:gd name="T1" fmla="*/ 44 h 88"/>
                <a:gd name="T2" fmla="*/ 52 w 103"/>
                <a:gd name="T3" fmla="*/ 0 h 88"/>
                <a:gd name="T4" fmla="*/ 103 w 103"/>
                <a:gd name="T5" fmla="*/ 44 h 88"/>
                <a:gd name="T6" fmla="*/ 77 w 103"/>
                <a:gd name="T7" fmla="*/ 44 h 88"/>
                <a:gd name="T8" fmla="*/ 77 w 103"/>
                <a:gd name="T9" fmla="*/ 88 h 88"/>
                <a:gd name="T10" fmla="*/ 26 w 103"/>
                <a:gd name="T11" fmla="*/ 88 h 88"/>
                <a:gd name="T12" fmla="*/ 26 w 103"/>
                <a:gd name="T13" fmla="*/ 44 h 88"/>
                <a:gd name="T14" fmla="*/ 0 w 103"/>
                <a:gd name="T15" fmla="*/ 44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88">
                  <a:moveTo>
                    <a:pt x="0" y="44"/>
                  </a:moveTo>
                  <a:lnTo>
                    <a:pt x="52" y="0"/>
                  </a:lnTo>
                  <a:lnTo>
                    <a:pt x="103" y="44"/>
                  </a:lnTo>
                  <a:lnTo>
                    <a:pt x="77" y="44"/>
                  </a:lnTo>
                  <a:lnTo>
                    <a:pt x="77" y="88"/>
                  </a:lnTo>
                  <a:lnTo>
                    <a:pt x="26" y="88"/>
                  </a:lnTo>
                  <a:lnTo>
                    <a:pt x="26" y="44"/>
                  </a:lnTo>
                  <a:lnTo>
                    <a:pt x="0" y="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77" name="Freeform 52"/>
            <p:cNvSpPr>
              <a:spLocks/>
            </p:cNvSpPr>
            <p:nvPr/>
          </p:nvSpPr>
          <p:spPr bwMode="auto">
            <a:xfrm>
              <a:off x="1350963" y="4387851"/>
              <a:ext cx="163513" cy="139700"/>
            </a:xfrm>
            <a:custGeom>
              <a:avLst/>
              <a:gdLst>
                <a:gd name="T0" fmla="*/ 0 w 103"/>
                <a:gd name="T1" fmla="*/ 44 h 88"/>
                <a:gd name="T2" fmla="*/ 52 w 103"/>
                <a:gd name="T3" fmla="*/ 0 h 88"/>
                <a:gd name="T4" fmla="*/ 103 w 103"/>
                <a:gd name="T5" fmla="*/ 44 h 88"/>
                <a:gd name="T6" fmla="*/ 77 w 103"/>
                <a:gd name="T7" fmla="*/ 44 h 88"/>
                <a:gd name="T8" fmla="*/ 77 w 103"/>
                <a:gd name="T9" fmla="*/ 88 h 88"/>
                <a:gd name="T10" fmla="*/ 26 w 103"/>
                <a:gd name="T11" fmla="*/ 88 h 88"/>
                <a:gd name="T12" fmla="*/ 26 w 103"/>
                <a:gd name="T13" fmla="*/ 44 h 88"/>
                <a:gd name="T14" fmla="*/ 0 w 103"/>
                <a:gd name="T15" fmla="*/ 44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88">
                  <a:moveTo>
                    <a:pt x="0" y="44"/>
                  </a:moveTo>
                  <a:lnTo>
                    <a:pt x="52" y="0"/>
                  </a:lnTo>
                  <a:lnTo>
                    <a:pt x="103" y="44"/>
                  </a:lnTo>
                  <a:lnTo>
                    <a:pt x="77" y="44"/>
                  </a:lnTo>
                  <a:lnTo>
                    <a:pt x="77" y="88"/>
                  </a:lnTo>
                  <a:lnTo>
                    <a:pt x="26" y="88"/>
                  </a:lnTo>
                  <a:lnTo>
                    <a:pt x="26" y="44"/>
                  </a:lnTo>
                  <a:lnTo>
                    <a:pt x="0" y="44"/>
                  </a:lnTo>
                  <a:close/>
                </a:path>
              </a:pathLst>
            </a:custGeom>
            <a:noFill/>
            <a:ln w="22225" cap="rnd">
              <a:solidFill>
                <a:srgbClr val="C0504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78" name="Freeform 56"/>
            <p:cNvSpPr>
              <a:spLocks/>
            </p:cNvSpPr>
            <p:nvPr/>
          </p:nvSpPr>
          <p:spPr bwMode="auto">
            <a:xfrm>
              <a:off x="3914776" y="1825626"/>
              <a:ext cx="146050" cy="134938"/>
            </a:xfrm>
            <a:custGeom>
              <a:avLst/>
              <a:gdLst>
                <a:gd name="T0" fmla="*/ 92 w 92"/>
                <a:gd name="T1" fmla="*/ 0 h 85"/>
                <a:gd name="T2" fmla="*/ 46 w 92"/>
                <a:gd name="T3" fmla="*/ 85 h 85"/>
                <a:gd name="T4" fmla="*/ 0 w 92"/>
                <a:gd name="T5" fmla="*/ 0 h 85"/>
                <a:gd name="T6" fmla="*/ 92 w 92"/>
                <a:gd name="T7" fmla="*/ 0 h 85"/>
              </a:gdLst>
              <a:ahLst/>
              <a:cxnLst>
                <a:cxn ang="0">
                  <a:pos x="T0" y="T1"/>
                </a:cxn>
                <a:cxn ang="0">
                  <a:pos x="T2" y="T3"/>
                </a:cxn>
                <a:cxn ang="0">
                  <a:pos x="T4" y="T5"/>
                </a:cxn>
                <a:cxn ang="0">
                  <a:pos x="T6" y="T7"/>
                </a:cxn>
              </a:cxnLst>
              <a:rect l="0" t="0" r="r" b="b"/>
              <a:pathLst>
                <a:path w="92" h="85">
                  <a:moveTo>
                    <a:pt x="92" y="0"/>
                  </a:moveTo>
                  <a:lnTo>
                    <a:pt x="46" y="85"/>
                  </a:lnTo>
                  <a:lnTo>
                    <a:pt x="0" y="0"/>
                  </a:lnTo>
                  <a:lnTo>
                    <a:pt x="9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79" name="Freeform 57"/>
            <p:cNvSpPr>
              <a:spLocks/>
            </p:cNvSpPr>
            <p:nvPr/>
          </p:nvSpPr>
          <p:spPr bwMode="auto">
            <a:xfrm>
              <a:off x="3914776" y="2106613"/>
              <a:ext cx="146050" cy="134938"/>
            </a:xfrm>
            <a:custGeom>
              <a:avLst/>
              <a:gdLst>
                <a:gd name="T0" fmla="*/ 92 w 92"/>
                <a:gd name="T1" fmla="*/ 0 h 85"/>
                <a:gd name="T2" fmla="*/ 46 w 92"/>
                <a:gd name="T3" fmla="*/ 85 h 85"/>
                <a:gd name="T4" fmla="*/ 0 w 92"/>
                <a:gd name="T5" fmla="*/ 0 h 85"/>
                <a:gd name="T6" fmla="*/ 92 w 92"/>
                <a:gd name="T7" fmla="*/ 0 h 85"/>
              </a:gdLst>
              <a:ahLst/>
              <a:cxnLst>
                <a:cxn ang="0">
                  <a:pos x="T0" y="T1"/>
                </a:cxn>
                <a:cxn ang="0">
                  <a:pos x="T2" y="T3"/>
                </a:cxn>
                <a:cxn ang="0">
                  <a:pos x="T4" y="T5"/>
                </a:cxn>
                <a:cxn ang="0">
                  <a:pos x="T6" y="T7"/>
                </a:cxn>
              </a:cxnLst>
              <a:rect l="0" t="0" r="r" b="b"/>
              <a:pathLst>
                <a:path w="92" h="85">
                  <a:moveTo>
                    <a:pt x="92" y="0"/>
                  </a:moveTo>
                  <a:lnTo>
                    <a:pt x="46" y="85"/>
                  </a:lnTo>
                  <a:lnTo>
                    <a:pt x="0" y="0"/>
                  </a:lnTo>
                  <a:lnTo>
                    <a:pt x="9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80" name="Freeform 58"/>
            <p:cNvSpPr>
              <a:spLocks/>
            </p:cNvSpPr>
            <p:nvPr/>
          </p:nvSpPr>
          <p:spPr bwMode="auto">
            <a:xfrm>
              <a:off x="3914776" y="2106613"/>
              <a:ext cx="146050" cy="134938"/>
            </a:xfrm>
            <a:custGeom>
              <a:avLst/>
              <a:gdLst>
                <a:gd name="T0" fmla="*/ 92 w 92"/>
                <a:gd name="T1" fmla="*/ 0 h 85"/>
                <a:gd name="T2" fmla="*/ 46 w 92"/>
                <a:gd name="T3" fmla="*/ 85 h 85"/>
                <a:gd name="T4" fmla="*/ 0 w 92"/>
                <a:gd name="T5" fmla="*/ 0 h 85"/>
                <a:gd name="T6" fmla="*/ 92 w 92"/>
                <a:gd name="T7" fmla="*/ 0 h 85"/>
              </a:gdLst>
              <a:ahLst/>
              <a:cxnLst>
                <a:cxn ang="0">
                  <a:pos x="T0" y="T1"/>
                </a:cxn>
                <a:cxn ang="0">
                  <a:pos x="T2" y="T3"/>
                </a:cxn>
                <a:cxn ang="0">
                  <a:pos x="T4" y="T5"/>
                </a:cxn>
                <a:cxn ang="0">
                  <a:pos x="T6" y="T7"/>
                </a:cxn>
              </a:cxnLst>
              <a:rect l="0" t="0" r="r" b="b"/>
              <a:pathLst>
                <a:path w="92" h="85">
                  <a:moveTo>
                    <a:pt x="92" y="0"/>
                  </a:moveTo>
                  <a:lnTo>
                    <a:pt x="46" y="85"/>
                  </a:lnTo>
                  <a:lnTo>
                    <a:pt x="0" y="0"/>
                  </a:lnTo>
                  <a:lnTo>
                    <a:pt x="92" y="0"/>
                  </a:lnTo>
                  <a:close/>
                </a:path>
              </a:pathLst>
            </a:cu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81" name="Freeform 59"/>
            <p:cNvSpPr>
              <a:spLocks/>
            </p:cNvSpPr>
            <p:nvPr/>
          </p:nvSpPr>
          <p:spPr bwMode="auto">
            <a:xfrm>
              <a:off x="3168651" y="2241551"/>
              <a:ext cx="817563" cy="111125"/>
            </a:xfrm>
            <a:custGeom>
              <a:avLst/>
              <a:gdLst>
                <a:gd name="T0" fmla="*/ 0 w 515"/>
                <a:gd name="T1" fmla="*/ 70 h 70"/>
                <a:gd name="T2" fmla="*/ 515 w 515"/>
                <a:gd name="T3" fmla="*/ 70 h 70"/>
                <a:gd name="T4" fmla="*/ 515 w 515"/>
                <a:gd name="T5" fmla="*/ 0 h 70"/>
              </a:gdLst>
              <a:ahLst/>
              <a:cxnLst>
                <a:cxn ang="0">
                  <a:pos x="T0" y="T1"/>
                </a:cxn>
                <a:cxn ang="0">
                  <a:pos x="T2" y="T3"/>
                </a:cxn>
                <a:cxn ang="0">
                  <a:pos x="T4" y="T5"/>
                </a:cxn>
              </a:cxnLst>
              <a:rect l="0" t="0" r="r" b="b"/>
              <a:pathLst>
                <a:path w="515" h="70">
                  <a:moveTo>
                    <a:pt x="0" y="70"/>
                  </a:moveTo>
                  <a:lnTo>
                    <a:pt x="515" y="70"/>
                  </a:lnTo>
                  <a:lnTo>
                    <a:pt x="515" y="0"/>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82" name="Freeform 60"/>
            <p:cNvSpPr>
              <a:spLocks/>
            </p:cNvSpPr>
            <p:nvPr/>
          </p:nvSpPr>
          <p:spPr bwMode="auto">
            <a:xfrm>
              <a:off x="3914776" y="3465513"/>
              <a:ext cx="146050" cy="128588"/>
            </a:xfrm>
            <a:custGeom>
              <a:avLst/>
              <a:gdLst>
                <a:gd name="T0" fmla="*/ 92 w 92"/>
                <a:gd name="T1" fmla="*/ 0 h 81"/>
                <a:gd name="T2" fmla="*/ 46 w 92"/>
                <a:gd name="T3" fmla="*/ 81 h 81"/>
                <a:gd name="T4" fmla="*/ 0 w 92"/>
                <a:gd name="T5" fmla="*/ 0 h 81"/>
                <a:gd name="T6" fmla="*/ 92 w 92"/>
                <a:gd name="T7" fmla="*/ 0 h 81"/>
              </a:gdLst>
              <a:ahLst/>
              <a:cxnLst>
                <a:cxn ang="0">
                  <a:pos x="T0" y="T1"/>
                </a:cxn>
                <a:cxn ang="0">
                  <a:pos x="T2" y="T3"/>
                </a:cxn>
                <a:cxn ang="0">
                  <a:pos x="T4" y="T5"/>
                </a:cxn>
                <a:cxn ang="0">
                  <a:pos x="T6" y="T7"/>
                </a:cxn>
              </a:cxnLst>
              <a:rect l="0" t="0" r="r" b="b"/>
              <a:pathLst>
                <a:path w="92" h="81">
                  <a:moveTo>
                    <a:pt x="92" y="0"/>
                  </a:moveTo>
                  <a:lnTo>
                    <a:pt x="46" y="81"/>
                  </a:lnTo>
                  <a:lnTo>
                    <a:pt x="0" y="0"/>
                  </a:lnTo>
                  <a:lnTo>
                    <a:pt x="9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83" name="Freeform 61"/>
            <p:cNvSpPr>
              <a:spLocks/>
            </p:cNvSpPr>
            <p:nvPr/>
          </p:nvSpPr>
          <p:spPr bwMode="auto">
            <a:xfrm>
              <a:off x="3914776" y="3465513"/>
              <a:ext cx="146050" cy="128588"/>
            </a:xfrm>
            <a:custGeom>
              <a:avLst/>
              <a:gdLst>
                <a:gd name="T0" fmla="*/ 92 w 92"/>
                <a:gd name="T1" fmla="*/ 0 h 81"/>
                <a:gd name="T2" fmla="*/ 46 w 92"/>
                <a:gd name="T3" fmla="*/ 81 h 81"/>
                <a:gd name="T4" fmla="*/ 0 w 92"/>
                <a:gd name="T5" fmla="*/ 0 h 81"/>
                <a:gd name="T6" fmla="*/ 92 w 92"/>
                <a:gd name="T7" fmla="*/ 0 h 81"/>
              </a:gdLst>
              <a:ahLst/>
              <a:cxnLst>
                <a:cxn ang="0">
                  <a:pos x="T0" y="T1"/>
                </a:cxn>
                <a:cxn ang="0">
                  <a:pos x="T2" y="T3"/>
                </a:cxn>
                <a:cxn ang="0">
                  <a:pos x="T4" y="T5"/>
                </a:cxn>
                <a:cxn ang="0">
                  <a:pos x="T6" y="T7"/>
                </a:cxn>
              </a:cxnLst>
              <a:rect l="0" t="0" r="r" b="b"/>
              <a:pathLst>
                <a:path w="92" h="81">
                  <a:moveTo>
                    <a:pt x="92" y="0"/>
                  </a:moveTo>
                  <a:lnTo>
                    <a:pt x="46" y="81"/>
                  </a:lnTo>
                  <a:lnTo>
                    <a:pt x="0" y="0"/>
                  </a:lnTo>
                  <a:lnTo>
                    <a:pt x="92" y="0"/>
                  </a:lnTo>
                  <a:close/>
                </a:path>
              </a:pathLst>
            </a:cu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84" name="Freeform 62"/>
            <p:cNvSpPr>
              <a:spLocks/>
            </p:cNvSpPr>
            <p:nvPr/>
          </p:nvSpPr>
          <p:spPr bwMode="auto">
            <a:xfrm>
              <a:off x="3168651" y="3594101"/>
              <a:ext cx="817563" cy="111125"/>
            </a:xfrm>
            <a:custGeom>
              <a:avLst/>
              <a:gdLst>
                <a:gd name="T0" fmla="*/ 0 w 515"/>
                <a:gd name="T1" fmla="*/ 70 h 70"/>
                <a:gd name="T2" fmla="*/ 515 w 515"/>
                <a:gd name="T3" fmla="*/ 70 h 70"/>
                <a:gd name="T4" fmla="*/ 515 w 515"/>
                <a:gd name="T5" fmla="*/ 0 h 70"/>
              </a:gdLst>
              <a:ahLst/>
              <a:cxnLst>
                <a:cxn ang="0">
                  <a:pos x="T0" y="T1"/>
                </a:cxn>
                <a:cxn ang="0">
                  <a:pos x="T2" y="T3"/>
                </a:cxn>
                <a:cxn ang="0">
                  <a:pos x="T4" y="T5"/>
                </a:cxn>
              </a:cxnLst>
              <a:rect l="0" t="0" r="r" b="b"/>
              <a:pathLst>
                <a:path w="515" h="70">
                  <a:moveTo>
                    <a:pt x="0" y="70"/>
                  </a:moveTo>
                  <a:lnTo>
                    <a:pt x="515" y="70"/>
                  </a:lnTo>
                  <a:lnTo>
                    <a:pt x="515" y="0"/>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85" name="Freeform 63"/>
            <p:cNvSpPr>
              <a:spLocks/>
            </p:cNvSpPr>
            <p:nvPr/>
          </p:nvSpPr>
          <p:spPr bwMode="auto">
            <a:xfrm>
              <a:off x="3914776" y="3741738"/>
              <a:ext cx="146050" cy="134938"/>
            </a:xfrm>
            <a:custGeom>
              <a:avLst/>
              <a:gdLst>
                <a:gd name="T0" fmla="*/ 92 w 92"/>
                <a:gd name="T1" fmla="*/ 0 h 85"/>
                <a:gd name="T2" fmla="*/ 46 w 92"/>
                <a:gd name="T3" fmla="*/ 85 h 85"/>
                <a:gd name="T4" fmla="*/ 0 w 92"/>
                <a:gd name="T5" fmla="*/ 0 h 85"/>
                <a:gd name="T6" fmla="*/ 92 w 92"/>
                <a:gd name="T7" fmla="*/ 0 h 85"/>
              </a:gdLst>
              <a:ahLst/>
              <a:cxnLst>
                <a:cxn ang="0">
                  <a:pos x="T0" y="T1"/>
                </a:cxn>
                <a:cxn ang="0">
                  <a:pos x="T2" y="T3"/>
                </a:cxn>
                <a:cxn ang="0">
                  <a:pos x="T4" y="T5"/>
                </a:cxn>
                <a:cxn ang="0">
                  <a:pos x="T6" y="T7"/>
                </a:cxn>
              </a:cxnLst>
              <a:rect l="0" t="0" r="r" b="b"/>
              <a:pathLst>
                <a:path w="92" h="85">
                  <a:moveTo>
                    <a:pt x="92" y="0"/>
                  </a:moveTo>
                  <a:lnTo>
                    <a:pt x="46" y="85"/>
                  </a:lnTo>
                  <a:lnTo>
                    <a:pt x="0" y="0"/>
                  </a:lnTo>
                  <a:lnTo>
                    <a:pt x="9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86" name="Rectangle 64"/>
            <p:cNvSpPr>
              <a:spLocks noChangeArrowheads="1"/>
            </p:cNvSpPr>
            <p:nvPr/>
          </p:nvSpPr>
          <p:spPr bwMode="auto">
            <a:xfrm>
              <a:off x="3679826" y="2462213"/>
              <a:ext cx="508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787" name="Rectangle 68"/>
            <p:cNvSpPr>
              <a:spLocks noChangeArrowheads="1"/>
            </p:cNvSpPr>
            <p:nvPr/>
          </p:nvSpPr>
          <p:spPr bwMode="auto">
            <a:xfrm>
              <a:off x="3679826" y="2703513"/>
              <a:ext cx="508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788" name="Rectangle 69"/>
            <p:cNvSpPr>
              <a:spLocks noChangeArrowheads="1"/>
            </p:cNvSpPr>
            <p:nvPr/>
          </p:nvSpPr>
          <p:spPr bwMode="auto">
            <a:xfrm>
              <a:off x="3679826" y="2946401"/>
              <a:ext cx="508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789" name="Freeform 70"/>
            <p:cNvSpPr>
              <a:spLocks/>
            </p:cNvSpPr>
            <p:nvPr/>
          </p:nvSpPr>
          <p:spPr bwMode="auto">
            <a:xfrm>
              <a:off x="3316288" y="3101976"/>
              <a:ext cx="146050" cy="128588"/>
            </a:xfrm>
            <a:custGeom>
              <a:avLst/>
              <a:gdLst>
                <a:gd name="T0" fmla="*/ 92 w 92"/>
                <a:gd name="T1" fmla="*/ 0 h 81"/>
                <a:gd name="T2" fmla="*/ 46 w 92"/>
                <a:gd name="T3" fmla="*/ 81 h 81"/>
                <a:gd name="T4" fmla="*/ 0 w 92"/>
                <a:gd name="T5" fmla="*/ 0 h 81"/>
                <a:gd name="T6" fmla="*/ 92 w 92"/>
                <a:gd name="T7" fmla="*/ 0 h 81"/>
              </a:gdLst>
              <a:ahLst/>
              <a:cxnLst>
                <a:cxn ang="0">
                  <a:pos x="T0" y="T1"/>
                </a:cxn>
                <a:cxn ang="0">
                  <a:pos x="T2" y="T3"/>
                </a:cxn>
                <a:cxn ang="0">
                  <a:pos x="T4" y="T5"/>
                </a:cxn>
                <a:cxn ang="0">
                  <a:pos x="T6" y="T7"/>
                </a:cxn>
              </a:cxnLst>
              <a:rect l="0" t="0" r="r" b="b"/>
              <a:pathLst>
                <a:path w="92" h="81">
                  <a:moveTo>
                    <a:pt x="92" y="0"/>
                  </a:moveTo>
                  <a:lnTo>
                    <a:pt x="46" y="81"/>
                  </a:lnTo>
                  <a:lnTo>
                    <a:pt x="0" y="0"/>
                  </a:lnTo>
                  <a:lnTo>
                    <a:pt x="9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90" name="Rectangle 71"/>
            <p:cNvSpPr>
              <a:spLocks noChangeArrowheads="1"/>
            </p:cNvSpPr>
            <p:nvPr/>
          </p:nvSpPr>
          <p:spPr bwMode="auto">
            <a:xfrm>
              <a:off x="2454276" y="2462213"/>
              <a:ext cx="508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791" name="Rectangle 75"/>
            <p:cNvSpPr>
              <a:spLocks noChangeArrowheads="1"/>
            </p:cNvSpPr>
            <p:nvPr/>
          </p:nvSpPr>
          <p:spPr bwMode="auto">
            <a:xfrm>
              <a:off x="2454276" y="2703513"/>
              <a:ext cx="508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792" name="Rectangle 76"/>
            <p:cNvSpPr>
              <a:spLocks noChangeArrowheads="1"/>
            </p:cNvSpPr>
            <p:nvPr/>
          </p:nvSpPr>
          <p:spPr bwMode="auto">
            <a:xfrm>
              <a:off x="2454276" y="2946401"/>
              <a:ext cx="508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793" name="Freeform 77"/>
            <p:cNvSpPr>
              <a:spLocks/>
            </p:cNvSpPr>
            <p:nvPr/>
          </p:nvSpPr>
          <p:spPr bwMode="auto">
            <a:xfrm>
              <a:off x="2090738" y="3101976"/>
              <a:ext cx="146050" cy="128588"/>
            </a:xfrm>
            <a:custGeom>
              <a:avLst/>
              <a:gdLst>
                <a:gd name="T0" fmla="*/ 92 w 92"/>
                <a:gd name="T1" fmla="*/ 0 h 81"/>
                <a:gd name="T2" fmla="*/ 46 w 92"/>
                <a:gd name="T3" fmla="*/ 81 h 81"/>
                <a:gd name="T4" fmla="*/ 0 w 92"/>
                <a:gd name="T5" fmla="*/ 0 h 81"/>
                <a:gd name="T6" fmla="*/ 92 w 92"/>
                <a:gd name="T7" fmla="*/ 0 h 81"/>
              </a:gdLst>
              <a:ahLst/>
              <a:cxnLst>
                <a:cxn ang="0">
                  <a:pos x="T0" y="T1"/>
                </a:cxn>
                <a:cxn ang="0">
                  <a:pos x="T2" y="T3"/>
                </a:cxn>
                <a:cxn ang="0">
                  <a:pos x="T4" y="T5"/>
                </a:cxn>
                <a:cxn ang="0">
                  <a:pos x="T6" y="T7"/>
                </a:cxn>
              </a:cxnLst>
              <a:rect l="0" t="0" r="r" b="b"/>
              <a:pathLst>
                <a:path w="92" h="81">
                  <a:moveTo>
                    <a:pt x="92" y="0"/>
                  </a:moveTo>
                  <a:lnTo>
                    <a:pt x="46" y="81"/>
                  </a:lnTo>
                  <a:lnTo>
                    <a:pt x="0" y="0"/>
                  </a:lnTo>
                  <a:lnTo>
                    <a:pt x="9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94" name="Freeform 79"/>
            <p:cNvSpPr>
              <a:spLocks/>
            </p:cNvSpPr>
            <p:nvPr/>
          </p:nvSpPr>
          <p:spPr bwMode="auto">
            <a:xfrm>
              <a:off x="7356476" y="1677988"/>
              <a:ext cx="717550" cy="2722563"/>
            </a:xfrm>
            <a:custGeom>
              <a:avLst/>
              <a:gdLst>
                <a:gd name="T0" fmla="*/ 1476 w 1476"/>
                <a:gd name="T1" fmla="*/ 246 h 5589"/>
                <a:gd name="T2" fmla="*/ 1231 w 1476"/>
                <a:gd name="T3" fmla="*/ 0 h 5589"/>
                <a:gd name="T4" fmla="*/ 247 w 1476"/>
                <a:gd name="T5" fmla="*/ 0 h 5589"/>
                <a:gd name="T6" fmla="*/ 0 w 1476"/>
                <a:gd name="T7" fmla="*/ 246 h 5589"/>
                <a:gd name="T8" fmla="*/ 0 w 1476"/>
                <a:gd name="T9" fmla="*/ 5343 h 5589"/>
                <a:gd name="T10" fmla="*/ 247 w 1476"/>
                <a:gd name="T11" fmla="*/ 5589 h 5589"/>
                <a:gd name="T12" fmla="*/ 1231 w 1476"/>
                <a:gd name="T13" fmla="*/ 5589 h 5589"/>
                <a:gd name="T14" fmla="*/ 1476 w 1476"/>
                <a:gd name="T15" fmla="*/ 5343 h 5589"/>
                <a:gd name="T16" fmla="*/ 1476 w 1476"/>
                <a:gd name="T17" fmla="*/ 246 h 5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6" h="5589">
                  <a:moveTo>
                    <a:pt x="1476" y="246"/>
                  </a:moveTo>
                  <a:cubicBezTo>
                    <a:pt x="1476" y="110"/>
                    <a:pt x="1367" y="0"/>
                    <a:pt x="1231" y="0"/>
                  </a:cubicBezTo>
                  <a:lnTo>
                    <a:pt x="247" y="0"/>
                  </a:lnTo>
                  <a:cubicBezTo>
                    <a:pt x="110" y="0"/>
                    <a:pt x="0" y="110"/>
                    <a:pt x="0" y="246"/>
                  </a:cubicBezTo>
                  <a:lnTo>
                    <a:pt x="0" y="5343"/>
                  </a:lnTo>
                  <a:cubicBezTo>
                    <a:pt x="0" y="5479"/>
                    <a:pt x="110" y="5589"/>
                    <a:pt x="247" y="5589"/>
                  </a:cubicBezTo>
                  <a:lnTo>
                    <a:pt x="1231" y="5589"/>
                  </a:lnTo>
                  <a:cubicBezTo>
                    <a:pt x="1367" y="5589"/>
                    <a:pt x="1476" y="5479"/>
                    <a:pt x="1476" y="5343"/>
                  </a:cubicBezTo>
                  <a:lnTo>
                    <a:pt x="1476" y="246"/>
                  </a:lnTo>
                  <a:close/>
                </a:path>
              </a:pathLst>
            </a:cu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95" name="Freeform 80"/>
            <p:cNvSpPr>
              <a:spLocks/>
            </p:cNvSpPr>
            <p:nvPr/>
          </p:nvSpPr>
          <p:spPr bwMode="auto">
            <a:xfrm>
              <a:off x="5997576" y="2122488"/>
              <a:ext cx="517525" cy="444500"/>
            </a:xfrm>
            <a:custGeom>
              <a:avLst/>
              <a:gdLst>
                <a:gd name="T0" fmla="*/ 1062 w 1062"/>
                <a:gd name="T1" fmla="*/ 152 h 912"/>
                <a:gd name="T2" fmla="*/ 910 w 1062"/>
                <a:gd name="T3" fmla="*/ 0 h 912"/>
                <a:gd name="T4" fmla="*/ 152 w 1062"/>
                <a:gd name="T5" fmla="*/ 0 h 912"/>
                <a:gd name="T6" fmla="*/ 0 w 1062"/>
                <a:gd name="T7" fmla="*/ 152 h 912"/>
                <a:gd name="T8" fmla="*/ 0 w 1062"/>
                <a:gd name="T9" fmla="*/ 761 h 912"/>
                <a:gd name="T10" fmla="*/ 152 w 1062"/>
                <a:gd name="T11" fmla="*/ 912 h 912"/>
                <a:gd name="T12" fmla="*/ 910 w 1062"/>
                <a:gd name="T13" fmla="*/ 912 h 912"/>
                <a:gd name="T14" fmla="*/ 1062 w 1062"/>
                <a:gd name="T15" fmla="*/ 761 h 912"/>
                <a:gd name="T16" fmla="*/ 1062 w 1062"/>
                <a:gd name="T17" fmla="*/ 152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2" h="912">
                  <a:moveTo>
                    <a:pt x="1062" y="152"/>
                  </a:moveTo>
                  <a:cubicBezTo>
                    <a:pt x="1062" y="68"/>
                    <a:pt x="994" y="0"/>
                    <a:pt x="910" y="0"/>
                  </a:cubicBezTo>
                  <a:lnTo>
                    <a:pt x="152" y="0"/>
                  </a:lnTo>
                  <a:cubicBezTo>
                    <a:pt x="69" y="0"/>
                    <a:pt x="0" y="68"/>
                    <a:pt x="0" y="152"/>
                  </a:cubicBezTo>
                  <a:lnTo>
                    <a:pt x="0" y="761"/>
                  </a:lnTo>
                  <a:cubicBezTo>
                    <a:pt x="0" y="844"/>
                    <a:pt x="69" y="912"/>
                    <a:pt x="152" y="912"/>
                  </a:cubicBezTo>
                  <a:lnTo>
                    <a:pt x="910" y="912"/>
                  </a:lnTo>
                  <a:cubicBezTo>
                    <a:pt x="994" y="912"/>
                    <a:pt x="1062" y="844"/>
                    <a:pt x="1062" y="761"/>
                  </a:cubicBezTo>
                  <a:lnTo>
                    <a:pt x="1062" y="152"/>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96" name="Freeform 81"/>
            <p:cNvSpPr>
              <a:spLocks/>
            </p:cNvSpPr>
            <p:nvPr/>
          </p:nvSpPr>
          <p:spPr bwMode="auto">
            <a:xfrm>
              <a:off x="5997576" y="2122488"/>
              <a:ext cx="517525" cy="444500"/>
            </a:xfrm>
            <a:custGeom>
              <a:avLst/>
              <a:gdLst>
                <a:gd name="T0" fmla="*/ 1062 w 1062"/>
                <a:gd name="T1" fmla="*/ 152 h 912"/>
                <a:gd name="T2" fmla="*/ 910 w 1062"/>
                <a:gd name="T3" fmla="*/ 0 h 912"/>
                <a:gd name="T4" fmla="*/ 152 w 1062"/>
                <a:gd name="T5" fmla="*/ 0 h 912"/>
                <a:gd name="T6" fmla="*/ 0 w 1062"/>
                <a:gd name="T7" fmla="*/ 152 h 912"/>
                <a:gd name="T8" fmla="*/ 0 w 1062"/>
                <a:gd name="T9" fmla="*/ 761 h 912"/>
                <a:gd name="T10" fmla="*/ 152 w 1062"/>
                <a:gd name="T11" fmla="*/ 912 h 912"/>
                <a:gd name="T12" fmla="*/ 910 w 1062"/>
                <a:gd name="T13" fmla="*/ 912 h 912"/>
                <a:gd name="T14" fmla="*/ 1062 w 1062"/>
                <a:gd name="T15" fmla="*/ 761 h 912"/>
                <a:gd name="T16" fmla="*/ 1062 w 1062"/>
                <a:gd name="T17" fmla="*/ 152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2" h="912">
                  <a:moveTo>
                    <a:pt x="1062" y="152"/>
                  </a:moveTo>
                  <a:cubicBezTo>
                    <a:pt x="1062" y="68"/>
                    <a:pt x="994" y="0"/>
                    <a:pt x="910" y="0"/>
                  </a:cubicBezTo>
                  <a:lnTo>
                    <a:pt x="152" y="0"/>
                  </a:lnTo>
                  <a:cubicBezTo>
                    <a:pt x="69" y="0"/>
                    <a:pt x="0" y="68"/>
                    <a:pt x="0" y="152"/>
                  </a:cubicBezTo>
                  <a:lnTo>
                    <a:pt x="0" y="761"/>
                  </a:lnTo>
                  <a:cubicBezTo>
                    <a:pt x="0" y="844"/>
                    <a:pt x="69" y="912"/>
                    <a:pt x="152" y="912"/>
                  </a:cubicBezTo>
                  <a:lnTo>
                    <a:pt x="910" y="912"/>
                  </a:lnTo>
                  <a:cubicBezTo>
                    <a:pt x="994" y="912"/>
                    <a:pt x="1062" y="844"/>
                    <a:pt x="1062" y="761"/>
                  </a:cubicBezTo>
                  <a:lnTo>
                    <a:pt x="1062" y="152"/>
                  </a:lnTo>
                  <a:close/>
                </a:path>
              </a:pathLst>
            </a:cu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97" name="Freeform 84"/>
            <p:cNvSpPr>
              <a:spLocks noEditPoints="1"/>
            </p:cNvSpPr>
            <p:nvPr/>
          </p:nvSpPr>
          <p:spPr bwMode="auto">
            <a:xfrm>
              <a:off x="7137401" y="2314576"/>
              <a:ext cx="220663" cy="66675"/>
            </a:xfrm>
            <a:custGeom>
              <a:avLst/>
              <a:gdLst>
                <a:gd name="T0" fmla="*/ 0 w 139"/>
                <a:gd name="T1" fmla="*/ 24 h 42"/>
                <a:gd name="T2" fmla="*/ 104 w 139"/>
                <a:gd name="T3" fmla="*/ 24 h 42"/>
                <a:gd name="T4" fmla="*/ 104 w 139"/>
                <a:gd name="T5" fmla="*/ 17 h 42"/>
                <a:gd name="T6" fmla="*/ 0 w 139"/>
                <a:gd name="T7" fmla="*/ 17 h 42"/>
                <a:gd name="T8" fmla="*/ 0 w 139"/>
                <a:gd name="T9" fmla="*/ 24 h 42"/>
                <a:gd name="T10" fmla="*/ 96 w 139"/>
                <a:gd name="T11" fmla="*/ 42 h 42"/>
                <a:gd name="T12" fmla="*/ 139 w 139"/>
                <a:gd name="T13" fmla="*/ 21 h 42"/>
                <a:gd name="T14" fmla="*/ 96 w 139"/>
                <a:gd name="T15" fmla="*/ 0 h 42"/>
                <a:gd name="T16" fmla="*/ 96 w 139"/>
                <a:gd name="T17"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42">
                  <a:moveTo>
                    <a:pt x="0" y="24"/>
                  </a:moveTo>
                  <a:lnTo>
                    <a:pt x="104" y="24"/>
                  </a:lnTo>
                  <a:lnTo>
                    <a:pt x="104" y="17"/>
                  </a:lnTo>
                  <a:lnTo>
                    <a:pt x="0" y="17"/>
                  </a:lnTo>
                  <a:lnTo>
                    <a:pt x="0" y="24"/>
                  </a:lnTo>
                  <a:close/>
                  <a:moveTo>
                    <a:pt x="96" y="42"/>
                  </a:moveTo>
                  <a:lnTo>
                    <a:pt x="139" y="21"/>
                  </a:lnTo>
                  <a:lnTo>
                    <a:pt x="96" y="0"/>
                  </a:lnTo>
                  <a:lnTo>
                    <a:pt x="96"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98" name="Rectangle 85"/>
            <p:cNvSpPr>
              <a:spLocks noChangeArrowheads="1"/>
            </p:cNvSpPr>
            <p:nvPr/>
          </p:nvSpPr>
          <p:spPr bwMode="auto">
            <a:xfrm>
              <a:off x="7137401" y="2341563"/>
              <a:ext cx="165100" cy="11113"/>
            </a:xfrm>
            <a:prstGeom prst="rect">
              <a:avLst/>
            </a:pr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99" name="Freeform 86"/>
            <p:cNvSpPr>
              <a:spLocks/>
            </p:cNvSpPr>
            <p:nvPr/>
          </p:nvSpPr>
          <p:spPr bwMode="auto">
            <a:xfrm>
              <a:off x="7289801" y="2314576"/>
              <a:ext cx="68263" cy="66675"/>
            </a:xfrm>
            <a:custGeom>
              <a:avLst/>
              <a:gdLst>
                <a:gd name="T0" fmla="*/ 0 w 43"/>
                <a:gd name="T1" fmla="*/ 42 h 42"/>
                <a:gd name="T2" fmla="*/ 43 w 43"/>
                <a:gd name="T3" fmla="*/ 21 h 42"/>
                <a:gd name="T4" fmla="*/ 0 w 43"/>
                <a:gd name="T5" fmla="*/ 0 h 42"/>
                <a:gd name="T6" fmla="*/ 0 w 43"/>
                <a:gd name="T7" fmla="*/ 42 h 42"/>
              </a:gdLst>
              <a:ahLst/>
              <a:cxnLst>
                <a:cxn ang="0">
                  <a:pos x="T0" y="T1"/>
                </a:cxn>
                <a:cxn ang="0">
                  <a:pos x="T2" y="T3"/>
                </a:cxn>
                <a:cxn ang="0">
                  <a:pos x="T4" y="T5"/>
                </a:cxn>
                <a:cxn ang="0">
                  <a:pos x="T6" y="T7"/>
                </a:cxn>
              </a:cxnLst>
              <a:rect l="0" t="0" r="r" b="b"/>
              <a:pathLst>
                <a:path w="43" h="42">
                  <a:moveTo>
                    <a:pt x="0" y="42"/>
                  </a:moveTo>
                  <a:lnTo>
                    <a:pt x="43" y="21"/>
                  </a:lnTo>
                  <a:lnTo>
                    <a:pt x="0" y="0"/>
                  </a:lnTo>
                  <a:lnTo>
                    <a:pt x="0" y="42"/>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00" name="Freeform 87"/>
            <p:cNvSpPr>
              <a:spLocks noEditPoints="1"/>
            </p:cNvSpPr>
            <p:nvPr/>
          </p:nvSpPr>
          <p:spPr bwMode="auto">
            <a:xfrm>
              <a:off x="6515101" y="2309813"/>
              <a:ext cx="236538" cy="66675"/>
            </a:xfrm>
            <a:custGeom>
              <a:avLst/>
              <a:gdLst>
                <a:gd name="T0" fmla="*/ 0 w 149"/>
                <a:gd name="T1" fmla="*/ 16 h 42"/>
                <a:gd name="T2" fmla="*/ 114 w 149"/>
                <a:gd name="T3" fmla="*/ 18 h 42"/>
                <a:gd name="T4" fmla="*/ 113 w 149"/>
                <a:gd name="T5" fmla="*/ 25 h 42"/>
                <a:gd name="T6" fmla="*/ 0 w 149"/>
                <a:gd name="T7" fmla="*/ 23 h 42"/>
                <a:gd name="T8" fmla="*/ 0 w 149"/>
                <a:gd name="T9" fmla="*/ 16 h 42"/>
                <a:gd name="T10" fmla="*/ 107 w 149"/>
                <a:gd name="T11" fmla="*/ 0 h 42"/>
                <a:gd name="T12" fmla="*/ 149 w 149"/>
                <a:gd name="T13" fmla="*/ 22 h 42"/>
                <a:gd name="T14" fmla="*/ 106 w 149"/>
                <a:gd name="T15" fmla="*/ 42 h 42"/>
                <a:gd name="T16" fmla="*/ 107 w 149"/>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42">
                  <a:moveTo>
                    <a:pt x="0" y="16"/>
                  </a:moveTo>
                  <a:lnTo>
                    <a:pt x="114" y="18"/>
                  </a:lnTo>
                  <a:lnTo>
                    <a:pt x="113" y="25"/>
                  </a:lnTo>
                  <a:lnTo>
                    <a:pt x="0" y="23"/>
                  </a:lnTo>
                  <a:lnTo>
                    <a:pt x="0" y="16"/>
                  </a:lnTo>
                  <a:close/>
                  <a:moveTo>
                    <a:pt x="107" y="0"/>
                  </a:moveTo>
                  <a:lnTo>
                    <a:pt x="149" y="22"/>
                  </a:lnTo>
                  <a:lnTo>
                    <a:pt x="106" y="42"/>
                  </a:lnTo>
                  <a:lnTo>
                    <a:pt x="10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01" name="Freeform 88"/>
            <p:cNvSpPr>
              <a:spLocks/>
            </p:cNvSpPr>
            <p:nvPr/>
          </p:nvSpPr>
          <p:spPr bwMode="auto">
            <a:xfrm>
              <a:off x="6515101" y="2335213"/>
              <a:ext cx="180975" cy="14288"/>
            </a:xfrm>
            <a:custGeom>
              <a:avLst/>
              <a:gdLst>
                <a:gd name="T0" fmla="*/ 0 w 114"/>
                <a:gd name="T1" fmla="*/ 0 h 9"/>
                <a:gd name="T2" fmla="*/ 114 w 114"/>
                <a:gd name="T3" fmla="*/ 2 h 9"/>
                <a:gd name="T4" fmla="*/ 113 w 114"/>
                <a:gd name="T5" fmla="*/ 9 h 9"/>
                <a:gd name="T6" fmla="*/ 0 w 114"/>
                <a:gd name="T7" fmla="*/ 7 h 9"/>
                <a:gd name="T8" fmla="*/ 0 w 114"/>
                <a:gd name="T9" fmla="*/ 0 h 9"/>
              </a:gdLst>
              <a:ahLst/>
              <a:cxnLst>
                <a:cxn ang="0">
                  <a:pos x="T0" y="T1"/>
                </a:cxn>
                <a:cxn ang="0">
                  <a:pos x="T2" y="T3"/>
                </a:cxn>
                <a:cxn ang="0">
                  <a:pos x="T4" y="T5"/>
                </a:cxn>
                <a:cxn ang="0">
                  <a:pos x="T6" y="T7"/>
                </a:cxn>
                <a:cxn ang="0">
                  <a:pos x="T8" y="T9"/>
                </a:cxn>
              </a:cxnLst>
              <a:rect l="0" t="0" r="r" b="b"/>
              <a:pathLst>
                <a:path w="114" h="9">
                  <a:moveTo>
                    <a:pt x="0" y="0"/>
                  </a:moveTo>
                  <a:lnTo>
                    <a:pt x="114" y="2"/>
                  </a:lnTo>
                  <a:lnTo>
                    <a:pt x="113" y="9"/>
                  </a:lnTo>
                  <a:lnTo>
                    <a:pt x="0" y="7"/>
                  </a:lnTo>
                  <a:lnTo>
                    <a:pt x="0" y="0"/>
                  </a:lnTo>
                  <a:close/>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02" name="Freeform 89"/>
            <p:cNvSpPr>
              <a:spLocks/>
            </p:cNvSpPr>
            <p:nvPr/>
          </p:nvSpPr>
          <p:spPr bwMode="auto">
            <a:xfrm>
              <a:off x="6683376" y="2309813"/>
              <a:ext cx="68263" cy="66675"/>
            </a:xfrm>
            <a:custGeom>
              <a:avLst/>
              <a:gdLst>
                <a:gd name="T0" fmla="*/ 1 w 43"/>
                <a:gd name="T1" fmla="*/ 0 h 42"/>
                <a:gd name="T2" fmla="*/ 43 w 43"/>
                <a:gd name="T3" fmla="*/ 22 h 42"/>
                <a:gd name="T4" fmla="*/ 0 w 43"/>
                <a:gd name="T5" fmla="*/ 42 h 42"/>
                <a:gd name="T6" fmla="*/ 1 w 43"/>
                <a:gd name="T7" fmla="*/ 0 h 42"/>
              </a:gdLst>
              <a:ahLst/>
              <a:cxnLst>
                <a:cxn ang="0">
                  <a:pos x="T0" y="T1"/>
                </a:cxn>
                <a:cxn ang="0">
                  <a:pos x="T2" y="T3"/>
                </a:cxn>
                <a:cxn ang="0">
                  <a:pos x="T4" y="T5"/>
                </a:cxn>
                <a:cxn ang="0">
                  <a:pos x="T6" y="T7"/>
                </a:cxn>
              </a:cxnLst>
              <a:rect l="0" t="0" r="r" b="b"/>
              <a:pathLst>
                <a:path w="43" h="42">
                  <a:moveTo>
                    <a:pt x="1" y="0"/>
                  </a:moveTo>
                  <a:lnTo>
                    <a:pt x="43" y="22"/>
                  </a:lnTo>
                  <a:lnTo>
                    <a:pt x="0" y="42"/>
                  </a:lnTo>
                  <a:lnTo>
                    <a:pt x="1" y="0"/>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03" name="Freeform 90"/>
            <p:cNvSpPr>
              <a:spLocks/>
            </p:cNvSpPr>
            <p:nvPr/>
          </p:nvSpPr>
          <p:spPr bwMode="auto">
            <a:xfrm>
              <a:off x="5997576" y="3478213"/>
              <a:ext cx="517525" cy="438150"/>
            </a:xfrm>
            <a:custGeom>
              <a:avLst/>
              <a:gdLst>
                <a:gd name="T0" fmla="*/ 1062 w 1062"/>
                <a:gd name="T1" fmla="*/ 150 h 901"/>
                <a:gd name="T2" fmla="*/ 912 w 1062"/>
                <a:gd name="T3" fmla="*/ 0 h 901"/>
                <a:gd name="T4" fmla="*/ 150 w 1062"/>
                <a:gd name="T5" fmla="*/ 0 h 901"/>
                <a:gd name="T6" fmla="*/ 0 w 1062"/>
                <a:gd name="T7" fmla="*/ 150 h 901"/>
                <a:gd name="T8" fmla="*/ 0 w 1062"/>
                <a:gd name="T9" fmla="*/ 751 h 901"/>
                <a:gd name="T10" fmla="*/ 150 w 1062"/>
                <a:gd name="T11" fmla="*/ 901 h 901"/>
                <a:gd name="T12" fmla="*/ 912 w 1062"/>
                <a:gd name="T13" fmla="*/ 901 h 901"/>
                <a:gd name="T14" fmla="*/ 1062 w 1062"/>
                <a:gd name="T15" fmla="*/ 751 h 901"/>
                <a:gd name="T16" fmla="*/ 1062 w 1062"/>
                <a:gd name="T17" fmla="*/ 15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2" h="901">
                  <a:moveTo>
                    <a:pt x="1062" y="150"/>
                  </a:moveTo>
                  <a:cubicBezTo>
                    <a:pt x="1062" y="68"/>
                    <a:pt x="995" y="0"/>
                    <a:pt x="912" y="0"/>
                  </a:cubicBezTo>
                  <a:lnTo>
                    <a:pt x="150" y="0"/>
                  </a:lnTo>
                  <a:cubicBezTo>
                    <a:pt x="68" y="0"/>
                    <a:pt x="0" y="68"/>
                    <a:pt x="0" y="150"/>
                  </a:cubicBezTo>
                  <a:lnTo>
                    <a:pt x="0" y="751"/>
                  </a:lnTo>
                  <a:cubicBezTo>
                    <a:pt x="0" y="834"/>
                    <a:pt x="68" y="901"/>
                    <a:pt x="150" y="901"/>
                  </a:cubicBezTo>
                  <a:lnTo>
                    <a:pt x="912" y="901"/>
                  </a:lnTo>
                  <a:cubicBezTo>
                    <a:pt x="995" y="901"/>
                    <a:pt x="1062" y="834"/>
                    <a:pt x="1062" y="751"/>
                  </a:cubicBezTo>
                  <a:lnTo>
                    <a:pt x="1062" y="150"/>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04" name="Freeform 91"/>
            <p:cNvSpPr>
              <a:spLocks/>
            </p:cNvSpPr>
            <p:nvPr/>
          </p:nvSpPr>
          <p:spPr bwMode="auto">
            <a:xfrm>
              <a:off x="5997576" y="3478213"/>
              <a:ext cx="517525" cy="438150"/>
            </a:xfrm>
            <a:custGeom>
              <a:avLst/>
              <a:gdLst>
                <a:gd name="T0" fmla="*/ 1062 w 1062"/>
                <a:gd name="T1" fmla="*/ 150 h 901"/>
                <a:gd name="T2" fmla="*/ 912 w 1062"/>
                <a:gd name="T3" fmla="*/ 0 h 901"/>
                <a:gd name="T4" fmla="*/ 150 w 1062"/>
                <a:gd name="T5" fmla="*/ 0 h 901"/>
                <a:gd name="T6" fmla="*/ 0 w 1062"/>
                <a:gd name="T7" fmla="*/ 150 h 901"/>
                <a:gd name="T8" fmla="*/ 0 w 1062"/>
                <a:gd name="T9" fmla="*/ 751 h 901"/>
                <a:gd name="T10" fmla="*/ 150 w 1062"/>
                <a:gd name="T11" fmla="*/ 901 h 901"/>
                <a:gd name="T12" fmla="*/ 912 w 1062"/>
                <a:gd name="T13" fmla="*/ 901 h 901"/>
                <a:gd name="T14" fmla="*/ 1062 w 1062"/>
                <a:gd name="T15" fmla="*/ 751 h 901"/>
                <a:gd name="T16" fmla="*/ 1062 w 1062"/>
                <a:gd name="T17" fmla="*/ 15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2" h="901">
                  <a:moveTo>
                    <a:pt x="1062" y="150"/>
                  </a:moveTo>
                  <a:cubicBezTo>
                    <a:pt x="1062" y="68"/>
                    <a:pt x="995" y="0"/>
                    <a:pt x="912" y="0"/>
                  </a:cubicBezTo>
                  <a:lnTo>
                    <a:pt x="150" y="0"/>
                  </a:lnTo>
                  <a:cubicBezTo>
                    <a:pt x="68" y="0"/>
                    <a:pt x="0" y="68"/>
                    <a:pt x="0" y="150"/>
                  </a:cubicBezTo>
                  <a:lnTo>
                    <a:pt x="0" y="751"/>
                  </a:lnTo>
                  <a:cubicBezTo>
                    <a:pt x="0" y="834"/>
                    <a:pt x="68" y="901"/>
                    <a:pt x="150" y="901"/>
                  </a:cubicBezTo>
                  <a:lnTo>
                    <a:pt x="912" y="901"/>
                  </a:lnTo>
                  <a:cubicBezTo>
                    <a:pt x="995" y="901"/>
                    <a:pt x="1062" y="834"/>
                    <a:pt x="1062" y="751"/>
                  </a:cubicBezTo>
                  <a:lnTo>
                    <a:pt x="1062" y="150"/>
                  </a:lnTo>
                  <a:close/>
                </a:path>
              </a:pathLst>
            </a:cu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05" name="Freeform 94"/>
            <p:cNvSpPr>
              <a:spLocks noEditPoints="1"/>
            </p:cNvSpPr>
            <p:nvPr/>
          </p:nvSpPr>
          <p:spPr bwMode="auto">
            <a:xfrm>
              <a:off x="7137401" y="3670301"/>
              <a:ext cx="220663" cy="66675"/>
            </a:xfrm>
            <a:custGeom>
              <a:avLst/>
              <a:gdLst>
                <a:gd name="T0" fmla="*/ 0 w 139"/>
                <a:gd name="T1" fmla="*/ 24 h 42"/>
                <a:gd name="T2" fmla="*/ 104 w 139"/>
                <a:gd name="T3" fmla="*/ 24 h 42"/>
                <a:gd name="T4" fmla="*/ 104 w 139"/>
                <a:gd name="T5" fmla="*/ 17 h 42"/>
                <a:gd name="T6" fmla="*/ 0 w 139"/>
                <a:gd name="T7" fmla="*/ 17 h 42"/>
                <a:gd name="T8" fmla="*/ 0 w 139"/>
                <a:gd name="T9" fmla="*/ 24 h 42"/>
                <a:gd name="T10" fmla="*/ 96 w 139"/>
                <a:gd name="T11" fmla="*/ 42 h 42"/>
                <a:gd name="T12" fmla="*/ 139 w 139"/>
                <a:gd name="T13" fmla="*/ 21 h 42"/>
                <a:gd name="T14" fmla="*/ 96 w 139"/>
                <a:gd name="T15" fmla="*/ 0 h 42"/>
                <a:gd name="T16" fmla="*/ 96 w 139"/>
                <a:gd name="T17"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42">
                  <a:moveTo>
                    <a:pt x="0" y="24"/>
                  </a:moveTo>
                  <a:lnTo>
                    <a:pt x="104" y="24"/>
                  </a:lnTo>
                  <a:lnTo>
                    <a:pt x="104" y="17"/>
                  </a:lnTo>
                  <a:lnTo>
                    <a:pt x="0" y="17"/>
                  </a:lnTo>
                  <a:lnTo>
                    <a:pt x="0" y="24"/>
                  </a:lnTo>
                  <a:close/>
                  <a:moveTo>
                    <a:pt x="96" y="42"/>
                  </a:moveTo>
                  <a:lnTo>
                    <a:pt x="139" y="21"/>
                  </a:lnTo>
                  <a:lnTo>
                    <a:pt x="96" y="0"/>
                  </a:lnTo>
                  <a:lnTo>
                    <a:pt x="96"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06" name="Rectangle 95"/>
            <p:cNvSpPr>
              <a:spLocks noChangeArrowheads="1"/>
            </p:cNvSpPr>
            <p:nvPr/>
          </p:nvSpPr>
          <p:spPr bwMode="auto">
            <a:xfrm>
              <a:off x="7137401" y="3697288"/>
              <a:ext cx="165100" cy="11113"/>
            </a:xfrm>
            <a:prstGeom prst="rect">
              <a:avLst/>
            </a:pr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07" name="Freeform 96"/>
            <p:cNvSpPr>
              <a:spLocks/>
            </p:cNvSpPr>
            <p:nvPr/>
          </p:nvSpPr>
          <p:spPr bwMode="auto">
            <a:xfrm>
              <a:off x="7289801" y="3670301"/>
              <a:ext cx="68263" cy="66675"/>
            </a:xfrm>
            <a:custGeom>
              <a:avLst/>
              <a:gdLst>
                <a:gd name="T0" fmla="*/ 0 w 43"/>
                <a:gd name="T1" fmla="*/ 42 h 42"/>
                <a:gd name="T2" fmla="*/ 43 w 43"/>
                <a:gd name="T3" fmla="*/ 21 h 42"/>
                <a:gd name="T4" fmla="*/ 0 w 43"/>
                <a:gd name="T5" fmla="*/ 0 h 42"/>
                <a:gd name="T6" fmla="*/ 0 w 43"/>
                <a:gd name="T7" fmla="*/ 42 h 42"/>
              </a:gdLst>
              <a:ahLst/>
              <a:cxnLst>
                <a:cxn ang="0">
                  <a:pos x="T0" y="T1"/>
                </a:cxn>
                <a:cxn ang="0">
                  <a:pos x="T2" y="T3"/>
                </a:cxn>
                <a:cxn ang="0">
                  <a:pos x="T4" y="T5"/>
                </a:cxn>
                <a:cxn ang="0">
                  <a:pos x="T6" y="T7"/>
                </a:cxn>
              </a:cxnLst>
              <a:rect l="0" t="0" r="r" b="b"/>
              <a:pathLst>
                <a:path w="43" h="42">
                  <a:moveTo>
                    <a:pt x="0" y="42"/>
                  </a:moveTo>
                  <a:lnTo>
                    <a:pt x="43" y="21"/>
                  </a:lnTo>
                  <a:lnTo>
                    <a:pt x="0" y="0"/>
                  </a:lnTo>
                  <a:lnTo>
                    <a:pt x="0" y="42"/>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08" name="Freeform 97"/>
            <p:cNvSpPr>
              <a:spLocks noEditPoints="1"/>
            </p:cNvSpPr>
            <p:nvPr/>
          </p:nvSpPr>
          <p:spPr bwMode="auto">
            <a:xfrm>
              <a:off x="6515101" y="3665538"/>
              <a:ext cx="236538" cy="66675"/>
            </a:xfrm>
            <a:custGeom>
              <a:avLst/>
              <a:gdLst>
                <a:gd name="T0" fmla="*/ 0 w 149"/>
                <a:gd name="T1" fmla="*/ 16 h 42"/>
                <a:gd name="T2" fmla="*/ 113 w 149"/>
                <a:gd name="T3" fmla="*/ 18 h 42"/>
                <a:gd name="T4" fmla="*/ 113 w 149"/>
                <a:gd name="T5" fmla="*/ 25 h 42"/>
                <a:gd name="T6" fmla="*/ 0 w 149"/>
                <a:gd name="T7" fmla="*/ 23 h 42"/>
                <a:gd name="T8" fmla="*/ 0 w 149"/>
                <a:gd name="T9" fmla="*/ 16 h 42"/>
                <a:gd name="T10" fmla="*/ 107 w 149"/>
                <a:gd name="T11" fmla="*/ 0 h 42"/>
                <a:gd name="T12" fmla="*/ 149 w 149"/>
                <a:gd name="T13" fmla="*/ 22 h 42"/>
                <a:gd name="T14" fmla="*/ 106 w 149"/>
                <a:gd name="T15" fmla="*/ 42 h 42"/>
                <a:gd name="T16" fmla="*/ 107 w 149"/>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42">
                  <a:moveTo>
                    <a:pt x="0" y="16"/>
                  </a:moveTo>
                  <a:lnTo>
                    <a:pt x="113" y="18"/>
                  </a:lnTo>
                  <a:lnTo>
                    <a:pt x="113" y="25"/>
                  </a:lnTo>
                  <a:lnTo>
                    <a:pt x="0" y="23"/>
                  </a:lnTo>
                  <a:lnTo>
                    <a:pt x="0" y="16"/>
                  </a:lnTo>
                  <a:close/>
                  <a:moveTo>
                    <a:pt x="107" y="0"/>
                  </a:moveTo>
                  <a:lnTo>
                    <a:pt x="149" y="22"/>
                  </a:lnTo>
                  <a:lnTo>
                    <a:pt x="106" y="42"/>
                  </a:lnTo>
                  <a:lnTo>
                    <a:pt x="10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09" name="Freeform 98"/>
            <p:cNvSpPr>
              <a:spLocks/>
            </p:cNvSpPr>
            <p:nvPr/>
          </p:nvSpPr>
          <p:spPr bwMode="auto">
            <a:xfrm>
              <a:off x="6515101" y="3690938"/>
              <a:ext cx="179388" cy="14288"/>
            </a:xfrm>
            <a:custGeom>
              <a:avLst/>
              <a:gdLst>
                <a:gd name="T0" fmla="*/ 0 w 113"/>
                <a:gd name="T1" fmla="*/ 0 h 9"/>
                <a:gd name="T2" fmla="*/ 113 w 113"/>
                <a:gd name="T3" fmla="*/ 2 h 9"/>
                <a:gd name="T4" fmla="*/ 113 w 113"/>
                <a:gd name="T5" fmla="*/ 9 h 9"/>
                <a:gd name="T6" fmla="*/ 0 w 113"/>
                <a:gd name="T7" fmla="*/ 7 h 9"/>
                <a:gd name="T8" fmla="*/ 0 w 113"/>
                <a:gd name="T9" fmla="*/ 0 h 9"/>
              </a:gdLst>
              <a:ahLst/>
              <a:cxnLst>
                <a:cxn ang="0">
                  <a:pos x="T0" y="T1"/>
                </a:cxn>
                <a:cxn ang="0">
                  <a:pos x="T2" y="T3"/>
                </a:cxn>
                <a:cxn ang="0">
                  <a:pos x="T4" y="T5"/>
                </a:cxn>
                <a:cxn ang="0">
                  <a:pos x="T6" y="T7"/>
                </a:cxn>
                <a:cxn ang="0">
                  <a:pos x="T8" y="T9"/>
                </a:cxn>
              </a:cxnLst>
              <a:rect l="0" t="0" r="r" b="b"/>
              <a:pathLst>
                <a:path w="113" h="9">
                  <a:moveTo>
                    <a:pt x="0" y="0"/>
                  </a:moveTo>
                  <a:lnTo>
                    <a:pt x="113" y="2"/>
                  </a:lnTo>
                  <a:lnTo>
                    <a:pt x="113" y="9"/>
                  </a:lnTo>
                  <a:lnTo>
                    <a:pt x="0" y="7"/>
                  </a:lnTo>
                  <a:lnTo>
                    <a:pt x="0" y="0"/>
                  </a:lnTo>
                  <a:close/>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10" name="Freeform 99"/>
            <p:cNvSpPr>
              <a:spLocks/>
            </p:cNvSpPr>
            <p:nvPr/>
          </p:nvSpPr>
          <p:spPr bwMode="auto">
            <a:xfrm>
              <a:off x="6683376" y="3665538"/>
              <a:ext cx="68263" cy="66675"/>
            </a:xfrm>
            <a:custGeom>
              <a:avLst/>
              <a:gdLst>
                <a:gd name="T0" fmla="*/ 1 w 43"/>
                <a:gd name="T1" fmla="*/ 0 h 42"/>
                <a:gd name="T2" fmla="*/ 43 w 43"/>
                <a:gd name="T3" fmla="*/ 22 h 42"/>
                <a:gd name="T4" fmla="*/ 0 w 43"/>
                <a:gd name="T5" fmla="*/ 42 h 42"/>
                <a:gd name="T6" fmla="*/ 1 w 43"/>
                <a:gd name="T7" fmla="*/ 0 h 42"/>
              </a:gdLst>
              <a:ahLst/>
              <a:cxnLst>
                <a:cxn ang="0">
                  <a:pos x="T0" y="T1"/>
                </a:cxn>
                <a:cxn ang="0">
                  <a:pos x="T2" y="T3"/>
                </a:cxn>
                <a:cxn ang="0">
                  <a:pos x="T4" y="T5"/>
                </a:cxn>
                <a:cxn ang="0">
                  <a:pos x="T6" y="T7"/>
                </a:cxn>
              </a:cxnLst>
              <a:rect l="0" t="0" r="r" b="b"/>
              <a:pathLst>
                <a:path w="43" h="42">
                  <a:moveTo>
                    <a:pt x="1" y="0"/>
                  </a:moveTo>
                  <a:lnTo>
                    <a:pt x="43" y="22"/>
                  </a:lnTo>
                  <a:lnTo>
                    <a:pt x="0" y="42"/>
                  </a:lnTo>
                  <a:lnTo>
                    <a:pt x="1" y="0"/>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11" name="Freeform 100"/>
            <p:cNvSpPr>
              <a:spLocks noEditPoints="1"/>
            </p:cNvSpPr>
            <p:nvPr/>
          </p:nvSpPr>
          <p:spPr bwMode="auto">
            <a:xfrm>
              <a:off x="8074026" y="2301876"/>
              <a:ext cx="328613" cy="68263"/>
            </a:xfrm>
            <a:custGeom>
              <a:avLst/>
              <a:gdLst>
                <a:gd name="T0" fmla="*/ 0 w 207"/>
                <a:gd name="T1" fmla="*/ 25 h 43"/>
                <a:gd name="T2" fmla="*/ 172 w 207"/>
                <a:gd name="T3" fmla="*/ 25 h 43"/>
                <a:gd name="T4" fmla="*/ 172 w 207"/>
                <a:gd name="T5" fmla="*/ 18 h 43"/>
                <a:gd name="T6" fmla="*/ 0 w 207"/>
                <a:gd name="T7" fmla="*/ 18 h 43"/>
                <a:gd name="T8" fmla="*/ 0 w 207"/>
                <a:gd name="T9" fmla="*/ 25 h 43"/>
                <a:gd name="T10" fmla="*/ 164 w 207"/>
                <a:gd name="T11" fmla="*/ 43 h 43"/>
                <a:gd name="T12" fmla="*/ 207 w 207"/>
                <a:gd name="T13" fmla="*/ 22 h 43"/>
                <a:gd name="T14" fmla="*/ 164 w 207"/>
                <a:gd name="T15" fmla="*/ 0 h 43"/>
                <a:gd name="T16" fmla="*/ 164 w 207"/>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43">
                  <a:moveTo>
                    <a:pt x="0" y="25"/>
                  </a:moveTo>
                  <a:lnTo>
                    <a:pt x="172" y="25"/>
                  </a:lnTo>
                  <a:lnTo>
                    <a:pt x="172" y="18"/>
                  </a:lnTo>
                  <a:lnTo>
                    <a:pt x="0" y="18"/>
                  </a:lnTo>
                  <a:lnTo>
                    <a:pt x="0" y="25"/>
                  </a:lnTo>
                  <a:close/>
                  <a:moveTo>
                    <a:pt x="164" y="43"/>
                  </a:moveTo>
                  <a:lnTo>
                    <a:pt x="207" y="22"/>
                  </a:lnTo>
                  <a:lnTo>
                    <a:pt x="164" y="0"/>
                  </a:lnTo>
                  <a:lnTo>
                    <a:pt x="164"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12" name="Rectangle 101"/>
            <p:cNvSpPr>
              <a:spLocks noChangeArrowheads="1"/>
            </p:cNvSpPr>
            <p:nvPr/>
          </p:nvSpPr>
          <p:spPr bwMode="auto">
            <a:xfrm>
              <a:off x="8074026" y="2330451"/>
              <a:ext cx="273050" cy="11113"/>
            </a:xfrm>
            <a:prstGeom prst="rect">
              <a:avLst/>
            </a:pr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13" name="Freeform 102"/>
            <p:cNvSpPr>
              <a:spLocks/>
            </p:cNvSpPr>
            <p:nvPr/>
          </p:nvSpPr>
          <p:spPr bwMode="auto">
            <a:xfrm>
              <a:off x="8334376" y="2301876"/>
              <a:ext cx="68263" cy="68263"/>
            </a:xfrm>
            <a:custGeom>
              <a:avLst/>
              <a:gdLst>
                <a:gd name="T0" fmla="*/ 0 w 43"/>
                <a:gd name="T1" fmla="*/ 43 h 43"/>
                <a:gd name="T2" fmla="*/ 43 w 43"/>
                <a:gd name="T3" fmla="*/ 22 h 43"/>
                <a:gd name="T4" fmla="*/ 0 w 43"/>
                <a:gd name="T5" fmla="*/ 0 h 43"/>
                <a:gd name="T6" fmla="*/ 0 w 43"/>
                <a:gd name="T7" fmla="*/ 43 h 43"/>
              </a:gdLst>
              <a:ahLst/>
              <a:cxnLst>
                <a:cxn ang="0">
                  <a:pos x="T0" y="T1"/>
                </a:cxn>
                <a:cxn ang="0">
                  <a:pos x="T2" y="T3"/>
                </a:cxn>
                <a:cxn ang="0">
                  <a:pos x="T4" y="T5"/>
                </a:cxn>
                <a:cxn ang="0">
                  <a:pos x="T6" y="T7"/>
                </a:cxn>
              </a:cxnLst>
              <a:rect l="0" t="0" r="r" b="b"/>
              <a:pathLst>
                <a:path w="43" h="43">
                  <a:moveTo>
                    <a:pt x="0" y="43"/>
                  </a:moveTo>
                  <a:lnTo>
                    <a:pt x="43" y="22"/>
                  </a:lnTo>
                  <a:lnTo>
                    <a:pt x="0" y="0"/>
                  </a:lnTo>
                  <a:lnTo>
                    <a:pt x="0" y="43"/>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14" name="Freeform 103"/>
            <p:cNvSpPr>
              <a:spLocks noEditPoints="1"/>
            </p:cNvSpPr>
            <p:nvPr/>
          </p:nvSpPr>
          <p:spPr bwMode="auto">
            <a:xfrm>
              <a:off x="8074026" y="3663951"/>
              <a:ext cx="328613" cy="68263"/>
            </a:xfrm>
            <a:custGeom>
              <a:avLst/>
              <a:gdLst>
                <a:gd name="T0" fmla="*/ 0 w 207"/>
                <a:gd name="T1" fmla="*/ 25 h 43"/>
                <a:gd name="T2" fmla="*/ 172 w 207"/>
                <a:gd name="T3" fmla="*/ 25 h 43"/>
                <a:gd name="T4" fmla="*/ 172 w 207"/>
                <a:gd name="T5" fmla="*/ 18 h 43"/>
                <a:gd name="T6" fmla="*/ 0 w 207"/>
                <a:gd name="T7" fmla="*/ 18 h 43"/>
                <a:gd name="T8" fmla="*/ 0 w 207"/>
                <a:gd name="T9" fmla="*/ 25 h 43"/>
                <a:gd name="T10" fmla="*/ 164 w 207"/>
                <a:gd name="T11" fmla="*/ 43 h 43"/>
                <a:gd name="T12" fmla="*/ 207 w 207"/>
                <a:gd name="T13" fmla="*/ 21 h 43"/>
                <a:gd name="T14" fmla="*/ 164 w 207"/>
                <a:gd name="T15" fmla="*/ 0 h 43"/>
                <a:gd name="T16" fmla="*/ 164 w 207"/>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43">
                  <a:moveTo>
                    <a:pt x="0" y="25"/>
                  </a:moveTo>
                  <a:lnTo>
                    <a:pt x="172" y="25"/>
                  </a:lnTo>
                  <a:lnTo>
                    <a:pt x="172" y="18"/>
                  </a:lnTo>
                  <a:lnTo>
                    <a:pt x="0" y="18"/>
                  </a:lnTo>
                  <a:lnTo>
                    <a:pt x="0" y="25"/>
                  </a:lnTo>
                  <a:close/>
                  <a:moveTo>
                    <a:pt x="164" y="43"/>
                  </a:moveTo>
                  <a:lnTo>
                    <a:pt x="207" y="21"/>
                  </a:lnTo>
                  <a:lnTo>
                    <a:pt x="164" y="0"/>
                  </a:lnTo>
                  <a:lnTo>
                    <a:pt x="164"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15" name="Rectangle 104"/>
            <p:cNvSpPr>
              <a:spLocks noChangeArrowheads="1"/>
            </p:cNvSpPr>
            <p:nvPr/>
          </p:nvSpPr>
          <p:spPr bwMode="auto">
            <a:xfrm>
              <a:off x="8074026" y="3692526"/>
              <a:ext cx="273050" cy="11113"/>
            </a:xfrm>
            <a:prstGeom prst="rect">
              <a:avLst/>
            </a:pr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16" name="Freeform 105"/>
            <p:cNvSpPr>
              <a:spLocks/>
            </p:cNvSpPr>
            <p:nvPr/>
          </p:nvSpPr>
          <p:spPr bwMode="auto">
            <a:xfrm>
              <a:off x="8334376" y="3663951"/>
              <a:ext cx="68263" cy="68263"/>
            </a:xfrm>
            <a:custGeom>
              <a:avLst/>
              <a:gdLst>
                <a:gd name="T0" fmla="*/ 0 w 43"/>
                <a:gd name="T1" fmla="*/ 43 h 43"/>
                <a:gd name="T2" fmla="*/ 43 w 43"/>
                <a:gd name="T3" fmla="*/ 21 h 43"/>
                <a:gd name="T4" fmla="*/ 0 w 43"/>
                <a:gd name="T5" fmla="*/ 0 h 43"/>
                <a:gd name="T6" fmla="*/ 0 w 43"/>
                <a:gd name="T7" fmla="*/ 43 h 43"/>
              </a:gdLst>
              <a:ahLst/>
              <a:cxnLst>
                <a:cxn ang="0">
                  <a:pos x="T0" y="T1"/>
                </a:cxn>
                <a:cxn ang="0">
                  <a:pos x="T2" y="T3"/>
                </a:cxn>
                <a:cxn ang="0">
                  <a:pos x="T4" y="T5"/>
                </a:cxn>
                <a:cxn ang="0">
                  <a:pos x="T6" y="T7"/>
                </a:cxn>
              </a:cxnLst>
              <a:rect l="0" t="0" r="r" b="b"/>
              <a:pathLst>
                <a:path w="43" h="43">
                  <a:moveTo>
                    <a:pt x="0" y="43"/>
                  </a:moveTo>
                  <a:lnTo>
                    <a:pt x="43" y="21"/>
                  </a:lnTo>
                  <a:lnTo>
                    <a:pt x="0" y="0"/>
                  </a:lnTo>
                  <a:lnTo>
                    <a:pt x="0" y="43"/>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17" name="Freeform 106"/>
            <p:cNvSpPr>
              <a:spLocks/>
            </p:cNvSpPr>
            <p:nvPr/>
          </p:nvSpPr>
          <p:spPr bwMode="auto">
            <a:xfrm>
              <a:off x="7032626" y="1717676"/>
              <a:ext cx="146050" cy="128588"/>
            </a:xfrm>
            <a:custGeom>
              <a:avLst/>
              <a:gdLst>
                <a:gd name="T0" fmla="*/ 0 w 92"/>
                <a:gd name="T1" fmla="*/ 0 h 81"/>
                <a:gd name="T2" fmla="*/ 46 w 92"/>
                <a:gd name="T3" fmla="*/ 81 h 81"/>
                <a:gd name="T4" fmla="*/ 92 w 92"/>
                <a:gd name="T5" fmla="*/ 0 h 81"/>
                <a:gd name="T6" fmla="*/ 0 w 92"/>
                <a:gd name="T7" fmla="*/ 0 h 81"/>
              </a:gdLst>
              <a:ahLst/>
              <a:cxnLst>
                <a:cxn ang="0">
                  <a:pos x="T0" y="T1"/>
                </a:cxn>
                <a:cxn ang="0">
                  <a:pos x="T2" y="T3"/>
                </a:cxn>
                <a:cxn ang="0">
                  <a:pos x="T4" y="T5"/>
                </a:cxn>
                <a:cxn ang="0">
                  <a:pos x="T6" y="T7"/>
                </a:cxn>
              </a:cxnLst>
              <a:rect l="0" t="0" r="r" b="b"/>
              <a:pathLst>
                <a:path w="92" h="81">
                  <a:moveTo>
                    <a:pt x="0" y="0"/>
                  </a:moveTo>
                  <a:lnTo>
                    <a:pt x="46" y="81"/>
                  </a:lnTo>
                  <a:lnTo>
                    <a:pt x="9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18" name="Freeform 107"/>
            <p:cNvSpPr>
              <a:spLocks/>
            </p:cNvSpPr>
            <p:nvPr/>
          </p:nvSpPr>
          <p:spPr bwMode="auto">
            <a:xfrm>
              <a:off x="6750051" y="2217738"/>
              <a:ext cx="387350" cy="254000"/>
            </a:xfrm>
            <a:custGeom>
              <a:avLst/>
              <a:gdLst>
                <a:gd name="T0" fmla="*/ 244 w 244"/>
                <a:gd name="T1" fmla="*/ 0 h 160"/>
                <a:gd name="T2" fmla="*/ 80 w 244"/>
                <a:gd name="T3" fmla="*/ 0 h 160"/>
                <a:gd name="T4" fmla="*/ 0 w 244"/>
                <a:gd name="T5" fmla="*/ 80 h 160"/>
                <a:gd name="T6" fmla="*/ 80 w 244"/>
                <a:gd name="T7" fmla="*/ 160 h 160"/>
                <a:gd name="T8" fmla="*/ 244 w 244"/>
                <a:gd name="T9" fmla="*/ 160 h 160"/>
                <a:gd name="T10" fmla="*/ 244 w 244"/>
                <a:gd name="T11" fmla="*/ 0 h 160"/>
              </a:gdLst>
              <a:ahLst/>
              <a:cxnLst>
                <a:cxn ang="0">
                  <a:pos x="T0" y="T1"/>
                </a:cxn>
                <a:cxn ang="0">
                  <a:pos x="T2" y="T3"/>
                </a:cxn>
                <a:cxn ang="0">
                  <a:pos x="T4" y="T5"/>
                </a:cxn>
                <a:cxn ang="0">
                  <a:pos x="T6" y="T7"/>
                </a:cxn>
                <a:cxn ang="0">
                  <a:pos x="T8" y="T9"/>
                </a:cxn>
                <a:cxn ang="0">
                  <a:pos x="T10" y="T11"/>
                </a:cxn>
              </a:cxnLst>
              <a:rect l="0" t="0" r="r" b="b"/>
              <a:pathLst>
                <a:path w="244" h="160">
                  <a:moveTo>
                    <a:pt x="244" y="0"/>
                  </a:moveTo>
                  <a:lnTo>
                    <a:pt x="80" y="0"/>
                  </a:lnTo>
                  <a:lnTo>
                    <a:pt x="0" y="80"/>
                  </a:lnTo>
                  <a:lnTo>
                    <a:pt x="80" y="160"/>
                  </a:lnTo>
                  <a:lnTo>
                    <a:pt x="244" y="160"/>
                  </a:lnTo>
                  <a:lnTo>
                    <a:pt x="2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19" name="Freeform 108"/>
            <p:cNvSpPr>
              <a:spLocks/>
            </p:cNvSpPr>
            <p:nvPr/>
          </p:nvSpPr>
          <p:spPr bwMode="auto">
            <a:xfrm>
              <a:off x="6750051" y="2217738"/>
              <a:ext cx="387350" cy="254000"/>
            </a:xfrm>
            <a:custGeom>
              <a:avLst/>
              <a:gdLst>
                <a:gd name="T0" fmla="*/ 0 w 244"/>
                <a:gd name="T1" fmla="*/ 160 h 160"/>
                <a:gd name="T2" fmla="*/ 165 w 244"/>
                <a:gd name="T3" fmla="*/ 160 h 160"/>
                <a:gd name="T4" fmla="*/ 244 w 244"/>
                <a:gd name="T5" fmla="*/ 80 h 160"/>
                <a:gd name="T6" fmla="*/ 165 w 244"/>
                <a:gd name="T7" fmla="*/ 0 h 160"/>
                <a:gd name="T8" fmla="*/ 0 w 244"/>
                <a:gd name="T9" fmla="*/ 0 h 160"/>
                <a:gd name="T10" fmla="*/ 0 w 244"/>
                <a:gd name="T11" fmla="*/ 160 h 160"/>
              </a:gdLst>
              <a:ahLst/>
              <a:cxnLst>
                <a:cxn ang="0">
                  <a:pos x="T0" y="T1"/>
                </a:cxn>
                <a:cxn ang="0">
                  <a:pos x="T2" y="T3"/>
                </a:cxn>
                <a:cxn ang="0">
                  <a:pos x="T4" y="T5"/>
                </a:cxn>
                <a:cxn ang="0">
                  <a:pos x="T6" y="T7"/>
                </a:cxn>
                <a:cxn ang="0">
                  <a:pos x="T8" y="T9"/>
                </a:cxn>
                <a:cxn ang="0">
                  <a:pos x="T10" y="T11"/>
                </a:cxn>
              </a:cxnLst>
              <a:rect l="0" t="0" r="r" b="b"/>
              <a:pathLst>
                <a:path w="244" h="160">
                  <a:moveTo>
                    <a:pt x="0" y="160"/>
                  </a:moveTo>
                  <a:lnTo>
                    <a:pt x="165" y="160"/>
                  </a:lnTo>
                  <a:lnTo>
                    <a:pt x="244" y="80"/>
                  </a:lnTo>
                  <a:lnTo>
                    <a:pt x="165" y="0"/>
                  </a:lnTo>
                  <a:lnTo>
                    <a:pt x="0" y="0"/>
                  </a:lnTo>
                  <a:lnTo>
                    <a:pt x="0" y="160"/>
                  </a:lnTo>
                  <a:close/>
                </a:path>
              </a:pathLst>
            </a:cu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20" name="Rectangle 109"/>
            <p:cNvSpPr>
              <a:spLocks noChangeArrowheads="1"/>
            </p:cNvSpPr>
            <p:nvPr/>
          </p:nvSpPr>
          <p:spPr bwMode="auto">
            <a:xfrm>
              <a:off x="6791326" y="2262188"/>
              <a:ext cx="285750"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5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ADC</a:t>
              </a:r>
              <a:endParaRPr kumimoji="0" lang="zh-CN" altLang="zh-CN"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21" name="Freeform 110"/>
            <p:cNvSpPr>
              <a:spLocks/>
            </p:cNvSpPr>
            <p:nvPr/>
          </p:nvSpPr>
          <p:spPr bwMode="auto">
            <a:xfrm>
              <a:off x="6756401" y="3573463"/>
              <a:ext cx="381000" cy="254000"/>
            </a:xfrm>
            <a:custGeom>
              <a:avLst/>
              <a:gdLst>
                <a:gd name="T0" fmla="*/ 240 w 240"/>
                <a:gd name="T1" fmla="*/ 0 h 160"/>
                <a:gd name="T2" fmla="*/ 79 w 240"/>
                <a:gd name="T3" fmla="*/ 0 h 160"/>
                <a:gd name="T4" fmla="*/ 0 w 240"/>
                <a:gd name="T5" fmla="*/ 80 h 160"/>
                <a:gd name="T6" fmla="*/ 79 w 240"/>
                <a:gd name="T7" fmla="*/ 160 h 160"/>
                <a:gd name="T8" fmla="*/ 240 w 240"/>
                <a:gd name="T9" fmla="*/ 160 h 160"/>
                <a:gd name="T10" fmla="*/ 240 w 240"/>
                <a:gd name="T11" fmla="*/ 0 h 160"/>
              </a:gdLst>
              <a:ahLst/>
              <a:cxnLst>
                <a:cxn ang="0">
                  <a:pos x="T0" y="T1"/>
                </a:cxn>
                <a:cxn ang="0">
                  <a:pos x="T2" y="T3"/>
                </a:cxn>
                <a:cxn ang="0">
                  <a:pos x="T4" y="T5"/>
                </a:cxn>
                <a:cxn ang="0">
                  <a:pos x="T6" y="T7"/>
                </a:cxn>
                <a:cxn ang="0">
                  <a:pos x="T8" y="T9"/>
                </a:cxn>
                <a:cxn ang="0">
                  <a:pos x="T10" y="T11"/>
                </a:cxn>
              </a:cxnLst>
              <a:rect l="0" t="0" r="r" b="b"/>
              <a:pathLst>
                <a:path w="240" h="160">
                  <a:moveTo>
                    <a:pt x="240" y="0"/>
                  </a:moveTo>
                  <a:lnTo>
                    <a:pt x="79" y="0"/>
                  </a:lnTo>
                  <a:lnTo>
                    <a:pt x="0" y="80"/>
                  </a:lnTo>
                  <a:lnTo>
                    <a:pt x="79" y="160"/>
                  </a:lnTo>
                  <a:lnTo>
                    <a:pt x="240" y="160"/>
                  </a:lnTo>
                  <a:lnTo>
                    <a:pt x="24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22" name="Freeform 111"/>
            <p:cNvSpPr>
              <a:spLocks/>
            </p:cNvSpPr>
            <p:nvPr/>
          </p:nvSpPr>
          <p:spPr bwMode="auto">
            <a:xfrm>
              <a:off x="6756401" y="3573463"/>
              <a:ext cx="381000" cy="254000"/>
            </a:xfrm>
            <a:custGeom>
              <a:avLst/>
              <a:gdLst>
                <a:gd name="T0" fmla="*/ 0 w 240"/>
                <a:gd name="T1" fmla="*/ 160 h 160"/>
                <a:gd name="T2" fmla="*/ 161 w 240"/>
                <a:gd name="T3" fmla="*/ 160 h 160"/>
                <a:gd name="T4" fmla="*/ 240 w 240"/>
                <a:gd name="T5" fmla="*/ 80 h 160"/>
                <a:gd name="T6" fmla="*/ 161 w 240"/>
                <a:gd name="T7" fmla="*/ 0 h 160"/>
                <a:gd name="T8" fmla="*/ 0 w 240"/>
                <a:gd name="T9" fmla="*/ 0 h 160"/>
                <a:gd name="T10" fmla="*/ 0 w 240"/>
                <a:gd name="T11" fmla="*/ 160 h 160"/>
              </a:gdLst>
              <a:ahLst/>
              <a:cxnLst>
                <a:cxn ang="0">
                  <a:pos x="T0" y="T1"/>
                </a:cxn>
                <a:cxn ang="0">
                  <a:pos x="T2" y="T3"/>
                </a:cxn>
                <a:cxn ang="0">
                  <a:pos x="T4" y="T5"/>
                </a:cxn>
                <a:cxn ang="0">
                  <a:pos x="T6" y="T7"/>
                </a:cxn>
                <a:cxn ang="0">
                  <a:pos x="T8" y="T9"/>
                </a:cxn>
                <a:cxn ang="0">
                  <a:pos x="T10" y="T11"/>
                </a:cxn>
              </a:cxnLst>
              <a:rect l="0" t="0" r="r" b="b"/>
              <a:pathLst>
                <a:path w="240" h="160">
                  <a:moveTo>
                    <a:pt x="0" y="160"/>
                  </a:moveTo>
                  <a:lnTo>
                    <a:pt x="161" y="160"/>
                  </a:lnTo>
                  <a:lnTo>
                    <a:pt x="240" y="80"/>
                  </a:lnTo>
                  <a:lnTo>
                    <a:pt x="161" y="0"/>
                  </a:lnTo>
                  <a:lnTo>
                    <a:pt x="0" y="0"/>
                  </a:lnTo>
                  <a:lnTo>
                    <a:pt x="0" y="160"/>
                  </a:lnTo>
                  <a:close/>
                </a:path>
              </a:pathLst>
            </a:cu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23" name="Rectangle 112"/>
            <p:cNvSpPr>
              <a:spLocks noChangeArrowheads="1"/>
            </p:cNvSpPr>
            <p:nvPr/>
          </p:nvSpPr>
          <p:spPr bwMode="auto">
            <a:xfrm>
              <a:off x="6808788" y="3613151"/>
              <a:ext cx="285750"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5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ADC</a:t>
              </a:r>
              <a:endParaRPr kumimoji="0" lang="zh-CN" altLang="zh-CN"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24" name="Freeform 115"/>
            <p:cNvSpPr>
              <a:spLocks/>
            </p:cNvSpPr>
            <p:nvPr/>
          </p:nvSpPr>
          <p:spPr bwMode="auto">
            <a:xfrm>
              <a:off x="7626351" y="4406901"/>
              <a:ext cx="157163" cy="134938"/>
            </a:xfrm>
            <a:custGeom>
              <a:avLst/>
              <a:gdLst>
                <a:gd name="T0" fmla="*/ 99 w 99"/>
                <a:gd name="T1" fmla="*/ 42 h 85"/>
                <a:gd name="T2" fmla="*/ 49 w 99"/>
                <a:gd name="T3" fmla="*/ 0 h 85"/>
                <a:gd name="T4" fmla="*/ 0 w 99"/>
                <a:gd name="T5" fmla="*/ 42 h 85"/>
                <a:gd name="T6" fmla="*/ 24 w 99"/>
                <a:gd name="T7" fmla="*/ 42 h 85"/>
                <a:gd name="T8" fmla="*/ 24 w 99"/>
                <a:gd name="T9" fmla="*/ 85 h 85"/>
                <a:gd name="T10" fmla="*/ 74 w 99"/>
                <a:gd name="T11" fmla="*/ 85 h 85"/>
                <a:gd name="T12" fmla="*/ 74 w 99"/>
                <a:gd name="T13" fmla="*/ 42 h 85"/>
                <a:gd name="T14" fmla="*/ 99 w 99"/>
                <a:gd name="T15" fmla="*/ 42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85">
                  <a:moveTo>
                    <a:pt x="99" y="42"/>
                  </a:moveTo>
                  <a:lnTo>
                    <a:pt x="49" y="0"/>
                  </a:lnTo>
                  <a:lnTo>
                    <a:pt x="0" y="42"/>
                  </a:lnTo>
                  <a:lnTo>
                    <a:pt x="24" y="42"/>
                  </a:lnTo>
                  <a:lnTo>
                    <a:pt x="24" y="85"/>
                  </a:lnTo>
                  <a:lnTo>
                    <a:pt x="74" y="85"/>
                  </a:lnTo>
                  <a:lnTo>
                    <a:pt x="74" y="42"/>
                  </a:lnTo>
                  <a:lnTo>
                    <a:pt x="99"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25" name="Freeform 116"/>
            <p:cNvSpPr>
              <a:spLocks/>
            </p:cNvSpPr>
            <p:nvPr/>
          </p:nvSpPr>
          <p:spPr bwMode="auto">
            <a:xfrm>
              <a:off x="7626351" y="4406901"/>
              <a:ext cx="157163" cy="134938"/>
            </a:xfrm>
            <a:custGeom>
              <a:avLst/>
              <a:gdLst>
                <a:gd name="T0" fmla="*/ 99 w 99"/>
                <a:gd name="T1" fmla="*/ 42 h 85"/>
                <a:gd name="T2" fmla="*/ 49 w 99"/>
                <a:gd name="T3" fmla="*/ 0 h 85"/>
                <a:gd name="T4" fmla="*/ 0 w 99"/>
                <a:gd name="T5" fmla="*/ 42 h 85"/>
                <a:gd name="T6" fmla="*/ 24 w 99"/>
                <a:gd name="T7" fmla="*/ 42 h 85"/>
                <a:gd name="T8" fmla="*/ 24 w 99"/>
                <a:gd name="T9" fmla="*/ 85 h 85"/>
                <a:gd name="T10" fmla="*/ 74 w 99"/>
                <a:gd name="T11" fmla="*/ 85 h 85"/>
                <a:gd name="T12" fmla="*/ 74 w 99"/>
                <a:gd name="T13" fmla="*/ 42 h 85"/>
                <a:gd name="T14" fmla="*/ 99 w 99"/>
                <a:gd name="T15" fmla="*/ 42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85">
                  <a:moveTo>
                    <a:pt x="99" y="42"/>
                  </a:moveTo>
                  <a:lnTo>
                    <a:pt x="49" y="0"/>
                  </a:lnTo>
                  <a:lnTo>
                    <a:pt x="0" y="42"/>
                  </a:lnTo>
                  <a:lnTo>
                    <a:pt x="24" y="42"/>
                  </a:lnTo>
                  <a:lnTo>
                    <a:pt x="24" y="85"/>
                  </a:lnTo>
                  <a:lnTo>
                    <a:pt x="74" y="85"/>
                  </a:lnTo>
                  <a:lnTo>
                    <a:pt x="74" y="42"/>
                  </a:lnTo>
                  <a:lnTo>
                    <a:pt x="99" y="42"/>
                  </a:lnTo>
                  <a:close/>
                </a:path>
              </a:pathLst>
            </a:custGeom>
            <a:noFill/>
            <a:ln w="22225" cap="rnd">
              <a:solidFill>
                <a:srgbClr val="C0504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26" name="Freeform 117"/>
            <p:cNvSpPr>
              <a:spLocks/>
            </p:cNvSpPr>
            <p:nvPr/>
          </p:nvSpPr>
          <p:spPr bwMode="auto">
            <a:xfrm>
              <a:off x="5105401" y="3457576"/>
              <a:ext cx="144463" cy="134938"/>
            </a:xfrm>
            <a:custGeom>
              <a:avLst/>
              <a:gdLst>
                <a:gd name="T0" fmla="*/ 0 w 91"/>
                <a:gd name="T1" fmla="*/ 0 h 85"/>
                <a:gd name="T2" fmla="*/ 46 w 91"/>
                <a:gd name="T3" fmla="*/ 85 h 85"/>
                <a:gd name="T4" fmla="*/ 91 w 91"/>
                <a:gd name="T5" fmla="*/ 0 h 85"/>
                <a:gd name="T6" fmla="*/ 0 w 91"/>
                <a:gd name="T7" fmla="*/ 0 h 85"/>
              </a:gdLst>
              <a:ahLst/>
              <a:cxnLst>
                <a:cxn ang="0">
                  <a:pos x="T0" y="T1"/>
                </a:cxn>
                <a:cxn ang="0">
                  <a:pos x="T2" y="T3"/>
                </a:cxn>
                <a:cxn ang="0">
                  <a:pos x="T4" y="T5"/>
                </a:cxn>
                <a:cxn ang="0">
                  <a:pos x="T6" y="T7"/>
                </a:cxn>
              </a:cxnLst>
              <a:rect l="0" t="0" r="r" b="b"/>
              <a:pathLst>
                <a:path w="91" h="85">
                  <a:moveTo>
                    <a:pt x="0" y="0"/>
                  </a:moveTo>
                  <a:lnTo>
                    <a:pt x="46" y="85"/>
                  </a:lnTo>
                  <a:lnTo>
                    <a:pt x="9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27" name="Freeform 118"/>
            <p:cNvSpPr>
              <a:spLocks/>
            </p:cNvSpPr>
            <p:nvPr/>
          </p:nvSpPr>
          <p:spPr bwMode="auto">
            <a:xfrm>
              <a:off x="5105401" y="3457576"/>
              <a:ext cx="144463" cy="134938"/>
            </a:xfrm>
            <a:custGeom>
              <a:avLst/>
              <a:gdLst>
                <a:gd name="T0" fmla="*/ 0 w 91"/>
                <a:gd name="T1" fmla="*/ 0 h 85"/>
                <a:gd name="T2" fmla="*/ 46 w 91"/>
                <a:gd name="T3" fmla="*/ 85 h 85"/>
                <a:gd name="T4" fmla="*/ 91 w 91"/>
                <a:gd name="T5" fmla="*/ 0 h 85"/>
                <a:gd name="T6" fmla="*/ 0 w 91"/>
                <a:gd name="T7" fmla="*/ 0 h 85"/>
              </a:gdLst>
              <a:ahLst/>
              <a:cxnLst>
                <a:cxn ang="0">
                  <a:pos x="T0" y="T1"/>
                </a:cxn>
                <a:cxn ang="0">
                  <a:pos x="T2" y="T3"/>
                </a:cxn>
                <a:cxn ang="0">
                  <a:pos x="T4" y="T5"/>
                </a:cxn>
                <a:cxn ang="0">
                  <a:pos x="T6" y="T7"/>
                </a:cxn>
              </a:cxnLst>
              <a:rect l="0" t="0" r="r" b="b"/>
              <a:pathLst>
                <a:path w="91" h="85">
                  <a:moveTo>
                    <a:pt x="0" y="0"/>
                  </a:moveTo>
                  <a:lnTo>
                    <a:pt x="46" y="85"/>
                  </a:lnTo>
                  <a:lnTo>
                    <a:pt x="91" y="0"/>
                  </a:lnTo>
                  <a:lnTo>
                    <a:pt x="0" y="0"/>
                  </a:lnTo>
                  <a:close/>
                </a:path>
              </a:pathLst>
            </a:cu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28" name="Freeform 119"/>
            <p:cNvSpPr>
              <a:spLocks/>
            </p:cNvSpPr>
            <p:nvPr/>
          </p:nvSpPr>
          <p:spPr bwMode="auto">
            <a:xfrm>
              <a:off x="5178426" y="3592513"/>
              <a:ext cx="817563" cy="109538"/>
            </a:xfrm>
            <a:custGeom>
              <a:avLst/>
              <a:gdLst>
                <a:gd name="T0" fmla="*/ 515 w 515"/>
                <a:gd name="T1" fmla="*/ 69 h 69"/>
                <a:gd name="T2" fmla="*/ 0 w 515"/>
                <a:gd name="T3" fmla="*/ 69 h 69"/>
                <a:gd name="T4" fmla="*/ 0 w 515"/>
                <a:gd name="T5" fmla="*/ 0 h 69"/>
              </a:gdLst>
              <a:ahLst/>
              <a:cxnLst>
                <a:cxn ang="0">
                  <a:pos x="T0" y="T1"/>
                </a:cxn>
                <a:cxn ang="0">
                  <a:pos x="T2" y="T3"/>
                </a:cxn>
                <a:cxn ang="0">
                  <a:pos x="T4" y="T5"/>
                </a:cxn>
              </a:cxnLst>
              <a:rect l="0" t="0" r="r" b="b"/>
              <a:pathLst>
                <a:path w="515" h="69">
                  <a:moveTo>
                    <a:pt x="515" y="69"/>
                  </a:moveTo>
                  <a:lnTo>
                    <a:pt x="0" y="69"/>
                  </a:lnTo>
                  <a:lnTo>
                    <a:pt x="0" y="0"/>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29" name="Freeform 120"/>
            <p:cNvSpPr>
              <a:spLocks/>
            </p:cNvSpPr>
            <p:nvPr/>
          </p:nvSpPr>
          <p:spPr bwMode="auto">
            <a:xfrm>
              <a:off x="5105401" y="3738563"/>
              <a:ext cx="144463" cy="128588"/>
            </a:xfrm>
            <a:custGeom>
              <a:avLst/>
              <a:gdLst>
                <a:gd name="T0" fmla="*/ 0 w 91"/>
                <a:gd name="T1" fmla="*/ 0 h 81"/>
                <a:gd name="T2" fmla="*/ 46 w 91"/>
                <a:gd name="T3" fmla="*/ 81 h 81"/>
                <a:gd name="T4" fmla="*/ 91 w 91"/>
                <a:gd name="T5" fmla="*/ 0 h 81"/>
                <a:gd name="T6" fmla="*/ 0 w 91"/>
                <a:gd name="T7" fmla="*/ 0 h 81"/>
              </a:gdLst>
              <a:ahLst/>
              <a:cxnLst>
                <a:cxn ang="0">
                  <a:pos x="T0" y="T1"/>
                </a:cxn>
                <a:cxn ang="0">
                  <a:pos x="T2" y="T3"/>
                </a:cxn>
                <a:cxn ang="0">
                  <a:pos x="T4" y="T5"/>
                </a:cxn>
                <a:cxn ang="0">
                  <a:pos x="T6" y="T7"/>
                </a:cxn>
              </a:cxnLst>
              <a:rect l="0" t="0" r="r" b="b"/>
              <a:pathLst>
                <a:path w="91" h="81">
                  <a:moveTo>
                    <a:pt x="0" y="0"/>
                  </a:moveTo>
                  <a:lnTo>
                    <a:pt x="46" y="81"/>
                  </a:lnTo>
                  <a:lnTo>
                    <a:pt x="9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30" name="Freeform 121"/>
            <p:cNvSpPr>
              <a:spLocks/>
            </p:cNvSpPr>
            <p:nvPr/>
          </p:nvSpPr>
          <p:spPr bwMode="auto">
            <a:xfrm>
              <a:off x="5106988" y="2095501"/>
              <a:ext cx="146050" cy="134938"/>
            </a:xfrm>
            <a:custGeom>
              <a:avLst/>
              <a:gdLst>
                <a:gd name="T0" fmla="*/ 0 w 92"/>
                <a:gd name="T1" fmla="*/ 0 h 85"/>
                <a:gd name="T2" fmla="*/ 46 w 92"/>
                <a:gd name="T3" fmla="*/ 85 h 85"/>
                <a:gd name="T4" fmla="*/ 92 w 92"/>
                <a:gd name="T5" fmla="*/ 0 h 85"/>
                <a:gd name="T6" fmla="*/ 0 w 92"/>
                <a:gd name="T7" fmla="*/ 0 h 85"/>
              </a:gdLst>
              <a:ahLst/>
              <a:cxnLst>
                <a:cxn ang="0">
                  <a:pos x="T0" y="T1"/>
                </a:cxn>
                <a:cxn ang="0">
                  <a:pos x="T2" y="T3"/>
                </a:cxn>
                <a:cxn ang="0">
                  <a:pos x="T4" y="T5"/>
                </a:cxn>
                <a:cxn ang="0">
                  <a:pos x="T6" y="T7"/>
                </a:cxn>
              </a:cxnLst>
              <a:rect l="0" t="0" r="r" b="b"/>
              <a:pathLst>
                <a:path w="92" h="85">
                  <a:moveTo>
                    <a:pt x="0" y="0"/>
                  </a:moveTo>
                  <a:lnTo>
                    <a:pt x="46" y="85"/>
                  </a:lnTo>
                  <a:lnTo>
                    <a:pt x="9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31" name="Freeform 122"/>
            <p:cNvSpPr>
              <a:spLocks/>
            </p:cNvSpPr>
            <p:nvPr/>
          </p:nvSpPr>
          <p:spPr bwMode="auto">
            <a:xfrm>
              <a:off x="5106988" y="2095501"/>
              <a:ext cx="146050" cy="134938"/>
            </a:xfrm>
            <a:custGeom>
              <a:avLst/>
              <a:gdLst>
                <a:gd name="T0" fmla="*/ 0 w 92"/>
                <a:gd name="T1" fmla="*/ 0 h 85"/>
                <a:gd name="T2" fmla="*/ 46 w 92"/>
                <a:gd name="T3" fmla="*/ 85 h 85"/>
                <a:gd name="T4" fmla="*/ 92 w 92"/>
                <a:gd name="T5" fmla="*/ 0 h 85"/>
                <a:gd name="T6" fmla="*/ 0 w 92"/>
                <a:gd name="T7" fmla="*/ 0 h 85"/>
              </a:gdLst>
              <a:ahLst/>
              <a:cxnLst>
                <a:cxn ang="0">
                  <a:pos x="T0" y="T1"/>
                </a:cxn>
                <a:cxn ang="0">
                  <a:pos x="T2" y="T3"/>
                </a:cxn>
                <a:cxn ang="0">
                  <a:pos x="T4" y="T5"/>
                </a:cxn>
                <a:cxn ang="0">
                  <a:pos x="T6" y="T7"/>
                </a:cxn>
              </a:cxnLst>
              <a:rect l="0" t="0" r="r" b="b"/>
              <a:pathLst>
                <a:path w="92" h="85">
                  <a:moveTo>
                    <a:pt x="0" y="0"/>
                  </a:moveTo>
                  <a:lnTo>
                    <a:pt x="46" y="85"/>
                  </a:lnTo>
                  <a:lnTo>
                    <a:pt x="92" y="0"/>
                  </a:lnTo>
                  <a:lnTo>
                    <a:pt x="0" y="0"/>
                  </a:lnTo>
                  <a:close/>
                </a:path>
              </a:pathLst>
            </a:cu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32" name="Freeform 123"/>
            <p:cNvSpPr>
              <a:spLocks/>
            </p:cNvSpPr>
            <p:nvPr/>
          </p:nvSpPr>
          <p:spPr bwMode="auto">
            <a:xfrm>
              <a:off x="5180013" y="2230438"/>
              <a:ext cx="819150" cy="109538"/>
            </a:xfrm>
            <a:custGeom>
              <a:avLst/>
              <a:gdLst>
                <a:gd name="T0" fmla="*/ 516 w 516"/>
                <a:gd name="T1" fmla="*/ 69 h 69"/>
                <a:gd name="T2" fmla="*/ 0 w 516"/>
                <a:gd name="T3" fmla="*/ 69 h 69"/>
                <a:gd name="T4" fmla="*/ 0 w 516"/>
                <a:gd name="T5" fmla="*/ 0 h 69"/>
              </a:gdLst>
              <a:ahLst/>
              <a:cxnLst>
                <a:cxn ang="0">
                  <a:pos x="T0" y="T1"/>
                </a:cxn>
                <a:cxn ang="0">
                  <a:pos x="T2" y="T3"/>
                </a:cxn>
                <a:cxn ang="0">
                  <a:pos x="T4" y="T5"/>
                </a:cxn>
              </a:cxnLst>
              <a:rect l="0" t="0" r="r" b="b"/>
              <a:pathLst>
                <a:path w="516" h="69">
                  <a:moveTo>
                    <a:pt x="516" y="69"/>
                  </a:moveTo>
                  <a:lnTo>
                    <a:pt x="0" y="69"/>
                  </a:lnTo>
                  <a:lnTo>
                    <a:pt x="0" y="0"/>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33" name="Freeform 124"/>
            <p:cNvSpPr>
              <a:spLocks/>
            </p:cNvSpPr>
            <p:nvPr/>
          </p:nvSpPr>
          <p:spPr bwMode="auto">
            <a:xfrm>
              <a:off x="5106988" y="2376488"/>
              <a:ext cx="146050" cy="134938"/>
            </a:xfrm>
            <a:custGeom>
              <a:avLst/>
              <a:gdLst>
                <a:gd name="T0" fmla="*/ 0 w 92"/>
                <a:gd name="T1" fmla="*/ 0 h 85"/>
                <a:gd name="T2" fmla="*/ 46 w 92"/>
                <a:gd name="T3" fmla="*/ 85 h 85"/>
                <a:gd name="T4" fmla="*/ 92 w 92"/>
                <a:gd name="T5" fmla="*/ 0 h 85"/>
                <a:gd name="T6" fmla="*/ 0 w 92"/>
                <a:gd name="T7" fmla="*/ 0 h 85"/>
              </a:gdLst>
              <a:ahLst/>
              <a:cxnLst>
                <a:cxn ang="0">
                  <a:pos x="T0" y="T1"/>
                </a:cxn>
                <a:cxn ang="0">
                  <a:pos x="T2" y="T3"/>
                </a:cxn>
                <a:cxn ang="0">
                  <a:pos x="T4" y="T5"/>
                </a:cxn>
                <a:cxn ang="0">
                  <a:pos x="T6" y="T7"/>
                </a:cxn>
              </a:cxnLst>
              <a:rect l="0" t="0" r="r" b="b"/>
              <a:pathLst>
                <a:path w="92" h="85">
                  <a:moveTo>
                    <a:pt x="0" y="0"/>
                  </a:moveTo>
                  <a:lnTo>
                    <a:pt x="46" y="85"/>
                  </a:lnTo>
                  <a:lnTo>
                    <a:pt x="9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grpSp>
          <p:nvGrpSpPr>
            <p:cNvPr id="834" name="Group 127"/>
            <p:cNvGrpSpPr>
              <a:grpSpLocks/>
            </p:cNvGrpSpPr>
            <p:nvPr/>
          </p:nvGrpSpPr>
          <p:grpSpPr bwMode="auto">
            <a:xfrm>
              <a:off x="5478463" y="2940051"/>
              <a:ext cx="103188" cy="368300"/>
              <a:chOff x="3451" y="1852"/>
              <a:chExt cx="65" cy="232"/>
            </a:xfrm>
          </p:grpSpPr>
          <p:sp>
            <p:nvSpPr>
              <p:cNvPr id="858" name="Rectangle 125"/>
              <p:cNvSpPr>
                <a:spLocks noChangeArrowheads="1"/>
              </p:cNvSpPr>
              <p:nvPr/>
            </p:nvSpPr>
            <p:spPr bwMode="auto">
              <a:xfrm>
                <a:off x="3451" y="191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59" name="Rectangle 126"/>
              <p:cNvSpPr>
                <a:spLocks noChangeArrowheads="1"/>
              </p:cNvSpPr>
              <p:nvPr/>
            </p:nvSpPr>
            <p:spPr bwMode="auto">
              <a:xfrm>
                <a:off x="3451" y="1852"/>
                <a:ext cx="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sp>
          <p:nvSpPr>
            <p:cNvPr id="835" name="Freeform 128"/>
            <p:cNvSpPr>
              <a:spLocks/>
            </p:cNvSpPr>
            <p:nvPr/>
          </p:nvSpPr>
          <p:spPr bwMode="auto">
            <a:xfrm>
              <a:off x="5808663" y="3027363"/>
              <a:ext cx="146050" cy="134938"/>
            </a:xfrm>
            <a:custGeom>
              <a:avLst/>
              <a:gdLst>
                <a:gd name="T0" fmla="*/ 0 w 92"/>
                <a:gd name="T1" fmla="*/ 0 h 85"/>
                <a:gd name="T2" fmla="*/ 46 w 92"/>
                <a:gd name="T3" fmla="*/ 85 h 85"/>
                <a:gd name="T4" fmla="*/ 92 w 92"/>
                <a:gd name="T5" fmla="*/ 0 h 85"/>
                <a:gd name="T6" fmla="*/ 0 w 92"/>
                <a:gd name="T7" fmla="*/ 0 h 85"/>
              </a:gdLst>
              <a:ahLst/>
              <a:cxnLst>
                <a:cxn ang="0">
                  <a:pos x="T0" y="T1"/>
                </a:cxn>
                <a:cxn ang="0">
                  <a:pos x="T2" y="T3"/>
                </a:cxn>
                <a:cxn ang="0">
                  <a:pos x="T4" y="T5"/>
                </a:cxn>
                <a:cxn ang="0">
                  <a:pos x="T6" y="T7"/>
                </a:cxn>
              </a:cxnLst>
              <a:rect l="0" t="0" r="r" b="b"/>
              <a:pathLst>
                <a:path w="92" h="85">
                  <a:moveTo>
                    <a:pt x="0" y="0"/>
                  </a:moveTo>
                  <a:lnTo>
                    <a:pt x="46" y="85"/>
                  </a:lnTo>
                  <a:lnTo>
                    <a:pt x="9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36" name="Rectangle 129"/>
            <p:cNvSpPr>
              <a:spLocks noChangeArrowheads="1"/>
            </p:cNvSpPr>
            <p:nvPr/>
          </p:nvSpPr>
          <p:spPr bwMode="auto">
            <a:xfrm>
              <a:off x="5600701" y="2419351"/>
              <a:ext cx="508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837" name="Rectangle 130"/>
            <p:cNvSpPr>
              <a:spLocks noChangeArrowheads="1"/>
            </p:cNvSpPr>
            <p:nvPr/>
          </p:nvSpPr>
          <p:spPr bwMode="auto">
            <a:xfrm>
              <a:off x="5600701" y="2663826"/>
              <a:ext cx="508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838" name="Rectangle 131"/>
            <p:cNvSpPr>
              <a:spLocks noChangeArrowheads="1"/>
            </p:cNvSpPr>
            <p:nvPr/>
          </p:nvSpPr>
          <p:spPr bwMode="auto">
            <a:xfrm>
              <a:off x="5600701" y="2903538"/>
              <a:ext cx="508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839" name="Freeform 135"/>
            <p:cNvSpPr>
              <a:spLocks/>
            </p:cNvSpPr>
            <p:nvPr/>
          </p:nvSpPr>
          <p:spPr bwMode="auto">
            <a:xfrm>
              <a:off x="6991351" y="3033713"/>
              <a:ext cx="146050" cy="134938"/>
            </a:xfrm>
            <a:custGeom>
              <a:avLst/>
              <a:gdLst>
                <a:gd name="T0" fmla="*/ 0 w 92"/>
                <a:gd name="T1" fmla="*/ 0 h 85"/>
                <a:gd name="T2" fmla="*/ 46 w 92"/>
                <a:gd name="T3" fmla="*/ 85 h 85"/>
                <a:gd name="T4" fmla="*/ 92 w 92"/>
                <a:gd name="T5" fmla="*/ 0 h 85"/>
                <a:gd name="T6" fmla="*/ 0 w 92"/>
                <a:gd name="T7" fmla="*/ 0 h 85"/>
              </a:gdLst>
              <a:ahLst/>
              <a:cxnLst>
                <a:cxn ang="0">
                  <a:pos x="T0" y="T1"/>
                </a:cxn>
                <a:cxn ang="0">
                  <a:pos x="T2" y="T3"/>
                </a:cxn>
                <a:cxn ang="0">
                  <a:pos x="T4" y="T5"/>
                </a:cxn>
                <a:cxn ang="0">
                  <a:pos x="T6" y="T7"/>
                </a:cxn>
              </a:cxnLst>
              <a:rect l="0" t="0" r="r" b="b"/>
              <a:pathLst>
                <a:path w="92" h="85">
                  <a:moveTo>
                    <a:pt x="0" y="0"/>
                  </a:moveTo>
                  <a:lnTo>
                    <a:pt x="46" y="85"/>
                  </a:lnTo>
                  <a:lnTo>
                    <a:pt x="9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40" name="Rectangle 136"/>
            <p:cNvSpPr>
              <a:spLocks noChangeArrowheads="1"/>
            </p:cNvSpPr>
            <p:nvPr/>
          </p:nvSpPr>
          <p:spPr bwMode="auto">
            <a:xfrm>
              <a:off x="6783388" y="2425701"/>
              <a:ext cx="508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841" name="Rectangle 137"/>
            <p:cNvSpPr>
              <a:spLocks noChangeArrowheads="1"/>
            </p:cNvSpPr>
            <p:nvPr/>
          </p:nvSpPr>
          <p:spPr bwMode="auto">
            <a:xfrm>
              <a:off x="6783388" y="2670176"/>
              <a:ext cx="508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842" name="Rectangle 138"/>
            <p:cNvSpPr>
              <a:spLocks noChangeArrowheads="1"/>
            </p:cNvSpPr>
            <p:nvPr/>
          </p:nvSpPr>
          <p:spPr bwMode="auto">
            <a:xfrm>
              <a:off x="6783388" y="2909888"/>
              <a:ext cx="508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843" name="Rectangle 142"/>
            <p:cNvSpPr>
              <a:spLocks noChangeArrowheads="1"/>
            </p:cNvSpPr>
            <p:nvPr/>
          </p:nvSpPr>
          <p:spPr bwMode="auto">
            <a:xfrm>
              <a:off x="8308976" y="2455863"/>
              <a:ext cx="508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844" name="Rectangle 143"/>
            <p:cNvSpPr>
              <a:spLocks noChangeArrowheads="1"/>
            </p:cNvSpPr>
            <p:nvPr/>
          </p:nvSpPr>
          <p:spPr bwMode="auto">
            <a:xfrm>
              <a:off x="8308976" y="2695576"/>
              <a:ext cx="508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845" name="Rectangle 144"/>
            <p:cNvSpPr>
              <a:spLocks noChangeArrowheads="1"/>
            </p:cNvSpPr>
            <p:nvPr/>
          </p:nvSpPr>
          <p:spPr bwMode="auto">
            <a:xfrm>
              <a:off x="8308976" y="2936876"/>
              <a:ext cx="508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846" name="Rectangle 145"/>
            <p:cNvSpPr>
              <a:spLocks noChangeArrowheads="1"/>
            </p:cNvSpPr>
            <p:nvPr/>
          </p:nvSpPr>
          <p:spPr bwMode="auto">
            <a:xfrm>
              <a:off x="1135063" y="2563813"/>
              <a:ext cx="5905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FPGA</a:t>
              </a:r>
              <a:endParaRPr kumimoji="0" lang="en-US" altLang="zh-CN"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zh-CN" dirty="0">
                  <a:solidFill>
                    <a:srgbClr val="000000"/>
                  </a:solidFill>
                  <a:latin typeface="Times New Roman" panose="02020603050405020304" pitchFamily="18" charset="0"/>
                  <a:cs typeface="Times New Roman" panose="02020603050405020304"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DSP</a:t>
              </a:r>
              <a:endPar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47" name="文本框 846"/>
                <p:cNvSpPr txBox="1"/>
                <p:nvPr/>
              </p:nvSpPr>
              <p:spPr>
                <a:xfrm>
                  <a:off x="5457571" y="3158755"/>
                  <a:ext cx="298704" cy="3700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𝑟</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54" name="文本框 153"/>
                <p:cNvSpPr txBox="1">
                  <a:spLocks noRot="1" noChangeAspect="1" noMove="1" noResize="1" noEditPoints="1" noAdjustHandles="1" noChangeArrowheads="1" noChangeShapeType="1" noTextEdit="1"/>
                </p:cNvSpPr>
                <p:nvPr/>
              </p:nvSpPr>
              <p:spPr>
                <a:xfrm>
                  <a:off x="5457571" y="3158755"/>
                  <a:ext cx="298704" cy="370038"/>
                </a:xfrm>
                <a:prstGeom prst="rect">
                  <a:avLst/>
                </a:prstGeom>
                <a:blipFill>
                  <a:blip r:embed="rId3"/>
                  <a:stretch>
                    <a:fillRect r="-265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8" name="文本框 847"/>
                <p:cNvSpPr txBox="1"/>
                <p:nvPr/>
              </p:nvSpPr>
              <p:spPr>
                <a:xfrm>
                  <a:off x="2266347" y="3222866"/>
                  <a:ext cx="298704" cy="3700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m:rPr>
                                <m:sty m:val="p"/>
                              </m:rPr>
                              <a:rPr lang="en-US" altLang="zh-CN" b="0" i="1">
                                <a:latin typeface="Cambria Math" panose="02040503050406030204" pitchFamily="18" charset="0"/>
                              </a:rPr>
                              <m:t>t</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55" name="文本框 154"/>
                <p:cNvSpPr txBox="1">
                  <a:spLocks noRot="1" noChangeAspect="1" noMove="1" noResize="1" noEditPoints="1" noAdjustHandles="1" noChangeArrowheads="1" noChangeShapeType="1" noTextEdit="1"/>
                </p:cNvSpPr>
                <p:nvPr/>
              </p:nvSpPr>
              <p:spPr>
                <a:xfrm>
                  <a:off x="2266347" y="3222866"/>
                  <a:ext cx="298704" cy="370038"/>
                </a:xfrm>
                <a:prstGeom prst="rect">
                  <a:avLst/>
                </a:prstGeom>
                <a:blipFill>
                  <a:blip r:embed="rId4"/>
                  <a:stretch>
                    <a:fillRect r="-2244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9" name="文本框 848"/>
                <p:cNvSpPr txBox="1"/>
                <p:nvPr/>
              </p:nvSpPr>
              <p:spPr>
                <a:xfrm>
                  <a:off x="625476" y="3262163"/>
                  <a:ext cx="298704" cy="3700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𝑠</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56" name="文本框 155"/>
                <p:cNvSpPr txBox="1">
                  <a:spLocks noRot="1" noChangeAspect="1" noMove="1" noResize="1" noEditPoints="1" noAdjustHandles="1" noChangeArrowheads="1" noChangeShapeType="1" noTextEdit="1"/>
                </p:cNvSpPr>
                <p:nvPr/>
              </p:nvSpPr>
              <p:spPr>
                <a:xfrm>
                  <a:off x="625476" y="3262163"/>
                  <a:ext cx="298704" cy="370038"/>
                </a:xfrm>
                <a:prstGeom prst="rect">
                  <a:avLst/>
                </a:prstGeom>
                <a:blipFill>
                  <a:blip r:embed="rId5"/>
                  <a:stretch>
                    <a:fillRect r="-265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50" name="文本框 849"/>
                <p:cNvSpPr txBox="1"/>
                <p:nvPr/>
              </p:nvSpPr>
              <p:spPr>
                <a:xfrm>
                  <a:off x="3523678" y="3222475"/>
                  <a:ext cx="298704" cy="3700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m:rPr>
                                <m:sty m:val="p"/>
                              </m:rPr>
                              <a:rPr lang="en-US" altLang="zh-CN" b="0" i="1">
                                <a:latin typeface="Cambria Math" panose="02040503050406030204" pitchFamily="18" charset="0"/>
                              </a:rPr>
                              <m:t>t</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57" name="文本框 156"/>
                <p:cNvSpPr txBox="1">
                  <a:spLocks noRot="1" noChangeAspect="1" noMove="1" noResize="1" noEditPoints="1" noAdjustHandles="1" noChangeArrowheads="1" noChangeShapeType="1" noTextEdit="1"/>
                </p:cNvSpPr>
                <p:nvPr/>
              </p:nvSpPr>
              <p:spPr>
                <a:xfrm>
                  <a:off x="3523678" y="3222475"/>
                  <a:ext cx="298704" cy="370038"/>
                </a:xfrm>
                <a:prstGeom prst="rect">
                  <a:avLst/>
                </a:prstGeom>
                <a:blipFill>
                  <a:blip r:embed="rId6"/>
                  <a:stretch>
                    <a:fillRect r="-2244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51" name="文本框 850"/>
                <p:cNvSpPr txBox="1"/>
                <p:nvPr/>
              </p:nvSpPr>
              <p:spPr>
                <a:xfrm>
                  <a:off x="6608573" y="3121744"/>
                  <a:ext cx="298704" cy="3700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𝑟</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58" name="文本框 157"/>
                <p:cNvSpPr txBox="1">
                  <a:spLocks noRot="1" noChangeAspect="1" noMove="1" noResize="1" noEditPoints="1" noAdjustHandles="1" noChangeArrowheads="1" noChangeShapeType="1" noTextEdit="1"/>
                </p:cNvSpPr>
                <p:nvPr/>
              </p:nvSpPr>
              <p:spPr>
                <a:xfrm>
                  <a:off x="6608573" y="3121744"/>
                  <a:ext cx="298704" cy="370038"/>
                </a:xfrm>
                <a:prstGeom prst="rect">
                  <a:avLst/>
                </a:prstGeom>
                <a:blipFill>
                  <a:blip r:embed="rId7"/>
                  <a:stretch>
                    <a:fillRect r="-265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52" name="文本框 851"/>
                <p:cNvSpPr txBox="1"/>
                <p:nvPr/>
              </p:nvSpPr>
              <p:spPr>
                <a:xfrm>
                  <a:off x="8119682" y="3201989"/>
                  <a:ext cx="298704" cy="3700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𝑠</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59" name="文本框 158"/>
                <p:cNvSpPr txBox="1">
                  <a:spLocks noRot="1" noChangeAspect="1" noMove="1" noResize="1" noEditPoints="1" noAdjustHandles="1" noChangeArrowheads="1" noChangeShapeType="1" noTextEdit="1"/>
                </p:cNvSpPr>
                <p:nvPr/>
              </p:nvSpPr>
              <p:spPr>
                <a:xfrm>
                  <a:off x="8119682" y="3201989"/>
                  <a:ext cx="298704" cy="370038"/>
                </a:xfrm>
                <a:prstGeom prst="rect">
                  <a:avLst/>
                </a:prstGeom>
                <a:blipFill>
                  <a:blip r:embed="rId8"/>
                  <a:stretch>
                    <a:fillRect r="-26531"/>
                  </a:stretch>
                </a:blipFill>
              </p:spPr>
              <p:txBody>
                <a:bodyPr/>
                <a:lstStyle/>
                <a:p>
                  <a:r>
                    <a:rPr lang="zh-CN" altLang="en-US">
                      <a:noFill/>
                    </a:rPr>
                    <a:t> </a:t>
                  </a:r>
                </a:p>
              </p:txBody>
            </p:sp>
          </mc:Fallback>
        </mc:AlternateContent>
        <p:sp>
          <p:nvSpPr>
            <p:cNvPr id="853" name="Rectangle 50"/>
            <p:cNvSpPr>
              <a:spLocks noChangeArrowheads="1"/>
            </p:cNvSpPr>
            <p:nvPr/>
          </p:nvSpPr>
          <p:spPr bwMode="auto">
            <a:xfrm>
              <a:off x="6850660" y="4532551"/>
              <a:ext cx="17085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zh-CN" sz="1600" i="1" dirty="0">
                  <a:solidFill>
                    <a:srgbClr val="000000"/>
                  </a:solidFill>
                  <a:latin typeface="Times New Roman" panose="02020603050405020304" pitchFamily="18" charset="0"/>
                  <a:cs typeface="Times New Roman" panose="02020603050405020304" pitchFamily="18" charset="0"/>
                </a:rPr>
                <a:t>d</a:t>
              </a:r>
              <a:r>
                <a:rPr kumimoji="0" lang="en-US"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igital</a:t>
              </a:r>
              <a:r>
                <a:rPr kumimoji="0" lang="en-US" altLang="zh-CN" sz="1600" b="0" i="1" u="none" strike="noStrike" cap="none" normalizeH="0" dirty="0">
                  <a:ln>
                    <a:noFill/>
                  </a:ln>
                  <a:solidFill>
                    <a:srgbClr val="000000"/>
                  </a:solidFill>
                  <a:effectLst/>
                  <a:latin typeface="Times New Roman" panose="02020603050405020304" pitchFamily="18" charset="0"/>
                  <a:cs typeface="Times New Roman" panose="02020603050405020304" pitchFamily="18" charset="0"/>
                </a:rPr>
                <a:t> </a:t>
              </a:r>
              <a:r>
                <a:rPr lang="en-US" altLang="zh-CN" sz="1600" i="1" dirty="0">
                  <a:solidFill>
                    <a:srgbClr val="000000"/>
                  </a:solidFill>
                  <a:latin typeface="Times New Roman" panose="02020603050405020304" pitchFamily="18" charset="0"/>
                  <a:cs typeface="Times New Roman" panose="02020603050405020304" pitchFamily="18" charset="0"/>
                </a:rPr>
                <a:t>combiner</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zh-CN" altLang="zh-CN"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54" name="Rectangle 145"/>
            <p:cNvSpPr>
              <a:spLocks noChangeArrowheads="1"/>
            </p:cNvSpPr>
            <p:nvPr/>
          </p:nvSpPr>
          <p:spPr bwMode="auto">
            <a:xfrm>
              <a:off x="7449259" y="2563813"/>
              <a:ext cx="58990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FPGA</a:t>
              </a:r>
              <a:endParaRPr kumimoji="0" lang="en-US" altLang="zh-CN"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zh-CN" dirty="0">
                  <a:solidFill>
                    <a:srgbClr val="000000"/>
                  </a:solidFill>
                  <a:latin typeface="Times New Roman" panose="02020603050405020304" pitchFamily="18" charset="0"/>
                  <a:cs typeface="Times New Roman" panose="02020603050405020304"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DSP</a:t>
              </a:r>
              <a:endPar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55" name="Rectangle 16"/>
            <p:cNvSpPr>
              <a:spLocks noChangeArrowheads="1"/>
            </p:cNvSpPr>
            <p:nvPr/>
          </p:nvSpPr>
          <p:spPr bwMode="auto">
            <a:xfrm>
              <a:off x="2721447" y="3502280"/>
              <a:ext cx="3686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RF </a:t>
              </a:r>
              <a:endParaRPr kumimoji="0" lang="en-US" altLang="zh-CN"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zh-CN" sz="1200" dirty="0">
                  <a:solidFill>
                    <a:srgbClr val="000000"/>
                  </a:solidFill>
                  <a:latin typeface="Times New Roman" panose="02020603050405020304" pitchFamily="18" charset="0"/>
                  <a:cs typeface="Times New Roman" panose="02020603050405020304" pitchFamily="18" charset="0"/>
                </a:rPr>
                <a:t>Chain</a:t>
              </a:r>
              <a:endParaRPr kumimoji="0" lang="zh-CN" altLang="zh-CN"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56" name="Rectangle 16"/>
            <p:cNvSpPr>
              <a:spLocks noChangeArrowheads="1"/>
            </p:cNvSpPr>
            <p:nvPr/>
          </p:nvSpPr>
          <p:spPr bwMode="auto">
            <a:xfrm>
              <a:off x="6099076" y="2155032"/>
              <a:ext cx="3686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RF </a:t>
              </a:r>
              <a:endParaRPr kumimoji="0" lang="en-US" altLang="zh-CN"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zh-CN" sz="1200" dirty="0">
                  <a:solidFill>
                    <a:srgbClr val="000000"/>
                  </a:solidFill>
                  <a:latin typeface="Times New Roman" panose="02020603050405020304" pitchFamily="18" charset="0"/>
                  <a:cs typeface="Times New Roman" panose="02020603050405020304" pitchFamily="18" charset="0"/>
                </a:rPr>
                <a:t>Chain</a:t>
              </a:r>
              <a:endParaRPr kumimoji="0" lang="zh-CN" altLang="zh-CN"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57" name="Rectangle 16"/>
            <p:cNvSpPr>
              <a:spLocks noChangeArrowheads="1"/>
            </p:cNvSpPr>
            <p:nvPr/>
          </p:nvSpPr>
          <p:spPr bwMode="auto">
            <a:xfrm>
              <a:off x="6094505" y="3502280"/>
              <a:ext cx="3686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RF </a:t>
              </a:r>
              <a:endParaRPr kumimoji="0" lang="en-US" altLang="zh-CN"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zh-CN" sz="1200" dirty="0">
                  <a:solidFill>
                    <a:srgbClr val="000000"/>
                  </a:solidFill>
                  <a:latin typeface="Times New Roman" panose="02020603050405020304" pitchFamily="18" charset="0"/>
                  <a:cs typeface="Times New Roman" panose="02020603050405020304" pitchFamily="18" charset="0"/>
                </a:rPr>
                <a:t>Chain</a:t>
              </a:r>
              <a:endParaRPr kumimoji="0" lang="zh-CN" altLang="zh-CN"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426361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400" dirty="0"/>
              <a:t>Analog beamforming: </a:t>
            </a:r>
            <a:r>
              <a:rPr lang="en-US" sz="2400" dirty="0">
                <a:solidFill>
                  <a:srgbClr val="0432FF"/>
                </a:solidFill>
              </a:rPr>
              <a:t>performance </a:t>
            </a:r>
            <a:r>
              <a:rPr lang="en-US" sz="2400" dirty="0"/>
              <a:t>&amp; </a:t>
            </a:r>
            <a:r>
              <a:rPr lang="en-US" sz="2400" dirty="0">
                <a:solidFill>
                  <a:srgbClr val="0432FF"/>
                </a:solidFill>
              </a:rPr>
              <a:t>only single data stream </a:t>
            </a:r>
            <a:r>
              <a:rPr lang="en-US" altLang="zh-CN" sz="2400" dirty="0">
                <a:solidFill>
                  <a:srgbClr val="00B050"/>
                </a:solidFill>
              </a:rPr>
              <a:t>✘</a:t>
            </a:r>
          </a:p>
          <a:p>
            <a:pPr marL="0" indent="0">
              <a:buNone/>
            </a:pPr>
            <a:endParaRPr lang="en-US" sz="2400" dirty="0"/>
          </a:p>
          <a:p>
            <a:pPr marL="0" indent="0">
              <a:buNone/>
            </a:pPr>
            <a:endParaRPr lang="en-US" sz="2400" dirty="0"/>
          </a:p>
        </p:txBody>
      </p:sp>
      <p:sp>
        <p:nvSpPr>
          <p:cNvPr id="3" name="Slide Number Placeholder 2"/>
          <p:cNvSpPr>
            <a:spLocks noGrp="1"/>
          </p:cNvSpPr>
          <p:nvPr>
            <p:ph type="sldNum" sz="quarter" idx="11"/>
          </p:nvPr>
        </p:nvSpPr>
        <p:spPr/>
        <p:txBody>
          <a:bodyPr/>
          <a:lstStyle/>
          <a:p>
            <a:pPr>
              <a:defRPr/>
            </a:pPr>
            <a:fld id="{AC6DD1D9-2669-FC49-9FC1-CDD719D0F834}" type="slidenum">
              <a:rPr lang="en-US" smtClean="0"/>
              <a:pPr>
                <a:defRPr/>
              </a:pPr>
              <a:t>8</a:t>
            </a:fld>
            <a:endParaRPr lang="en-US"/>
          </a:p>
        </p:txBody>
      </p:sp>
      <p:sp>
        <p:nvSpPr>
          <p:cNvPr id="4" name="Title 3"/>
          <p:cNvSpPr>
            <a:spLocks noGrp="1"/>
          </p:cNvSpPr>
          <p:nvPr>
            <p:ph type="title"/>
          </p:nvPr>
        </p:nvSpPr>
        <p:spPr/>
        <p:txBody>
          <a:bodyPr/>
          <a:lstStyle/>
          <a:p>
            <a:r>
              <a:rPr lang="en-US" altLang="zh-CN" dirty="0"/>
              <a:t>Why hybrid?</a:t>
            </a:r>
            <a:endParaRPr lang="en-US" dirty="0"/>
          </a:p>
        </p:txBody>
      </p:sp>
      <p:grpSp>
        <p:nvGrpSpPr>
          <p:cNvPr id="587" name="组合 586">
            <a:extLst>
              <a:ext uri="{FF2B5EF4-FFF2-40B4-BE49-F238E27FC236}">
                <a16:creationId xmlns:a16="http://schemas.microsoft.com/office/drawing/2014/main" id="{E8E8FC6A-1E9E-4594-BC4E-F5AD0D6CB641}"/>
              </a:ext>
            </a:extLst>
          </p:cNvPr>
          <p:cNvGrpSpPr/>
          <p:nvPr/>
        </p:nvGrpSpPr>
        <p:grpSpPr>
          <a:xfrm>
            <a:off x="22953" y="2731169"/>
            <a:ext cx="9088181" cy="2731857"/>
            <a:chOff x="538164" y="1971104"/>
            <a:chExt cx="8145457" cy="2113528"/>
          </a:xfrm>
        </p:grpSpPr>
        <p:grpSp>
          <p:nvGrpSpPr>
            <p:cNvPr id="588" name="Group 10"/>
            <p:cNvGrpSpPr>
              <a:grpSpLocks/>
            </p:cNvGrpSpPr>
            <p:nvPr/>
          </p:nvGrpSpPr>
          <p:grpSpPr bwMode="auto">
            <a:xfrm>
              <a:off x="4094162" y="2291463"/>
              <a:ext cx="1044575" cy="823913"/>
              <a:chOff x="2553" y="1987"/>
              <a:chExt cx="658" cy="519"/>
            </a:xfrm>
          </p:grpSpPr>
          <p:sp>
            <p:nvSpPr>
              <p:cNvPr id="737" name="Freeform 6"/>
              <p:cNvSpPr>
                <a:spLocks/>
              </p:cNvSpPr>
              <p:nvPr/>
            </p:nvSpPr>
            <p:spPr bwMode="auto">
              <a:xfrm>
                <a:off x="2553" y="1987"/>
                <a:ext cx="658" cy="519"/>
              </a:xfrm>
              <a:custGeom>
                <a:avLst/>
                <a:gdLst>
                  <a:gd name="T0" fmla="*/ 307 w 3017"/>
                  <a:gd name="T1" fmla="*/ 792 h 2374"/>
                  <a:gd name="T2" fmla="*/ 697 w 3017"/>
                  <a:gd name="T3" fmla="*/ 248 h 2374"/>
                  <a:gd name="T4" fmla="*/ 989 w 3017"/>
                  <a:gd name="T5" fmla="*/ 310 h 2374"/>
                  <a:gd name="T6" fmla="*/ 1475 w 3017"/>
                  <a:gd name="T7" fmla="*/ 152 h 2374"/>
                  <a:gd name="T8" fmla="*/ 1558 w 3017"/>
                  <a:gd name="T9" fmla="*/ 217 h 2374"/>
                  <a:gd name="T10" fmla="*/ 1953 w 3017"/>
                  <a:gd name="T11" fmla="*/ 77 h 2374"/>
                  <a:gd name="T12" fmla="*/ 2055 w 3017"/>
                  <a:gd name="T13" fmla="*/ 167 h 2374"/>
                  <a:gd name="T14" fmla="*/ 2517 w 3017"/>
                  <a:gd name="T15" fmla="*/ 127 h 2374"/>
                  <a:gd name="T16" fmla="*/ 2627 w 3017"/>
                  <a:gd name="T17" fmla="*/ 330 h 2374"/>
                  <a:gd name="T18" fmla="*/ 2880 w 3017"/>
                  <a:gd name="T19" fmla="*/ 799 h 2374"/>
                  <a:gd name="T20" fmla="*/ 2863 w 3017"/>
                  <a:gd name="T21" fmla="*/ 850 h 2374"/>
                  <a:gd name="T22" fmla="*/ 2779 w 3017"/>
                  <a:gd name="T23" fmla="*/ 1529 h 2374"/>
                  <a:gd name="T24" fmla="*/ 2566 w 3017"/>
                  <a:gd name="T25" fmla="*/ 1625 h 2374"/>
                  <a:gd name="T26" fmla="*/ 2173 w 3017"/>
                  <a:gd name="T27" fmla="*/ 2035 h 2374"/>
                  <a:gd name="T28" fmla="*/ 1969 w 3017"/>
                  <a:gd name="T29" fmla="*/ 1973 h 2374"/>
                  <a:gd name="T30" fmla="*/ 1402 w 3017"/>
                  <a:gd name="T31" fmla="*/ 2296 h 2374"/>
                  <a:gd name="T32" fmla="*/ 1155 w 3017"/>
                  <a:gd name="T33" fmla="*/ 2101 h 2374"/>
                  <a:gd name="T34" fmla="*/ 441 w 3017"/>
                  <a:gd name="T35" fmla="*/ 1912 h 2374"/>
                  <a:gd name="T36" fmla="*/ 436 w 3017"/>
                  <a:gd name="T37" fmla="*/ 1902 h 2374"/>
                  <a:gd name="T38" fmla="*/ 110 w 3017"/>
                  <a:gd name="T39" fmla="*/ 1629 h 2374"/>
                  <a:gd name="T40" fmla="*/ 187 w 3017"/>
                  <a:gd name="T41" fmla="*/ 1380 h 2374"/>
                  <a:gd name="T42" fmla="*/ 82 w 3017"/>
                  <a:gd name="T43" fmla="*/ 952 h 2374"/>
                  <a:gd name="T44" fmla="*/ 305 w 3017"/>
                  <a:gd name="T45" fmla="*/ 799 h 2374"/>
                  <a:gd name="T46" fmla="*/ 307 w 3017"/>
                  <a:gd name="T47" fmla="*/ 792 h 2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17" h="2374">
                    <a:moveTo>
                      <a:pt x="307" y="792"/>
                    </a:moveTo>
                    <a:cubicBezTo>
                      <a:pt x="273" y="528"/>
                      <a:pt x="448" y="284"/>
                      <a:pt x="697" y="248"/>
                    </a:cubicBezTo>
                    <a:cubicBezTo>
                      <a:pt x="798" y="234"/>
                      <a:pt x="901" y="255"/>
                      <a:pt x="989" y="310"/>
                    </a:cubicBezTo>
                    <a:cubicBezTo>
                      <a:pt x="1082" y="124"/>
                      <a:pt x="1299" y="53"/>
                      <a:pt x="1475" y="152"/>
                    </a:cubicBezTo>
                    <a:cubicBezTo>
                      <a:pt x="1505" y="169"/>
                      <a:pt x="1533" y="191"/>
                      <a:pt x="1558" y="217"/>
                    </a:cubicBezTo>
                    <a:cubicBezTo>
                      <a:pt x="1631" y="62"/>
                      <a:pt x="1807" y="0"/>
                      <a:pt x="1953" y="77"/>
                    </a:cubicBezTo>
                    <a:cubicBezTo>
                      <a:pt x="1993" y="98"/>
                      <a:pt x="2028" y="129"/>
                      <a:pt x="2055" y="167"/>
                    </a:cubicBezTo>
                    <a:cubicBezTo>
                      <a:pt x="2172" y="21"/>
                      <a:pt x="2379" y="3"/>
                      <a:pt x="2517" y="127"/>
                    </a:cubicBezTo>
                    <a:cubicBezTo>
                      <a:pt x="2575" y="179"/>
                      <a:pt x="2614" y="250"/>
                      <a:pt x="2627" y="330"/>
                    </a:cubicBezTo>
                    <a:cubicBezTo>
                      <a:pt x="2819" y="385"/>
                      <a:pt x="2932" y="595"/>
                      <a:pt x="2880" y="799"/>
                    </a:cubicBezTo>
                    <a:cubicBezTo>
                      <a:pt x="2875" y="816"/>
                      <a:pt x="2870" y="833"/>
                      <a:pt x="2863" y="850"/>
                    </a:cubicBezTo>
                    <a:cubicBezTo>
                      <a:pt x="3017" y="1062"/>
                      <a:pt x="2979" y="1366"/>
                      <a:pt x="2779" y="1529"/>
                    </a:cubicBezTo>
                    <a:cubicBezTo>
                      <a:pt x="2717" y="1580"/>
                      <a:pt x="2644" y="1613"/>
                      <a:pt x="2566" y="1625"/>
                    </a:cubicBezTo>
                    <a:cubicBezTo>
                      <a:pt x="2564" y="1853"/>
                      <a:pt x="2388" y="2037"/>
                      <a:pt x="2173" y="2035"/>
                    </a:cubicBezTo>
                    <a:cubicBezTo>
                      <a:pt x="2101" y="2035"/>
                      <a:pt x="2030" y="2013"/>
                      <a:pt x="1969" y="1973"/>
                    </a:cubicBezTo>
                    <a:cubicBezTo>
                      <a:pt x="1897" y="2229"/>
                      <a:pt x="1642" y="2374"/>
                      <a:pt x="1402" y="2296"/>
                    </a:cubicBezTo>
                    <a:cubicBezTo>
                      <a:pt x="1301" y="2263"/>
                      <a:pt x="1214" y="2195"/>
                      <a:pt x="1155" y="2101"/>
                    </a:cubicBezTo>
                    <a:cubicBezTo>
                      <a:pt x="909" y="2259"/>
                      <a:pt x="589" y="2174"/>
                      <a:pt x="441" y="1912"/>
                    </a:cubicBezTo>
                    <a:cubicBezTo>
                      <a:pt x="439" y="1909"/>
                      <a:pt x="438" y="1905"/>
                      <a:pt x="436" y="1902"/>
                    </a:cubicBezTo>
                    <a:cubicBezTo>
                      <a:pt x="275" y="1922"/>
                      <a:pt x="129" y="1800"/>
                      <a:pt x="110" y="1629"/>
                    </a:cubicBezTo>
                    <a:cubicBezTo>
                      <a:pt x="100" y="1538"/>
                      <a:pt x="128" y="1447"/>
                      <a:pt x="187" y="1380"/>
                    </a:cubicBezTo>
                    <a:cubicBezTo>
                      <a:pt x="47" y="1293"/>
                      <a:pt x="0" y="1101"/>
                      <a:pt x="82" y="952"/>
                    </a:cubicBezTo>
                    <a:cubicBezTo>
                      <a:pt x="129" y="866"/>
                      <a:pt x="212" y="810"/>
                      <a:pt x="305" y="799"/>
                    </a:cubicBezTo>
                    <a:lnTo>
                      <a:pt x="307" y="792"/>
                    </a:lnTo>
                    <a:close/>
                  </a:path>
                </a:pathLst>
              </a:custGeom>
              <a:noFill/>
              <a:ln w="222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38" name="Freeform 7"/>
              <p:cNvSpPr>
                <a:spLocks noEditPoints="1"/>
              </p:cNvSpPr>
              <p:nvPr/>
            </p:nvSpPr>
            <p:spPr bwMode="auto">
              <a:xfrm>
                <a:off x="2595" y="2022"/>
                <a:ext cx="582" cy="422"/>
              </a:xfrm>
              <a:custGeom>
                <a:avLst/>
                <a:gdLst>
                  <a:gd name="T0" fmla="*/ 171 w 2672"/>
                  <a:gd name="T1" fmla="*/ 1253 h 1932"/>
                  <a:gd name="T2" fmla="*/ 0 w 2672"/>
                  <a:gd name="T3" fmla="*/ 1211 h 1932"/>
                  <a:gd name="T4" fmla="*/ 321 w 2672"/>
                  <a:gd name="T5" fmla="*/ 1712 h 1932"/>
                  <a:gd name="T6" fmla="*/ 247 w 2672"/>
                  <a:gd name="T7" fmla="*/ 1732 h 1932"/>
                  <a:gd name="T8" fmla="*/ 965 w 2672"/>
                  <a:gd name="T9" fmla="*/ 1932 h 1932"/>
                  <a:gd name="T10" fmla="*/ 920 w 2672"/>
                  <a:gd name="T11" fmla="*/ 1841 h 1932"/>
                  <a:gd name="T12" fmla="*/ 1798 w 2672"/>
                  <a:gd name="T13" fmla="*/ 1704 h 1932"/>
                  <a:gd name="T14" fmla="*/ 1780 w 2672"/>
                  <a:gd name="T15" fmla="*/ 1805 h 1932"/>
                  <a:gd name="T16" fmla="*/ 2155 w 2672"/>
                  <a:gd name="T17" fmla="*/ 1084 h 1932"/>
                  <a:gd name="T18" fmla="*/ 2374 w 2672"/>
                  <a:gd name="T19" fmla="*/ 1459 h 1932"/>
                  <a:gd name="T20" fmla="*/ 2672 w 2672"/>
                  <a:gd name="T21" fmla="*/ 684 h 1932"/>
                  <a:gd name="T22" fmla="*/ 2574 w 2672"/>
                  <a:gd name="T23" fmla="*/ 825 h 1932"/>
                  <a:gd name="T24" fmla="*/ 2438 w 2672"/>
                  <a:gd name="T25" fmla="*/ 162 h 1932"/>
                  <a:gd name="T26" fmla="*/ 2443 w 2672"/>
                  <a:gd name="T27" fmla="*/ 228 h 1932"/>
                  <a:gd name="T28" fmla="*/ 1815 w 2672"/>
                  <a:gd name="T29" fmla="*/ 84 h 1932"/>
                  <a:gd name="T30" fmla="*/ 1865 w 2672"/>
                  <a:gd name="T31" fmla="*/ 0 h 1932"/>
                  <a:gd name="T32" fmla="*/ 1347 w 2672"/>
                  <a:gd name="T33" fmla="*/ 125 h 1932"/>
                  <a:gd name="T34" fmla="*/ 1371 w 2672"/>
                  <a:gd name="T35" fmla="*/ 52 h 1932"/>
                  <a:gd name="T36" fmla="*/ 798 w 2672"/>
                  <a:gd name="T37" fmla="*/ 150 h 1932"/>
                  <a:gd name="T38" fmla="*/ 886 w 2672"/>
                  <a:gd name="T39" fmla="*/ 220 h 1932"/>
                  <a:gd name="T40" fmla="*/ 133 w 2672"/>
                  <a:gd name="T41" fmla="*/ 707 h 1932"/>
                  <a:gd name="T42" fmla="*/ 117 w 2672"/>
                  <a:gd name="T43" fmla="*/ 632 h 1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72" h="1932">
                    <a:moveTo>
                      <a:pt x="171" y="1253"/>
                    </a:moveTo>
                    <a:cubicBezTo>
                      <a:pt x="111" y="1258"/>
                      <a:pt x="52" y="1244"/>
                      <a:pt x="0" y="1211"/>
                    </a:cubicBezTo>
                    <a:moveTo>
                      <a:pt x="321" y="1712"/>
                    </a:moveTo>
                    <a:cubicBezTo>
                      <a:pt x="298" y="1722"/>
                      <a:pt x="272" y="1729"/>
                      <a:pt x="247" y="1732"/>
                    </a:cubicBezTo>
                    <a:moveTo>
                      <a:pt x="965" y="1932"/>
                    </a:moveTo>
                    <a:cubicBezTo>
                      <a:pt x="947" y="1904"/>
                      <a:pt x="932" y="1873"/>
                      <a:pt x="920" y="1841"/>
                    </a:cubicBezTo>
                    <a:moveTo>
                      <a:pt x="1798" y="1704"/>
                    </a:moveTo>
                    <a:cubicBezTo>
                      <a:pt x="1795" y="1738"/>
                      <a:pt x="1789" y="1772"/>
                      <a:pt x="1780" y="1805"/>
                    </a:cubicBezTo>
                    <a:moveTo>
                      <a:pt x="2155" y="1084"/>
                    </a:moveTo>
                    <a:cubicBezTo>
                      <a:pt x="2290" y="1154"/>
                      <a:pt x="2375" y="1300"/>
                      <a:pt x="2374" y="1459"/>
                    </a:cubicBezTo>
                    <a:moveTo>
                      <a:pt x="2672" y="684"/>
                    </a:moveTo>
                    <a:cubicBezTo>
                      <a:pt x="2650" y="738"/>
                      <a:pt x="2617" y="786"/>
                      <a:pt x="2574" y="825"/>
                    </a:cubicBezTo>
                    <a:moveTo>
                      <a:pt x="2438" y="162"/>
                    </a:moveTo>
                    <a:cubicBezTo>
                      <a:pt x="2442" y="184"/>
                      <a:pt x="2443" y="206"/>
                      <a:pt x="2443" y="228"/>
                    </a:cubicBezTo>
                    <a:moveTo>
                      <a:pt x="1815" y="84"/>
                    </a:moveTo>
                    <a:cubicBezTo>
                      <a:pt x="1827" y="54"/>
                      <a:pt x="1844" y="25"/>
                      <a:pt x="1865" y="0"/>
                    </a:cubicBezTo>
                    <a:moveTo>
                      <a:pt x="1347" y="125"/>
                    </a:moveTo>
                    <a:cubicBezTo>
                      <a:pt x="1352" y="99"/>
                      <a:pt x="1360" y="75"/>
                      <a:pt x="1371" y="52"/>
                    </a:cubicBezTo>
                    <a:moveTo>
                      <a:pt x="798" y="150"/>
                    </a:moveTo>
                    <a:cubicBezTo>
                      <a:pt x="830" y="169"/>
                      <a:pt x="859" y="193"/>
                      <a:pt x="886" y="220"/>
                    </a:cubicBezTo>
                    <a:moveTo>
                      <a:pt x="133" y="707"/>
                    </a:moveTo>
                    <a:cubicBezTo>
                      <a:pt x="126" y="682"/>
                      <a:pt x="121" y="658"/>
                      <a:pt x="117" y="632"/>
                    </a:cubicBezTo>
                  </a:path>
                </a:pathLst>
              </a:custGeom>
              <a:noFill/>
              <a:ln w="222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grpSp>
        <p:sp>
          <p:nvSpPr>
            <p:cNvPr id="589" name="Rectangle 11"/>
            <p:cNvSpPr>
              <a:spLocks noChangeArrowheads="1"/>
            </p:cNvSpPr>
            <p:nvPr/>
          </p:nvSpPr>
          <p:spPr bwMode="auto">
            <a:xfrm>
              <a:off x="5976936" y="2298130"/>
              <a:ext cx="320675" cy="131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90" name="Rectangle 12"/>
            <p:cNvSpPr>
              <a:spLocks noChangeArrowheads="1"/>
            </p:cNvSpPr>
            <p:nvPr/>
          </p:nvSpPr>
          <p:spPr bwMode="auto">
            <a:xfrm>
              <a:off x="5976936" y="2002855"/>
              <a:ext cx="320675" cy="1612900"/>
            </a:xfrm>
            <a:prstGeom prst="rect">
              <a:avLst/>
            </a:prstGeom>
            <a:noFill/>
            <a:ln w="22225" cap="rnd">
              <a:solidFill>
                <a:srgbClr val="C0504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91" name="Freeform 13"/>
            <p:cNvSpPr>
              <a:spLocks/>
            </p:cNvSpPr>
            <p:nvPr/>
          </p:nvSpPr>
          <p:spPr bwMode="auto">
            <a:xfrm>
              <a:off x="6583361" y="2712468"/>
              <a:ext cx="515938" cy="438150"/>
            </a:xfrm>
            <a:custGeom>
              <a:avLst/>
              <a:gdLst>
                <a:gd name="T0" fmla="*/ 1061 w 1061"/>
                <a:gd name="T1" fmla="*/ 150 h 900"/>
                <a:gd name="T2" fmla="*/ 911 w 1061"/>
                <a:gd name="T3" fmla="*/ 0 h 900"/>
                <a:gd name="T4" fmla="*/ 150 w 1061"/>
                <a:gd name="T5" fmla="*/ 0 h 900"/>
                <a:gd name="T6" fmla="*/ 0 w 1061"/>
                <a:gd name="T7" fmla="*/ 150 h 900"/>
                <a:gd name="T8" fmla="*/ 0 w 1061"/>
                <a:gd name="T9" fmla="*/ 750 h 900"/>
                <a:gd name="T10" fmla="*/ 150 w 1061"/>
                <a:gd name="T11" fmla="*/ 900 h 900"/>
                <a:gd name="T12" fmla="*/ 911 w 1061"/>
                <a:gd name="T13" fmla="*/ 900 h 900"/>
                <a:gd name="T14" fmla="*/ 1061 w 1061"/>
                <a:gd name="T15" fmla="*/ 750 h 900"/>
                <a:gd name="T16" fmla="*/ 1061 w 1061"/>
                <a:gd name="T17" fmla="*/ 150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1" h="900">
                  <a:moveTo>
                    <a:pt x="1061" y="150"/>
                  </a:moveTo>
                  <a:cubicBezTo>
                    <a:pt x="1061" y="67"/>
                    <a:pt x="994" y="0"/>
                    <a:pt x="911" y="0"/>
                  </a:cubicBezTo>
                  <a:lnTo>
                    <a:pt x="150" y="0"/>
                  </a:lnTo>
                  <a:cubicBezTo>
                    <a:pt x="68" y="0"/>
                    <a:pt x="0" y="67"/>
                    <a:pt x="0" y="150"/>
                  </a:cubicBezTo>
                  <a:lnTo>
                    <a:pt x="0" y="750"/>
                  </a:lnTo>
                  <a:cubicBezTo>
                    <a:pt x="0" y="833"/>
                    <a:pt x="68" y="900"/>
                    <a:pt x="150" y="900"/>
                  </a:cubicBezTo>
                  <a:lnTo>
                    <a:pt x="911" y="900"/>
                  </a:lnTo>
                  <a:cubicBezTo>
                    <a:pt x="994" y="900"/>
                    <a:pt x="1061" y="833"/>
                    <a:pt x="1061" y="750"/>
                  </a:cubicBezTo>
                  <a:lnTo>
                    <a:pt x="1061" y="150"/>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92" name="Freeform 14"/>
            <p:cNvSpPr>
              <a:spLocks/>
            </p:cNvSpPr>
            <p:nvPr/>
          </p:nvSpPr>
          <p:spPr bwMode="auto">
            <a:xfrm>
              <a:off x="6583361" y="2712468"/>
              <a:ext cx="515938" cy="438150"/>
            </a:xfrm>
            <a:custGeom>
              <a:avLst/>
              <a:gdLst>
                <a:gd name="T0" fmla="*/ 1061 w 1061"/>
                <a:gd name="T1" fmla="*/ 150 h 900"/>
                <a:gd name="T2" fmla="*/ 911 w 1061"/>
                <a:gd name="T3" fmla="*/ 0 h 900"/>
                <a:gd name="T4" fmla="*/ 150 w 1061"/>
                <a:gd name="T5" fmla="*/ 0 h 900"/>
                <a:gd name="T6" fmla="*/ 0 w 1061"/>
                <a:gd name="T7" fmla="*/ 150 h 900"/>
                <a:gd name="T8" fmla="*/ 0 w 1061"/>
                <a:gd name="T9" fmla="*/ 750 h 900"/>
                <a:gd name="T10" fmla="*/ 150 w 1061"/>
                <a:gd name="T11" fmla="*/ 900 h 900"/>
                <a:gd name="T12" fmla="*/ 911 w 1061"/>
                <a:gd name="T13" fmla="*/ 900 h 900"/>
                <a:gd name="T14" fmla="*/ 1061 w 1061"/>
                <a:gd name="T15" fmla="*/ 750 h 900"/>
                <a:gd name="T16" fmla="*/ 1061 w 1061"/>
                <a:gd name="T17" fmla="*/ 150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1" h="900">
                  <a:moveTo>
                    <a:pt x="1061" y="150"/>
                  </a:moveTo>
                  <a:cubicBezTo>
                    <a:pt x="1061" y="67"/>
                    <a:pt x="994" y="0"/>
                    <a:pt x="911" y="0"/>
                  </a:cubicBezTo>
                  <a:lnTo>
                    <a:pt x="150" y="0"/>
                  </a:lnTo>
                  <a:cubicBezTo>
                    <a:pt x="68" y="0"/>
                    <a:pt x="0" y="67"/>
                    <a:pt x="0" y="150"/>
                  </a:cubicBezTo>
                  <a:lnTo>
                    <a:pt x="0" y="750"/>
                  </a:lnTo>
                  <a:cubicBezTo>
                    <a:pt x="0" y="833"/>
                    <a:pt x="68" y="900"/>
                    <a:pt x="150" y="900"/>
                  </a:cubicBezTo>
                  <a:lnTo>
                    <a:pt x="911" y="900"/>
                  </a:lnTo>
                  <a:cubicBezTo>
                    <a:pt x="994" y="900"/>
                    <a:pt x="1061" y="833"/>
                    <a:pt x="1061" y="750"/>
                  </a:cubicBezTo>
                  <a:lnTo>
                    <a:pt x="1061" y="150"/>
                  </a:lnTo>
                  <a:close/>
                </a:path>
              </a:pathLst>
            </a:cu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93" name="Freeform 17"/>
            <p:cNvSpPr>
              <a:spLocks noEditPoints="1"/>
            </p:cNvSpPr>
            <p:nvPr/>
          </p:nvSpPr>
          <p:spPr bwMode="auto">
            <a:xfrm>
              <a:off x="7723186" y="2902968"/>
              <a:ext cx="219075" cy="68263"/>
            </a:xfrm>
            <a:custGeom>
              <a:avLst/>
              <a:gdLst>
                <a:gd name="T0" fmla="*/ 0 w 138"/>
                <a:gd name="T1" fmla="*/ 25 h 43"/>
                <a:gd name="T2" fmla="*/ 103 w 138"/>
                <a:gd name="T3" fmla="*/ 25 h 43"/>
                <a:gd name="T4" fmla="*/ 103 w 138"/>
                <a:gd name="T5" fmla="*/ 18 h 43"/>
                <a:gd name="T6" fmla="*/ 0 w 138"/>
                <a:gd name="T7" fmla="*/ 18 h 43"/>
                <a:gd name="T8" fmla="*/ 0 w 138"/>
                <a:gd name="T9" fmla="*/ 25 h 43"/>
                <a:gd name="T10" fmla="*/ 96 w 138"/>
                <a:gd name="T11" fmla="*/ 43 h 43"/>
                <a:gd name="T12" fmla="*/ 138 w 138"/>
                <a:gd name="T13" fmla="*/ 22 h 43"/>
                <a:gd name="T14" fmla="*/ 96 w 138"/>
                <a:gd name="T15" fmla="*/ 0 h 43"/>
                <a:gd name="T16" fmla="*/ 96 w 138"/>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43">
                  <a:moveTo>
                    <a:pt x="0" y="25"/>
                  </a:moveTo>
                  <a:lnTo>
                    <a:pt x="103" y="25"/>
                  </a:lnTo>
                  <a:lnTo>
                    <a:pt x="103" y="18"/>
                  </a:lnTo>
                  <a:lnTo>
                    <a:pt x="0" y="18"/>
                  </a:lnTo>
                  <a:lnTo>
                    <a:pt x="0" y="25"/>
                  </a:lnTo>
                  <a:close/>
                  <a:moveTo>
                    <a:pt x="96" y="43"/>
                  </a:moveTo>
                  <a:lnTo>
                    <a:pt x="138" y="22"/>
                  </a:lnTo>
                  <a:lnTo>
                    <a:pt x="96" y="0"/>
                  </a:lnTo>
                  <a:lnTo>
                    <a:pt x="96"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94" name="Rectangle 18"/>
            <p:cNvSpPr>
              <a:spLocks noChangeArrowheads="1"/>
            </p:cNvSpPr>
            <p:nvPr/>
          </p:nvSpPr>
          <p:spPr bwMode="auto">
            <a:xfrm>
              <a:off x="7723186" y="2931543"/>
              <a:ext cx="163513" cy="11113"/>
            </a:xfrm>
            <a:prstGeom prst="rect">
              <a:avLst/>
            </a:pr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95" name="Freeform 19"/>
            <p:cNvSpPr>
              <a:spLocks/>
            </p:cNvSpPr>
            <p:nvPr/>
          </p:nvSpPr>
          <p:spPr bwMode="auto">
            <a:xfrm>
              <a:off x="7875586" y="2902968"/>
              <a:ext cx="66675" cy="68263"/>
            </a:xfrm>
            <a:custGeom>
              <a:avLst/>
              <a:gdLst>
                <a:gd name="T0" fmla="*/ 0 w 42"/>
                <a:gd name="T1" fmla="*/ 43 h 43"/>
                <a:gd name="T2" fmla="*/ 42 w 42"/>
                <a:gd name="T3" fmla="*/ 22 h 43"/>
                <a:gd name="T4" fmla="*/ 0 w 42"/>
                <a:gd name="T5" fmla="*/ 0 h 43"/>
                <a:gd name="T6" fmla="*/ 0 w 42"/>
                <a:gd name="T7" fmla="*/ 43 h 43"/>
              </a:gdLst>
              <a:ahLst/>
              <a:cxnLst>
                <a:cxn ang="0">
                  <a:pos x="T0" y="T1"/>
                </a:cxn>
                <a:cxn ang="0">
                  <a:pos x="T2" y="T3"/>
                </a:cxn>
                <a:cxn ang="0">
                  <a:pos x="T4" y="T5"/>
                </a:cxn>
                <a:cxn ang="0">
                  <a:pos x="T6" y="T7"/>
                </a:cxn>
              </a:cxnLst>
              <a:rect l="0" t="0" r="r" b="b"/>
              <a:pathLst>
                <a:path w="42" h="43">
                  <a:moveTo>
                    <a:pt x="0" y="43"/>
                  </a:moveTo>
                  <a:lnTo>
                    <a:pt x="42" y="22"/>
                  </a:lnTo>
                  <a:lnTo>
                    <a:pt x="0" y="0"/>
                  </a:lnTo>
                  <a:lnTo>
                    <a:pt x="0" y="43"/>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96" name="Freeform 20"/>
            <p:cNvSpPr>
              <a:spLocks noEditPoints="1"/>
            </p:cNvSpPr>
            <p:nvPr/>
          </p:nvSpPr>
          <p:spPr bwMode="auto">
            <a:xfrm>
              <a:off x="7099299" y="2899793"/>
              <a:ext cx="236538" cy="66675"/>
            </a:xfrm>
            <a:custGeom>
              <a:avLst/>
              <a:gdLst>
                <a:gd name="T0" fmla="*/ 0 w 149"/>
                <a:gd name="T1" fmla="*/ 16 h 42"/>
                <a:gd name="T2" fmla="*/ 114 w 149"/>
                <a:gd name="T3" fmla="*/ 17 h 42"/>
                <a:gd name="T4" fmla="*/ 114 w 149"/>
                <a:gd name="T5" fmla="*/ 24 h 42"/>
                <a:gd name="T6" fmla="*/ 0 w 149"/>
                <a:gd name="T7" fmla="*/ 23 h 42"/>
                <a:gd name="T8" fmla="*/ 0 w 149"/>
                <a:gd name="T9" fmla="*/ 16 h 42"/>
                <a:gd name="T10" fmla="*/ 107 w 149"/>
                <a:gd name="T11" fmla="*/ 0 h 42"/>
                <a:gd name="T12" fmla="*/ 149 w 149"/>
                <a:gd name="T13" fmla="*/ 22 h 42"/>
                <a:gd name="T14" fmla="*/ 106 w 149"/>
                <a:gd name="T15" fmla="*/ 42 h 42"/>
                <a:gd name="T16" fmla="*/ 107 w 149"/>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42">
                  <a:moveTo>
                    <a:pt x="0" y="16"/>
                  </a:moveTo>
                  <a:lnTo>
                    <a:pt x="114" y="17"/>
                  </a:lnTo>
                  <a:lnTo>
                    <a:pt x="114" y="24"/>
                  </a:lnTo>
                  <a:lnTo>
                    <a:pt x="0" y="23"/>
                  </a:lnTo>
                  <a:lnTo>
                    <a:pt x="0" y="16"/>
                  </a:lnTo>
                  <a:close/>
                  <a:moveTo>
                    <a:pt x="107" y="0"/>
                  </a:moveTo>
                  <a:lnTo>
                    <a:pt x="149" y="22"/>
                  </a:lnTo>
                  <a:lnTo>
                    <a:pt x="106" y="42"/>
                  </a:lnTo>
                  <a:lnTo>
                    <a:pt x="10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97" name="Freeform 21"/>
            <p:cNvSpPr>
              <a:spLocks/>
            </p:cNvSpPr>
            <p:nvPr/>
          </p:nvSpPr>
          <p:spPr bwMode="auto">
            <a:xfrm>
              <a:off x="7099299" y="2925193"/>
              <a:ext cx="180975" cy="12700"/>
            </a:xfrm>
            <a:custGeom>
              <a:avLst/>
              <a:gdLst>
                <a:gd name="T0" fmla="*/ 0 w 114"/>
                <a:gd name="T1" fmla="*/ 0 h 8"/>
                <a:gd name="T2" fmla="*/ 114 w 114"/>
                <a:gd name="T3" fmla="*/ 1 h 8"/>
                <a:gd name="T4" fmla="*/ 114 w 114"/>
                <a:gd name="T5" fmla="*/ 8 h 8"/>
                <a:gd name="T6" fmla="*/ 0 w 114"/>
                <a:gd name="T7" fmla="*/ 7 h 8"/>
                <a:gd name="T8" fmla="*/ 0 w 114"/>
                <a:gd name="T9" fmla="*/ 0 h 8"/>
              </a:gdLst>
              <a:ahLst/>
              <a:cxnLst>
                <a:cxn ang="0">
                  <a:pos x="T0" y="T1"/>
                </a:cxn>
                <a:cxn ang="0">
                  <a:pos x="T2" y="T3"/>
                </a:cxn>
                <a:cxn ang="0">
                  <a:pos x="T4" y="T5"/>
                </a:cxn>
                <a:cxn ang="0">
                  <a:pos x="T6" y="T7"/>
                </a:cxn>
                <a:cxn ang="0">
                  <a:pos x="T8" y="T9"/>
                </a:cxn>
              </a:cxnLst>
              <a:rect l="0" t="0" r="r" b="b"/>
              <a:pathLst>
                <a:path w="114" h="8">
                  <a:moveTo>
                    <a:pt x="0" y="0"/>
                  </a:moveTo>
                  <a:lnTo>
                    <a:pt x="114" y="1"/>
                  </a:lnTo>
                  <a:lnTo>
                    <a:pt x="114" y="8"/>
                  </a:lnTo>
                  <a:lnTo>
                    <a:pt x="0" y="7"/>
                  </a:lnTo>
                  <a:lnTo>
                    <a:pt x="0" y="0"/>
                  </a:lnTo>
                  <a:close/>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98" name="Freeform 22"/>
            <p:cNvSpPr>
              <a:spLocks/>
            </p:cNvSpPr>
            <p:nvPr/>
          </p:nvSpPr>
          <p:spPr bwMode="auto">
            <a:xfrm>
              <a:off x="7267574" y="2899793"/>
              <a:ext cx="68263" cy="66675"/>
            </a:xfrm>
            <a:custGeom>
              <a:avLst/>
              <a:gdLst>
                <a:gd name="T0" fmla="*/ 1 w 43"/>
                <a:gd name="T1" fmla="*/ 0 h 42"/>
                <a:gd name="T2" fmla="*/ 43 w 43"/>
                <a:gd name="T3" fmla="*/ 22 h 42"/>
                <a:gd name="T4" fmla="*/ 0 w 43"/>
                <a:gd name="T5" fmla="*/ 42 h 42"/>
                <a:gd name="T6" fmla="*/ 1 w 43"/>
                <a:gd name="T7" fmla="*/ 0 h 42"/>
              </a:gdLst>
              <a:ahLst/>
              <a:cxnLst>
                <a:cxn ang="0">
                  <a:pos x="T0" y="T1"/>
                </a:cxn>
                <a:cxn ang="0">
                  <a:pos x="T2" y="T3"/>
                </a:cxn>
                <a:cxn ang="0">
                  <a:pos x="T4" y="T5"/>
                </a:cxn>
                <a:cxn ang="0">
                  <a:pos x="T6" y="T7"/>
                </a:cxn>
              </a:cxnLst>
              <a:rect l="0" t="0" r="r" b="b"/>
              <a:pathLst>
                <a:path w="43" h="42">
                  <a:moveTo>
                    <a:pt x="1" y="0"/>
                  </a:moveTo>
                  <a:lnTo>
                    <a:pt x="43" y="22"/>
                  </a:lnTo>
                  <a:lnTo>
                    <a:pt x="0" y="42"/>
                  </a:lnTo>
                  <a:lnTo>
                    <a:pt x="1" y="0"/>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99" name="Freeform 23"/>
            <p:cNvSpPr>
              <a:spLocks noEditPoints="1"/>
            </p:cNvSpPr>
            <p:nvPr/>
          </p:nvSpPr>
          <p:spPr bwMode="auto">
            <a:xfrm>
              <a:off x="6353174" y="2899793"/>
              <a:ext cx="220663" cy="66675"/>
            </a:xfrm>
            <a:custGeom>
              <a:avLst/>
              <a:gdLst>
                <a:gd name="T0" fmla="*/ 0 w 139"/>
                <a:gd name="T1" fmla="*/ 16 h 42"/>
                <a:gd name="T2" fmla="*/ 104 w 139"/>
                <a:gd name="T3" fmla="*/ 17 h 42"/>
                <a:gd name="T4" fmla="*/ 103 w 139"/>
                <a:gd name="T5" fmla="*/ 24 h 42"/>
                <a:gd name="T6" fmla="*/ 0 w 139"/>
                <a:gd name="T7" fmla="*/ 23 h 42"/>
                <a:gd name="T8" fmla="*/ 0 w 139"/>
                <a:gd name="T9" fmla="*/ 16 h 42"/>
                <a:gd name="T10" fmla="*/ 97 w 139"/>
                <a:gd name="T11" fmla="*/ 0 h 42"/>
                <a:gd name="T12" fmla="*/ 139 w 139"/>
                <a:gd name="T13" fmla="*/ 22 h 42"/>
                <a:gd name="T14" fmla="*/ 96 w 139"/>
                <a:gd name="T15" fmla="*/ 42 h 42"/>
                <a:gd name="T16" fmla="*/ 97 w 139"/>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42">
                  <a:moveTo>
                    <a:pt x="0" y="16"/>
                  </a:moveTo>
                  <a:lnTo>
                    <a:pt x="104" y="17"/>
                  </a:lnTo>
                  <a:lnTo>
                    <a:pt x="103" y="24"/>
                  </a:lnTo>
                  <a:lnTo>
                    <a:pt x="0" y="23"/>
                  </a:lnTo>
                  <a:lnTo>
                    <a:pt x="0" y="16"/>
                  </a:lnTo>
                  <a:close/>
                  <a:moveTo>
                    <a:pt x="97" y="0"/>
                  </a:moveTo>
                  <a:lnTo>
                    <a:pt x="139" y="22"/>
                  </a:lnTo>
                  <a:lnTo>
                    <a:pt x="96" y="42"/>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00" name="Freeform 24"/>
            <p:cNvSpPr>
              <a:spLocks/>
            </p:cNvSpPr>
            <p:nvPr/>
          </p:nvSpPr>
          <p:spPr bwMode="auto">
            <a:xfrm>
              <a:off x="6353174" y="2925193"/>
              <a:ext cx="165100" cy="12700"/>
            </a:xfrm>
            <a:custGeom>
              <a:avLst/>
              <a:gdLst>
                <a:gd name="T0" fmla="*/ 0 w 104"/>
                <a:gd name="T1" fmla="*/ 0 h 8"/>
                <a:gd name="T2" fmla="*/ 104 w 104"/>
                <a:gd name="T3" fmla="*/ 1 h 8"/>
                <a:gd name="T4" fmla="*/ 103 w 104"/>
                <a:gd name="T5" fmla="*/ 8 h 8"/>
                <a:gd name="T6" fmla="*/ 0 w 104"/>
                <a:gd name="T7" fmla="*/ 7 h 8"/>
                <a:gd name="T8" fmla="*/ 0 w 104"/>
                <a:gd name="T9" fmla="*/ 0 h 8"/>
              </a:gdLst>
              <a:ahLst/>
              <a:cxnLst>
                <a:cxn ang="0">
                  <a:pos x="T0" y="T1"/>
                </a:cxn>
                <a:cxn ang="0">
                  <a:pos x="T2" y="T3"/>
                </a:cxn>
                <a:cxn ang="0">
                  <a:pos x="T4" y="T5"/>
                </a:cxn>
                <a:cxn ang="0">
                  <a:pos x="T6" y="T7"/>
                </a:cxn>
                <a:cxn ang="0">
                  <a:pos x="T8" y="T9"/>
                </a:cxn>
              </a:cxnLst>
              <a:rect l="0" t="0" r="r" b="b"/>
              <a:pathLst>
                <a:path w="104" h="8">
                  <a:moveTo>
                    <a:pt x="0" y="0"/>
                  </a:moveTo>
                  <a:lnTo>
                    <a:pt x="104" y="1"/>
                  </a:lnTo>
                  <a:lnTo>
                    <a:pt x="103" y="8"/>
                  </a:lnTo>
                  <a:lnTo>
                    <a:pt x="0" y="7"/>
                  </a:lnTo>
                  <a:lnTo>
                    <a:pt x="0" y="0"/>
                  </a:lnTo>
                  <a:close/>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01" name="Freeform 25"/>
            <p:cNvSpPr>
              <a:spLocks/>
            </p:cNvSpPr>
            <p:nvPr/>
          </p:nvSpPr>
          <p:spPr bwMode="auto">
            <a:xfrm>
              <a:off x="6505574" y="2899793"/>
              <a:ext cx="68263" cy="66675"/>
            </a:xfrm>
            <a:custGeom>
              <a:avLst/>
              <a:gdLst>
                <a:gd name="T0" fmla="*/ 1 w 43"/>
                <a:gd name="T1" fmla="*/ 0 h 42"/>
                <a:gd name="T2" fmla="*/ 43 w 43"/>
                <a:gd name="T3" fmla="*/ 22 h 42"/>
                <a:gd name="T4" fmla="*/ 0 w 43"/>
                <a:gd name="T5" fmla="*/ 42 h 42"/>
                <a:gd name="T6" fmla="*/ 1 w 43"/>
                <a:gd name="T7" fmla="*/ 0 h 42"/>
              </a:gdLst>
              <a:ahLst/>
              <a:cxnLst>
                <a:cxn ang="0">
                  <a:pos x="T0" y="T1"/>
                </a:cxn>
                <a:cxn ang="0">
                  <a:pos x="T2" y="T3"/>
                </a:cxn>
                <a:cxn ang="0">
                  <a:pos x="T4" y="T5"/>
                </a:cxn>
                <a:cxn ang="0">
                  <a:pos x="T6" y="T7"/>
                </a:cxn>
              </a:cxnLst>
              <a:rect l="0" t="0" r="r" b="b"/>
              <a:pathLst>
                <a:path w="43" h="42">
                  <a:moveTo>
                    <a:pt x="1" y="0"/>
                  </a:moveTo>
                  <a:lnTo>
                    <a:pt x="43" y="22"/>
                  </a:lnTo>
                  <a:lnTo>
                    <a:pt x="0" y="42"/>
                  </a:lnTo>
                  <a:lnTo>
                    <a:pt x="1" y="0"/>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02" name="Oval 26"/>
            <p:cNvSpPr>
              <a:spLocks noChangeArrowheads="1"/>
            </p:cNvSpPr>
            <p:nvPr/>
          </p:nvSpPr>
          <p:spPr bwMode="auto">
            <a:xfrm>
              <a:off x="6045199" y="3234755"/>
              <a:ext cx="150813" cy="163513"/>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03" name="Oval 27"/>
            <p:cNvSpPr>
              <a:spLocks noChangeArrowheads="1"/>
            </p:cNvSpPr>
            <p:nvPr/>
          </p:nvSpPr>
          <p:spPr bwMode="auto">
            <a:xfrm>
              <a:off x="6045199" y="3234755"/>
              <a:ext cx="150813" cy="163513"/>
            </a:xfrm>
            <a:prstGeom prst="ellipse">
              <a:avLst/>
            </a:pr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04" name="Freeform 28"/>
            <p:cNvSpPr>
              <a:spLocks noEditPoints="1"/>
            </p:cNvSpPr>
            <p:nvPr/>
          </p:nvSpPr>
          <p:spPr bwMode="auto">
            <a:xfrm>
              <a:off x="6037261" y="3150618"/>
              <a:ext cx="163513" cy="331788"/>
            </a:xfrm>
            <a:custGeom>
              <a:avLst/>
              <a:gdLst>
                <a:gd name="T0" fmla="*/ 97 w 103"/>
                <a:gd name="T1" fmla="*/ 209 h 209"/>
                <a:gd name="T2" fmla="*/ 13 w 103"/>
                <a:gd name="T3" fmla="*/ 34 h 209"/>
                <a:gd name="T4" fmla="*/ 20 w 103"/>
                <a:gd name="T5" fmla="*/ 31 h 209"/>
                <a:gd name="T6" fmla="*/ 103 w 103"/>
                <a:gd name="T7" fmla="*/ 206 h 209"/>
                <a:gd name="T8" fmla="*/ 97 w 103"/>
                <a:gd name="T9" fmla="*/ 209 h 209"/>
                <a:gd name="T10" fmla="*/ 0 w 103"/>
                <a:gd name="T11" fmla="*/ 48 h 209"/>
                <a:gd name="T12" fmla="*/ 1 w 103"/>
                <a:gd name="T13" fmla="*/ 0 h 209"/>
                <a:gd name="T14" fmla="*/ 39 w 103"/>
                <a:gd name="T15" fmla="*/ 30 h 209"/>
                <a:gd name="T16" fmla="*/ 0 w 103"/>
                <a:gd name="T17" fmla="*/ 48 h 209"/>
                <a:gd name="T18" fmla="*/ 0 w 103"/>
                <a:gd name="T19" fmla="*/ 48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209">
                  <a:moveTo>
                    <a:pt x="97" y="209"/>
                  </a:moveTo>
                  <a:lnTo>
                    <a:pt x="13" y="34"/>
                  </a:lnTo>
                  <a:lnTo>
                    <a:pt x="20" y="31"/>
                  </a:lnTo>
                  <a:lnTo>
                    <a:pt x="103" y="206"/>
                  </a:lnTo>
                  <a:lnTo>
                    <a:pt x="97" y="209"/>
                  </a:lnTo>
                  <a:close/>
                  <a:moveTo>
                    <a:pt x="0" y="48"/>
                  </a:moveTo>
                  <a:lnTo>
                    <a:pt x="1" y="0"/>
                  </a:lnTo>
                  <a:lnTo>
                    <a:pt x="39" y="30"/>
                  </a:lnTo>
                  <a:lnTo>
                    <a:pt x="0" y="48"/>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05" name="Freeform 29"/>
            <p:cNvSpPr>
              <a:spLocks noEditPoints="1"/>
            </p:cNvSpPr>
            <p:nvPr/>
          </p:nvSpPr>
          <p:spPr bwMode="auto">
            <a:xfrm>
              <a:off x="6037261" y="3150618"/>
              <a:ext cx="163513" cy="331788"/>
            </a:xfrm>
            <a:custGeom>
              <a:avLst/>
              <a:gdLst>
                <a:gd name="T0" fmla="*/ 97 w 103"/>
                <a:gd name="T1" fmla="*/ 209 h 209"/>
                <a:gd name="T2" fmla="*/ 13 w 103"/>
                <a:gd name="T3" fmla="*/ 34 h 209"/>
                <a:gd name="T4" fmla="*/ 20 w 103"/>
                <a:gd name="T5" fmla="*/ 31 h 209"/>
                <a:gd name="T6" fmla="*/ 103 w 103"/>
                <a:gd name="T7" fmla="*/ 206 h 209"/>
                <a:gd name="T8" fmla="*/ 97 w 103"/>
                <a:gd name="T9" fmla="*/ 209 h 209"/>
                <a:gd name="T10" fmla="*/ 0 w 103"/>
                <a:gd name="T11" fmla="*/ 48 h 209"/>
                <a:gd name="T12" fmla="*/ 1 w 103"/>
                <a:gd name="T13" fmla="*/ 0 h 209"/>
                <a:gd name="T14" fmla="*/ 39 w 103"/>
                <a:gd name="T15" fmla="*/ 30 h 209"/>
                <a:gd name="T16" fmla="*/ 0 w 103"/>
                <a:gd name="T17" fmla="*/ 48 h 209"/>
                <a:gd name="T18" fmla="*/ 0 w 103"/>
                <a:gd name="T19" fmla="*/ 48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209">
                  <a:moveTo>
                    <a:pt x="97" y="209"/>
                  </a:moveTo>
                  <a:lnTo>
                    <a:pt x="13" y="34"/>
                  </a:lnTo>
                  <a:lnTo>
                    <a:pt x="20" y="31"/>
                  </a:lnTo>
                  <a:lnTo>
                    <a:pt x="103" y="206"/>
                  </a:lnTo>
                  <a:lnTo>
                    <a:pt x="97" y="209"/>
                  </a:lnTo>
                  <a:close/>
                  <a:moveTo>
                    <a:pt x="0" y="48"/>
                  </a:moveTo>
                  <a:lnTo>
                    <a:pt x="1" y="0"/>
                  </a:lnTo>
                  <a:lnTo>
                    <a:pt x="39" y="30"/>
                  </a:lnTo>
                  <a:lnTo>
                    <a:pt x="0" y="48"/>
                  </a:lnTo>
                  <a:lnTo>
                    <a:pt x="0" y="48"/>
                  </a:lnTo>
                  <a:close/>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06" name="Line 30"/>
            <p:cNvSpPr>
              <a:spLocks noChangeShapeType="1"/>
            </p:cNvSpPr>
            <p:nvPr/>
          </p:nvSpPr>
          <p:spPr bwMode="auto">
            <a:xfrm flipH="1">
              <a:off x="6196011" y="3309368"/>
              <a:ext cx="160338" cy="0"/>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07" name="Line 31"/>
            <p:cNvSpPr>
              <a:spLocks noChangeShapeType="1"/>
            </p:cNvSpPr>
            <p:nvPr/>
          </p:nvSpPr>
          <p:spPr bwMode="auto">
            <a:xfrm flipH="1">
              <a:off x="5937249" y="3320480"/>
              <a:ext cx="101600" cy="0"/>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08" name="Line 36"/>
            <p:cNvSpPr>
              <a:spLocks noChangeShapeType="1"/>
            </p:cNvSpPr>
            <p:nvPr/>
          </p:nvSpPr>
          <p:spPr bwMode="auto">
            <a:xfrm flipH="1">
              <a:off x="5853110" y="3319845"/>
              <a:ext cx="101600" cy="0"/>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09" name="Line 37"/>
            <p:cNvSpPr>
              <a:spLocks noChangeShapeType="1"/>
            </p:cNvSpPr>
            <p:nvPr/>
          </p:nvSpPr>
          <p:spPr bwMode="auto">
            <a:xfrm flipH="1">
              <a:off x="6196011" y="3033143"/>
              <a:ext cx="160338" cy="0"/>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10" name="Oval 38"/>
            <p:cNvSpPr>
              <a:spLocks noChangeArrowheads="1"/>
            </p:cNvSpPr>
            <p:nvPr/>
          </p:nvSpPr>
          <p:spPr bwMode="auto">
            <a:xfrm>
              <a:off x="6045199" y="2960118"/>
              <a:ext cx="150813" cy="163513"/>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11" name="Oval 39"/>
            <p:cNvSpPr>
              <a:spLocks noChangeArrowheads="1"/>
            </p:cNvSpPr>
            <p:nvPr/>
          </p:nvSpPr>
          <p:spPr bwMode="auto">
            <a:xfrm>
              <a:off x="6045199" y="2960118"/>
              <a:ext cx="150813" cy="163513"/>
            </a:xfrm>
            <a:prstGeom prst="ellipse">
              <a:avLst/>
            </a:pr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12" name="Freeform 40"/>
            <p:cNvSpPr>
              <a:spLocks noEditPoints="1"/>
            </p:cNvSpPr>
            <p:nvPr/>
          </p:nvSpPr>
          <p:spPr bwMode="auto">
            <a:xfrm>
              <a:off x="6037261" y="2874393"/>
              <a:ext cx="163513" cy="333375"/>
            </a:xfrm>
            <a:custGeom>
              <a:avLst/>
              <a:gdLst>
                <a:gd name="T0" fmla="*/ 97 w 103"/>
                <a:gd name="T1" fmla="*/ 210 h 210"/>
                <a:gd name="T2" fmla="*/ 13 w 103"/>
                <a:gd name="T3" fmla="*/ 34 h 210"/>
                <a:gd name="T4" fmla="*/ 20 w 103"/>
                <a:gd name="T5" fmla="*/ 31 h 210"/>
                <a:gd name="T6" fmla="*/ 103 w 103"/>
                <a:gd name="T7" fmla="*/ 207 h 210"/>
                <a:gd name="T8" fmla="*/ 97 w 103"/>
                <a:gd name="T9" fmla="*/ 210 h 210"/>
                <a:gd name="T10" fmla="*/ 0 w 103"/>
                <a:gd name="T11" fmla="*/ 48 h 210"/>
                <a:gd name="T12" fmla="*/ 1 w 103"/>
                <a:gd name="T13" fmla="*/ 0 h 210"/>
                <a:gd name="T14" fmla="*/ 39 w 103"/>
                <a:gd name="T15" fmla="*/ 30 h 210"/>
                <a:gd name="T16" fmla="*/ 0 w 103"/>
                <a:gd name="T17" fmla="*/ 48 h 210"/>
                <a:gd name="T18" fmla="*/ 0 w 103"/>
                <a:gd name="T19" fmla="*/ 48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210">
                  <a:moveTo>
                    <a:pt x="97" y="210"/>
                  </a:moveTo>
                  <a:lnTo>
                    <a:pt x="13" y="34"/>
                  </a:lnTo>
                  <a:lnTo>
                    <a:pt x="20" y="31"/>
                  </a:lnTo>
                  <a:lnTo>
                    <a:pt x="103" y="207"/>
                  </a:lnTo>
                  <a:lnTo>
                    <a:pt x="97" y="210"/>
                  </a:lnTo>
                  <a:close/>
                  <a:moveTo>
                    <a:pt x="0" y="48"/>
                  </a:moveTo>
                  <a:lnTo>
                    <a:pt x="1" y="0"/>
                  </a:lnTo>
                  <a:lnTo>
                    <a:pt x="39" y="30"/>
                  </a:lnTo>
                  <a:lnTo>
                    <a:pt x="0" y="48"/>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13" name="Freeform 41"/>
            <p:cNvSpPr>
              <a:spLocks noEditPoints="1"/>
            </p:cNvSpPr>
            <p:nvPr/>
          </p:nvSpPr>
          <p:spPr bwMode="auto">
            <a:xfrm>
              <a:off x="6037261" y="2874393"/>
              <a:ext cx="163513" cy="333375"/>
            </a:xfrm>
            <a:custGeom>
              <a:avLst/>
              <a:gdLst>
                <a:gd name="T0" fmla="*/ 97 w 103"/>
                <a:gd name="T1" fmla="*/ 210 h 210"/>
                <a:gd name="T2" fmla="*/ 13 w 103"/>
                <a:gd name="T3" fmla="*/ 34 h 210"/>
                <a:gd name="T4" fmla="*/ 20 w 103"/>
                <a:gd name="T5" fmla="*/ 31 h 210"/>
                <a:gd name="T6" fmla="*/ 103 w 103"/>
                <a:gd name="T7" fmla="*/ 207 h 210"/>
                <a:gd name="T8" fmla="*/ 97 w 103"/>
                <a:gd name="T9" fmla="*/ 210 h 210"/>
                <a:gd name="T10" fmla="*/ 0 w 103"/>
                <a:gd name="T11" fmla="*/ 48 h 210"/>
                <a:gd name="T12" fmla="*/ 1 w 103"/>
                <a:gd name="T13" fmla="*/ 0 h 210"/>
                <a:gd name="T14" fmla="*/ 39 w 103"/>
                <a:gd name="T15" fmla="*/ 30 h 210"/>
                <a:gd name="T16" fmla="*/ 0 w 103"/>
                <a:gd name="T17" fmla="*/ 48 h 210"/>
                <a:gd name="T18" fmla="*/ 0 w 103"/>
                <a:gd name="T19" fmla="*/ 48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210">
                  <a:moveTo>
                    <a:pt x="97" y="210"/>
                  </a:moveTo>
                  <a:lnTo>
                    <a:pt x="13" y="34"/>
                  </a:lnTo>
                  <a:lnTo>
                    <a:pt x="20" y="31"/>
                  </a:lnTo>
                  <a:lnTo>
                    <a:pt x="103" y="207"/>
                  </a:lnTo>
                  <a:lnTo>
                    <a:pt x="97" y="210"/>
                  </a:lnTo>
                  <a:close/>
                  <a:moveTo>
                    <a:pt x="0" y="48"/>
                  </a:moveTo>
                  <a:lnTo>
                    <a:pt x="1" y="0"/>
                  </a:lnTo>
                  <a:lnTo>
                    <a:pt x="39" y="30"/>
                  </a:lnTo>
                  <a:lnTo>
                    <a:pt x="0" y="48"/>
                  </a:lnTo>
                  <a:lnTo>
                    <a:pt x="0" y="48"/>
                  </a:lnTo>
                  <a:close/>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14" name="Line 42"/>
            <p:cNvSpPr>
              <a:spLocks noChangeShapeType="1"/>
            </p:cNvSpPr>
            <p:nvPr/>
          </p:nvSpPr>
          <p:spPr bwMode="auto">
            <a:xfrm flipH="1">
              <a:off x="5937249" y="3037905"/>
              <a:ext cx="101600" cy="0"/>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15" name="Line 47"/>
            <p:cNvSpPr>
              <a:spLocks noChangeShapeType="1"/>
            </p:cNvSpPr>
            <p:nvPr/>
          </p:nvSpPr>
          <p:spPr bwMode="auto">
            <a:xfrm flipH="1">
              <a:off x="5853110" y="3037905"/>
              <a:ext cx="101600" cy="0"/>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16" name="Line 48"/>
            <p:cNvSpPr>
              <a:spLocks noChangeShapeType="1"/>
            </p:cNvSpPr>
            <p:nvPr/>
          </p:nvSpPr>
          <p:spPr bwMode="auto">
            <a:xfrm>
              <a:off x="6353174" y="2221930"/>
              <a:ext cx="0" cy="1087438"/>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17" name="Rectangle 49"/>
            <p:cNvSpPr>
              <a:spLocks noChangeArrowheads="1"/>
            </p:cNvSpPr>
            <p:nvPr/>
          </p:nvSpPr>
          <p:spPr bwMode="auto">
            <a:xfrm>
              <a:off x="5469912" y="3846517"/>
              <a:ext cx="1563154" cy="238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i="1" dirty="0">
                  <a:solidFill>
                    <a:srgbClr val="000000"/>
                  </a:solidFill>
                  <a:latin typeface="Times New Roman" panose="02020603050405020304" pitchFamily="18" charset="0"/>
                  <a:cs typeface="Times New Roman" panose="02020603050405020304" pitchFamily="18" charset="0"/>
                </a:rPr>
                <a:t>a</a:t>
              </a:r>
              <a:r>
                <a:rPr kumimoji="0" lang="en-US" altLang="zh-CN"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nalog</a:t>
              </a:r>
              <a:r>
                <a:rPr kumimoji="0" lang="zh-CN" altLang="zh-CN"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lang="en-US" altLang="zh-CN" sz="2000" i="1" dirty="0">
                  <a:solidFill>
                    <a:srgbClr val="000000"/>
                  </a:solidFill>
                  <a:latin typeface="Times New Roman" panose="02020603050405020304" pitchFamily="18" charset="0"/>
                  <a:cs typeface="Times New Roman" panose="02020603050405020304" pitchFamily="18" charset="0"/>
                </a:rPr>
                <a:t>c</a:t>
              </a:r>
              <a:r>
                <a:rPr kumimoji="0" lang="zh-CN" altLang="zh-CN"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ombiner</a:t>
              </a:r>
              <a:endParaRPr kumimoji="0" lang="zh-CN" altLang="zh-CN"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18" name="Freeform 50"/>
            <p:cNvSpPr>
              <a:spLocks/>
            </p:cNvSpPr>
            <p:nvPr/>
          </p:nvSpPr>
          <p:spPr bwMode="auto">
            <a:xfrm>
              <a:off x="6067424" y="3641155"/>
              <a:ext cx="157163" cy="139700"/>
            </a:xfrm>
            <a:custGeom>
              <a:avLst/>
              <a:gdLst>
                <a:gd name="T0" fmla="*/ 99 w 99"/>
                <a:gd name="T1" fmla="*/ 44 h 88"/>
                <a:gd name="T2" fmla="*/ 49 w 99"/>
                <a:gd name="T3" fmla="*/ 0 h 88"/>
                <a:gd name="T4" fmla="*/ 0 w 99"/>
                <a:gd name="T5" fmla="*/ 44 h 88"/>
                <a:gd name="T6" fmla="*/ 24 w 99"/>
                <a:gd name="T7" fmla="*/ 44 h 88"/>
                <a:gd name="T8" fmla="*/ 24 w 99"/>
                <a:gd name="T9" fmla="*/ 88 h 88"/>
                <a:gd name="T10" fmla="*/ 74 w 99"/>
                <a:gd name="T11" fmla="*/ 88 h 88"/>
                <a:gd name="T12" fmla="*/ 74 w 99"/>
                <a:gd name="T13" fmla="*/ 44 h 88"/>
                <a:gd name="T14" fmla="*/ 99 w 99"/>
                <a:gd name="T15" fmla="*/ 44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88">
                  <a:moveTo>
                    <a:pt x="99" y="44"/>
                  </a:moveTo>
                  <a:lnTo>
                    <a:pt x="49" y="0"/>
                  </a:lnTo>
                  <a:lnTo>
                    <a:pt x="0" y="44"/>
                  </a:lnTo>
                  <a:lnTo>
                    <a:pt x="24" y="44"/>
                  </a:lnTo>
                  <a:lnTo>
                    <a:pt x="24" y="88"/>
                  </a:lnTo>
                  <a:lnTo>
                    <a:pt x="74" y="88"/>
                  </a:lnTo>
                  <a:lnTo>
                    <a:pt x="74" y="44"/>
                  </a:lnTo>
                  <a:lnTo>
                    <a:pt x="99" y="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19" name="Freeform 51"/>
            <p:cNvSpPr>
              <a:spLocks/>
            </p:cNvSpPr>
            <p:nvPr/>
          </p:nvSpPr>
          <p:spPr bwMode="auto">
            <a:xfrm>
              <a:off x="6067424" y="3641155"/>
              <a:ext cx="157163" cy="139700"/>
            </a:xfrm>
            <a:custGeom>
              <a:avLst/>
              <a:gdLst>
                <a:gd name="T0" fmla="*/ 99 w 99"/>
                <a:gd name="T1" fmla="*/ 44 h 88"/>
                <a:gd name="T2" fmla="*/ 49 w 99"/>
                <a:gd name="T3" fmla="*/ 0 h 88"/>
                <a:gd name="T4" fmla="*/ 0 w 99"/>
                <a:gd name="T5" fmla="*/ 44 h 88"/>
                <a:gd name="T6" fmla="*/ 24 w 99"/>
                <a:gd name="T7" fmla="*/ 44 h 88"/>
                <a:gd name="T8" fmla="*/ 24 w 99"/>
                <a:gd name="T9" fmla="*/ 88 h 88"/>
                <a:gd name="T10" fmla="*/ 74 w 99"/>
                <a:gd name="T11" fmla="*/ 88 h 88"/>
                <a:gd name="T12" fmla="*/ 74 w 99"/>
                <a:gd name="T13" fmla="*/ 44 h 88"/>
                <a:gd name="T14" fmla="*/ 99 w 99"/>
                <a:gd name="T15" fmla="*/ 44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88">
                  <a:moveTo>
                    <a:pt x="99" y="44"/>
                  </a:moveTo>
                  <a:lnTo>
                    <a:pt x="49" y="0"/>
                  </a:lnTo>
                  <a:lnTo>
                    <a:pt x="0" y="44"/>
                  </a:lnTo>
                  <a:lnTo>
                    <a:pt x="24" y="44"/>
                  </a:lnTo>
                  <a:lnTo>
                    <a:pt x="24" y="88"/>
                  </a:lnTo>
                  <a:lnTo>
                    <a:pt x="74" y="88"/>
                  </a:lnTo>
                  <a:lnTo>
                    <a:pt x="74" y="44"/>
                  </a:lnTo>
                  <a:lnTo>
                    <a:pt x="99" y="44"/>
                  </a:lnTo>
                  <a:close/>
                </a:path>
              </a:pathLst>
            </a:custGeom>
            <a:noFill/>
            <a:ln w="22225" cap="rnd">
              <a:solidFill>
                <a:srgbClr val="C0504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20" name="Freeform 53"/>
            <p:cNvSpPr>
              <a:spLocks/>
            </p:cNvSpPr>
            <p:nvPr/>
          </p:nvSpPr>
          <p:spPr bwMode="auto">
            <a:xfrm>
              <a:off x="7340599" y="2807718"/>
              <a:ext cx="382588" cy="254000"/>
            </a:xfrm>
            <a:custGeom>
              <a:avLst/>
              <a:gdLst>
                <a:gd name="T0" fmla="*/ 241 w 241"/>
                <a:gd name="T1" fmla="*/ 0 h 160"/>
                <a:gd name="T2" fmla="*/ 80 w 241"/>
                <a:gd name="T3" fmla="*/ 0 h 160"/>
                <a:gd name="T4" fmla="*/ 0 w 241"/>
                <a:gd name="T5" fmla="*/ 80 h 160"/>
                <a:gd name="T6" fmla="*/ 80 w 241"/>
                <a:gd name="T7" fmla="*/ 160 h 160"/>
                <a:gd name="T8" fmla="*/ 241 w 241"/>
                <a:gd name="T9" fmla="*/ 160 h 160"/>
                <a:gd name="T10" fmla="*/ 241 w 241"/>
                <a:gd name="T11" fmla="*/ 0 h 160"/>
              </a:gdLst>
              <a:ahLst/>
              <a:cxnLst>
                <a:cxn ang="0">
                  <a:pos x="T0" y="T1"/>
                </a:cxn>
                <a:cxn ang="0">
                  <a:pos x="T2" y="T3"/>
                </a:cxn>
                <a:cxn ang="0">
                  <a:pos x="T4" y="T5"/>
                </a:cxn>
                <a:cxn ang="0">
                  <a:pos x="T6" y="T7"/>
                </a:cxn>
                <a:cxn ang="0">
                  <a:pos x="T8" y="T9"/>
                </a:cxn>
                <a:cxn ang="0">
                  <a:pos x="T10" y="T11"/>
                </a:cxn>
              </a:cxnLst>
              <a:rect l="0" t="0" r="r" b="b"/>
              <a:pathLst>
                <a:path w="241" h="160">
                  <a:moveTo>
                    <a:pt x="241" y="0"/>
                  </a:moveTo>
                  <a:lnTo>
                    <a:pt x="80" y="0"/>
                  </a:lnTo>
                  <a:lnTo>
                    <a:pt x="0" y="80"/>
                  </a:lnTo>
                  <a:lnTo>
                    <a:pt x="80" y="160"/>
                  </a:lnTo>
                  <a:lnTo>
                    <a:pt x="241" y="160"/>
                  </a:lnTo>
                  <a:lnTo>
                    <a:pt x="24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21" name="Freeform 54"/>
            <p:cNvSpPr>
              <a:spLocks/>
            </p:cNvSpPr>
            <p:nvPr/>
          </p:nvSpPr>
          <p:spPr bwMode="auto">
            <a:xfrm>
              <a:off x="7340599" y="2807718"/>
              <a:ext cx="382588" cy="254000"/>
            </a:xfrm>
            <a:custGeom>
              <a:avLst/>
              <a:gdLst>
                <a:gd name="T0" fmla="*/ 0 w 241"/>
                <a:gd name="T1" fmla="*/ 160 h 160"/>
                <a:gd name="T2" fmla="*/ 161 w 241"/>
                <a:gd name="T3" fmla="*/ 160 h 160"/>
                <a:gd name="T4" fmla="*/ 241 w 241"/>
                <a:gd name="T5" fmla="*/ 80 h 160"/>
                <a:gd name="T6" fmla="*/ 161 w 241"/>
                <a:gd name="T7" fmla="*/ 0 h 160"/>
                <a:gd name="T8" fmla="*/ 0 w 241"/>
                <a:gd name="T9" fmla="*/ 0 h 160"/>
                <a:gd name="T10" fmla="*/ 0 w 241"/>
                <a:gd name="T11" fmla="*/ 160 h 160"/>
              </a:gdLst>
              <a:ahLst/>
              <a:cxnLst>
                <a:cxn ang="0">
                  <a:pos x="T0" y="T1"/>
                </a:cxn>
                <a:cxn ang="0">
                  <a:pos x="T2" y="T3"/>
                </a:cxn>
                <a:cxn ang="0">
                  <a:pos x="T4" y="T5"/>
                </a:cxn>
                <a:cxn ang="0">
                  <a:pos x="T6" y="T7"/>
                </a:cxn>
                <a:cxn ang="0">
                  <a:pos x="T8" y="T9"/>
                </a:cxn>
                <a:cxn ang="0">
                  <a:pos x="T10" y="T11"/>
                </a:cxn>
              </a:cxnLst>
              <a:rect l="0" t="0" r="r" b="b"/>
              <a:pathLst>
                <a:path w="241" h="160">
                  <a:moveTo>
                    <a:pt x="0" y="160"/>
                  </a:moveTo>
                  <a:lnTo>
                    <a:pt x="161" y="160"/>
                  </a:lnTo>
                  <a:lnTo>
                    <a:pt x="241" y="80"/>
                  </a:lnTo>
                  <a:lnTo>
                    <a:pt x="161" y="0"/>
                  </a:lnTo>
                  <a:lnTo>
                    <a:pt x="0" y="0"/>
                  </a:lnTo>
                  <a:lnTo>
                    <a:pt x="0" y="160"/>
                  </a:lnTo>
                  <a:close/>
                </a:path>
              </a:pathLst>
            </a:cu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22" name="Rectangle 55"/>
            <p:cNvSpPr>
              <a:spLocks noChangeArrowheads="1"/>
            </p:cNvSpPr>
            <p:nvPr/>
          </p:nvSpPr>
          <p:spPr bwMode="auto">
            <a:xfrm>
              <a:off x="7346975" y="2848203"/>
              <a:ext cx="340503" cy="166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ADC</a:t>
              </a:r>
              <a:endParaRPr kumimoji="0" lang="zh-CN" altLang="zh-CN"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23" name="Rectangle 56"/>
            <p:cNvSpPr>
              <a:spLocks noChangeArrowheads="1"/>
            </p:cNvSpPr>
            <p:nvPr/>
          </p:nvSpPr>
          <p:spPr bwMode="auto">
            <a:xfrm>
              <a:off x="5676898" y="3013458"/>
              <a:ext cx="207963" cy="4763"/>
            </a:xfrm>
            <a:prstGeom prst="rect">
              <a:avLst/>
            </a:prstGeom>
            <a:solidFill>
              <a:srgbClr val="F5FF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24" name="Rectangle 57"/>
            <p:cNvSpPr>
              <a:spLocks noChangeArrowheads="1"/>
            </p:cNvSpPr>
            <p:nvPr/>
          </p:nvSpPr>
          <p:spPr bwMode="auto">
            <a:xfrm>
              <a:off x="5676898" y="3018220"/>
              <a:ext cx="207963" cy="6350"/>
            </a:xfrm>
            <a:prstGeom prst="rect">
              <a:avLst/>
            </a:prstGeom>
            <a:solidFill>
              <a:srgbClr val="F2FF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25" name="Rectangle 58"/>
            <p:cNvSpPr>
              <a:spLocks noChangeArrowheads="1"/>
            </p:cNvSpPr>
            <p:nvPr/>
          </p:nvSpPr>
          <p:spPr bwMode="auto">
            <a:xfrm>
              <a:off x="5676898" y="3024570"/>
              <a:ext cx="207963" cy="6350"/>
            </a:xfrm>
            <a:prstGeom prst="rect">
              <a:avLst/>
            </a:prstGeom>
            <a:solidFill>
              <a:srgbClr val="EEFE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26" name="Rectangle 59"/>
            <p:cNvSpPr>
              <a:spLocks noChangeArrowheads="1"/>
            </p:cNvSpPr>
            <p:nvPr/>
          </p:nvSpPr>
          <p:spPr bwMode="auto">
            <a:xfrm>
              <a:off x="5676898" y="3030920"/>
              <a:ext cx="207963" cy="4763"/>
            </a:xfrm>
            <a:prstGeom prst="rect">
              <a:avLst/>
            </a:prstGeom>
            <a:solidFill>
              <a:srgbClr val="EBFE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27" name="Rectangle 60"/>
            <p:cNvSpPr>
              <a:spLocks noChangeArrowheads="1"/>
            </p:cNvSpPr>
            <p:nvPr/>
          </p:nvSpPr>
          <p:spPr bwMode="auto">
            <a:xfrm>
              <a:off x="5676898" y="3035683"/>
              <a:ext cx="207963" cy="6350"/>
            </a:xfrm>
            <a:prstGeom prst="rect">
              <a:avLst/>
            </a:prstGeom>
            <a:solidFill>
              <a:srgbClr val="E8FD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28" name="Rectangle 61"/>
            <p:cNvSpPr>
              <a:spLocks noChangeArrowheads="1"/>
            </p:cNvSpPr>
            <p:nvPr/>
          </p:nvSpPr>
          <p:spPr bwMode="auto">
            <a:xfrm>
              <a:off x="5676898" y="3042033"/>
              <a:ext cx="207963" cy="4763"/>
            </a:xfrm>
            <a:prstGeom prst="rect">
              <a:avLst/>
            </a:prstGeom>
            <a:solidFill>
              <a:srgbClr val="E5FD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29" name="Rectangle 62"/>
            <p:cNvSpPr>
              <a:spLocks noChangeArrowheads="1"/>
            </p:cNvSpPr>
            <p:nvPr/>
          </p:nvSpPr>
          <p:spPr bwMode="auto">
            <a:xfrm>
              <a:off x="5676898" y="3046795"/>
              <a:ext cx="207963" cy="6350"/>
            </a:xfrm>
            <a:prstGeom prst="rect">
              <a:avLst/>
            </a:prstGeom>
            <a:solidFill>
              <a:srgbClr val="E1FD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30" name="Rectangle 63"/>
            <p:cNvSpPr>
              <a:spLocks noChangeArrowheads="1"/>
            </p:cNvSpPr>
            <p:nvPr/>
          </p:nvSpPr>
          <p:spPr bwMode="auto">
            <a:xfrm>
              <a:off x="5676898" y="3053145"/>
              <a:ext cx="207963" cy="4763"/>
            </a:xfrm>
            <a:prstGeom prst="rect">
              <a:avLst/>
            </a:prstGeom>
            <a:solidFill>
              <a:srgbClr val="DEFD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31" name="Rectangle 64"/>
            <p:cNvSpPr>
              <a:spLocks noChangeArrowheads="1"/>
            </p:cNvSpPr>
            <p:nvPr/>
          </p:nvSpPr>
          <p:spPr bwMode="auto">
            <a:xfrm>
              <a:off x="5680073" y="3016633"/>
              <a:ext cx="207963" cy="44450"/>
            </a:xfrm>
            <a:prstGeom prst="rect">
              <a:avLst/>
            </a:prstGeom>
            <a:noFill/>
            <a:ln w="11113" cap="rnd">
              <a:solidFill>
                <a:srgbClr val="98B95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32" name="Rectangle 65"/>
            <p:cNvSpPr>
              <a:spLocks noChangeArrowheads="1"/>
            </p:cNvSpPr>
            <p:nvPr/>
          </p:nvSpPr>
          <p:spPr bwMode="auto">
            <a:xfrm>
              <a:off x="5676898" y="3289683"/>
              <a:ext cx="207963" cy="4763"/>
            </a:xfrm>
            <a:prstGeom prst="rect">
              <a:avLst/>
            </a:prstGeom>
            <a:solidFill>
              <a:srgbClr val="F5FF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33" name="Rectangle 66"/>
            <p:cNvSpPr>
              <a:spLocks noChangeArrowheads="1"/>
            </p:cNvSpPr>
            <p:nvPr/>
          </p:nvSpPr>
          <p:spPr bwMode="auto">
            <a:xfrm>
              <a:off x="5676898" y="3294445"/>
              <a:ext cx="207963" cy="6350"/>
            </a:xfrm>
            <a:prstGeom prst="rect">
              <a:avLst/>
            </a:prstGeom>
            <a:solidFill>
              <a:srgbClr val="F2FF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34" name="Rectangle 67"/>
            <p:cNvSpPr>
              <a:spLocks noChangeArrowheads="1"/>
            </p:cNvSpPr>
            <p:nvPr/>
          </p:nvSpPr>
          <p:spPr bwMode="auto">
            <a:xfrm>
              <a:off x="5676898" y="3300795"/>
              <a:ext cx="207963" cy="4763"/>
            </a:xfrm>
            <a:prstGeom prst="rect">
              <a:avLst/>
            </a:prstGeom>
            <a:solidFill>
              <a:srgbClr val="EEFE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35" name="Rectangle 68"/>
            <p:cNvSpPr>
              <a:spLocks noChangeArrowheads="1"/>
            </p:cNvSpPr>
            <p:nvPr/>
          </p:nvSpPr>
          <p:spPr bwMode="auto">
            <a:xfrm>
              <a:off x="5676898" y="3305558"/>
              <a:ext cx="207963" cy="6350"/>
            </a:xfrm>
            <a:prstGeom prst="rect">
              <a:avLst/>
            </a:prstGeom>
            <a:solidFill>
              <a:srgbClr val="EBFE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36" name="Rectangle 69"/>
            <p:cNvSpPr>
              <a:spLocks noChangeArrowheads="1"/>
            </p:cNvSpPr>
            <p:nvPr/>
          </p:nvSpPr>
          <p:spPr bwMode="auto">
            <a:xfrm>
              <a:off x="5676898" y="3311908"/>
              <a:ext cx="207963" cy="4763"/>
            </a:xfrm>
            <a:prstGeom prst="rect">
              <a:avLst/>
            </a:prstGeom>
            <a:solidFill>
              <a:srgbClr val="E8FD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37" name="Rectangle 70"/>
            <p:cNvSpPr>
              <a:spLocks noChangeArrowheads="1"/>
            </p:cNvSpPr>
            <p:nvPr/>
          </p:nvSpPr>
          <p:spPr bwMode="auto">
            <a:xfrm>
              <a:off x="5676898" y="3316670"/>
              <a:ext cx="207963" cy="6350"/>
            </a:xfrm>
            <a:prstGeom prst="rect">
              <a:avLst/>
            </a:prstGeom>
            <a:solidFill>
              <a:srgbClr val="E5FD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38" name="Rectangle 71"/>
            <p:cNvSpPr>
              <a:spLocks noChangeArrowheads="1"/>
            </p:cNvSpPr>
            <p:nvPr/>
          </p:nvSpPr>
          <p:spPr bwMode="auto">
            <a:xfrm>
              <a:off x="5676898" y="3323020"/>
              <a:ext cx="207963" cy="4763"/>
            </a:xfrm>
            <a:prstGeom prst="rect">
              <a:avLst/>
            </a:prstGeom>
            <a:solidFill>
              <a:srgbClr val="E1FD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39" name="Rectangle 72"/>
            <p:cNvSpPr>
              <a:spLocks noChangeArrowheads="1"/>
            </p:cNvSpPr>
            <p:nvPr/>
          </p:nvSpPr>
          <p:spPr bwMode="auto">
            <a:xfrm>
              <a:off x="5676898" y="3327783"/>
              <a:ext cx="207963" cy="6350"/>
            </a:xfrm>
            <a:prstGeom prst="rect">
              <a:avLst/>
            </a:prstGeom>
            <a:solidFill>
              <a:srgbClr val="DEFD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40" name="Rectangle 73"/>
            <p:cNvSpPr>
              <a:spLocks noChangeArrowheads="1"/>
            </p:cNvSpPr>
            <p:nvPr/>
          </p:nvSpPr>
          <p:spPr bwMode="auto">
            <a:xfrm>
              <a:off x="5680073" y="3291270"/>
              <a:ext cx="207963" cy="46038"/>
            </a:xfrm>
            <a:prstGeom prst="rect">
              <a:avLst/>
            </a:prstGeom>
            <a:noFill/>
            <a:ln w="11113" cap="rnd">
              <a:solidFill>
                <a:srgbClr val="98B95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41" name="Rectangle 77"/>
            <p:cNvSpPr>
              <a:spLocks noChangeArrowheads="1"/>
            </p:cNvSpPr>
            <p:nvPr/>
          </p:nvSpPr>
          <p:spPr bwMode="auto">
            <a:xfrm>
              <a:off x="5492748" y="2100645"/>
              <a:ext cx="512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642" name="Rectangle 78"/>
            <p:cNvSpPr>
              <a:spLocks noChangeArrowheads="1"/>
            </p:cNvSpPr>
            <p:nvPr/>
          </p:nvSpPr>
          <p:spPr bwMode="auto">
            <a:xfrm>
              <a:off x="5492748" y="2299083"/>
              <a:ext cx="512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643" name="Rectangle 79"/>
            <p:cNvSpPr>
              <a:spLocks noChangeArrowheads="1"/>
            </p:cNvSpPr>
            <p:nvPr/>
          </p:nvSpPr>
          <p:spPr bwMode="auto">
            <a:xfrm>
              <a:off x="5492748" y="2497520"/>
              <a:ext cx="512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644" name="Line 80"/>
            <p:cNvSpPr>
              <a:spLocks noChangeShapeType="1"/>
            </p:cNvSpPr>
            <p:nvPr/>
          </p:nvSpPr>
          <p:spPr bwMode="auto">
            <a:xfrm flipH="1">
              <a:off x="6189661" y="2220343"/>
              <a:ext cx="158750" cy="0"/>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45" name="Oval 81"/>
            <p:cNvSpPr>
              <a:spLocks noChangeArrowheads="1"/>
            </p:cNvSpPr>
            <p:nvPr/>
          </p:nvSpPr>
          <p:spPr bwMode="auto">
            <a:xfrm>
              <a:off x="6037261" y="2147318"/>
              <a:ext cx="152400" cy="161925"/>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46" name="Oval 82"/>
            <p:cNvSpPr>
              <a:spLocks noChangeArrowheads="1"/>
            </p:cNvSpPr>
            <p:nvPr/>
          </p:nvSpPr>
          <p:spPr bwMode="auto">
            <a:xfrm>
              <a:off x="6037261" y="2147318"/>
              <a:ext cx="152400" cy="161925"/>
            </a:xfrm>
            <a:prstGeom prst="ellipse">
              <a:avLst/>
            </a:pr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47" name="Line 83"/>
            <p:cNvSpPr>
              <a:spLocks noChangeShapeType="1"/>
            </p:cNvSpPr>
            <p:nvPr/>
          </p:nvSpPr>
          <p:spPr bwMode="auto">
            <a:xfrm flipH="1">
              <a:off x="5930899" y="2231455"/>
              <a:ext cx="101600" cy="0"/>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48" name="Line 88"/>
            <p:cNvSpPr>
              <a:spLocks noChangeShapeType="1"/>
            </p:cNvSpPr>
            <p:nvPr/>
          </p:nvSpPr>
          <p:spPr bwMode="auto">
            <a:xfrm flipH="1">
              <a:off x="5846760" y="2230820"/>
              <a:ext cx="101600" cy="0"/>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49" name="Rectangle 89"/>
            <p:cNvSpPr>
              <a:spLocks noChangeArrowheads="1"/>
            </p:cNvSpPr>
            <p:nvPr/>
          </p:nvSpPr>
          <p:spPr bwMode="auto">
            <a:xfrm>
              <a:off x="5670548" y="2200658"/>
              <a:ext cx="206375" cy="4763"/>
            </a:xfrm>
            <a:prstGeom prst="rect">
              <a:avLst/>
            </a:prstGeom>
            <a:solidFill>
              <a:srgbClr val="F5FF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50" name="Rectangle 90"/>
            <p:cNvSpPr>
              <a:spLocks noChangeArrowheads="1"/>
            </p:cNvSpPr>
            <p:nvPr/>
          </p:nvSpPr>
          <p:spPr bwMode="auto">
            <a:xfrm>
              <a:off x="5670548" y="2205420"/>
              <a:ext cx="206375" cy="6350"/>
            </a:xfrm>
            <a:prstGeom prst="rect">
              <a:avLst/>
            </a:prstGeom>
            <a:solidFill>
              <a:srgbClr val="F2FF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51" name="Rectangle 91"/>
            <p:cNvSpPr>
              <a:spLocks noChangeArrowheads="1"/>
            </p:cNvSpPr>
            <p:nvPr/>
          </p:nvSpPr>
          <p:spPr bwMode="auto">
            <a:xfrm>
              <a:off x="5670548" y="2211770"/>
              <a:ext cx="206375" cy="4763"/>
            </a:xfrm>
            <a:prstGeom prst="rect">
              <a:avLst/>
            </a:prstGeom>
            <a:solidFill>
              <a:srgbClr val="EEFE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52" name="Rectangle 92"/>
            <p:cNvSpPr>
              <a:spLocks noChangeArrowheads="1"/>
            </p:cNvSpPr>
            <p:nvPr/>
          </p:nvSpPr>
          <p:spPr bwMode="auto">
            <a:xfrm>
              <a:off x="5670548" y="2216533"/>
              <a:ext cx="206375" cy="6350"/>
            </a:xfrm>
            <a:prstGeom prst="rect">
              <a:avLst/>
            </a:prstGeom>
            <a:solidFill>
              <a:srgbClr val="EBFE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53" name="Rectangle 93"/>
            <p:cNvSpPr>
              <a:spLocks noChangeArrowheads="1"/>
            </p:cNvSpPr>
            <p:nvPr/>
          </p:nvSpPr>
          <p:spPr bwMode="auto">
            <a:xfrm>
              <a:off x="5670548" y="2222883"/>
              <a:ext cx="206375" cy="4763"/>
            </a:xfrm>
            <a:prstGeom prst="rect">
              <a:avLst/>
            </a:prstGeom>
            <a:solidFill>
              <a:srgbClr val="E8FD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54" name="Rectangle 94"/>
            <p:cNvSpPr>
              <a:spLocks noChangeArrowheads="1"/>
            </p:cNvSpPr>
            <p:nvPr/>
          </p:nvSpPr>
          <p:spPr bwMode="auto">
            <a:xfrm>
              <a:off x="5670548" y="2227645"/>
              <a:ext cx="206375" cy="6350"/>
            </a:xfrm>
            <a:prstGeom prst="rect">
              <a:avLst/>
            </a:prstGeom>
            <a:solidFill>
              <a:srgbClr val="E5FD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55" name="Rectangle 95"/>
            <p:cNvSpPr>
              <a:spLocks noChangeArrowheads="1"/>
            </p:cNvSpPr>
            <p:nvPr/>
          </p:nvSpPr>
          <p:spPr bwMode="auto">
            <a:xfrm>
              <a:off x="5670548" y="2233995"/>
              <a:ext cx="206375" cy="4763"/>
            </a:xfrm>
            <a:prstGeom prst="rect">
              <a:avLst/>
            </a:prstGeom>
            <a:solidFill>
              <a:srgbClr val="E1FD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56" name="Rectangle 96"/>
            <p:cNvSpPr>
              <a:spLocks noChangeArrowheads="1"/>
            </p:cNvSpPr>
            <p:nvPr/>
          </p:nvSpPr>
          <p:spPr bwMode="auto">
            <a:xfrm>
              <a:off x="5670548" y="2238758"/>
              <a:ext cx="206375" cy="6350"/>
            </a:xfrm>
            <a:prstGeom prst="rect">
              <a:avLst/>
            </a:prstGeom>
            <a:solidFill>
              <a:srgbClr val="DEFD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57" name="Rectangle 97"/>
            <p:cNvSpPr>
              <a:spLocks noChangeArrowheads="1"/>
            </p:cNvSpPr>
            <p:nvPr/>
          </p:nvSpPr>
          <p:spPr bwMode="auto">
            <a:xfrm>
              <a:off x="5672135" y="2202245"/>
              <a:ext cx="207963" cy="46038"/>
            </a:xfrm>
            <a:prstGeom prst="rect">
              <a:avLst/>
            </a:prstGeom>
            <a:noFill/>
            <a:ln w="11113" cap="rnd">
              <a:solidFill>
                <a:srgbClr val="98B95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58" name="Freeform 98"/>
            <p:cNvSpPr>
              <a:spLocks noEditPoints="1"/>
            </p:cNvSpPr>
            <p:nvPr/>
          </p:nvSpPr>
          <p:spPr bwMode="auto">
            <a:xfrm>
              <a:off x="6032499" y="2074293"/>
              <a:ext cx="163513" cy="331788"/>
            </a:xfrm>
            <a:custGeom>
              <a:avLst/>
              <a:gdLst>
                <a:gd name="T0" fmla="*/ 97 w 103"/>
                <a:gd name="T1" fmla="*/ 209 h 209"/>
                <a:gd name="T2" fmla="*/ 13 w 103"/>
                <a:gd name="T3" fmla="*/ 34 h 209"/>
                <a:gd name="T4" fmla="*/ 19 w 103"/>
                <a:gd name="T5" fmla="*/ 30 h 209"/>
                <a:gd name="T6" fmla="*/ 103 w 103"/>
                <a:gd name="T7" fmla="*/ 206 h 209"/>
                <a:gd name="T8" fmla="*/ 97 w 103"/>
                <a:gd name="T9" fmla="*/ 209 h 209"/>
                <a:gd name="T10" fmla="*/ 0 w 103"/>
                <a:gd name="T11" fmla="*/ 48 h 209"/>
                <a:gd name="T12" fmla="*/ 1 w 103"/>
                <a:gd name="T13" fmla="*/ 0 h 209"/>
                <a:gd name="T14" fmla="*/ 38 w 103"/>
                <a:gd name="T15" fmla="*/ 29 h 209"/>
                <a:gd name="T16" fmla="*/ 0 w 103"/>
                <a:gd name="T17" fmla="*/ 48 h 209"/>
                <a:gd name="T18" fmla="*/ 0 w 103"/>
                <a:gd name="T19" fmla="*/ 48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209">
                  <a:moveTo>
                    <a:pt x="97" y="209"/>
                  </a:moveTo>
                  <a:lnTo>
                    <a:pt x="13" y="34"/>
                  </a:lnTo>
                  <a:lnTo>
                    <a:pt x="19" y="30"/>
                  </a:lnTo>
                  <a:lnTo>
                    <a:pt x="103" y="206"/>
                  </a:lnTo>
                  <a:lnTo>
                    <a:pt x="97" y="209"/>
                  </a:lnTo>
                  <a:close/>
                  <a:moveTo>
                    <a:pt x="0" y="48"/>
                  </a:moveTo>
                  <a:lnTo>
                    <a:pt x="1" y="0"/>
                  </a:lnTo>
                  <a:lnTo>
                    <a:pt x="38" y="29"/>
                  </a:lnTo>
                  <a:lnTo>
                    <a:pt x="0" y="48"/>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59" name="Freeform 99"/>
            <p:cNvSpPr>
              <a:spLocks noEditPoints="1"/>
            </p:cNvSpPr>
            <p:nvPr/>
          </p:nvSpPr>
          <p:spPr bwMode="auto">
            <a:xfrm>
              <a:off x="6032499" y="2074293"/>
              <a:ext cx="163513" cy="331788"/>
            </a:xfrm>
            <a:custGeom>
              <a:avLst/>
              <a:gdLst>
                <a:gd name="T0" fmla="*/ 97 w 103"/>
                <a:gd name="T1" fmla="*/ 209 h 209"/>
                <a:gd name="T2" fmla="*/ 13 w 103"/>
                <a:gd name="T3" fmla="*/ 34 h 209"/>
                <a:gd name="T4" fmla="*/ 19 w 103"/>
                <a:gd name="T5" fmla="*/ 30 h 209"/>
                <a:gd name="T6" fmla="*/ 103 w 103"/>
                <a:gd name="T7" fmla="*/ 206 h 209"/>
                <a:gd name="T8" fmla="*/ 97 w 103"/>
                <a:gd name="T9" fmla="*/ 209 h 209"/>
                <a:gd name="T10" fmla="*/ 0 w 103"/>
                <a:gd name="T11" fmla="*/ 48 h 209"/>
                <a:gd name="T12" fmla="*/ 1 w 103"/>
                <a:gd name="T13" fmla="*/ 0 h 209"/>
                <a:gd name="T14" fmla="*/ 38 w 103"/>
                <a:gd name="T15" fmla="*/ 29 h 209"/>
                <a:gd name="T16" fmla="*/ 0 w 103"/>
                <a:gd name="T17" fmla="*/ 48 h 209"/>
                <a:gd name="T18" fmla="*/ 0 w 103"/>
                <a:gd name="T19" fmla="*/ 48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209">
                  <a:moveTo>
                    <a:pt x="97" y="209"/>
                  </a:moveTo>
                  <a:lnTo>
                    <a:pt x="13" y="34"/>
                  </a:lnTo>
                  <a:lnTo>
                    <a:pt x="19" y="30"/>
                  </a:lnTo>
                  <a:lnTo>
                    <a:pt x="103" y="206"/>
                  </a:lnTo>
                  <a:lnTo>
                    <a:pt x="97" y="209"/>
                  </a:lnTo>
                  <a:close/>
                  <a:moveTo>
                    <a:pt x="0" y="48"/>
                  </a:moveTo>
                  <a:lnTo>
                    <a:pt x="1" y="0"/>
                  </a:lnTo>
                  <a:lnTo>
                    <a:pt x="38" y="29"/>
                  </a:lnTo>
                  <a:lnTo>
                    <a:pt x="0" y="48"/>
                  </a:lnTo>
                  <a:lnTo>
                    <a:pt x="0" y="48"/>
                  </a:lnTo>
                  <a:close/>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60" name="Freeform 100"/>
            <p:cNvSpPr>
              <a:spLocks/>
            </p:cNvSpPr>
            <p:nvPr/>
          </p:nvSpPr>
          <p:spPr bwMode="auto">
            <a:xfrm>
              <a:off x="7945436" y="2714055"/>
              <a:ext cx="738185" cy="444500"/>
            </a:xfrm>
            <a:custGeom>
              <a:avLst/>
              <a:gdLst>
                <a:gd name="T0" fmla="*/ 0 w 1436"/>
                <a:gd name="T1" fmla="*/ 153 h 913"/>
                <a:gd name="T2" fmla="*/ 206 w 1436"/>
                <a:gd name="T3" fmla="*/ 0 h 913"/>
                <a:gd name="T4" fmla="*/ 1231 w 1436"/>
                <a:gd name="T5" fmla="*/ 0 h 913"/>
                <a:gd name="T6" fmla="*/ 1436 w 1436"/>
                <a:gd name="T7" fmla="*/ 153 h 913"/>
                <a:gd name="T8" fmla="*/ 1436 w 1436"/>
                <a:gd name="T9" fmla="*/ 761 h 913"/>
                <a:gd name="T10" fmla="*/ 1231 w 1436"/>
                <a:gd name="T11" fmla="*/ 913 h 913"/>
                <a:gd name="T12" fmla="*/ 206 w 1436"/>
                <a:gd name="T13" fmla="*/ 913 h 913"/>
                <a:gd name="T14" fmla="*/ 0 w 1436"/>
                <a:gd name="T15" fmla="*/ 761 h 913"/>
                <a:gd name="T16" fmla="*/ 0 w 1436"/>
                <a:gd name="T17" fmla="*/ 153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6" h="913">
                  <a:moveTo>
                    <a:pt x="0" y="153"/>
                  </a:moveTo>
                  <a:cubicBezTo>
                    <a:pt x="0" y="69"/>
                    <a:pt x="93" y="0"/>
                    <a:pt x="206" y="0"/>
                  </a:cubicBezTo>
                  <a:lnTo>
                    <a:pt x="1231" y="0"/>
                  </a:lnTo>
                  <a:cubicBezTo>
                    <a:pt x="1344" y="0"/>
                    <a:pt x="1436" y="69"/>
                    <a:pt x="1436" y="153"/>
                  </a:cubicBezTo>
                  <a:lnTo>
                    <a:pt x="1436" y="761"/>
                  </a:lnTo>
                  <a:cubicBezTo>
                    <a:pt x="1436" y="845"/>
                    <a:pt x="1344" y="913"/>
                    <a:pt x="1231" y="913"/>
                  </a:cubicBezTo>
                  <a:lnTo>
                    <a:pt x="206" y="913"/>
                  </a:lnTo>
                  <a:cubicBezTo>
                    <a:pt x="93" y="913"/>
                    <a:pt x="0" y="845"/>
                    <a:pt x="0" y="761"/>
                  </a:cubicBezTo>
                  <a:lnTo>
                    <a:pt x="0" y="153"/>
                  </a:lnTo>
                  <a:close/>
                </a:path>
              </a:pathLst>
            </a:cu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61" name="Rectangle 101"/>
            <p:cNvSpPr>
              <a:spLocks noChangeArrowheads="1"/>
            </p:cNvSpPr>
            <p:nvPr/>
          </p:nvSpPr>
          <p:spPr bwMode="auto">
            <a:xfrm>
              <a:off x="7963692" y="2845192"/>
              <a:ext cx="715487" cy="190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Baseband</a:t>
              </a:r>
              <a:endParaRPr kumimoji="0" lang="zh-CN" altLang="zh-CN"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62" name="Rectangle 102"/>
            <p:cNvSpPr>
              <a:spLocks noChangeArrowheads="1"/>
            </p:cNvSpPr>
            <p:nvPr/>
          </p:nvSpPr>
          <p:spPr bwMode="auto">
            <a:xfrm>
              <a:off x="8504236" y="2775968"/>
              <a:ext cx="512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663" name="Freeform 103"/>
            <p:cNvSpPr>
              <a:spLocks/>
            </p:cNvSpPr>
            <p:nvPr/>
          </p:nvSpPr>
          <p:spPr bwMode="auto">
            <a:xfrm>
              <a:off x="5203823" y="1978408"/>
              <a:ext cx="173038" cy="130175"/>
            </a:xfrm>
            <a:custGeom>
              <a:avLst/>
              <a:gdLst>
                <a:gd name="T0" fmla="*/ 0 w 109"/>
                <a:gd name="T1" fmla="*/ 0 h 82"/>
                <a:gd name="T2" fmla="*/ 54 w 109"/>
                <a:gd name="T3" fmla="*/ 82 h 82"/>
                <a:gd name="T4" fmla="*/ 109 w 109"/>
                <a:gd name="T5" fmla="*/ 0 h 82"/>
                <a:gd name="T6" fmla="*/ 0 w 109"/>
                <a:gd name="T7" fmla="*/ 0 h 82"/>
              </a:gdLst>
              <a:ahLst/>
              <a:cxnLst>
                <a:cxn ang="0">
                  <a:pos x="T0" y="T1"/>
                </a:cxn>
                <a:cxn ang="0">
                  <a:pos x="T2" y="T3"/>
                </a:cxn>
                <a:cxn ang="0">
                  <a:pos x="T4" y="T5"/>
                </a:cxn>
                <a:cxn ang="0">
                  <a:pos x="T6" y="T7"/>
                </a:cxn>
              </a:cxnLst>
              <a:rect l="0" t="0" r="r" b="b"/>
              <a:pathLst>
                <a:path w="109" h="82">
                  <a:moveTo>
                    <a:pt x="0" y="0"/>
                  </a:moveTo>
                  <a:lnTo>
                    <a:pt x="54" y="82"/>
                  </a:lnTo>
                  <a:lnTo>
                    <a:pt x="109" y="0"/>
                  </a:lnTo>
                  <a:lnTo>
                    <a:pt x="0" y="0"/>
                  </a:lnTo>
                  <a:close/>
                </a:path>
              </a:pathLst>
            </a:cu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64" name="Freeform 104"/>
            <p:cNvSpPr>
              <a:spLocks/>
            </p:cNvSpPr>
            <p:nvPr/>
          </p:nvSpPr>
          <p:spPr bwMode="auto">
            <a:xfrm>
              <a:off x="5291135" y="2121283"/>
              <a:ext cx="376238" cy="106363"/>
            </a:xfrm>
            <a:custGeom>
              <a:avLst/>
              <a:gdLst>
                <a:gd name="T0" fmla="*/ 237 w 237"/>
                <a:gd name="T1" fmla="*/ 67 h 67"/>
                <a:gd name="T2" fmla="*/ 0 w 237"/>
                <a:gd name="T3" fmla="*/ 67 h 67"/>
                <a:gd name="T4" fmla="*/ 0 w 237"/>
                <a:gd name="T5" fmla="*/ 0 h 67"/>
              </a:gdLst>
              <a:ahLst/>
              <a:cxnLst>
                <a:cxn ang="0">
                  <a:pos x="T0" y="T1"/>
                </a:cxn>
                <a:cxn ang="0">
                  <a:pos x="T2" y="T3"/>
                </a:cxn>
                <a:cxn ang="0">
                  <a:pos x="T4" y="T5"/>
                </a:cxn>
              </a:cxnLst>
              <a:rect l="0" t="0" r="r" b="b"/>
              <a:pathLst>
                <a:path w="237" h="67">
                  <a:moveTo>
                    <a:pt x="237" y="67"/>
                  </a:moveTo>
                  <a:lnTo>
                    <a:pt x="0" y="67"/>
                  </a:lnTo>
                  <a:lnTo>
                    <a:pt x="0" y="0"/>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65" name="Freeform 105"/>
            <p:cNvSpPr>
              <a:spLocks/>
            </p:cNvSpPr>
            <p:nvPr/>
          </p:nvSpPr>
          <p:spPr bwMode="auto">
            <a:xfrm>
              <a:off x="5206998" y="2788033"/>
              <a:ext cx="173038" cy="130175"/>
            </a:xfrm>
            <a:custGeom>
              <a:avLst/>
              <a:gdLst>
                <a:gd name="T0" fmla="*/ 0 w 109"/>
                <a:gd name="T1" fmla="*/ 0 h 82"/>
                <a:gd name="T2" fmla="*/ 55 w 109"/>
                <a:gd name="T3" fmla="*/ 82 h 82"/>
                <a:gd name="T4" fmla="*/ 109 w 109"/>
                <a:gd name="T5" fmla="*/ 0 h 82"/>
                <a:gd name="T6" fmla="*/ 0 w 109"/>
                <a:gd name="T7" fmla="*/ 0 h 82"/>
              </a:gdLst>
              <a:ahLst/>
              <a:cxnLst>
                <a:cxn ang="0">
                  <a:pos x="T0" y="T1"/>
                </a:cxn>
                <a:cxn ang="0">
                  <a:pos x="T2" y="T3"/>
                </a:cxn>
                <a:cxn ang="0">
                  <a:pos x="T4" y="T5"/>
                </a:cxn>
                <a:cxn ang="0">
                  <a:pos x="T6" y="T7"/>
                </a:cxn>
              </a:cxnLst>
              <a:rect l="0" t="0" r="r" b="b"/>
              <a:pathLst>
                <a:path w="109" h="82">
                  <a:moveTo>
                    <a:pt x="0" y="0"/>
                  </a:moveTo>
                  <a:lnTo>
                    <a:pt x="55" y="82"/>
                  </a:lnTo>
                  <a:lnTo>
                    <a:pt x="109" y="0"/>
                  </a:lnTo>
                  <a:lnTo>
                    <a:pt x="0" y="0"/>
                  </a:lnTo>
                  <a:close/>
                </a:path>
              </a:pathLst>
            </a:cu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66" name="Freeform 106"/>
            <p:cNvSpPr>
              <a:spLocks/>
            </p:cNvSpPr>
            <p:nvPr/>
          </p:nvSpPr>
          <p:spPr bwMode="auto">
            <a:xfrm>
              <a:off x="5294310" y="2930908"/>
              <a:ext cx="377825" cy="107950"/>
            </a:xfrm>
            <a:custGeom>
              <a:avLst/>
              <a:gdLst>
                <a:gd name="T0" fmla="*/ 238 w 238"/>
                <a:gd name="T1" fmla="*/ 68 h 68"/>
                <a:gd name="T2" fmla="*/ 0 w 238"/>
                <a:gd name="T3" fmla="*/ 68 h 68"/>
                <a:gd name="T4" fmla="*/ 0 w 238"/>
                <a:gd name="T5" fmla="*/ 0 h 68"/>
              </a:gdLst>
              <a:ahLst/>
              <a:cxnLst>
                <a:cxn ang="0">
                  <a:pos x="T0" y="T1"/>
                </a:cxn>
                <a:cxn ang="0">
                  <a:pos x="T2" y="T3"/>
                </a:cxn>
                <a:cxn ang="0">
                  <a:pos x="T4" y="T5"/>
                </a:cxn>
              </a:cxnLst>
              <a:rect l="0" t="0" r="r" b="b"/>
              <a:pathLst>
                <a:path w="238" h="68">
                  <a:moveTo>
                    <a:pt x="238" y="68"/>
                  </a:moveTo>
                  <a:lnTo>
                    <a:pt x="0" y="68"/>
                  </a:lnTo>
                  <a:lnTo>
                    <a:pt x="0" y="0"/>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67" name="Freeform 107"/>
            <p:cNvSpPr>
              <a:spLocks/>
            </p:cNvSpPr>
            <p:nvPr/>
          </p:nvSpPr>
          <p:spPr bwMode="auto">
            <a:xfrm>
              <a:off x="5206998" y="3064258"/>
              <a:ext cx="173038" cy="130175"/>
            </a:xfrm>
            <a:custGeom>
              <a:avLst/>
              <a:gdLst>
                <a:gd name="T0" fmla="*/ 0 w 109"/>
                <a:gd name="T1" fmla="*/ 0 h 82"/>
                <a:gd name="T2" fmla="*/ 55 w 109"/>
                <a:gd name="T3" fmla="*/ 82 h 82"/>
                <a:gd name="T4" fmla="*/ 109 w 109"/>
                <a:gd name="T5" fmla="*/ 0 h 82"/>
                <a:gd name="T6" fmla="*/ 0 w 109"/>
                <a:gd name="T7" fmla="*/ 0 h 82"/>
              </a:gdLst>
              <a:ahLst/>
              <a:cxnLst>
                <a:cxn ang="0">
                  <a:pos x="T0" y="T1"/>
                </a:cxn>
                <a:cxn ang="0">
                  <a:pos x="T2" y="T3"/>
                </a:cxn>
                <a:cxn ang="0">
                  <a:pos x="T4" y="T5"/>
                </a:cxn>
                <a:cxn ang="0">
                  <a:pos x="T6" y="T7"/>
                </a:cxn>
              </a:cxnLst>
              <a:rect l="0" t="0" r="r" b="b"/>
              <a:pathLst>
                <a:path w="109" h="82">
                  <a:moveTo>
                    <a:pt x="0" y="0"/>
                  </a:moveTo>
                  <a:lnTo>
                    <a:pt x="55" y="82"/>
                  </a:lnTo>
                  <a:lnTo>
                    <a:pt x="109" y="0"/>
                  </a:lnTo>
                  <a:lnTo>
                    <a:pt x="0" y="0"/>
                  </a:lnTo>
                  <a:close/>
                </a:path>
              </a:pathLst>
            </a:cu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68" name="Freeform 108"/>
            <p:cNvSpPr>
              <a:spLocks/>
            </p:cNvSpPr>
            <p:nvPr/>
          </p:nvSpPr>
          <p:spPr bwMode="auto">
            <a:xfrm>
              <a:off x="5294310" y="3207133"/>
              <a:ext cx="377825" cy="107950"/>
            </a:xfrm>
            <a:custGeom>
              <a:avLst/>
              <a:gdLst>
                <a:gd name="T0" fmla="*/ 238 w 238"/>
                <a:gd name="T1" fmla="*/ 68 h 68"/>
                <a:gd name="T2" fmla="*/ 0 w 238"/>
                <a:gd name="T3" fmla="*/ 68 h 68"/>
                <a:gd name="T4" fmla="*/ 0 w 238"/>
                <a:gd name="T5" fmla="*/ 0 h 68"/>
              </a:gdLst>
              <a:ahLst/>
              <a:cxnLst>
                <a:cxn ang="0">
                  <a:pos x="T0" y="T1"/>
                </a:cxn>
                <a:cxn ang="0">
                  <a:pos x="T2" y="T3"/>
                </a:cxn>
                <a:cxn ang="0">
                  <a:pos x="T4" y="T5"/>
                </a:cxn>
              </a:cxnLst>
              <a:rect l="0" t="0" r="r" b="b"/>
              <a:pathLst>
                <a:path w="238" h="68">
                  <a:moveTo>
                    <a:pt x="238" y="68"/>
                  </a:moveTo>
                  <a:lnTo>
                    <a:pt x="0" y="68"/>
                  </a:lnTo>
                  <a:lnTo>
                    <a:pt x="0" y="0"/>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69" name="Rectangle 109"/>
            <p:cNvSpPr>
              <a:spLocks noChangeArrowheads="1"/>
            </p:cNvSpPr>
            <p:nvPr/>
          </p:nvSpPr>
          <p:spPr bwMode="auto">
            <a:xfrm>
              <a:off x="2933700" y="2353692"/>
              <a:ext cx="314325" cy="131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70" name="Rectangle 110"/>
            <p:cNvSpPr>
              <a:spLocks noChangeArrowheads="1"/>
            </p:cNvSpPr>
            <p:nvPr/>
          </p:nvSpPr>
          <p:spPr bwMode="auto">
            <a:xfrm>
              <a:off x="2933700" y="2056830"/>
              <a:ext cx="314325" cy="1614488"/>
            </a:xfrm>
            <a:prstGeom prst="rect">
              <a:avLst/>
            </a:prstGeom>
            <a:noFill/>
            <a:ln w="22225" cap="rnd">
              <a:solidFill>
                <a:srgbClr val="C0504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71" name="Oval 111"/>
            <p:cNvSpPr>
              <a:spLocks noChangeArrowheads="1"/>
            </p:cNvSpPr>
            <p:nvPr/>
          </p:nvSpPr>
          <p:spPr bwMode="auto">
            <a:xfrm>
              <a:off x="3035300" y="3277617"/>
              <a:ext cx="146050" cy="157163"/>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72" name="Oval 112"/>
            <p:cNvSpPr>
              <a:spLocks noChangeArrowheads="1"/>
            </p:cNvSpPr>
            <p:nvPr/>
          </p:nvSpPr>
          <p:spPr bwMode="auto">
            <a:xfrm>
              <a:off x="3035300" y="3277617"/>
              <a:ext cx="146050" cy="157163"/>
            </a:xfrm>
            <a:prstGeom prst="ellipse">
              <a:avLst/>
            </a:pr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73" name="Freeform 113"/>
            <p:cNvSpPr>
              <a:spLocks noEditPoints="1"/>
            </p:cNvSpPr>
            <p:nvPr/>
          </p:nvSpPr>
          <p:spPr bwMode="auto">
            <a:xfrm>
              <a:off x="3030537" y="3193480"/>
              <a:ext cx="163513" cy="331788"/>
            </a:xfrm>
            <a:custGeom>
              <a:avLst/>
              <a:gdLst>
                <a:gd name="T0" fmla="*/ 6 w 103"/>
                <a:gd name="T1" fmla="*/ 209 h 209"/>
                <a:gd name="T2" fmla="*/ 90 w 103"/>
                <a:gd name="T3" fmla="*/ 33 h 209"/>
                <a:gd name="T4" fmla="*/ 84 w 103"/>
                <a:gd name="T5" fmla="*/ 30 h 209"/>
                <a:gd name="T6" fmla="*/ 0 w 103"/>
                <a:gd name="T7" fmla="*/ 206 h 209"/>
                <a:gd name="T8" fmla="*/ 6 w 103"/>
                <a:gd name="T9" fmla="*/ 209 h 209"/>
                <a:gd name="T10" fmla="*/ 103 w 103"/>
                <a:gd name="T11" fmla="*/ 47 h 209"/>
                <a:gd name="T12" fmla="*/ 102 w 103"/>
                <a:gd name="T13" fmla="*/ 0 h 209"/>
                <a:gd name="T14" fmla="*/ 65 w 103"/>
                <a:gd name="T15" fmla="*/ 29 h 209"/>
                <a:gd name="T16" fmla="*/ 103 w 103"/>
                <a:gd name="T17" fmla="*/ 47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209">
                  <a:moveTo>
                    <a:pt x="6" y="209"/>
                  </a:moveTo>
                  <a:lnTo>
                    <a:pt x="90" y="33"/>
                  </a:lnTo>
                  <a:lnTo>
                    <a:pt x="84" y="30"/>
                  </a:lnTo>
                  <a:lnTo>
                    <a:pt x="0" y="206"/>
                  </a:lnTo>
                  <a:lnTo>
                    <a:pt x="6" y="209"/>
                  </a:lnTo>
                  <a:close/>
                  <a:moveTo>
                    <a:pt x="103" y="47"/>
                  </a:moveTo>
                  <a:lnTo>
                    <a:pt x="102" y="0"/>
                  </a:lnTo>
                  <a:lnTo>
                    <a:pt x="65" y="29"/>
                  </a:lnTo>
                  <a:lnTo>
                    <a:pt x="103" y="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74" name="Freeform 114"/>
            <p:cNvSpPr>
              <a:spLocks/>
            </p:cNvSpPr>
            <p:nvPr/>
          </p:nvSpPr>
          <p:spPr bwMode="auto">
            <a:xfrm>
              <a:off x="3030537" y="3241105"/>
              <a:ext cx="142875" cy="284163"/>
            </a:xfrm>
            <a:custGeom>
              <a:avLst/>
              <a:gdLst>
                <a:gd name="T0" fmla="*/ 6 w 90"/>
                <a:gd name="T1" fmla="*/ 179 h 179"/>
                <a:gd name="T2" fmla="*/ 90 w 90"/>
                <a:gd name="T3" fmla="*/ 3 h 179"/>
                <a:gd name="T4" fmla="*/ 84 w 90"/>
                <a:gd name="T5" fmla="*/ 0 h 179"/>
                <a:gd name="T6" fmla="*/ 0 w 90"/>
                <a:gd name="T7" fmla="*/ 176 h 179"/>
                <a:gd name="T8" fmla="*/ 6 w 90"/>
                <a:gd name="T9" fmla="*/ 179 h 179"/>
              </a:gdLst>
              <a:ahLst/>
              <a:cxnLst>
                <a:cxn ang="0">
                  <a:pos x="T0" y="T1"/>
                </a:cxn>
                <a:cxn ang="0">
                  <a:pos x="T2" y="T3"/>
                </a:cxn>
                <a:cxn ang="0">
                  <a:pos x="T4" y="T5"/>
                </a:cxn>
                <a:cxn ang="0">
                  <a:pos x="T6" y="T7"/>
                </a:cxn>
                <a:cxn ang="0">
                  <a:pos x="T8" y="T9"/>
                </a:cxn>
              </a:cxnLst>
              <a:rect l="0" t="0" r="r" b="b"/>
              <a:pathLst>
                <a:path w="90" h="179">
                  <a:moveTo>
                    <a:pt x="6" y="179"/>
                  </a:moveTo>
                  <a:lnTo>
                    <a:pt x="90" y="3"/>
                  </a:lnTo>
                  <a:lnTo>
                    <a:pt x="84" y="0"/>
                  </a:lnTo>
                  <a:lnTo>
                    <a:pt x="0" y="176"/>
                  </a:lnTo>
                  <a:lnTo>
                    <a:pt x="6" y="179"/>
                  </a:lnTo>
                  <a:close/>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75" name="Freeform 115"/>
            <p:cNvSpPr>
              <a:spLocks/>
            </p:cNvSpPr>
            <p:nvPr/>
          </p:nvSpPr>
          <p:spPr bwMode="auto">
            <a:xfrm>
              <a:off x="3133725" y="3193480"/>
              <a:ext cx="60325" cy="74613"/>
            </a:xfrm>
            <a:custGeom>
              <a:avLst/>
              <a:gdLst>
                <a:gd name="T0" fmla="*/ 38 w 38"/>
                <a:gd name="T1" fmla="*/ 47 h 47"/>
                <a:gd name="T2" fmla="*/ 37 w 38"/>
                <a:gd name="T3" fmla="*/ 0 h 47"/>
                <a:gd name="T4" fmla="*/ 0 w 38"/>
                <a:gd name="T5" fmla="*/ 29 h 47"/>
                <a:gd name="T6" fmla="*/ 38 w 38"/>
                <a:gd name="T7" fmla="*/ 47 h 47"/>
              </a:gdLst>
              <a:ahLst/>
              <a:cxnLst>
                <a:cxn ang="0">
                  <a:pos x="T0" y="T1"/>
                </a:cxn>
                <a:cxn ang="0">
                  <a:pos x="T2" y="T3"/>
                </a:cxn>
                <a:cxn ang="0">
                  <a:pos x="T4" y="T5"/>
                </a:cxn>
                <a:cxn ang="0">
                  <a:pos x="T6" y="T7"/>
                </a:cxn>
              </a:cxnLst>
              <a:rect l="0" t="0" r="r" b="b"/>
              <a:pathLst>
                <a:path w="38" h="47">
                  <a:moveTo>
                    <a:pt x="38" y="47"/>
                  </a:moveTo>
                  <a:lnTo>
                    <a:pt x="37" y="0"/>
                  </a:lnTo>
                  <a:lnTo>
                    <a:pt x="0" y="29"/>
                  </a:lnTo>
                  <a:lnTo>
                    <a:pt x="38" y="47"/>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76" name="Line 116"/>
            <p:cNvSpPr>
              <a:spLocks noChangeShapeType="1"/>
            </p:cNvSpPr>
            <p:nvPr/>
          </p:nvSpPr>
          <p:spPr bwMode="auto">
            <a:xfrm>
              <a:off x="2871787" y="3344292"/>
              <a:ext cx="160338" cy="0"/>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77" name="Line 117"/>
            <p:cNvSpPr>
              <a:spLocks noChangeShapeType="1"/>
            </p:cNvSpPr>
            <p:nvPr/>
          </p:nvSpPr>
          <p:spPr bwMode="auto">
            <a:xfrm>
              <a:off x="3192462" y="3355405"/>
              <a:ext cx="101600" cy="0"/>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78" name="Line 122"/>
            <p:cNvSpPr>
              <a:spLocks noChangeShapeType="1"/>
            </p:cNvSpPr>
            <p:nvPr/>
          </p:nvSpPr>
          <p:spPr bwMode="auto">
            <a:xfrm>
              <a:off x="3291681" y="3356039"/>
              <a:ext cx="101600" cy="0"/>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79" name="Freeform 123"/>
            <p:cNvSpPr>
              <a:spLocks/>
            </p:cNvSpPr>
            <p:nvPr/>
          </p:nvSpPr>
          <p:spPr bwMode="auto">
            <a:xfrm>
              <a:off x="3404393" y="3229991"/>
              <a:ext cx="161925" cy="203200"/>
            </a:xfrm>
            <a:custGeom>
              <a:avLst/>
              <a:gdLst>
                <a:gd name="T0" fmla="*/ 0 w 102"/>
                <a:gd name="T1" fmla="*/ 0 h 128"/>
                <a:gd name="T2" fmla="*/ 102 w 102"/>
                <a:gd name="T3" fmla="*/ 64 h 128"/>
                <a:gd name="T4" fmla="*/ 0 w 102"/>
                <a:gd name="T5" fmla="*/ 128 h 128"/>
                <a:gd name="T6" fmla="*/ 0 w 102"/>
                <a:gd name="T7" fmla="*/ 0 h 128"/>
              </a:gdLst>
              <a:ahLst/>
              <a:cxnLst>
                <a:cxn ang="0">
                  <a:pos x="T0" y="T1"/>
                </a:cxn>
                <a:cxn ang="0">
                  <a:pos x="T2" y="T3"/>
                </a:cxn>
                <a:cxn ang="0">
                  <a:pos x="T4" y="T5"/>
                </a:cxn>
                <a:cxn ang="0">
                  <a:pos x="T6" y="T7"/>
                </a:cxn>
              </a:cxnLst>
              <a:rect l="0" t="0" r="r" b="b"/>
              <a:pathLst>
                <a:path w="102" h="128">
                  <a:moveTo>
                    <a:pt x="0" y="0"/>
                  </a:moveTo>
                  <a:lnTo>
                    <a:pt x="102" y="64"/>
                  </a:lnTo>
                  <a:lnTo>
                    <a:pt x="0" y="12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80" name="Freeform 124"/>
            <p:cNvSpPr>
              <a:spLocks/>
            </p:cNvSpPr>
            <p:nvPr/>
          </p:nvSpPr>
          <p:spPr bwMode="auto">
            <a:xfrm>
              <a:off x="3404393" y="3229991"/>
              <a:ext cx="161925" cy="203200"/>
            </a:xfrm>
            <a:custGeom>
              <a:avLst/>
              <a:gdLst>
                <a:gd name="T0" fmla="*/ 0 w 102"/>
                <a:gd name="T1" fmla="*/ 0 h 128"/>
                <a:gd name="T2" fmla="*/ 102 w 102"/>
                <a:gd name="T3" fmla="*/ 64 h 128"/>
                <a:gd name="T4" fmla="*/ 0 w 102"/>
                <a:gd name="T5" fmla="*/ 128 h 128"/>
                <a:gd name="T6" fmla="*/ 0 w 102"/>
                <a:gd name="T7" fmla="*/ 0 h 128"/>
              </a:gdLst>
              <a:ahLst/>
              <a:cxnLst>
                <a:cxn ang="0">
                  <a:pos x="T0" y="T1"/>
                </a:cxn>
                <a:cxn ang="0">
                  <a:pos x="T2" y="T3"/>
                </a:cxn>
                <a:cxn ang="0">
                  <a:pos x="T4" y="T5"/>
                </a:cxn>
                <a:cxn ang="0">
                  <a:pos x="T6" y="T7"/>
                </a:cxn>
              </a:cxnLst>
              <a:rect l="0" t="0" r="r" b="b"/>
              <a:pathLst>
                <a:path w="102" h="128">
                  <a:moveTo>
                    <a:pt x="0" y="0"/>
                  </a:moveTo>
                  <a:lnTo>
                    <a:pt x="102" y="64"/>
                  </a:lnTo>
                  <a:lnTo>
                    <a:pt x="0" y="128"/>
                  </a:lnTo>
                  <a:lnTo>
                    <a:pt x="0" y="0"/>
                  </a:lnTo>
                  <a:close/>
                </a:path>
              </a:pathLst>
            </a:custGeom>
            <a:noFill/>
            <a:ln w="22225" cap="rnd">
              <a:solidFill>
                <a:srgbClr val="9BBB5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81" name="Line 125"/>
            <p:cNvSpPr>
              <a:spLocks noChangeShapeType="1"/>
            </p:cNvSpPr>
            <p:nvPr/>
          </p:nvSpPr>
          <p:spPr bwMode="auto">
            <a:xfrm>
              <a:off x="2871787" y="3069655"/>
              <a:ext cx="160338" cy="0"/>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82" name="Freeform 126"/>
            <p:cNvSpPr>
              <a:spLocks/>
            </p:cNvSpPr>
            <p:nvPr/>
          </p:nvSpPr>
          <p:spPr bwMode="auto">
            <a:xfrm>
              <a:off x="3035300" y="2995042"/>
              <a:ext cx="150813" cy="163513"/>
            </a:xfrm>
            <a:custGeom>
              <a:avLst/>
              <a:gdLst>
                <a:gd name="T0" fmla="*/ 0 w 311"/>
                <a:gd name="T1" fmla="*/ 167 h 335"/>
                <a:gd name="T2" fmla="*/ 155 w 311"/>
                <a:gd name="T3" fmla="*/ 0 h 335"/>
                <a:gd name="T4" fmla="*/ 311 w 311"/>
                <a:gd name="T5" fmla="*/ 167 h 335"/>
                <a:gd name="T6" fmla="*/ 155 w 311"/>
                <a:gd name="T7" fmla="*/ 335 h 335"/>
                <a:gd name="T8" fmla="*/ 0 w 311"/>
                <a:gd name="T9" fmla="*/ 167 h 335"/>
              </a:gdLst>
              <a:ahLst/>
              <a:cxnLst>
                <a:cxn ang="0">
                  <a:pos x="T0" y="T1"/>
                </a:cxn>
                <a:cxn ang="0">
                  <a:pos x="T2" y="T3"/>
                </a:cxn>
                <a:cxn ang="0">
                  <a:pos x="T4" y="T5"/>
                </a:cxn>
                <a:cxn ang="0">
                  <a:pos x="T6" y="T7"/>
                </a:cxn>
                <a:cxn ang="0">
                  <a:pos x="T8" y="T9"/>
                </a:cxn>
              </a:cxnLst>
              <a:rect l="0" t="0" r="r" b="b"/>
              <a:pathLst>
                <a:path w="311" h="335">
                  <a:moveTo>
                    <a:pt x="0" y="167"/>
                  </a:moveTo>
                  <a:cubicBezTo>
                    <a:pt x="0" y="75"/>
                    <a:pt x="70" y="0"/>
                    <a:pt x="155" y="0"/>
                  </a:cubicBezTo>
                  <a:cubicBezTo>
                    <a:pt x="242" y="0"/>
                    <a:pt x="311" y="75"/>
                    <a:pt x="311" y="167"/>
                  </a:cubicBezTo>
                  <a:cubicBezTo>
                    <a:pt x="311" y="260"/>
                    <a:pt x="242" y="335"/>
                    <a:pt x="155" y="335"/>
                  </a:cubicBezTo>
                  <a:cubicBezTo>
                    <a:pt x="70" y="335"/>
                    <a:pt x="0" y="260"/>
                    <a:pt x="0" y="167"/>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83" name="Oval 127"/>
            <p:cNvSpPr>
              <a:spLocks noChangeArrowheads="1"/>
            </p:cNvSpPr>
            <p:nvPr/>
          </p:nvSpPr>
          <p:spPr bwMode="auto">
            <a:xfrm>
              <a:off x="3035300" y="2995042"/>
              <a:ext cx="150813" cy="163513"/>
            </a:xfrm>
            <a:prstGeom prst="ellipse">
              <a:avLst/>
            </a:pr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84" name="Freeform 128"/>
            <p:cNvSpPr>
              <a:spLocks noEditPoints="1"/>
            </p:cNvSpPr>
            <p:nvPr/>
          </p:nvSpPr>
          <p:spPr bwMode="auto">
            <a:xfrm>
              <a:off x="3030537" y="2910905"/>
              <a:ext cx="163513" cy="331788"/>
            </a:xfrm>
            <a:custGeom>
              <a:avLst/>
              <a:gdLst>
                <a:gd name="T0" fmla="*/ 6 w 103"/>
                <a:gd name="T1" fmla="*/ 209 h 209"/>
                <a:gd name="T2" fmla="*/ 90 w 103"/>
                <a:gd name="T3" fmla="*/ 34 h 209"/>
                <a:gd name="T4" fmla="*/ 84 w 103"/>
                <a:gd name="T5" fmla="*/ 31 h 209"/>
                <a:gd name="T6" fmla="*/ 0 w 103"/>
                <a:gd name="T7" fmla="*/ 206 h 209"/>
                <a:gd name="T8" fmla="*/ 6 w 103"/>
                <a:gd name="T9" fmla="*/ 209 h 209"/>
                <a:gd name="T10" fmla="*/ 103 w 103"/>
                <a:gd name="T11" fmla="*/ 48 h 209"/>
                <a:gd name="T12" fmla="*/ 102 w 103"/>
                <a:gd name="T13" fmla="*/ 0 h 209"/>
                <a:gd name="T14" fmla="*/ 65 w 103"/>
                <a:gd name="T15" fmla="*/ 30 h 209"/>
                <a:gd name="T16" fmla="*/ 103 w 103"/>
                <a:gd name="T17" fmla="*/ 48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209">
                  <a:moveTo>
                    <a:pt x="6" y="209"/>
                  </a:moveTo>
                  <a:lnTo>
                    <a:pt x="90" y="34"/>
                  </a:lnTo>
                  <a:lnTo>
                    <a:pt x="84" y="31"/>
                  </a:lnTo>
                  <a:lnTo>
                    <a:pt x="0" y="206"/>
                  </a:lnTo>
                  <a:lnTo>
                    <a:pt x="6" y="209"/>
                  </a:lnTo>
                  <a:close/>
                  <a:moveTo>
                    <a:pt x="103" y="48"/>
                  </a:moveTo>
                  <a:lnTo>
                    <a:pt x="102" y="0"/>
                  </a:lnTo>
                  <a:lnTo>
                    <a:pt x="65" y="30"/>
                  </a:lnTo>
                  <a:lnTo>
                    <a:pt x="103"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85" name="Freeform 129"/>
            <p:cNvSpPr>
              <a:spLocks/>
            </p:cNvSpPr>
            <p:nvPr/>
          </p:nvSpPr>
          <p:spPr bwMode="auto">
            <a:xfrm>
              <a:off x="3030537" y="2960117"/>
              <a:ext cx="142875" cy="282575"/>
            </a:xfrm>
            <a:custGeom>
              <a:avLst/>
              <a:gdLst>
                <a:gd name="T0" fmla="*/ 6 w 90"/>
                <a:gd name="T1" fmla="*/ 178 h 178"/>
                <a:gd name="T2" fmla="*/ 90 w 90"/>
                <a:gd name="T3" fmla="*/ 3 h 178"/>
                <a:gd name="T4" fmla="*/ 84 w 90"/>
                <a:gd name="T5" fmla="*/ 0 h 178"/>
                <a:gd name="T6" fmla="*/ 0 w 90"/>
                <a:gd name="T7" fmla="*/ 175 h 178"/>
                <a:gd name="T8" fmla="*/ 6 w 90"/>
                <a:gd name="T9" fmla="*/ 178 h 178"/>
              </a:gdLst>
              <a:ahLst/>
              <a:cxnLst>
                <a:cxn ang="0">
                  <a:pos x="T0" y="T1"/>
                </a:cxn>
                <a:cxn ang="0">
                  <a:pos x="T2" y="T3"/>
                </a:cxn>
                <a:cxn ang="0">
                  <a:pos x="T4" y="T5"/>
                </a:cxn>
                <a:cxn ang="0">
                  <a:pos x="T6" y="T7"/>
                </a:cxn>
                <a:cxn ang="0">
                  <a:pos x="T8" y="T9"/>
                </a:cxn>
              </a:cxnLst>
              <a:rect l="0" t="0" r="r" b="b"/>
              <a:pathLst>
                <a:path w="90" h="178">
                  <a:moveTo>
                    <a:pt x="6" y="178"/>
                  </a:moveTo>
                  <a:lnTo>
                    <a:pt x="90" y="3"/>
                  </a:lnTo>
                  <a:lnTo>
                    <a:pt x="84" y="0"/>
                  </a:lnTo>
                  <a:lnTo>
                    <a:pt x="0" y="175"/>
                  </a:lnTo>
                  <a:lnTo>
                    <a:pt x="6" y="178"/>
                  </a:lnTo>
                  <a:close/>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86" name="Freeform 130"/>
            <p:cNvSpPr>
              <a:spLocks/>
            </p:cNvSpPr>
            <p:nvPr/>
          </p:nvSpPr>
          <p:spPr bwMode="auto">
            <a:xfrm>
              <a:off x="3133725" y="2910905"/>
              <a:ext cx="60325" cy="76200"/>
            </a:xfrm>
            <a:custGeom>
              <a:avLst/>
              <a:gdLst>
                <a:gd name="T0" fmla="*/ 38 w 38"/>
                <a:gd name="T1" fmla="*/ 48 h 48"/>
                <a:gd name="T2" fmla="*/ 37 w 38"/>
                <a:gd name="T3" fmla="*/ 0 h 48"/>
                <a:gd name="T4" fmla="*/ 0 w 38"/>
                <a:gd name="T5" fmla="*/ 30 h 48"/>
                <a:gd name="T6" fmla="*/ 38 w 38"/>
                <a:gd name="T7" fmla="*/ 48 h 48"/>
              </a:gdLst>
              <a:ahLst/>
              <a:cxnLst>
                <a:cxn ang="0">
                  <a:pos x="T0" y="T1"/>
                </a:cxn>
                <a:cxn ang="0">
                  <a:pos x="T2" y="T3"/>
                </a:cxn>
                <a:cxn ang="0">
                  <a:pos x="T4" y="T5"/>
                </a:cxn>
                <a:cxn ang="0">
                  <a:pos x="T6" y="T7"/>
                </a:cxn>
              </a:cxnLst>
              <a:rect l="0" t="0" r="r" b="b"/>
              <a:pathLst>
                <a:path w="38" h="48">
                  <a:moveTo>
                    <a:pt x="38" y="48"/>
                  </a:moveTo>
                  <a:lnTo>
                    <a:pt x="37" y="0"/>
                  </a:lnTo>
                  <a:lnTo>
                    <a:pt x="0" y="30"/>
                  </a:lnTo>
                  <a:lnTo>
                    <a:pt x="38" y="48"/>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87" name="Line 131"/>
            <p:cNvSpPr>
              <a:spLocks noChangeShapeType="1"/>
            </p:cNvSpPr>
            <p:nvPr/>
          </p:nvSpPr>
          <p:spPr bwMode="auto">
            <a:xfrm>
              <a:off x="3192462" y="3080767"/>
              <a:ext cx="101600" cy="0"/>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88" name="Line 136"/>
            <p:cNvSpPr>
              <a:spLocks noChangeShapeType="1"/>
            </p:cNvSpPr>
            <p:nvPr/>
          </p:nvSpPr>
          <p:spPr bwMode="auto">
            <a:xfrm>
              <a:off x="3285331" y="3081719"/>
              <a:ext cx="101600" cy="0"/>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89" name="Freeform 137"/>
            <p:cNvSpPr>
              <a:spLocks/>
            </p:cNvSpPr>
            <p:nvPr/>
          </p:nvSpPr>
          <p:spPr bwMode="auto">
            <a:xfrm>
              <a:off x="3393281" y="2968054"/>
              <a:ext cx="161925" cy="207963"/>
            </a:xfrm>
            <a:custGeom>
              <a:avLst/>
              <a:gdLst>
                <a:gd name="T0" fmla="*/ 0 w 102"/>
                <a:gd name="T1" fmla="*/ 0 h 131"/>
                <a:gd name="T2" fmla="*/ 102 w 102"/>
                <a:gd name="T3" fmla="*/ 66 h 131"/>
                <a:gd name="T4" fmla="*/ 0 w 102"/>
                <a:gd name="T5" fmla="*/ 131 h 131"/>
                <a:gd name="T6" fmla="*/ 0 w 102"/>
                <a:gd name="T7" fmla="*/ 0 h 131"/>
              </a:gdLst>
              <a:ahLst/>
              <a:cxnLst>
                <a:cxn ang="0">
                  <a:pos x="T0" y="T1"/>
                </a:cxn>
                <a:cxn ang="0">
                  <a:pos x="T2" y="T3"/>
                </a:cxn>
                <a:cxn ang="0">
                  <a:pos x="T4" y="T5"/>
                </a:cxn>
                <a:cxn ang="0">
                  <a:pos x="T6" y="T7"/>
                </a:cxn>
              </a:cxnLst>
              <a:rect l="0" t="0" r="r" b="b"/>
              <a:pathLst>
                <a:path w="102" h="131">
                  <a:moveTo>
                    <a:pt x="0" y="0"/>
                  </a:moveTo>
                  <a:lnTo>
                    <a:pt x="102" y="66"/>
                  </a:lnTo>
                  <a:lnTo>
                    <a:pt x="0" y="13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90" name="Freeform 138"/>
            <p:cNvSpPr>
              <a:spLocks/>
            </p:cNvSpPr>
            <p:nvPr/>
          </p:nvSpPr>
          <p:spPr bwMode="auto">
            <a:xfrm>
              <a:off x="3393281" y="2968054"/>
              <a:ext cx="161925" cy="207963"/>
            </a:xfrm>
            <a:custGeom>
              <a:avLst/>
              <a:gdLst>
                <a:gd name="T0" fmla="*/ 0 w 102"/>
                <a:gd name="T1" fmla="*/ 0 h 131"/>
                <a:gd name="T2" fmla="*/ 102 w 102"/>
                <a:gd name="T3" fmla="*/ 66 h 131"/>
                <a:gd name="T4" fmla="*/ 0 w 102"/>
                <a:gd name="T5" fmla="*/ 131 h 131"/>
                <a:gd name="T6" fmla="*/ 0 w 102"/>
                <a:gd name="T7" fmla="*/ 0 h 131"/>
              </a:gdLst>
              <a:ahLst/>
              <a:cxnLst>
                <a:cxn ang="0">
                  <a:pos x="T0" y="T1"/>
                </a:cxn>
                <a:cxn ang="0">
                  <a:pos x="T2" y="T3"/>
                </a:cxn>
                <a:cxn ang="0">
                  <a:pos x="T4" y="T5"/>
                </a:cxn>
                <a:cxn ang="0">
                  <a:pos x="T6" y="T7"/>
                </a:cxn>
              </a:cxnLst>
              <a:rect l="0" t="0" r="r" b="b"/>
              <a:pathLst>
                <a:path w="102" h="131">
                  <a:moveTo>
                    <a:pt x="0" y="0"/>
                  </a:moveTo>
                  <a:lnTo>
                    <a:pt x="102" y="66"/>
                  </a:lnTo>
                  <a:lnTo>
                    <a:pt x="0" y="131"/>
                  </a:lnTo>
                  <a:lnTo>
                    <a:pt x="0" y="0"/>
                  </a:lnTo>
                  <a:close/>
                </a:path>
              </a:pathLst>
            </a:custGeom>
            <a:noFill/>
            <a:ln w="22225" cap="rnd">
              <a:solidFill>
                <a:srgbClr val="9BBB5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91" name="Rectangle 140"/>
            <p:cNvSpPr>
              <a:spLocks noChangeArrowheads="1"/>
            </p:cNvSpPr>
            <p:nvPr/>
          </p:nvSpPr>
          <p:spPr bwMode="auto">
            <a:xfrm>
              <a:off x="2390362" y="3846517"/>
              <a:ext cx="1515857" cy="238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i="1" dirty="0">
                  <a:solidFill>
                    <a:srgbClr val="000000"/>
                  </a:solidFill>
                  <a:latin typeface="Times New Roman" panose="02020603050405020304" pitchFamily="18" charset="0"/>
                  <a:cs typeface="Times New Roman" panose="02020603050405020304" pitchFamily="18" charset="0"/>
                </a:rPr>
                <a:t>a</a:t>
              </a:r>
              <a:r>
                <a:rPr kumimoji="0" lang="en-US" altLang="zh-CN"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nalog </a:t>
              </a:r>
              <a:r>
                <a:rPr lang="en-US" altLang="zh-CN" sz="2000" i="1" dirty="0">
                  <a:solidFill>
                    <a:srgbClr val="000000"/>
                  </a:solidFill>
                  <a:latin typeface="Times New Roman" panose="02020603050405020304" pitchFamily="18" charset="0"/>
                  <a:cs typeface="Times New Roman" panose="02020603050405020304" pitchFamily="18" charset="0"/>
                </a:rPr>
                <a:t>p</a:t>
              </a:r>
              <a:r>
                <a:rPr kumimoji="0" lang="zh-CN" altLang="zh-CN"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recoder</a:t>
              </a:r>
              <a:endParaRPr kumimoji="0" lang="zh-CN" altLang="zh-CN"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92" name="Freeform 141"/>
            <p:cNvSpPr>
              <a:spLocks/>
            </p:cNvSpPr>
            <p:nvPr/>
          </p:nvSpPr>
          <p:spPr bwMode="auto">
            <a:xfrm>
              <a:off x="3006725" y="3693542"/>
              <a:ext cx="157163" cy="134938"/>
            </a:xfrm>
            <a:custGeom>
              <a:avLst/>
              <a:gdLst>
                <a:gd name="T0" fmla="*/ 0 w 99"/>
                <a:gd name="T1" fmla="*/ 43 h 85"/>
                <a:gd name="T2" fmla="*/ 50 w 99"/>
                <a:gd name="T3" fmla="*/ 0 h 85"/>
                <a:gd name="T4" fmla="*/ 99 w 99"/>
                <a:gd name="T5" fmla="*/ 43 h 85"/>
                <a:gd name="T6" fmla="*/ 75 w 99"/>
                <a:gd name="T7" fmla="*/ 43 h 85"/>
                <a:gd name="T8" fmla="*/ 75 w 99"/>
                <a:gd name="T9" fmla="*/ 85 h 85"/>
                <a:gd name="T10" fmla="*/ 25 w 99"/>
                <a:gd name="T11" fmla="*/ 85 h 85"/>
                <a:gd name="T12" fmla="*/ 25 w 99"/>
                <a:gd name="T13" fmla="*/ 43 h 85"/>
                <a:gd name="T14" fmla="*/ 0 w 99"/>
                <a:gd name="T15" fmla="*/ 43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85">
                  <a:moveTo>
                    <a:pt x="0" y="43"/>
                  </a:moveTo>
                  <a:lnTo>
                    <a:pt x="50" y="0"/>
                  </a:lnTo>
                  <a:lnTo>
                    <a:pt x="99" y="43"/>
                  </a:lnTo>
                  <a:lnTo>
                    <a:pt x="75" y="43"/>
                  </a:lnTo>
                  <a:lnTo>
                    <a:pt x="75" y="85"/>
                  </a:lnTo>
                  <a:lnTo>
                    <a:pt x="25" y="85"/>
                  </a:lnTo>
                  <a:lnTo>
                    <a:pt x="25" y="43"/>
                  </a:lnTo>
                  <a:lnTo>
                    <a:pt x="0"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93" name="Freeform 142"/>
            <p:cNvSpPr>
              <a:spLocks/>
            </p:cNvSpPr>
            <p:nvPr/>
          </p:nvSpPr>
          <p:spPr bwMode="auto">
            <a:xfrm>
              <a:off x="3006725" y="3693542"/>
              <a:ext cx="157163" cy="134938"/>
            </a:xfrm>
            <a:custGeom>
              <a:avLst/>
              <a:gdLst>
                <a:gd name="T0" fmla="*/ 0 w 99"/>
                <a:gd name="T1" fmla="*/ 43 h 85"/>
                <a:gd name="T2" fmla="*/ 50 w 99"/>
                <a:gd name="T3" fmla="*/ 0 h 85"/>
                <a:gd name="T4" fmla="*/ 99 w 99"/>
                <a:gd name="T5" fmla="*/ 43 h 85"/>
                <a:gd name="T6" fmla="*/ 75 w 99"/>
                <a:gd name="T7" fmla="*/ 43 h 85"/>
                <a:gd name="T8" fmla="*/ 75 w 99"/>
                <a:gd name="T9" fmla="*/ 85 h 85"/>
                <a:gd name="T10" fmla="*/ 25 w 99"/>
                <a:gd name="T11" fmla="*/ 85 h 85"/>
                <a:gd name="T12" fmla="*/ 25 w 99"/>
                <a:gd name="T13" fmla="*/ 43 h 85"/>
                <a:gd name="T14" fmla="*/ 0 w 99"/>
                <a:gd name="T15" fmla="*/ 43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85">
                  <a:moveTo>
                    <a:pt x="0" y="43"/>
                  </a:moveTo>
                  <a:lnTo>
                    <a:pt x="50" y="0"/>
                  </a:lnTo>
                  <a:lnTo>
                    <a:pt x="99" y="43"/>
                  </a:lnTo>
                  <a:lnTo>
                    <a:pt x="75" y="43"/>
                  </a:lnTo>
                  <a:lnTo>
                    <a:pt x="75" y="85"/>
                  </a:lnTo>
                  <a:lnTo>
                    <a:pt x="25" y="85"/>
                  </a:lnTo>
                  <a:lnTo>
                    <a:pt x="25" y="43"/>
                  </a:lnTo>
                  <a:lnTo>
                    <a:pt x="0" y="43"/>
                  </a:lnTo>
                  <a:close/>
                </a:path>
              </a:pathLst>
            </a:custGeom>
            <a:noFill/>
            <a:ln w="22225" cap="rnd">
              <a:solidFill>
                <a:srgbClr val="C0504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94" name="Freeform 143"/>
            <p:cNvSpPr>
              <a:spLocks/>
            </p:cNvSpPr>
            <p:nvPr/>
          </p:nvSpPr>
          <p:spPr bwMode="auto">
            <a:xfrm>
              <a:off x="3883818" y="2818829"/>
              <a:ext cx="146050" cy="130175"/>
            </a:xfrm>
            <a:custGeom>
              <a:avLst/>
              <a:gdLst>
                <a:gd name="T0" fmla="*/ 92 w 92"/>
                <a:gd name="T1" fmla="*/ 0 h 82"/>
                <a:gd name="T2" fmla="*/ 46 w 92"/>
                <a:gd name="T3" fmla="*/ 82 h 82"/>
                <a:gd name="T4" fmla="*/ 0 w 92"/>
                <a:gd name="T5" fmla="*/ 0 h 82"/>
                <a:gd name="T6" fmla="*/ 92 w 92"/>
                <a:gd name="T7" fmla="*/ 0 h 82"/>
              </a:gdLst>
              <a:ahLst/>
              <a:cxnLst>
                <a:cxn ang="0">
                  <a:pos x="T0" y="T1"/>
                </a:cxn>
                <a:cxn ang="0">
                  <a:pos x="T2" y="T3"/>
                </a:cxn>
                <a:cxn ang="0">
                  <a:pos x="T4" y="T5"/>
                </a:cxn>
                <a:cxn ang="0">
                  <a:pos x="T6" y="T7"/>
                </a:cxn>
              </a:cxnLst>
              <a:rect l="0" t="0" r="r" b="b"/>
              <a:pathLst>
                <a:path w="92" h="82">
                  <a:moveTo>
                    <a:pt x="92" y="0"/>
                  </a:moveTo>
                  <a:lnTo>
                    <a:pt x="46" y="82"/>
                  </a:lnTo>
                  <a:lnTo>
                    <a:pt x="0" y="0"/>
                  </a:lnTo>
                  <a:lnTo>
                    <a:pt x="92" y="0"/>
                  </a:lnTo>
                  <a:close/>
                </a:path>
              </a:pathLst>
            </a:cu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95" name="Freeform 144"/>
            <p:cNvSpPr>
              <a:spLocks/>
            </p:cNvSpPr>
            <p:nvPr/>
          </p:nvSpPr>
          <p:spPr bwMode="auto">
            <a:xfrm>
              <a:off x="3566318" y="2961704"/>
              <a:ext cx="390525" cy="111125"/>
            </a:xfrm>
            <a:custGeom>
              <a:avLst/>
              <a:gdLst>
                <a:gd name="T0" fmla="*/ 0 w 246"/>
                <a:gd name="T1" fmla="*/ 70 h 70"/>
                <a:gd name="T2" fmla="*/ 246 w 246"/>
                <a:gd name="T3" fmla="*/ 70 h 70"/>
                <a:gd name="T4" fmla="*/ 246 w 246"/>
                <a:gd name="T5" fmla="*/ 0 h 70"/>
              </a:gdLst>
              <a:ahLst/>
              <a:cxnLst>
                <a:cxn ang="0">
                  <a:pos x="T0" y="T1"/>
                </a:cxn>
                <a:cxn ang="0">
                  <a:pos x="T2" y="T3"/>
                </a:cxn>
                <a:cxn ang="0">
                  <a:pos x="T4" y="T5"/>
                </a:cxn>
              </a:cxnLst>
              <a:rect l="0" t="0" r="r" b="b"/>
              <a:pathLst>
                <a:path w="246" h="70">
                  <a:moveTo>
                    <a:pt x="0" y="70"/>
                  </a:moveTo>
                  <a:lnTo>
                    <a:pt x="246" y="70"/>
                  </a:lnTo>
                  <a:lnTo>
                    <a:pt x="246" y="0"/>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96" name="Freeform 145"/>
            <p:cNvSpPr>
              <a:spLocks/>
            </p:cNvSpPr>
            <p:nvPr/>
          </p:nvSpPr>
          <p:spPr bwMode="auto">
            <a:xfrm>
              <a:off x="3883818" y="3098229"/>
              <a:ext cx="146050" cy="128588"/>
            </a:xfrm>
            <a:custGeom>
              <a:avLst/>
              <a:gdLst>
                <a:gd name="T0" fmla="*/ 92 w 92"/>
                <a:gd name="T1" fmla="*/ 0 h 81"/>
                <a:gd name="T2" fmla="*/ 46 w 92"/>
                <a:gd name="T3" fmla="*/ 81 h 81"/>
                <a:gd name="T4" fmla="*/ 0 w 92"/>
                <a:gd name="T5" fmla="*/ 0 h 81"/>
                <a:gd name="T6" fmla="*/ 92 w 92"/>
                <a:gd name="T7" fmla="*/ 0 h 81"/>
              </a:gdLst>
              <a:ahLst/>
              <a:cxnLst>
                <a:cxn ang="0">
                  <a:pos x="T0" y="T1"/>
                </a:cxn>
                <a:cxn ang="0">
                  <a:pos x="T2" y="T3"/>
                </a:cxn>
                <a:cxn ang="0">
                  <a:pos x="T4" y="T5"/>
                </a:cxn>
                <a:cxn ang="0">
                  <a:pos x="T6" y="T7"/>
                </a:cxn>
              </a:cxnLst>
              <a:rect l="0" t="0" r="r" b="b"/>
              <a:pathLst>
                <a:path w="92" h="81">
                  <a:moveTo>
                    <a:pt x="92" y="0"/>
                  </a:moveTo>
                  <a:lnTo>
                    <a:pt x="46" y="81"/>
                  </a:lnTo>
                  <a:lnTo>
                    <a:pt x="0" y="0"/>
                  </a:lnTo>
                  <a:lnTo>
                    <a:pt x="92" y="0"/>
                  </a:lnTo>
                  <a:close/>
                </a:path>
              </a:pathLst>
            </a:cu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97" name="Freeform 146"/>
            <p:cNvSpPr>
              <a:spLocks/>
            </p:cNvSpPr>
            <p:nvPr/>
          </p:nvSpPr>
          <p:spPr bwMode="auto">
            <a:xfrm>
              <a:off x="3577430" y="3222054"/>
              <a:ext cx="390525" cy="109538"/>
            </a:xfrm>
            <a:custGeom>
              <a:avLst/>
              <a:gdLst>
                <a:gd name="T0" fmla="*/ 0 w 246"/>
                <a:gd name="T1" fmla="*/ 69 h 69"/>
                <a:gd name="T2" fmla="*/ 246 w 246"/>
                <a:gd name="T3" fmla="*/ 69 h 69"/>
                <a:gd name="T4" fmla="*/ 246 w 246"/>
                <a:gd name="T5" fmla="*/ 0 h 69"/>
              </a:gdLst>
              <a:ahLst/>
              <a:cxnLst>
                <a:cxn ang="0">
                  <a:pos x="T0" y="T1"/>
                </a:cxn>
                <a:cxn ang="0">
                  <a:pos x="T2" y="T3"/>
                </a:cxn>
                <a:cxn ang="0">
                  <a:pos x="T4" y="T5"/>
                </a:cxn>
              </a:cxnLst>
              <a:rect l="0" t="0" r="r" b="b"/>
              <a:pathLst>
                <a:path w="246" h="69">
                  <a:moveTo>
                    <a:pt x="0" y="69"/>
                  </a:moveTo>
                  <a:lnTo>
                    <a:pt x="246" y="69"/>
                  </a:lnTo>
                  <a:lnTo>
                    <a:pt x="246" y="0"/>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98" name="Freeform 147"/>
            <p:cNvSpPr>
              <a:spLocks/>
            </p:cNvSpPr>
            <p:nvPr/>
          </p:nvSpPr>
          <p:spPr bwMode="auto">
            <a:xfrm>
              <a:off x="3399631" y="2696591"/>
              <a:ext cx="111125" cy="98425"/>
            </a:xfrm>
            <a:custGeom>
              <a:avLst/>
              <a:gdLst>
                <a:gd name="T0" fmla="*/ 70 w 70"/>
                <a:gd name="T1" fmla="*/ 0 h 62"/>
                <a:gd name="T2" fmla="*/ 35 w 70"/>
                <a:gd name="T3" fmla="*/ 62 h 62"/>
                <a:gd name="T4" fmla="*/ 0 w 70"/>
                <a:gd name="T5" fmla="*/ 0 h 62"/>
                <a:gd name="T6" fmla="*/ 70 w 70"/>
                <a:gd name="T7" fmla="*/ 0 h 62"/>
              </a:gdLst>
              <a:ahLst/>
              <a:cxnLst>
                <a:cxn ang="0">
                  <a:pos x="T0" y="T1"/>
                </a:cxn>
                <a:cxn ang="0">
                  <a:pos x="T2" y="T3"/>
                </a:cxn>
                <a:cxn ang="0">
                  <a:pos x="T4" y="T5"/>
                </a:cxn>
                <a:cxn ang="0">
                  <a:pos x="T6" y="T7"/>
                </a:cxn>
              </a:cxnLst>
              <a:rect l="0" t="0" r="r" b="b"/>
              <a:pathLst>
                <a:path w="70" h="62">
                  <a:moveTo>
                    <a:pt x="70" y="0"/>
                  </a:moveTo>
                  <a:lnTo>
                    <a:pt x="35" y="62"/>
                  </a:lnTo>
                  <a:lnTo>
                    <a:pt x="0" y="0"/>
                  </a:lnTo>
                  <a:lnTo>
                    <a:pt x="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99" name="Line 148"/>
            <p:cNvSpPr>
              <a:spLocks noChangeShapeType="1"/>
            </p:cNvSpPr>
            <p:nvPr/>
          </p:nvSpPr>
          <p:spPr bwMode="auto">
            <a:xfrm>
              <a:off x="2874962" y="2258442"/>
              <a:ext cx="160338" cy="0"/>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00" name="Oval 149"/>
            <p:cNvSpPr>
              <a:spLocks noChangeArrowheads="1"/>
            </p:cNvSpPr>
            <p:nvPr/>
          </p:nvSpPr>
          <p:spPr bwMode="auto">
            <a:xfrm>
              <a:off x="3038475" y="2190180"/>
              <a:ext cx="150813" cy="157163"/>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01" name="Oval 150"/>
            <p:cNvSpPr>
              <a:spLocks noChangeArrowheads="1"/>
            </p:cNvSpPr>
            <p:nvPr/>
          </p:nvSpPr>
          <p:spPr bwMode="auto">
            <a:xfrm>
              <a:off x="3038475" y="2190180"/>
              <a:ext cx="150813" cy="157163"/>
            </a:xfrm>
            <a:prstGeom prst="ellipse">
              <a:avLst/>
            </a:pr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02" name="Line 151"/>
            <p:cNvSpPr>
              <a:spLocks noChangeShapeType="1"/>
            </p:cNvSpPr>
            <p:nvPr/>
          </p:nvSpPr>
          <p:spPr bwMode="auto">
            <a:xfrm>
              <a:off x="3195637" y="2269555"/>
              <a:ext cx="100013" cy="0"/>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03" name="Line 156"/>
            <p:cNvSpPr>
              <a:spLocks noChangeShapeType="1"/>
            </p:cNvSpPr>
            <p:nvPr/>
          </p:nvSpPr>
          <p:spPr bwMode="auto">
            <a:xfrm>
              <a:off x="3288506" y="2269554"/>
              <a:ext cx="101600" cy="0"/>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04" name="Freeform 157"/>
            <p:cNvSpPr>
              <a:spLocks/>
            </p:cNvSpPr>
            <p:nvPr/>
          </p:nvSpPr>
          <p:spPr bwMode="auto">
            <a:xfrm>
              <a:off x="3394868" y="2163191"/>
              <a:ext cx="163513" cy="201613"/>
            </a:xfrm>
            <a:custGeom>
              <a:avLst/>
              <a:gdLst>
                <a:gd name="T0" fmla="*/ 0 w 103"/>
                <a:gd name="T1" fmla="*/ 0 h 127"/>
                <a:gd name="T2" fmla="*/ 103 w 103"/>
                <a:gd name="T3" fmla="*/ 64 h 127"/>
                <a:gd name="T4" fmla="*/ 0 w 103"/>
                <a:gd name="T5" fmla="*/ 127 h 127"/>
                <a:gd name="T6" fmla="*/ 0 w 103"/>
                <a:gd name="T7" fmla="*/ 0 h 127"/>
              </a:gdLst>
              <a:ahLst/>
              <a:cxnLst>
                <a:cxn ang="0">
                  <a:pos x="T0" y="T1"/>
                </a:cxn>
                <a:cxn ang="0">
                  <a:pos x="T2" y="T3"/>
                </a:cxn>
                <a:cxn ang="0">
                  <a:pos x="T4" y="T5"/>
                </a:cxn>
                <a:cxn ang="0">
                  <a:pos x="T6" y="T7"/>
                </a:cxn>
              </a:cxnLst>
              <a:rect l="0" t="0" r="r" b="b"/>
              <a:pathLst>
                <a:path w="103" h="127">
                  <a:moveTo>
                    <a:pt x="0" y="0"/>
                  </a:moveTo>
                  <a:lnTo>
                    <a:pt x="103" y="64"/>
                  </a:lnTo>
                  <a:lnTo>
                    <a:pt x="0" y="12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05" name="Freeform 158"/>
            <p:cNvSpPr>
              <a:spLocks/>
            </p:cNvSpPr>
            <p:nvPr/>
          </p:nvSpPr>
          <p:spPr bwMode="auto">
            <a:xfrm>
              <a:off x="3394868" y="2163191"/>
              <a:ext cx="163513" cy="201613"/>
            </a:xfrm>
            <a:custGeom>
              <a:avLst/>
              <a:gdLst>
                <a:gd name="T0" fmla="*/ 0 w 103"/>
                <a:gd name="T1" fmla="*/ 0 h 127"/>
                <a:gd name="T2" fmla="*/ 103 w 103"/>
                <a:gd name="T3" fmla="*/ 64 h 127"/>
                <a:gd name="T4" fmla="*/ 0 w 103"/>
                <a:gd name="T5" fmla="*/ 127 h 127"/>
                <a:gd name="T6" fmla="*/ 0 w 103"/>
                <a:gd name="T7" fmla="*/ 0 h 127"/>
              </a:gdLst>
              <a:ahLst/>
              <a:cxnLst>
                <a:cxn ang="0">
                  <a:pos x="T0" y="T1"/>
                </a:cxn>
                <a:cxn ang="0">
                  <a:pos x="T2" y="T3"/>
                </a:cxn>
                <a:cxn ang="0">
                  <a:pos x="T4" y="T5"/>
                </a:cxn>
                <a:cxn ang="0">
                  <a:pos x="T6" y="T7"/>
                </a:cxn>
              </a:cxnLst>
              <a:rect l="0" t="0" r="r" b="b"/>
              <a:pathLst>
                <a:path w="103" h="127">
                  <a:moveTo>
                    <a:pt x="0" y="0"/>
                  </a:moveTo>
                  <a:lnTo>
                    <a:pt x="103" y="64"/>
                  </a:lnTo>
                  <a:lnTo>
                    <a:pt x="0" y="127"/>
                  </a:lnTo>
                  <a:lnTo>
                    <a:pt x="0" y="0"/>
                  </a:lnTo>
                  <a:close/>
                </a:path>
              </a:pathLst>
            </a:custGeom>
            <a:noFill/>
            <a:ln w="22225" cap="rnd">
              <a:solidFill>
                <a:srgbClr val="9BBB5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pic>
          <p:nvPicPr>
            <p:cNvPr id="706" name="Picture 15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2343" y="1971104"/>
              <a:ext cx="592138"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7" name="Freeform 161"/>
            <p:cNvSpPr>
              <a:spLocks/>
            </p:cNvSpPr>
            <p:nvPr/>
          </p:nvSpPr>
          <p:spPr bwMode="auto">
            <a:xfrm>
              <a:off x="3882231" y="2009204"/>
              <a:ext cx="146050" cy="128588"/>
            </a:xfrm>
            <a:custGeom>
              <a:avLst/>
              <a:gdLst>
                <a:gd name="T0" fmla="*/ 92 w 92"/>
                <a:gd name="T1" fmla="*/ 0 h 81"/>
                <a:gd name="T2" fmla="*/ 46 w 92"/>
                <a:gd name="T3" fmla="*/ 81 h 81"/>
                <a:gd name="T4" fmla="*/ 0 w 92"/>
                <a:gd name="T5" fmla="*/ 0 h 81"/>
                <a:gd name="T6" fmla="*/ 92 w 92"/>
                <a:gd name="T7" fmla="*/ 0 h 81"/>
              </a:gdLst>
              <a:ahLst/>
              <a:cxnLst>
                <a:cxn ang="0">
                  <a:pos x="T0" y="T1"/>
                </a:cxn>
                <a:cxn ang="0">
                  <a:pos x="T2" y="T3"/>
                </a:cxn>
                <a:cxn ang="0">
                  <a:pos x="T4" y="T5"/>
                </a:cxn>
                <a:cxn ang="0">
                  <a:pos x="T6" y="T7"/>
                </a:cxn>
              </a:cxnLst>
              <a:rect l="0" t="0" r="r" b="b"/>
              <a:pathLst>
                <a:path w="92" h="81">
                  <a:moveTo>
                    <a:pt x="92" y="0"/>
                  </a:moveTo>
                  <a:lnTo>
                    <a:pt x="46" y="81"/>
                  </a:lnTo>
                  <a:lnTo>
                    <a:pt x="0" y="0"/>
                  </a:lnTo>
                  <a:lnTo>
                    <a:pt x="92" y="0"/>
                  </a:lnTo>
                  <a:close/>
                </a:path>
              </a:pathLst>
            </a:cu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08" name="Freeform 162"/>
            <p:cNvSpPr>
              <a:spLocks/>
            </p:cNvSpPr>
            <p:nvPr/>
          </p:nvSpPr>
          <p:spPr bwMode="auto">
            <a:xfrm>
              <a:off x="3563143" y="2152079"/>
              <a:ext cx="392113" cy="109538"/>
            </a:xfrm>
            <a:custGeom>
              <a:avLst/>
              <a:gdLst>
                <a:gd name="T0" fmla="*/ 0 w 247"/>
                <a:gd name="T1" fmla="*/ 69 h 69"/>
                <a:gd name="T2" fmla="*/ 247 w 247"/>
                <a:gd name="T3" fmla="*/ 69 h 69"/>
                <a:gd name="T4" fmla="*/ 247 w 247"/>
                <a:gd name="T5" fmla="*/ 0 h 69"/>
              </a:gdLst>
              <a:ahLst/>
              <a:cxnLst>
                <a:cxn ang="0">
                  <a:pos x="T0" y="T1"/>
                </a:cxn>
                <a:cxn ang="0">
                  <a:pos x="T2" y="T3"/>
                </a:cxn>
                <a:cxn ang="0">
                  <a:pos x="T4" y="T5"/>
                </a:cxn>
              </a:cxnLst>
              <a:rect l="0" t="0" r="r" b="b"/>
              <a:pathLst>
                <a:path w="247" h="69">
                  <a:moveTo>
                    <a:pt x="0" y="69"/>
                  </a:moveTo>
                  <a:lnTo>
                    <a:pt x="247" y="69"/>
                  </a:lnTo>
                  <a:lnTo>
                    <a:pt x="247" y="0"/>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09" name="Freeform 163"/>
            <p:cNvSpPr>
              <a:spLocks noEditPoints="1"/>
            </p:cNvSpPr>
            <p:nvPr/>
          </p:nvSpPr>
          <p:spPr bwMode="auto">
            <a:xfrm>
              <a:off x="3022600" y="2112392"/>
              <a:ext cx="163513" cy="333375"/>
            </a:xfrm>
            <a:custGeom>
              <a:avLst/>
              <a:gdLst>
                <a:gd name="T0" fmla="*/ 7 w 103"/>
                <a:gd name="T1" fmla="*/ 210 h 210"/>
                <a:gd name="T2" fmla="*/ 91 w 103"/>
                <a:gd name="T3" fmla="*/ 34 h 210"/>
                <a:gd name="T4" fmla="*/ 84 w 103"/>
                <a:gd name="T5" fmla="*/ 31 h 210"/>
                <a:gd name="T6" fmla="*/ 0 w 103"/>
                <a:gd name="T7" fmla="*/ 206 h 210"/>
                <a:gd name="T8" fmla="*/ 7 w 103"/>
                <a:gd name="T9" fmla="*/ 210 h 210"/>
                <a:gd name="T10" fmla="*/ 103 w 103"/>
                <a:gd name="T11" fmla="*/ 48 h 210"/>
                <a:gd name="T12" fmla="*/ 103 w 103"/>
                <a:gd name="T13" fmla="*/ 0 h 210"/>
                <a:gd name="T14" fmla="*/ 65 w 103"/>
                <a:gd name="T15" fmla="*/ 30 h 210"/>
                <a:gd name="T16" fmla="*/ 103 w 103"/>
                <a:gd name="T17" fmla="*/ 48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210">
                  <a:moveTo>
                    <a:pt x="7" y="210"/>
                  </a:moveTo>
                  <a:lnTo>
                    <a:pt x="91" y="34"/>
                  </a:lnTo>
                  <a:lnTo>
                    <a:pt x="84" y="31"/>
                  </a:lnTo>
                  <a:lnTo>
                    <a:pt x="0" y="206"/>
                  </a:lnTo>
                  <a:lnTo>
                    <a:pt x="7" y="210"/>
                  </a:lnTo>
                  <a:close/>
                  <a:moveTo>
                    <a:pt x="103" y="48"/>
                  </a:moveTo>
                  <a:lnTo>
                    <a:pt x="103" y="0"/>
                  </a:lnTo>
                  <a:lnTo>
                    <a:pt x="65" y="30"/>
                  </a:lnTo>
                  <a:lnTo>
                    <a:pt x="103"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10" name="Freeform 164"/>
            <p:cNvSpPr>
              <a:spLocks/>
            </p:cNvSpPr>
            <p:nvPr/>
          </p:nvSpPr>
          <p:spPr bwMode="auto">
            <a:xfrm>
              <a:off x="3022600" y="2161605"/>
              <a:ext cx="144463" cy="284163"/>
            </a:xfrm>
            <a:custGeom>
              <a:avLst/>
              <a:gdLst>
                <a:gd name="T0" fmla="*/ 7 w 91"/>
                <a:gd name="T1" fmla="*/ 179 h 179"/>
                <a:gd name="T2" fmla="*/ 91 w 91"/>
                <a:gd name="T3" fmla="*/ 3 h 179"/>
                <a:gd name="T4" fmla="*/ 84 w 91"/>
                <a:gd name="T5" fmla="*/ 0 h 179"/>
                <a:gd name="T6" fmla="*/ 0 w 91"/>
                <a:gd name="T7" fmla="*/ 175 h 179"/>
                <a:gd name="T8" fmla="*/ 7 w 91"/>
                <a:gd name="T9" fmla="*/ 179 h 179"/>
              </a:gdLst>
              <a:ahLst/>
              <a:cxnLst>
                <a:cxn ang="0">
                  <a:pos x="T0" y="T1"/>
                </a:cxn>
                <a:cxn ang="0">
                  <a:pos x="T2" y="T3"/>
                </a:cxn>
                <a:cxn ang="0">
                  <a:pos x="T4" y="T5"/>
                </a:cxn>
                <a:cxn ang="0">
                  <a:pos x="T6" y="T7"/>
                </a:cxn>
                <a:cxn ang="0">
                  <a:pos x="T8" y="T9"/>
                </a:cxn>
              </a:cxnLst>
              <a:rect l="0" t="0" r="r" b="b"/>
              <a:pathLst>
                <a:path w="91" h="179">
                  <a:moveTo>
                    <a:pt x="7" y="179"/>
                  </a:moveTo>
                  <a:lnTo>
                    <a:pt x="91" y="3"/>
                  </a:lnTo>
                  <a:lnTo>
                    <a:pt x="84" y="0"/>
                  </a:lnTo>
                  <a:lnTo>
                    <a:pt x="0" y="175"/>
                  </a:lnTo>
                  <a:lnTo>
                    <a:pt x="7" y="179"/>
                  </a:lnTo>
                  <a:close/>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11" name="Freeform 165"/>
            <p:cNvSpPr>
              <a:spLocks/>
            </p:cNvSpPr>
            <p:nvPr/>
          </p:nvSpPr>
          <p:spPr bwMode="auto">
            <a:xfrm>
              <a:off x="3125787" y="2112392"/>
              <a:ext cx="60325" cy="76200"/>
            </a:xfrm>
            <a:custGeom>
              <a:avLst/>
              <a:gdLst>
                <a:gd name="T0" fmla="*/ 38 w 38"/>
                <a:gd name="T1" fmla="*/ 48 h 48"/>
                <a:gd name="T2" fmla="*/ 38 w 38"/>
                <a:gd name="T3" fmla="*/ 0 h 48"/>
                <a:gd name="T4" fmla="*/ 0 w 38"/>
                <a:gd name="T5" fmla="*/ 30 h 48"/>
                <a:gd name="T6" fmla="*/ 38 w 38"/>
                <a:gd name="T7" fmla="*/ 48 h 48"/>
              </a:gdLst>
              <a:ahLst/>
              <a:cxnLst>
                <a:cxn ang="0">
                  <a:pos x="T0" y="T1"/>
                </a:cxn>
                <a:cxn ang="0">
                  <a:pos x="T2" y="T3"/>
                </a:cxn>
                <a:cxn ang="0">
                  <a:pos x="T4" y="T5"/>
                </a:cxn>
                <a:cxn ang="0">
                  <a:pos x="T6" y="T7"/>
                </a:cxn>
              </a:cxnLst>
              <a:rect l="0" t="0" r="r" b="b"/>
              <a:pathLst>
                <a:path w="38" h="48">
                  <a:moveTo>
                    <a:pt x="38" y="48"/>
                  </a:moveTo>
                  <a:lnTo>
                    <a:pt x="38" y="0"/>
                  </a:lnTo>
                  <a:lnTo>
                    <a:pt x="0" y="30"/>
                  </a:lnTo>
                  <a:lnTo>
                    <a:pt x="38" y="48"/>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12" name="Line 166"/>
            <p:cNvSpPr>
              <a:spLocks noChangeShapeType="1"/>
            </p:cNvSpPr>
            <p:nvPr/>
          </p:nvSpPr>
          <p:spPr bwMode="auto">
            <a:xfrm>
              <a:off x="2871787" y="2260030"/>
              <a:ext cx="0" cy="1077913"/>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13" name="Freeform 168"/>
            <p:cNvSpPr>
              <a:spLocks/>
            </p:cNvSpPr>
            <p:nvPr/>
          </p:nvSpPr>
          <p:spPr bwMode="auto">
            <a:xfrm>
              <a:off x="2130425" y="2580705"/>
              <a:ext cx="515938" cy="444500"/>
            </a:xfrm>
            <a:custGeom>
              <a:avLst/>
              <a:gdLst>
                <a:gd name="T0" fmla="*/ 0 w 1061"/>
                <a:gd name="T1" fmla="*/ 153 h 913"/>
                <a:gd name="T2" fmla="*/ 152 w 1061"/>
                <a:gd name="T3" fmla="*/ 0 h 913"/>
                <a:gd name="T4" fmla="*/ 910 w 1061"/>
                <a:gd name="T5" fmla="*/ 0 h 913"/>
                <a:gd name="T6" fmla="*/ 1061 w 1061"/>
                <a:gd name="T7" fmla="*/ 153 h 913"/>
                <a:gd name="T8" fmla="*/ 1061 w 1061"/>
                <a:gd name="T9" fmla="*/ 761 h 913"/>
                <a:gd name="T10" fmla="*/ 910 w 1061"/>
                <a:gd name="T11" fmla="*/ 913 h 913"/>
                <a:gd name="T12" fmla="*/ 152 w 1061"/>
                <a:gd name="T13" fmla="*/ 913 h 913"/>
                <a:gd name="T14" fmla="*/ 0 w 1061"/>
                <a:gd name="T15" fmla="*/ 761 h 913"/>
                <a:gd name="T16" fmla="*/ 0 w 1061"/>
                <a:gd name="T17" fmla="*/ 153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1" h="913">
                  <a:moveTo>
                    <a:pt x="0" y="153"/>
                  </a:moveTo>
                  <a:cubicBezTo>
                    <a:pt x="0" y="69"/>
                    <a:pt x="68" y="0"/>
                    <a:pt x="152" y="0"/>
                  </a:cubicBezTo>
                  <a:lnTo>
                    <a:pt x="910" y="0"/>
                  </a:lnTo>
                  <a:cubicBezTo>
                    <a:pt x="993" y="0"/>
                    <a:pt x="1061" y="69"/>
                    <a:pt x="1061" y="153"/>
                  </a:cubicBezTo>
                  <a:lnTo>
                    <a:pt x="1061" y="761"/>
                  </a:lnTo>
                  <a:cubicBezTo>
                    <a:pt x="1061" y="845"/>
                    <a:pt x="993" y="913"/>
                    <a:pt x="910" y="913"/>
                  </a:cubicBezTo>
                  <a:lnTo>
                    <a:pt x="152" y="913"/>
                  </a:lnTo>
                  <a:cubicBezTo>
                    <a:pt x="68" y="913"/>
                    <a:pt x="0" y="845"/>
                    <a:pt x="0" y="761"/>
                  </a:cubicBezTo>
                  <a:lnTo>
                    <a:pt x="0" y="153"/>
                  </a:lnTo>
                  <a:close/>
                </a:path>
              </a:pathLst>
            </a:cu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14" name="Freeform 171"/>
            <p:cNvSpPr>
              <a:spLocks noEditPoints="1"/>
            </p:cNvSpPr>
            <p:nvPr/>
          </p:nvSpPr>
          <p:spPr bwMode="auto">
            <a:xfrm>
              <a:off x="1282700" y="2771205"/>
              <a:ext cx="220663" cy="68263"/>
            </a:xfrm>
            <a:custGeom>
              <a:avLst/>
              <a:gdLst>
                <a:gd name="T0" fmla="*/ 0 w 139"/>
                <a:gd name="T1" fmla="*/ 18 h 43"/>
                <a:gd name="T2" fmla="*/ 104 w 139"/>
                <a:gd name="T3" fmla="*/ 18 h 43"/>
                <a:gd name="T4" fmla="*/ 104 w 139"/>
                <a:gd name="T5" fmla="*/ 25 h 43"/>
                <a:gd name="T6" fmla="*/ 0 w 139"/>
                <a:gd name="T7" fmla="*/ 25 h 43"/>
                <a:gd name="T8" fmla="*/ 0 w 139"/>
                <a:gd name="T9" fmla="*/ 18 h 43"/>
                <a:gd name="T10" fmla="*/ 96 w 139"/>
                <a:gd name="T11" fmla="*/ 0 h 43"/>
                <a:gd name="T12" fmla="*/ 139 w 139"/>
                <a:gd name="T13" fmla="*/ 21 h 43"/>
                <a:gd name="T14" fmla="*/ 96 w 139"/>
                <a:gd name="T15" fmla="*/ 43 h 43"/>
                <a:gd name="T16" fmla="*/ 96 w 139"/>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43">
                  <a:moveTo>
                    <a:pt x="0" y="18"/>
                  </a:moveTo>
                  <a:lnTo>
                    <a:pt x="104" y="18"/>
                  </a:lnTo>
                  <a:lnTo>
                    <a:pt x="104" y="25"/>
                  </a:lnTo>
                  <a:lnTo>
                    <a:pt x="0" y="25"/>
                  </a:lnTo>
                  <a:lnTo>
                    <a:pt x="0" y="18"/>
                  </a:lnTo>
                  <a:close/>
                  <a:moveTo>
                    <a:pt x="96" y="0"/>
                  </a:moveTo>
                  <a:lnTo>
                    <a:pt x="139" y="21"/>
                  </a:lnTo>
                  <a:lnTo>
                    <a:pt x="96" y="43"/>
                  </a:lnTo>
                  <a:lnTo>
                    <a:pt x="9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15" name="Rectangle 172"/>
            <p:cNvSpPr>
              <a:spLocks noChangeArrowheads="1"/>
            </p:cNvSpPr>
            <p:nvPr/>
          </p:nvSpPr>
          <p:spPr bwMode="auto">
            <a:xfrm>
              <a:off x="1282700" y="2799780"/>
              <a:ext cx="165100" cy="11113"/>
            </a:xfrm>
            <a:prstGeom prst="rect">
              <a:avLst/>
            </a:pr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16" name="Freeform 173"/>
            <p:cNvSpPr>
              <a:spLocks/>
            </p:cNvSpPr>
            <p:nvPr/>
          </p:nvSpPr>
          <p:spPr bwMode="auto">
            <a:xfrm>
              <a:off x="1435100" y="2771205"/>
              <a:ext cx="68263" cy="68263"/>
            </a:xfrm>
            <a:custGeom>
              <a:avLst/>
              <a:gdLst>
                <a:gd name="T0" fmla="*/ 0 w 43"/>
                <a:gd name="T1" fmla="*/ 0 h 43"/>
                <a:gd name="T2" fmla="*/ 43 w 43"/>
                <a:gd name="T3" fmla="*/ 21 h 43"/>
                <a:gd name="T4" fmla="*/ 0 w 43"/>
                <a:gd name="T5" fmla="*/ 43 h 43"/>
                <a:gd name="T6" fmla="*/ 0 w 43"/>
                <a:gd name="T7" fmla="*/ 0 h 43"/>
              </a:gdLst>
              <a:ahLst/>
              <a:cxnLst>
                <a:cxn ang="0">
                  <a:pos x="T0" y="T1"/>
                </a:cxn>
                <a:cxn ang="0">
                  <a:pos x="T2" y="T3"/>
                </a:cxn>
                <a:cxn ang="0">
                  <a:pos x="T4" y="T5"/>
                </a:cxn>
                <a:cxn ang="0">
                  <a:pos x="T6" y="T7"/>
                </a:cxn>
              </a:cxnLst>
              <a:rect l="0" t="0" r="r" b="b"/>
              <a:pathLst>
                <a:path w="43" h="43">
                  <a:moveTo>
                    <a:pt x="0" y="0"/>
                  </a:moveTo>
                  <a:lnTo>
                    <a:pt x="43" y="21"/>
                  </a:lnTo>
                  <a:lnTo>
                    <a:pt x="0" y="43"/>
                  </a:lnTo>
                  <a:lnTo>
                    <a:pt x="0" y="0"/>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17" name="Freeform 174"/>
            <p:cNvSpPr>
              <a:spLocks noEditPoints="1"/>
            </p:cNvSpPr>
            <p:nvPr/>
          </p:nvSpPr>
          <p:spPr bwMode="auto">
            <a:xfrm>
              <a:off x="1889125" y="2766442"/>
              <a:ext cx="236538" cy="68263"/>
            </a:xfrm>
            <a:custGeom>
              <a:avLst/>
              <a:gdLst>
                <a:gd name="T0" fmla="*/ 0 w 149"/>
                <a:gd name="T1" fmla="*/ 27 h 43"/>
                <a:gd name="T2" fmla="*/ 114 w 149"/>
                <a:gd name="T3" fmla="*/ 25 h 43"/>
                <a:gd name="T4" fmla="*/ 113 w 149"/>
                <a:gd name="T5" fmla="*/ 18 h 43"/>
                <a:gd name="T6" fmla="*/ 0 w 149"/>
                <a:gd name="T7" fmla="*/ 20 h 43"/>
                <a:gd name="T8" fmla="*/ 0 w 149"/>
                <a:gd name="T9" fmla="*/ 27 h 43"/>
                <a:gd name="T10" fmla="*/ 107 w 149"/>
                <a:gd name="T11" fmla="*/ 43 h 43"/>
                <a:gd name="T12" fmla="*/ 149 w 149"/>
                <a:gd name="T13" fmla="*/ 21 h 43"/>
                <a:gd name="T14" fmla="*/ 106 w 149"/>
                <a:gd name="T15" fmla="*/ 0 h 43"/>
                <a:gd name="T16" fmla="*/ 107 w 149"/>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43">
                  <a:moveTo>
                    <a:pt x="0" y="27"/>
                  </a:moveTo>
                  <a:lnTo>
                    <a:pt x="114" y="25"/>
                  </a:lnTo>
                  <a:lnTo>
                    <a:pt x="113" y="18"/>
                  </a:lnTo>
                  <a:lnTo>
                    <a:pt x="0" y="20"/>
                  </a:lnTo>
                  <a:lnTo>
                    <a:pt x="0" y="27"/>
                  </a:lnTo>
                  <a:close/>
                  <a:moveTo>
                    <a:pt x="107" y="43"/>
                  </a:moveTo>
                  <a:lnTo>
                    <a:pt x="149" y="21"/>
                  </a:lnTo>
                  <a:lnTo>
                    <a:pt x="106" y="0"/>
                  </a:lnTo>
                  <a:lnTo>
                    <a:pt x="107"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18" name="Freeform 175"/>
            <p:cNvSpPr>
              <a:spLocks/>
            </p:cNvSpPr>
            <p:nvPr/>
          </p:nvSpPr>
          <p:spPr bwMode="auto">
            <a:xfrm>
              <a:off x="1889125" y="2795017"/>
              <a:ext cx="180975" cy="14288"/>
            </a:xfrm>
            <a:custGeom>
              <a:avLst/>
              <a:gdLst>
                <a:gd name="T0" fmla="*/ 0 w 114"/>
                <a:gd name="T1" fmla="*/ 9 h 9"/>
                <a:gd name="T2" fmla="*/ 114 w 114"/>
                <a:gd name="T3" fmla="*/ 7 h 9"/>
                <a:gd name="T4" fmla="*/ 113 w 114"/>
                <a:gd name="T5" fmla="*/ 0 h 9"/>
                <a:gd name="T6" fmla="*/ 0 w 114"/>
                <a:gd name="T7" fmla="*/ 2 h 9"/>
                <a:gd name="T8" fmla="*/ 0 w 114"/>
                <a:gd name="T9" fmla="*/ 9 h 9"/>
              </a:gdLst>
              <a:ahLst/>
              <a:cxnLst>
                <a:cxn ang="0">
                  <a:pos x="T0" y="T1"/>
                </a:cxn>
                <a:cxn ang="0">
                  <a:pos x="T2" y="T3"/>
                </a:cxn>
                <a:cxn ang="0">
                  <a:pos x="T4" y="T5"/>
                </a:cxn>
                <a:cxn ang="0">
                  <a:pos x="T6" y="T7"/>
                </a:cxn>
                <a:cxn ang="0">
                  <a:pos x="T8" y="T9"/>
                </a:cxn>
              </a:cxnLst>
              <a:rect l="0" t="0" r="r" b="b"/>
              <a:pathLst>
                <a:path w="114" h="9">
                  <a:moveTo>
                    <a:pt x="0" y="9"/>
                  </a:moveTo>
                  <a:lnTo>
                    <a:pt x="114" y="7"/>
                  </a:lnTo>
                  <a:lnTo>
                    <a:pt x="113" y="0"/>
                  </a:lnTo>
                  <a:lnTo>
                    <a:pt x="0" y="2"/>
                  </a:lnTo>
                  <a:lnTo>
                    <a:pt x="0" y="9"/>
                  </a:lnTo>
                  <a:close/>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19" name="Freeform 176"/>
            <p:cNvSpPr>
              <a:spLocks/>
            </p:cNvSpPr>
            <p:nvPr/>
          </p:nvSpPr>
          <p:spPr bwMode="auto">
            <a:xfrm>
              <a:off x="2057400" y="2766442"/>
              <a:ext cx="68263" cy="68263"/>
            </a:xfrm>
            <a:custGeom>
              <a:avLst/>
              <a:gdLst>
                <a:gd name="T0" fmla="*/ 1 w 43"/>
                <a:gd name="T1" fmla="*/ 43 h 43"/>
                <a:gd name="T2" fmla="*/ 43 w 43"/>
                <a:gd name="T3" fmla="*/ 21 h 43"/>
                <a:gd name="T4" fmla="*/ 0 w 43"/>
                <a:gd name="T5" fmla="*/ 0 h 43"/>
                <a:gd name="T6" fmla="*/ 1 w 43"/>
                <a:gd name="T7" fmla="*/ 43 h 43"/>
              </a:gdLst>
              <a:ahLst/>
              <a:cxnLst>
                <a:cxn ang="0">
                  <a:pos x="T0" y="T1"/>
                </a:cxn>
                <a:cxn ang="0">
                  <a:pos x="T2" y="T3"/>
                </a:cxn>
                <a:cxn ang="0">
                  <a:pos x="T4" y="T5"/>
                </a:cxn>
                <a:cxn ang="0">
                  <a:pos x="T6" y="T7"/>
                </a:cxn>
              </a:cxnLst>
              <a:rect l="0" t="0" r="r" b="b"/>
              <a:pathLst>
                <a:path w="43" h="43">
                  <a:moveTo>
                    <a:pt x="1" y="43"/>
                  </a:moveTo>
                  <a:lnTo>
                    <a:pt x="43" y="21"/>
                  </a:lnTo>
                  <a:lnTo>
                    <a:pt x="0" y="0"/>
                  </a:lnTo>
                  <a:lnTo>
                    <a:pt x="1" y="43"/>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20" name="Freeform 177"/>
            <p:cNvSpPr>
              <a:spLocks noEditPoints="1"/>
            </p:cNvSpPr>
            <p:nvPr/>
          </p:nvSpPr>
          <p:spPr bwMode="auto">
            <a:xfrm>
              <a:off x="2652712" y="2766442"/>
              <a:ext cx="219075" cy="68263"/>
            </a:xfrm>
            <a:custGeom>
              <a:avLst/>
              <a:gdLst>
                <a:gd name="T0" fmla="*/ 0 w 138"/>
                <a:gd name="T1" fmla="*/ 27 h 43"/>
                <a:gd name="T2" fmla="*/ 103 w 138"/>
                <a:gd name="T3" fmla="*/ 25 h 43"/>
                <a:gd name="T4" fmla="*/ 103 w 138"/>
                <a:gd name="T5" fmla="*/ 18 h 43"/>
                <a:gd name="T6" fmla="*/ 0 w 138"/>
                <a:gd name="T7" fmla="*/ 20 h 43"/>
                <a:gd name="T8" fmla="*/ 0 w 138"/>
                <a:gd name="T9" fmla="*/ 27 h 43"/>
                <a:gd name="T10" fmla="*/ 96 w 138"/>
                <a:gd name="T11" fmla="*/ 43 h 43"/>
                <a:gd name="T12" fmla="*/ 138 w 138"/>
                <a:gd name="T13" fmla="*/ 21 h 43"/>
                <a:gd name="T14" fmla="*/ 96 w 138"/>
                <a:gd name="T15" fmla="*/ 0 h 43"/>
                <a:gd name="T16" fmla="*/ 96 w 138"/>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43">
                  <a:moveTo>
                    <a:pt x="0" y="27"/>
                  </a:moveTo>
                  <a:lnTo>
                    <a:pt x="103" y="25"/>
                  </a:lnTo>
                  <a:lnTo>
                    <a:pt x="103" y="18"/>
                  </a:lnTo>
                  <a:lnTo>
                    <a:pt x="0" y="20"/>
                  </a:lnTo>
                  <a:lnTo>
                    <a:pt x="0" y="27"/>
                  </a:lnTo>
                  <a:close/>
                  <a:moveTo>
                    <a:pt x="96" y="43"/>
                  </a:moveTo>
                  <a:lnTo>
                    <a:pt x="138" y="21"/>
                  </a:lnTo>
                  <a:lnTo>
                    <a:pt x="96" y="0"/>
                  </a:lnTo>
                  <a:lnTo>
                    <a:pt x="96"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21" name="Freeform 178"/>
            <p:cNvSpPr>
              <a:spLocks/>
            </p:cNvSpPr>
            <p:nvPr/>
          </p:nvSpPr>
          <p:spPr bwMode="auto">
            <a:xfrm>
              <a:off x="2652712" y="2795017"/>
              <a:ext cx="163513" cy="14288"/>
            </a:xfrm>
            <a:custGeom>
              <a:avLst/>
              <a:gdLst>
                <a:gd name="T0" fmla="*/ 0 w 103"/>
                <a:gd name="T1" fmla="*/ 9 h 9"/>
                <a:gd name="T2" fmla="*/ 103 w 103"/>
                <a:gd name="T3" fmla="*/ 7 h 9"/>
                <a:gd name="T4" fmla="*/ 103 w 103"/>
                <a:gd name="T5" fmla="*/ 0 h 9"/>
                <a:gd name="T6" fmla="*/ 0 w 103"/>
                <a:gd name="T7" fmla="*/ 2 h 9"/>
                <a:gd name="T8" fmla="*/ 0 w 103"/>
                <a:gd name="T9" fmla="*/ 9 h 9"/>
              </a:gdLst>
              <a:ahLst/>
              <a:cxnLst>
                <a:cxn ang="0">
                  <a:pos x="T0" y="T1"/>
                </a:cxn>
                <a:cxn ang="0">
                  <a:pos x="T2" y="T3"/>
                </a:cxn>
                <a:cxn ang="0">
                  <a:pos x="T4" y="T5"/>
                </a:cxn>
                <a:cxn ang="0">
                  <a:pos x="T6" y="T7"/>
                </a:cxn>
                <a:cxn ang="0">
                  <a:pos x="T8" y="T9"/>
                </a:cxn>
              </a:cxnLst>
              <a:rect l="0" t="0" r="r" b="b"/>
              <a:pathLst>
                <a:path w="103" h="9">
                  <a:moveTo>
                    <a:pt x="0" y="9"/>
                  </a:moveTo>
                  <a:lnTo>
                    <a:pt x="103" y="7"/>
                  </a:lnTo>
                  <a:lnTo>
                    <a:pt x="103" y="0"/>
                  </a:lnTo>
                  <a:lnTo>
                    <a:pt x="0" y="2"/>
                  </a:lnTo>
                  <a:lnTo>
                    <a:pt x="0" y="9"/>
                  </a:lnTo>
                  <a:close/>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22" name="Freeform 179"/>
            <p:cNvSpPr>
              <a:spLocks/>
            </p:cNvSpPr>
            <p:nvPr/>
          </p:nvSpPr>
          <p:spPr bwMode="auto">
            <a:xfrm>
              <a:off x="2805112" y="2766442"/>
              <a:ext cx="66675" cy="68263"/>
            </a:xfrm>
            <a:custGeom>
              <a:avLst/>
              <a:gdLst>
                <a:gd name="T0" fmla="*/ 0 w 42"/>
                <a:gd name="T1" fmla="*/ 43 h 43"/>
                <a:gd name="T2" fmla="*/ 42 w 42"/>
                <a:gd name="T3" fmla="*/ 21 h 43"/>
                <a:gd name="T4" fmla="*/ 0 w 42"/>
                <a:gd name="T5" fmla="*/ 0 h 43"/>
                <a:gd name="T6" fmla="*/ 0 w 42"/>
                <a:gd name="T7" fmla="*/ 43 h 43"/>
              </a:gdLst>
              <a:ahLst/>
              <a:cxnLst>
                <a:cxn ang="0">
                  <a:pos x="T0" y="T1"/>
                </a:cxn>
                <a:cxn ang="0">
                  <a:pos x="T2" y="T3"/>
                </a:cxn>
                <a:cxn ang="0">
                  <a:pos x="T4" y="T5"/>
                </a:cxn>
                <a:cxn ang="0">
                  <a:pos x="T6" y="T7"/>
                </a:cxn>
              </a:cxnLst>
              <a:rect l="0" t="0" r="r" b="b"/>
              <a:pathLst>
                <a:path w="42" h="43">
                  <a:moveTo>
                    <a:pt x="0" y="43"/>
                  </a:moveTo>
                  <a:lnTo>
                    <a:pt x="42" y="21"/>
                  </a:lnTo>
                  <a:lnTo>
                    <a:pt x="0" y="0"/>
                  </a:lnTo>
                  <a:lnTo>
                    <a:pt x="0" y="43"/>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23" name="Freeform 180"/>
            <p:cNvSpPr>
              <a:spLocks/>
            </p:cNvSpPr>
            <p:nvPr/>
          </p:nvSpPr>
          <p:spPr bwMode="auto">
            <a:xfrm>
              <a:off x="1501775" y="2680717"/>
              <a:ext cx="387350" cy="247650"/>
            </a:xfrm>
            <a:custGeom>
              <a:avLst/>
              <a:gdLst>
                <a:gd name="T0" fmla="*/ 0 w 244"/>
                <a:gd name="T1" fmla="*/ 0 h 156"/>
                <a:gd name="T2" fmla="*/ 166 w 244"/>
                <a:gd name="T3" fmla="*/ 0 h 156"/>
                <a:gd name="T4" fmla="*/ 244 w 244"/>
                <a:gd name="T5" fmla="*/ 78 h 156"/>
                <a:gd name="T6" fmla="*/ 166 w 244"/>
                <a:gd name="T7" fmla="*/ 156 h 156"/>
                <a:gd name="T8" fmla="*/ 0 w 244"/>
                <a:gd name="T9" fmla="*/ 156 h 156"/>
                <a:gd name="T10" fmla="*/ 0 w 244"/>
                <a:gd name="T11" fmla="*/ 0 h 156"/>
              </a:gdLst>
              <a:ahLst/>
              <a:cxnLst>
                <a:cxn ang="0">
                  <a:pos x="T0" y="T1"/>
                </a:cxn>
                <a:cxn ang="0">
                  <a:pos x="T2" y="T3"/>
                </a:cxn>
                <a:cxn ang="0">
                  <a:pos x="T4" y="T5"/>
                </a:cxn>
                <a:cxn ang="0">
                  <a:pos x="T6" y="T7"/>
                </a:cxn>
                <a:cxn ang="0">
                  <a:pos x="T8" y="T9"/>
                </a:cxn>
                <a:cxn ang="0">
                  <a:pos x="T10" y="T11"/>
                </a:cxn>
              </a:cxnLst>
              <a:rect l="0" t="0" r="r" b="b"/>
              <a:pathLst>
                <a:path w="244" h="156">
                  <a:moveTo>
                    <a:pt x="0" y="0"/>
                  </a:moveTo>
                  <a:lnTo>
                    <a:pt x="166" y="0"/>
                  </a:lnTo>
                  <a:lnTo>
                    <a:pt x="244" y="78"/>
                  </a:lnTo>
                  <a:lnTo>
                    <a:pt x="166" y="156"/>
                  </a:lnTo>
                  <a:lnTo>
                    <a:pt x="0" y="15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24" name="Freeform 181"/>
            <p:cNvSpPr>
              <a:spLocks/>
            </p:cNvSpPr>
            <p:nvPr/>
          </p:nvSpPr>
          <p:spPr bwMode="auto">
            <a:xfrm>
              <a:off x="1501775" y="2680717"/>
              <a:ext cx="387350" cy="247650"/>
            </a:xfrm>
            <a:custGeom>
              <a:avLst/>
              <a:gdLst>
                <a:gd name="T0" fmla="*/ 0 w 244"/>
                <a:gd name="T1" fmla="*/ 0 h 156"/>
                <a:gd name="T2" fmla="*/ 166 w 244"/>
                <a:gd name="T3" fmla="*/ 0 h 156"/>
                <a:gd name="T4" fmla="*/ 244 w 244"/>
                <a:gd name="T5" fmla="*/ 78 h 156"/>
                <a:gd name="T6" fmla="*/ 166 w 244"/>
                <a:gd name="T7" fmla="*/ 156 h 156"/>
                <a:gd name="T8" fmla="*/ 0 w 244"/>
                <a:gd name="T9" fmla="*/ 156 h 156"/>
                <a:gd name="T10" fmla="*/ 0 w 244"/>
                <a:gd name="T11" fmla="*/ 0 h 156"/>
              </a:gdLst>
              <a:ahLst/>
              <a:cxnLst>
                <a:cxn ang="0">
                  <a:pos x="T0" y="T1"/>
                </a:cxn>
                <a:cxn ang="0">
                  <a:pos x="T2" y="T3"/>
                </a:cxn>
                <a:cxn ang="0">
                  <a:pos x="T4" y="T5"/>
                </a:cxn>
                <a:cxn ang="0">
                  <a:pos x="T6" y="T7"/>
                </a:cxn>
                <a:cxn ang="0">
                  <a:pos x="T8" y="T9"/>
                </a:cxn>
                <a:cxn ang="0">
                  <a:pos x="T10" y="T11"/>
                </a:cxn>
              </a:cxnLst>
              <a:rect l="0" t="0" r="r" b="b"/>
              <a:pathLst>
                <a:path w="244" h="156">
                  <a:moveTo>
                    <a:pt x="0" y="0"/>
                  </a:moveTo>
                  <a:lnTo>
                    <a:pt x="166" y="0"/>
                  </a:lnTo>
                  <a:lnTo>
                    <a:pt x="244" y="78"/>
                  </a:lnTo>
                  <a:lnTo>
                    <a:pt x="166" y="156"/>
                  </a:lnTo>
                  <a:lnTo>
                    <a:pt x="0" y="156"/>
                  </a:lnTo>
                  <a:lnTo>
                    <a:pt x="0" y="0"/>
                  </a:lnTo>
                  <a:close/>
                </a:path>
              </a:pathLst>
            </a:cu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25" name="Rectangle 182"/>
            <p:cNvSpPr>
              <a:spLocks noChangeArrowheads="1"/>
            </p:cNvSpPr>
            <p:nvPr/>
          </p:nvSpPr>
          <p:spPr bwMode="auto">
            <a:xfrm>
              <a:off x="1505752" y="2712918"/>
              <a:ext cx="340503" cy="166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DAC</a:t>
              </a:r>
              <a:endParaRPr kumimoji="0" lang="zh-CN" altLang="zh-CN"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26" name="Freeform 183"/>
            <p:cNvSpPr>
              <a:spLocks/>
            </p:cNvSpPr>
            <p:nvPr/>
          </p:nvSpPr>
          <p:spPr bwMode="auto">
            <a:xfrm>
              <a:off x="538164" y="2582292"/>
              <a:ext cx="727073" cy="446088"/>
            </a:xfrm>
            <a:custGeom>
              <a:avLst/>
              <a:gdLst>
                <a:gd name="T0" fmla="*/ 0 w 1435"/>
                <a:gd name="T1" fmla="*/ 152 h 913"/>
                <a:gd name="T2" fmla="*/ 205 w 1435"/>
                <a:gd name="T3" fmla="*/ 0 h 913"/>
                <a:gd name="T4" fmla="*/ 1230 w 1435"/>
                <a:gd name="T5" fmla="*/ 0 h 913"/>
                <a:gd name="T6" fmla="*/ 1435 w 1435"/>
                <a:gd name="T7" fmla="*/ 152 h 913"/>
                <a:gd name="T8" fmla="*/ 1435 w 1435"/>
                <a:gd name="T9" fmla="*/ 761 h 913"/>
                <a:gd name="T10" fmla="*/ 1230 w 1435"/>
                <a:gd name="T11" fmla="*/ 913 h 913"/>
                <a:gd name="T12" fmla="*/ 205 w 1435"/>
                <a:gd name="T13" fmla="*/ 913 h 913"/>
                <a:gd name="T14" fmla="*/ 0 w 1435"/>
                <a:gd name="T15" fmla="*/ 761 h 913"/>
                <a:gd name="T16" fmla="*/ 0 w 1435"/>
                <a:gd name="T17" fmla="*/ 152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5" h="913">
                  <a:moveTo>
                    <a:pt x="0" y="152"/>
                  </a:moveTo>
                  <a:cubicBezTo>
                    <a:pt x="0" y="69"/>
                    <a:pt x="92" y="0"/>
                    <a:pt x="205" y="0"/>
                  </a:cubicBezTo>
                  <a:lnTo>
                    <a:pt x="1230" y="0"/>
                  </a:lnTo>
                  <a:cubicBezTo>
                    <a:pt x="1344" y="0"/>
                    <a:pt x="1435" y="69"/>
                    <a:pt x="1435" y="152"/>
                  </a:cubicBezTo>
                  <a:lnTo>
                    <a:pt x="1435" y="761"/>
                  </a:lnTo>
                  <a:cubicBezTo>
                    <a:pt x="1435" y="845"/>
                    <a:pt x="1344" y="913"/>
                    <a:pt x="1230" y="913"/>
                  </a:cubicBezTo>
                  <a:lnTo>
                    <a:pt x="205" y="913"/>
                  </a:lnTo>
                  <a:cubicBezTo>
                    <a:pt x="92" y="913"/>
                    <a:pt x="0" y="845"/>
                    <a:pt x="0" y="761"/>
                  </a:cubicBezTo>
                  <a:lnTo>
                    <a:pt x="0" y="152"/>
                  </a:lnTo>
                  <a:close/>
                </a:path>
              </a:pathLst>
            </a:cu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27" name="Rectangle 185"/>
            <p:cNvSpPr>
              <a:spLocks noChangeArrowheads="1"/>
            </p:cNvSpPr>
            <p:nvPr/>
          </p:nvSpPr>
          <p:spPr bwMode="auto">
            <a:xfrm>
              <a:off x="1125537" y="2644205"/>
              <a:ext cx="512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728" name="Rectangle 189"/>
            <p:cNvSpPr>
              <a:spLocks noChangeArrowheads="1"/>
            </p:cNvSpPr>
            <p:nvPr/>
          </p:nvSpPr>
          <p:spPr bwMode="auto">
            <a:xfrm>
              <a:off x="3674268" y="2174304"/>
              <a:ext cx="512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729" name="Rectangle 190"/>
            <p:cNvSpPr>
              <a:spLocks noChangeArrowheads="1"/>
            </p:cNvSpPr>
            <p:nvPr/>
          </p:nvSpPr>
          <p:spPr bwMode="auto">
            <a:xfrm>
              <a:off x="3674268" y="2360041"/>
              <a:ext cx="512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730" name="Rectangle 191"/>
            <p:cNvSpPr>
              <a:spLocks noChangeArrowheads="1"/>
            </p:cNvSpPr>
            <p:nvPr/>
          </p:nvSpPr>
          <p:spPr bwMode="auto">
            <a:xfrm>
              <a:off x="3674268" y="2545779"/>
              <a:ext cx="512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731" name="Rectangle 16"/>
            <p:cNvSpPr>
              <a:spLocks noChangeArrowheads="1"/>
            </p:cNvSpPr>
            <p:nvPr/>
          </p:nvSpPr>
          <p:spPr bwMode="auto">
            <a:xfrm>
              <a:off x="2182071" y="2603900"/>
              <a:ext cx="439637" cy="38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RF </a:t>
              </a:r>
              <a:endParaRPr kumimoji="0" lang="en-US"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latin typeface="Times New Roman" panose="02020603050405020304" pitchFamily="18" charset="0"/>
                  <a:cs typeface="Times New Roman" panose="02020603050405020304" pitchFamily="18" charset="0"/>
                </a:rPr>
                <a:t>Chain</a:t>
              </a:r>
              <a:endParaRPr kumimoji="0" lang="zh-CN" altLang="zh-CN"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32" name="文本框 731"/>
                <p:cNvSpPr txBox="1"/>
                <p:nvPr/>
              </p:nvSpPr>
              <p:spPr>
                <a:xfrm>
                  <a:off x="3492850" y="2743348"/>
                  <a:ext cx="298704" cy="3700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m:rPr>
                                <m:sty m:val="p"/>
                              </m:rPr>
                              <a:rPr lang="en-US" altLang="zh-CN" b="0" i="1">
                                <a:latin typeface="Cambria Math" panose="02040503050406030204" pitchFamily="18" charset="0"/>
                              </a:rPr>
                              <m:t>t</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96" name="文本框 195"/>
                <p:cNvSpPr txBox="1">
                  <a:spLocks noRot="1" noChangeAspect="1" noMove="1" noResize="1" noEditPoints="1" noAdjustHandles="1" noChangeArrowheads="1" noChangeShapeType="1" noTextEdit="1"/>
                </p:cNvSpPr>
                <p:nvPr/>
              </p:nvSpPr>
              <p:spPr>
                <a:xfrm>
                  <a:off x="3492850" y="2743348"/>
                  <a:ext cx="298704" cy="370038"/>
                </a:xfrm>
                <a:prstGeom prst="rect">
                  <a:avLst/>
                </a:prstGeom>
                <a:blipFill>
                  <a:blip r:embed="rId4"/>
                  <a:stretch>
                    <a:fillRect r="-90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3" name="文本框 732"/>
                <p:cNvSpPr txBox="1"/>
                <p:nvPr/>
              </p:nvSpPr>
              <p:spPr>
                <a:xfrm>
                  <a:off x="5354509" y="2671995"/>
                  <a:ext cx="298704" cy="3700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𝑟</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97" name="文本框 196"/>
                <p:cNvSpPr txBox="1">
                  <a:spLocks noRot="1" noChangeAspect="1" noMove="1" noResize="1" noEditPoints="1" noAdjustHandles="1" noChangeArrowheads="1" noChangeShapeType="1" noTextEdit="1"/>
                </p:cNvSpPr>
                <p:nvPr/>
              </p:nvSpPr>
              <p:spPr>
                <a:xfrm>
                  <a:off x="5354509" y="2671995"/>
                  <a:ext cx="298704" cy="370038"/>
                </a:xfrm>
                <a:prstGeom prst="rect">
                  <a:avLst/>
                </a:prstGeom>
                <a:blipFill>
                  <a:blip r:embed="rId5"/>
                  <a:stretch>
                    <a:fillRect r="-14545"/>
                  </a:stretch>
                </a:blipFill>
              </p:spPr>
              <p:txBody>
                <a:bodyPr/>
                <a:lstStyle/>
                <a:p>
                  <a:r>
                    <a:rPr lang="zh-CN" altLang="en-US">
                      <a:noFill/>
                    </a:rPr>
                    <a:t> </a:t>
                  </a:r>
                </a:p>
              </p:txBody>
            </p:sp>
          </mc:Fallback>
        </mc:AlternateContent>
        <p:sp>
          <p:nvSpPr>
            <p:cNvPr id="734" name="Rectangle 16"/>
            <p:cNvSpPr>
              <a:spLocks noChangeArrowheads="1"/>
            </p:cNvSpPr>
            <p:nvPr/>
          </p:nvSpPr>
          <p:spPr bwMode="auto">
            <a:xfrm>
              <a:off x="6629547" y="2746599"/>
              <a:ext cx="439637" cy="38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RF </a:t>
              </a:r>
              <a:endParaRPr kumimoji="0" lang="en-US"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latin typeface="Times New Roman" panose="02020603050405020304" pitchFamily="18" charset="0"/>
                  <a:cs typeface="Times New Roman" panose="02020603050405020304" pitchFamily="18" charset="0"/>
                </a:rPr>
                <a:t>Chain</a:t>
              </a:r>
              <a:endParaRPr kumimoji="0" lang="zh-CN" altLang="zh-CN"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35" name="Rectangle 101"/>
            <p:cNvSpPr>
              <a:spLocks noChangeArrowheads="1"/>
            </p:cNvSpPr>
            <p:nvPr/>
          </p:nvSpPr>
          <p:spPr bwMode="auto">
            <a:xfrm>
              <a:off x="542844" y="2710052"/>
              <a:ext cx="715487" cy="190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Baseband</a:t>
              </a:r>
              <a:endParaRPr kumimoji="0" lang="zh-CN" altLang="zh-CN"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36" name="Rectangle 8"/>
            <p:cNvSpPr>
              <a:spLocks noChangeArrowheads="1"/>
            </p:cNvSpPr>
            <p:nvPr/>
          </p:nvSpPr>
          <p:spPr bwMode="auto">
            <a:xfrm>
              <a:off x="4316059" y="2475253"/>
              <a:ext cx="613481" cy="38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Channel</a:t>
              </a:r>
              <a:endParaRPr kumimoji="0" lang="en-US"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latin typeface="Times New Roman" panose="02020603050405020304" pitchFamily="18" charset="0"/>
                  <a:cs typeface="Times New Roman" panose="02020603050405020304" pitchFamily="18" charset="0"/>
                </a:rPr>
                <a:t>Matrix</a:t>
              </a:r>
              <a:endParaRPr kumimoji="0" lang="zh-CN" altLang="zh-CN"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888543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76" y="1240439"/>
            <a:ext cx="9144000" cy="5095645"/>
          </a:xfrm>
        </p:spPr>
        <p:txBody>
          <a:bodyPr/>
          <a:lstStyle/>
          <a:p>
            <a:pPr marL="0" indent="0">
              <a:buNone/>
            </a:pPr>
            <a:endParaRPr lang="en-US" sz="2400" dirty="0"/>
          </a:p>
          <a:p>
            <a:pPr marL="0" indent="0">
              <a:buNone/>
            </a:pPr>
            <a:endParaRPr lang="en-US" sz="2400" dirty="0"/>
          </a:p>
          <a:p>
            <a:pPr marL="0" indent="0">
              <a:buNone/>
            </a:pPr>
            <a:endParaRPr lang="en-US" sz="2400" dirty="0"/>
          </a:p>
          <a:p>
            <a:pPr marL="0" indent="0">
              <a:buNone/>
            </a:pPr>
            <a:endParaRPr lang="en-US" dirty="0">
              <a:solidFill>
                <a:srgbClr val="FF0000"/>
              </a:solidFill>
            </a:endParaRPr>
          </a:p>
          <a:p>
            <a:pPr marL="0" indent="0">
              <a:buNone/>
            </a:pPr>
            <a:r>
              <a:rPr lang="en-US" dirty="0">
                <a:solidFill>
                  <a:srgbClr val="FF0000"/>
                </a:solidFill>
              </a:rPr>
              <a:t>Hybrid analog and digital beamforming:</a:t>
            </a:r>
          </a:p>
          <a:p>
            <a:pPr marL="0" indent="0">
              <a:buNone/>
            </a:pPr>
            <a:endParaRPr lang="en-US" sz="2400" dirty="0"/>
          </a:p>
        </p:txBody>
      </p:sp>
      <p:sp>
        <p:nvSpPr>
          <p:cNvPr id="3" name="Slide Number Placeholder 2"/>
          <p:cNvSpPr>
            <a:spLocks noGrp="1"/>
          </p:cNvSpPr>
          <p:nvPr>
            <p:ph type="sldNum" sz="quarter" idx="11"/>
          </p:nvPr>
        </p:nvSpPr>
        <p:spPr/>
        <p:txBody>
          <a:bodyPr/>
          <a:lstStyle/>
          <a:p>
            <a:pPr>
              <a:defRPr/>
            </a:pPr>
            <a:fld id="{AC6DD1D9-2669-FC49-9FC1-CDD719D0F834}" type="slidenum">
              <a:rPr lang="en-US" smtClean="0"/>
              <a:pPr>
                <a:defRPr/>
              </a:pPr>
              <a:t>9</a:t>
            </a:fld>
            <a:endParaRPr lang="en-US"/>
          </a:p>
        </p:txBody>
      </p:sp>
      <p:sp>
        <p:nvSpPr>
          <p:cNvPr id="4" name="Title 3"/>
          <p:cNvSpPr>
            <a:spLocks noGrp="1"/>
          </p:cNvSpPr>
          <p:nvPr>
            <p:ph type="title"/>
          </p:nvPr>
        </p:nvSpPr>
        <p:spPr/>
        <p:txBody>
          <a:bodyPr/>
          <a:lstStyle/>
          <a:p>
            <a:r>
              <a:rPr lang="en-US" altLang="zh-CN" dirty="0"/>
              <a:t>Why hybrid?</a:t>
            </a:r>
            <a:endParaRPr lang="en-US" dirty="0"/>
          </a:p>
        </p:txBody>
      </p:sp>
      <p:grpSp>
        <p:nvGrpSpPr>
          <p:cNvPr id="253" name="组合 252"/>
          <p:cNvGrpSpPr/>
          <p:nvPr/>
        </p:nvGrpSpPr>
        <p:grpSpPr>
          <a:xfrm>
            <a:off x="168212" y="3555931"/>
            <a:ext cx="8657851" cy="2680884"/>
            <a:chOff x="308236" y="2372548"/>
            <a:chExt cx="8657851" cy="2680884"/>
          </a:xfrm>
        </p:grpSpPr>
        <p:grpSp>
          <p:nvGrpSpPr>
            <p:cNvPr id="254" name="Group 10"/>
            <p:cNvGrpSpPr>
              <a:grpSpLocks/>
            </p:cNvGrpSpPr>
            <p:nvPr/>
          </p:nvGrpSpPr>
          <p:grpSpPr bwMode="auto">
            <a:xfrm>
              <a:off x="4114111" y="3188422"/>
              <a:ext cx="828676" cy="650875"/>
              <a:chOff x="2589" y="2023"/>
              <a:chExt cx="522" cy="410"/>
            </a:xfrm>
          </p:grpSpPr>
          <p:sp>
            <p:nvSpPr>
              <p:cNvPr id="432" name="Freeform 5"/>
              <p:cNvSpPr>
                <a:spLocks/>
              </p:cNvSpPr>
              <p:nvPr/>
            </p:nvSpPr>
            <p:spPr bwMode="auto">
              <a:xfrm>
                <a:off x="2589" y="2023"/>
                <a:ext cx="519" cy="410"/>
              </a:xfrm>
              <a:custGeom>
                <a:avLst/>
                <a:gdLst>
                  <a:gd name="T0" fmla="*/ 307 w 3017"/>
                  <a:gd name="T1" fmla="*/ 792 h 2374"/>
                  <a:gd name="T2" fmla="*/ 697 w 3017"/>
                  <a:gd name="T3" fmla="*/ 248 h 2374"/>
                  <a:gd name="T4" fmla="*/ 989 w 3017"/>
                  <a:gd name="T5" fmla="*/ 310 h 2374"/>
                  <a:gd name="T6" fmla="*/ 1475 w 3017"/>
                  <a:gd name="T7" fmla="*/ 152 h 2374"/>
                  <a:gd name="T8" fmla="*/ 1558 w 3017"/>
                  <a:gd name="T9" fmla="*/ 217 h 2374"/>
                  <a:gd name="T10" fmla="*/ 1953 w 3017"/>
                  <a:gd name="T11" fmla="*/ 77 h 2374"/>
                  <a:gd name="T12" fmla="*/ 2055 w 3017"/>
                  <a:gd name="T13" fmla="*/ 167 h 2374"/>
                  <a:gd name="T14" fmla="*/ 2517 w 3017"/>
                  <a:gd name="T15" fmla="*/ 127 h 2374"/>
                  <a:gd name="T16" fmla="*/ 2627 w 3017"/>
                  <a:gd name="T17" fmla="*/ 330 h 2374"/>
                  <a:gd name="T18" fmla="*/ 2880 w 3017"/>
                  <a:gd name="T19" fmla="*/ 799 h 2374"/>
                  <a:gd name="T20" fmla="*/ 2863 w 3017"/>
                  <a:gd name="T21" fmla="*/ 850 h 2374"/>
                  <a:gd name="T22" fmla="*/ 2779 w 3017"/>
                  <a:gd name="T23" fmla="*/ 1529 h 2374"/>
                  <a:gd name="T24" fmla="*/ 2566 w 3017"/>
                  <a:gd name="T25" fmla="*/ 1625 h 2374"/>
                  <a:gd name="T26" fmla="*/ 2173 w 3017"/>
                  <a:gd name="T27" fmla="*/ 2035 h 2374"/>
                  <a:gd name="T28" fmla="*/ 1969 w 3017"/>
                  <a:gd name="T29" fmla="*/ 1973 h 2374"/>
                  <a:gd name="T30" fmla="*/ 1402 w 3017"/>
                  <a:gd name="T31" fmla="*/ 2296 h 2374"/>
                  <a:gd name="T32" fmla="*/ 1155 w 3017"/>
                  <a:gd name="T33" fmla="*/ 2101 h 2374"/>
                  <a:gd name="T34" fmla="*/ 441 w 3017"/>
                  <a:gd name="T35" fmla="*/ 1912 h 2374"/>
                  <a:gd name="T36" fmla="*/ 436 w 3017"/>
                  <a:gd name="T37" fmla="*/ 1902 h 2374"/>
                  <a:gd name="T38" fmla="*/ 110 w 3017"/>
                  <a:gd name="T39" fmla="*/ 1629 h 2374"/>
                  <a:gd name="T40" fmla="*/ 187 w 3017"/>
                  <a:gd name="T41" fmla="*/ 1380 h 2374"/>
                  <a:gd name="T42" fmla="*/ 82 w 3017"/>
                  <a:gd name="T43" fmla="*/ 952 h 2374"/>
                  <a:gd name="T44" fmla="*/ 305 w 3017"/>
                  <a:gd name="T45" fmla="*/ 799 h 2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17" h="2374">
                    <a:moveTo>
                      <a:pt x="307" y="792"/>
                    </a:moveTo>
                    <a:cubicBezTo>
                      <a:pt x="273" y="528"/>
                      <a:pt x="448" y="284"/>
                      <a:pt x="697" y="248"/>
                    </a:cubicBezTo>
                    <a:cubicBezTo>
                      <a:pt x="798" y="234"/>
                      <a:pt x="901" y="255"/>
                      <a:pt x="989" y="310"/>
                    </a:cubicBezTo>
                    <a:cubicBezTo>
                      <a:pt x="1082" y="124"/>
                      <a:pt x="1299" y="53"/>
                      <a:pt x="1475" y="152"/>
                    </a:cubicBezTo>
                    <a:cubicBezTo>
                      <a:pt x="1505" y="169"/>
                      <a:pt x="1533" y="191"/>
                      <a:pt x="1558" y="217"/>
                    </a:cubicBezTo>
                    <a:cubicBezTo>
                      <a:pt x="1631" y="62"/>
                      <a:pt x="1807" y="0"/>
                      <a:pt x="1953" y="77"/>
                    </a:cubicBezTo>
                    <a:cubicBezTo>
                      <a:pt x="1993" y="98"/>
                      <a:pt x="2028" y="129"/>
                      <a:pt x="2055" y="167"/>
                    </a:cubicBezTo>
                    <a:cubicBezTo>
                      <a:pt x="2172" y="21"/>
                      <a:pt x="2379" y="3"/>
                      <a:pt x="2517" y="127"/>
                    </a:cubicBezTo>
                    <a:cubicBezTo>
                      <a:pt x="2575" y="179"/>
                      <a:pt x="2614" y="250"/>
                      <a:pt x="2627" y="330"/>
                    </a:cubicBezTo>
                    <a:cubicBezTo>
                      <a:pt x="2819" y="385"/>
                      <a:pt x="2932" y="595"/>
                      <a:pt x="2880" y="799"/>
                    </a:cubicBezTo>
                    <a:cubicBezTo>
                      <a:pt x="2875" y="816"/>
                      <a:pt x="2870" y="833"/>
                      <a:pt x="2863" y="850"/>
                    </a:cubicBezTo>
                    <a:cubicBezTo>
                      <a:pt x="3017" y="1062"/>
                      <a:pt x="2979" y="1366"/>
                      <a:pt x="2779" y="1529"/>
                    </a:cubicBezTo>
                    <a:cubicBezTo>
                      <a:pt x="2717" y="1580"/>
                      <a:pt x="2644" y="1613"/>
                      <a:pt x="2566" y="1625"/>
                    </a:cubicBezTo>
                    <a:cubicBezTo>
                      <a:pt x="2564" y="1853"/>
                      <a:pt x="2388" y="2037"/>
                      <a:pt x="2173" y="2035"/>
                    </a:cubicBezTo>
                    <a:cubicBezTo>
                      <a:pt x="2101" y="2035"/>
                      <a:pt x="2030" y="2013"/>
                      <a:pt x="1969" y="1973"/>
                    </a:cubicBezTo>
                    <a:cubicBezTo>
                      <a:pt x="1897" y="2229"/>
                      <a:pt x="1642" y="2374"/>
                      <a:pt x="1402" y="2296"/>
                    </a:cubicBezTo>
                    <a:cubicBezTo>
                      <a:pt x="1301" y="2263"/>
                      <a:pt x="1214" y="2195"/>
                      <a:pt x="1155" y="2101"/>
                    </a:cubicBezTo>
                    <a:cubicBezTo>
                      <a:pt x="909" y="2259"/>
                      <a:pt x="589" y="2174"/>
                      <a:pt x="441" y="1912"/>
                    </a:cubicBezTo>
                    <a:cubicBezTo>
                      <a:pt x="439" y="1909"/>
                      <a:pt x="438" y="1905"/>
                      <a:pt x="436" y="1902"/>
                    </a:cubicBezTo>
                    <a:cubicBezTo>
                      <a:pt x="275" y="1922"/>
                      <a:pt x="129" y="1800"/>
                      <a:pt x="110" y="1629"/>
                    </a:cubicBezTo>
                    <a:cubicBezTo>
                      <a:pt x="100" y="1538"/>
                      <a:pt x="128" y="1447"/>
                      <a:pt x="187" y="1380"/>
                    </a:cubicBezTo>
                    <a:cubicBezTo>
                      <a:pt x="47" y="1293"/>
                      <a:pt x="0" y="1101"/>
                      <a:pt x="82" y="952"/>
                    </a:cubicBezTo>
                    <a:cubicBezTo>
                      <a:pt x="129" y="866"/>
                      <a:pt x="212" y="810"/>
                      <a:pt x="305" y="799"/>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33" name="Freeform 6"/>
              <p:cNvSpPr>
                <a:spLocks/>
              </p:cNvSpPr>
              <p:nvPr/>
            </p:nvSpPr>
            <p:spPr bwMode="auto">
              <a:xfrm>
                <a:off x="2592" y="2023"/>
                <a:ext cx="519" cy="410"/>
              </a:xfrm>
              <a:custGeom>
                <a:avLst/>
                <a:gdLst>
                  <a:gd name="T0" fmla="*/ 307 w 3017"/>
                  <a:gd name="T1" fmla="*/ 792 h 2374"/>
                  <a:gd name="T2" fmla="*/ 697 w 3017"/>
                  <a:gd name="T3" fmla="*/ 248 h 2374"/>
                  <a:gd name="T4" fmla="*/ 989 w 3017"/>
                  <a:gd name="T5" fmla="*/ 310 h 2374"/>
                  <a:gd name="T6" fmla="*/ 1475 w 3017"/>
                  <a:gd name="T7" fmla="*/ 152 h 2374"/>
                  <a:gd name="T8" fmla="*/ 1558 w 3017"/>
                  <a:gd name="T9" fmla="*/ 217 h 2374"/>
                  <a:gd name="T10" fmla="*/ 1953 w 3017"/>
                  <a:gd name="T11" fmla="*/ 77 h 2374"/>
                  <a:gd name="T12" fmla="*/ 2055 w 3017"/>
                  <a:gd name="T13" fmla="*/ 167 h 2374"/>
                  <a:gd name="T14" fmla="*/ 2517 w 3017"/>
                  <a:gd name="T15" fmla="*/ 127 h 2374"/>
                  <a:gd name="T16" fmla="*/ 2627 w 3017"/>
                  <a:gd name="T17" fmla="*/ 330 h 2374"/>
                  <a:gd name="T18" fmla="*/ 2880 w 3017"/>
                  <a:gd name="T19" fmla="*/ 799 h 2374"/>
                  <a:gd name="T20" fmla="*/ 2863 w 3017"/>
                  <a:gd name="T21" fmla="*/ 850 h 2374"/>
                  <a:gd name="T22" fmla="*/ 2779 w 3017"/>
                  <a:gd name="T23" fmla="*/ 1529 h 2374"/>
                  <a:gd name="T24" fmla="*/ 2566 w 3017"/>
                  <a:gd name="T25" fmla="*/ 1625 h 2374"/>
                  <a:gd name="T26" fmla="*/ 2173 w 3017"/>
                  <a:gd name="T27" fmla="*/ 2035 h 2374"/>
                  <a:gd name="T28" fmla="*/ 1969 w 3017"/>
                  <a:gd name="T29" fmla="*/ 1973 h 2374"/>
                  <a:gd name="T30" fmla="*/ 1402 w 3017"/>
                  <a:gd name="T31" fmla="*/ 2296 h 2374"/>
                  <a:gd name="T32" fmla="*/ 1155 w 3017"/>
                  <a:gd name="T33" fmla="*/ 2101 h 2374"/>
                  <a:gd name="T34" fmla="*/ 441 w 3017"/>
                  <a:gd name="T35" fmla="*/ 1912 h 2374"/>
                  <a:gd name="T36" fmla="*/ 436 w 3017"/>
                  <a:gd name="T37" fmla="*/ 1902 h 2374"/>
                  <a:gd name="T38" fmla="*/ 110 w 3017"/>
                  <a:gd name="T39" fmla="*/ 1629 h 2374"/>
                  <a:gd name="T40" fmla="*/ 187 w 3017"/>
                  <a:gd name="T41" fmla="*/ 1380 h 2374"/>
                  <a:gd name="T42" fmla="*/ 82 w 3017"/>
                  <a:gd name="T43" fmla="*/ 952 h 2374"/>
                  <a:gd name="T44" fmla="*/ 305 w 3017"/>
                  <a:gd name="T45" fmla="*/ 799 h 2374"/>
                  <a:gd name="T46" fmla="*/ 307 w 3017"/>
                  <a:gd name="T47" fmla="*/ 792 h 2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17" h="2374">
                    <a:moveTo>
                      <a:pt x="307" y="792"/>
                    </a:moveTo>
                    <a:cubicBezTo>
                      <a:pt x="273" y="528"/>
                      <a:pt x="448" y="284"/>
                      <a:pt x="697" y="248"/>
                    </a:cubicBezTo>
                    <a:cubicBezTo>
                      <a:pt x="798" y="234"/>
                      <a:pt x="901" y="255"/>
                      <a:pt x="989" y="310"/>
                    </a:cubicBezTo>
                    <a:cubicBezTo>
                      <a:pt x="1082" y="124"/>
                      <a:pt x="1299" y="53"/>
                      <a:pt x="1475" y="152"/>
                    </a:cubicBezTo>
                    <a:cubicBezTo>
                      <a:pt x="1505" y="169"/>
                      <a:pt x="1533" y="191"/>
                      <a:pt x="1558" y="217"/>
                    </a:cubicBezTo>
                    <a:cubicBezTo>
                      <a:pt x="1631" y="62"/>
                      <a:pt x="1807" y="0"/>
                      <a:pt x="1953" y="77"/>
                    </a:cubicBezTo>
                    <a:cubicBezTo>
                      <a:pt x="1993" y="98"/>
                      <a:pt x="2028" y="129"/>
                      <a:pt x="2055" y="167"/>
                    </a:cubicBezTo>
                    <a:cubicBezTo>
                      <a:pt x="2172" y="21"/>
                      <a:pt x="2379" y="3"/>
                      <a:pt x="2517" y="127"/>
                    </a:cubicBezTo>
                    <a:cubicBezTo>
                      <a:pt x="2575" y="179"/>
                      <a:pt x="2614" y="250"/>
                      <a:pt x="2627" y="330"/>
                    </a:cubicBezTo>
                    <a:cubicBezTo>
                      <a:pt x="2819" y="385"/>
                      <a:pt x="2932" y="595"/>
                      <a:pt x="2880" y="799"/>
                    </a:cubicBezTo>
                    <a:cubicBezTo>
                      <a:pt x="2875" y="816"/>
                      <a:pt x="2870" y="833"/>
                      <a:pt x="2863" y="850"/>
                    </a:cubicBezTo>
                    <a:cubicBezTo>
                      <a:pt x="3017" y="1062"/>
                      <a:pt x="2979" y="1366"/>
                      <a:pt x="2779" y="1529"/>
                    </a:cubicBezTo>
                    <a:cubicBezTo>
                      <a:pt x="2717" y="1580"/>
                      <a:pt x="2644" y="1613"/>
                      <a:pt x="2566" y="1625"/>
                    </a:cubicBezTo>
                    <a:cubicBezTo>
                      <a:pt x="2564" y="1853"/>
                      <a:pt x="2388" y="2037"/>
                      <a:pt x="2173" y="2035"/>
                    </a:cubicBezTo>
                    <a:cubicBezTo>
                      <a:pt x="2101" y="2035"/>
                      <a:pt x="2030" y="2013"/>
                      <a:pt x="1969" y="1973"/>
                    </a:cubicBezTo>
                    <a:cubicBezTo>
                      <a:pt x="1897" y="2229"/>
                      <a:pt x="1642" y="2374"/>
                      <a:pt x="1402" y="2296"/>
                    </a:cubicBezTo>
                    <a:cubicBezTo>
                      <a:pt x="1301" y="2263"/>
                      <a:pt x="1214" y="2195"/>
                      <a:pt x="1155" y="2101"/>
                    </a:cubicBezTo>
                    <a:cubicBezTo>
                      <a:pt x="909" y="2259"/>
                      <a:pt x="589" y="2174"/>
                      <a:pt x="441" y="1912"/>
                    </a:cubicBezTo>
                    <a:cubicBezTo>
                      <a:pt x="439" y="1909"/>
                      <a:pt x="438" y="1905"/>
                      <a:pt x="436" y="1902"/>
                    </a:cubicBezTo>
                    <a:cubicBezTo>
                      <a:pt x="275" y="1922"/>
                      <a:pt x="129" y="1800"/>
                      <a:pt x="110" y="1629"/>
                    </a:cubicBezTo>
                    <a:cubicBezTo>
                      <a:pt x="100" y="1538"/>
                      <a:pt x="128" y="1447"/>
                      <a:pt x="187" y="1380"/>
                    </a:cubicBezTo>
                    <a:cubicBezTo>
                      <a:pt x="47" y="1293"/>
                      <a:pt x="0" y="1101"/>
                      <a:pt x="82" y="952"/>
                    </a:cubicBezTo>
                    <a:cubicBezTo>
                      <a:pt x="129" y="866"/>
                      <a:pt x="212" y="810"/>
                      <a:pt x="305" y="799"/>
                    </a:cubicBezTo>
                    <a:lnTo>
                      <a:pt x="307" y="792"/>
                    </a:lnTo>
                    <a:close/>
                  </a:path>
                </a:pathLst>
              </a:custGeom>
              <a:noFill/>
              <a:ln w="1746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34" name="Freeform 7"/>
              <p:cNvSpPr>
                <a:spLocks noEditPoints="1"/>
              </p:cNvSpPr>
              <p:nvPr/>
            </p:nvSpPr>
            <p:spPr bwMode="auto">
              <a:xfrm>
                <a:off x="2622" y="2051"/>
                <a:ext cx="460" cy="334"/>
              </a:xfrm>
              <a:custGeom>
                <a:avLst/>
                <a:gdLst>
                  <a:gd name="T0" fmla="*/ 171 w 2672"/>
                  <a:gd name="T1" fmla="*/ 1253 h 1932"/>
                  <a:gd name="T2" fmla="*/ 0 w 2672"/>
                  <a:gd name="T3" fmla="*/ 1211 h 1932"/>
                  <a:gd name="T4" fmla="*/ 321 w 2672"/>
                  <a:gd name="T5" fmla="*/ 1712 h 1932"/>
                  <a:gd name="T6" fmla="*/ 247 w 2672"/>
                  <a:gd name="T7" fmla="*/ 1732 h 1932"/>
                  <a:gd name="T8" fmla="*/ 965 w 2672"/>
                  <a:gd name="T9" fmla="*/ 1932 h 1932"/>
                  <a:gd name="T10" fmla="*/ 920 w 2672"/>
                  <a:gd name="T11" fmla="*/ 1841 h 1932"/>
                  <a:gd name="T12" fmla="*/ 1798 w 2672"/>
                  <a:gd name="T13" fmla="*/ 1704 h 1932"/>
                  <a:gd name="T14" fmla="*/ 1780 w 2672"/>
                  <a:gd name="T15" fmla="*/ 1805 h 1932"/>
                  <a:gd name="T16" fmla="*/ 2155 w 2672"/>
                  <a:gd name="T17" fmla="*/ 1084 h 1932"/>
                  <a:gd name="T18" fmla="*/ 2374 w 2672"/>
                  <a:gd name="T19" fmla="*/ 1459 h 1932"/>
                  <a:gd name="T20" fmla="*/ 2672 w 2672"/>
                  <a:gd name="T21" fmla="*/ 684 h 1932"/>
                  <a:gd name="T22" fmla="*/ 2574 w 2672"/>
                  <a:gd name="T23" fmla="*/ 825 h 1932"/>
                  <a:gd name="T24" fmla="*/ 2438 w 2672"/>
                  <a:gd name="T25" fmla="*/ 162 h 1932"/>
                  <a:gd name="T26" fmla="*/ 2443 w 2672"/>
                  <a:gd name="T27" fmla="*/ 228 h 1932"/>
                  <a:gd name="T28" fmla="*/ 1815 w 2672"/>
                  <a:gd name="T29" fmla="*/ 84 h 1932"/>
                  <a:gd name="T30" fmla="*/ 1865 w 2672"/>
                  <a:gd name="T31" fmla="*/ 0 h 1932"/>
                  <a:gd name="T32" fmla="*/ 1347 w 2672"/>
                  <a:gd name="T33" fmla="*/ 125 h 1932"/>
                  <a:gd name="T34" fmla="*/ 1371 w 2672"/>
                  <a:gd name="T35" fmla="*/ 52 h 1932"/>
                  <a:gd name="T36" fmla="*/ 798 w 2672"/>
                  <a:gd name="T37" fmla="*/ 150 h 1932"/>
                  <a:gd name="T38" fmla="*/ 886 w 2672"/>
                  <a:gd name="T39" fmla="*/ 220 h 1932"/>
                  <a:gd name="T40" fmla="*/ 133 w 2672"/>
                  <a:gd name="T41" fmla="*/ 707 h 1932"/>
                  <a:gd name="T42" fmla="*/ 117 w 2672"/>
                  <a:gd name="T43" fmla="*/ 632 h 1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72" h="1932">
                    <a:moveTo>
                      <a:pt x="171" y="1253"/>
                    </a:moveTo>
                    <a:cubicBezTo>
                      <a:pt x="111" y="1258"/>
                      <a:pt x="52" y="1244"/>
                      <a:pt x="0" y="1211"/>
                    </a:cubicBezTo>
                    <a:moveTo>
                      <a:pt x="321" y="1712"/>
                    </a:moveTo>
                    <a:cubicBezTo>
                      <a:pt x="298" y="1722"/>
                      <a:pt x="272" y="1729"/>
                      <a:pt x="247" y="1732"/>
                    </a:cubicBezTo>
                    <a:moveTo>
                      <a:pt x="965" y="1932"/>
                    </a:moveTo>
                    <a:cubicBezTo>
                      <a:pt x="947" y="1904"/>
                      <a:pt x="932" y="1873"/>
                      <a:pt x="920" y="1841"/>
                    </a:cubicBezTo>
                    <a:moveTo>
                      <a:pt x="1798" y="1704"/>
                    </a:moveTo>
                    <a:cubicBezTo>
                      <a:pt x="1795" y="1738"/>
                      <a:pt x="1789" y="1772"/>
                      <a:pt x="1780" y="1805"/>
                    </a:cubicBezTo>
                    <a:moveTo>
                      <a:pt x="2155" y="1084"/>
                    </a:moveTo>
                    <a:cubicBezTo>
                      <a:pt x="2290" y="1154"/>
                      <a:pt x="2375" y="1300"/>
                      <a:pt x="2374" y="1459"/>
                    </a:cubicBezTo>
                    <a:moveTo>
                      <a:pt x="2672" y="684"/>
                    </a:moveTo>
                    <a:cubicBezTo>
                      <a:pt x="2650" y="738"/>
                      <a:pt x="2617" y="786"/>
                      <a:pt x="2574" y="825"/>
                    </a:cubicBezTo>
                    <a:moveTo>
                      <a:pt x="2438" y="162"/>
                    </a:moveTo>
                    <a:cubicBezTo>
                      <a:pt x="2442" y="184"/>
                      <a:pt x="2443" y="206"/>
                      <a:pt x="2443" y="228"/>
                    </a:cubicBezTo>
                    <a:moveTo>
                      <a:pt x="1815" y="84"/>
                    </a:moveTo>
                    <a:cubicBezTo>
                      <a:pt x="1827" y="54"/>
                      <a:pt x="1844" y="25"/>
                      <a:pt x="1865" y="0"/>
                    </a:cubicBezTo>
                    <a:moveTo>
                      <a:pt x="1347" y="125"/>
                    </a:moveTo>
                    <a:cubicBezTo>
                      <a:pt x="1352" y="99"/>
                      <a:pt x="1360" y="75"/>
                      <a:pt x="1371" y="52"/>
                    </a:cubicBezTo>
                    <a:moveTo>
                      <a:pt x="798" y="150"/>
                    </a:moveTo>
                    <a:cubicBezTo>
                      <a:pt x="830" y="169"/>
                      <a:pt x="859" y="193"/>
                      <a:pt x="886" y="220"/>
                    </a:cubicBezTo>
                    <a:moveTo>
                      <a:pt x="133" y="707"/>
                    </a:moveTo>
                    <a:cubicBezTo>
                      <a:pt x="126" y="682"/>
                      <a:pt x="121" y="658"/>
                      <a:pt x="117" y="632"/>
                    </a:cubicBezTo>
                  </a:path>
                </a:pathLst>
              </a:custGeom>
              <a:noFill/>
              <a:ln w="1746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grpSp>
        <p:sp>
          <p:nvSpPr>
            <p:cNvPr id="255" name="Rectangle 8"/>
            <p:cNvSpPr>
              <a:spLocks noChangeArrowheads="1"/>
            </p:cNvSpPr>
            <p:nvPr/>
          </p:nvSpPr>
          <p:spPr bwMode="auto">
            <a:xfrm>
              <a:off x="4232378" y="3273989"/>
              <a:ext cx="5984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Channel</a:t>
              </a:r>
              <a:endParaRPr kumimoji="0" lang="en-US"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zh-CN" sz="1400" dirty="0">
                  <a:solidFill>
                    <a:srgbClr val="000000"/>
                  </a:solidFill>
                  <a:latin typeface="Times New Roman" panose="02020603050405020304" pitchFamily="18" charset="0"/>
                  <a:cs typeface="Times New Roman" panose="02020603050405020304" pitchFamily="18" charset="0"/>
                </a:rPr>
                <a:t>Matrix</a:t>
              </a:r>
              <a:endPar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nvGrpSpPr>
            <p:cNvPr id="256" name="组合 255"/>
            <p:cNvGrpSpPr/>
            <p:nvPr/>
          </p:nvGrpSpPr>
          <p:grpSpPr>
            <a:xfrm>
              <a:off x="308236" y="2375694"/>
              <a:ext cx="3792739" cy="2677738"/>
              <a:chOff x="308236" y="2375694"/>
              <a:chExt cx="3792739" cy="2677738"/>
            </a:xfrm>
          </p:grpSpPr>
          <p:sp>
            <p:nvSpPr>
              <p:cNvPr id="361" name="Freeform 15"/>
              <p:cNvSpPr>
                <a:spLocks/>
              </p:cNvSpPr>
              <p:nvPr/>
            </p:nvSpPr>
            <p:spPr bwMode="auto">
              <a:xfrm>
                <a:off x="721113" y="2375694"/>
                <a:ext cx="581025" cy="2228850"/>
              </a:xfrm>
              <a:custGeom>
                <a:avLst/>
                <a:gdLst>
                  <a:gd name="T0" fmla="*/ 0 w 1522"/>
                  <a:gd name="T1" fmla="*/ 254 h 5843"/>
                  <a:gd name="T2" fmla="*/ 254 w 1522"/>
                  <a:gd name="T3" fmla="*/ 0 h 5843"/>
                  <a:gd name="T4" fmla="*/ 1269 w 1522"/>
                  <a:gd name="T5" fmla="*/ 0 h 5843"/>
                  <a:gd name="T6" fmla="*/ 1522 w 1522"/>
                  <a:gd name="T7" fmla="*/ 254 h 5843"/>
                  <a:gd name="T8" fmla="*/ 1522 w 1522"/>
                  <a:gd name="T9" fmla="*/ 5589 h 5843"/>
                  <a:gd name="T10" fmla="*/ 1269 w 1522"/>
                  <a:gd name="T11" fmla="*/ 5843 h 5843"/>
                  <a:gd name="T12" fmla="*/ 254 w 1522"/>
                  <a:gd name="T13" fmla="*/ 5843 h 5843"/>
                  <a:gd name="T14" fmla="*/ 0 w 1522"/>
                  <a:gd name="T15" fmla="*/ 5589 h 5843"/>
                  <a:gd name="T16" fmla="*/ 0 w 1522"/>
                  <a:gd name="T17" fmla="*/ 254 h 5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2" h="5843">
                    <a:moveTo>
                      <a:pt x="0" y="254"/>
                    </a:moveTo>
                    <a:cubicBezTo>
                      <a:pt x="0" y="114"/>
                      <a:pt x="114" y="0"/>
                      <a:pt x="254" y="0"/>
                    </a:cubicBezTo>
                    <a:lnTo>
                      <a:pt x="1269" y="0"/>
                    </a:lnTo>
                    <a:cubicBezTo>
                      <a:pt x="1409" y="0"/>
                      <a:pt x="1522" y="114"/>
                      <a:pt x="1522" y="254"/>
                    </a:cubicBezTo>
                    <a:lnTo>
                      <a:pt x="1522" y="5589"/>
                    </a:lnTo>
                    <a:cubicBezTo>
                      <a:pt x="1522" y="5730"/>
                      <a:pt x="1409" y="5843"/>
                      <a:pt x="1269" y="5843"/>
                    </a:cubicBezTo>
                    <a:lnTo>
                      <a:pt x="254" y="5843"/>
                    </a:lnTo>
                    <a:cubicBezTo>
                      <a:pt x="114" y="5843"/>
                      <a:pt x="0" y="5730"/>
                      <a:pt x="0" y="5589"/>
                    </a:cubicBezTo>
                    <a:lnTo>
                      <a:pt x="0" y="254"/>
                    </a:lnTo>
                    <a:close/>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62" name="Freeform 16"/>
              <p:cNvSpPr>
                <a:spLocks noEditPoints="1"/>
              </p:cNvSpPr>
              <p:nvPr/>
            </p:nvSpPr>
            <p:spPr bwMode="auto">
              <a:xfrm>
                <a:off x="1302138" y="2885282"/>
                <a:ext cx="176213" cy="53975"/>
              </a:xfrm>
              <a:custGeom>
                <a:avLst/>
                <a:gdLst>
                  <a:gd name="T0" fmla="*/ 0 w 111"/>
                  <a:gd name="T1" fmla="*/ 14 h 34"/>
                  <a:gd name="T2" fmla="*/ 84 w 111"/>
                  <a:gd name="T3" fmla="*/ 14 h 34"/>
                  <a:gd name="T4" fmla="*/ 84 w 111"/>
                  <a:gd name="T5" fmla="*/ 20 h 34"/>
                  <a:gd name="T6" fmla="*/ 0 w 111"/>
                  <a:gd name="T7" fmla="*/ 20 h 34"/>
                  <a:gd name="T8" fmla="*/ 0 w 111"/>
                  <a:gd name="T9" fmla="*/ 14 h 34"/>
                  <a:gd name="T10" fmla="*/ 78 w 111"/>
                  <a:gd name="T11" fmla="*/ 0 h 34"/>
                  <a:gd name="T12" fmla="*/ 111 w 111"/>
                  <a:gd name="T13" fmla="*/ 17 h 34"/>
                  <a:gd name="T14" fmla="*/ 78 w 111"/>
                  <a:gd name="T15" fmla="*/ 34 h 34"/>
                  <a:gd name="T16" fmla="*/ 78 w 111"/>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34">
                    <a:moveTo>
                      <a:pt x="0" y="14"/>
                    </a:moveTo>
                    <a:lnTo>
                      <a:pt x="84" y="14"/>
                    </a:lnTo>
                    <a:lnTo>
                      <a:pt x="84" y="20"/>
                    </a:lnTo>
                    <a:lnTo>
                      <a:pt x="0" y="20"/>
                    </a:lnTo>
                    <a:lnTo>
                      <a:pt x="0" y="14"/>
                    </a:lnTo>
                    <a:close/>
                    <a:moveTo>
                      <a:pt x="78" y="0"/>
                    </a:moveTo>
                    <a:lnTo>
                      <a:pt x="111" y="17"/>
                    </a:lnTo>
                    <a:lnTo>
                      <a:pt x="78" y="34"/>
                    </a:lnTo>
                    <a:lnTo>
                      <a:pt x="7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63" name="Rectangle 17"/>
              <p:cNvSpPr>
                <a:spLocks noChangeArrowheads="1"/>
              </p:cNvSpPr>
              <p:nvPr/>
            </p:nvSpPr>
            <p:spPr bwMode="auto">
              <a:xfrm>
                <a:off x="1302138" y="2907507"/>
                <a:ext cx="133350" cy="9525"/>
              </a:xfrm>
              <a:prstGeom prst="rect">
                <a:avLst/>
              </a:pr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64" name="Freeform 18"/>
              <p:cNvSpPr>
                <a:spLocks/>
              </p:cNvSpPr>
              <p:nvPr/>
            </p:nvSpPr>
            <p:spPr bwMode="auto">
              <a:xfrm>
                <a:off x="1425963" y="2885282"/>
                <a:ext cx="52388" cy="53975"/>
              </a:xfrm>
              <a:custGeom>
                <a:avLst/>
                <a:gdLst>
                  <a:gd name="T0" fmla="*/ 0 w 33"/>
                  <a:gd name="T1" fmla="*/ 0 h 34"/>
                  <a:gd name="T2" fmla="*/ 33 w 33"/>
                  <a:gd name="T3" fmla="*/ 17 h 34"/>
                  <a:gd name="T4" fmla="*/ 0 w 33"/>
                  <a:gd name="T5" fmla="*/ 34 h 34"/>
                  <a:gd name="T6" fmla="*/ 0 w 33"/>
                  <a:gd name="T7" fmla="*/ 0 h 34"/>
                </a:gdLst>
                <a:ahLst/>
                <a:cxnLst>
                  <a:cxn ang="0">
                    <a:pos x="T0" y="T1"/>
                  </a:cxn>
                  <a:cxn ang="0">
                    <a:pos x="T2" y="T3"/>
                  </a:cxn>
                  <a:cxn ang="0">
                    <a:pos x="T4" y="T5"/>
                  </a:cxn>
                  <a:cxn ang="0">
                    <a:pos x="T6" y="T7"/>
                  </a:cxn>
                </a:cxnLst>
                <a:rect l="0" t="0" r="r" b="b"/>
                <a:pathLst>
                  <a:path w="33" h="34">
                    <a:moveTo>
                      <a:pt x="0" y="0"/>
                    </a:moveTo>
                    <a:lnTo>
                      <a:pt x="33" y="17"/>
                    </a:lnTo>
                    <a:lnTo>
                      <a:pt x="0" y="34"/>
                    </a:lnTo>
                    <a:lnTo>
                      <a:pt x="0" y="0"/>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65" name="Freeform 19"/>
              <p:cNvSpPr>
                <a:spLocks noEditPoints="1"/>
              </p:cNvSpPr>
              <p:nvPr/>
            </p:nvSpPr>
            <p:spPr bwMode="auto">
              <a:xfrm>
                <a:off x="1789501" y="2882107"/>
                <a:ext cx="98425" cy="52388"/>
              </a:xfrm>
              <a:custGeom>
                <a:avLst/>
                <a:gdLst>
                  <a:gd name="T0" fmla="*/ 0 w 62"/>
                  <a:gd name="T1" fmla="*/ 22 h 33"/>
                  <a:gd name="T2" fmla="*/ 35 w 62"/>
                  <a:gd name="T3" fmla="*/ 19 h 33"/>
                  <a:gd name="T4" fmla="*/ 34 w 62"/>
                  <a:gd name="T5" fmla="*/ 13 h 33"/>
                  <a:gd name="T6" fmla="*/ 0 w 62"/>
                  <a:gd name="T7" fmla="*/ 16 h 33"/>
                  <a:gd name="T8" fmla="*/ 0 w 62"/>
                  <a:gd name="T9" fmla="*/ 22 h 33"/>
                  <a:gd name="T10" fmla="*/ 31 w 62"/>
                  <a:gd name="T11" fmla="*/ 33 h 33"/>
                  <a:gd name="T12" fmla="*/ 62 w 62"/>
                  <a:gd name="T13" fmla="*/ 13 h 33"/>
                  <a:gd name="T14" fmla="*/ 28 w 62"/>
                  <a:gd name="T15" fmla="*/ 0 h 33"/>
                  <a:gd name="T16" fmla="*/ 31 w 6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3">
                    <a:moveTo>
                      <a:pt x="0" y="22"/>
                    </a:moveTo>
                    <a:lnTo>
                      <a:pt x="35" y="19"/>
                    </a:lnTo>
                    <a:lnTo>
                      <a:pt x="34" y="13"/>
                    </a:lnTo>
                    <a:lnTo>
                      <a:pt x="0" y="16"/>
                    </a:lnTo>
                    <a:lnTo>
                      <a:pt x="0" y="22"/>
                    </a:lnTo>
                    <a:close/>
                    <a:moveTo>
                      <a:pt x="31" y="33"/>
                    </a:moveTo>
                    <a:lnTo>
                      <a:pt x="62" y="13"/>
                    </a:lnTo>
                    <a:lnTo>
                      <a:pt x="28" y="0"/>
                    </a:lnTo>
                    <a:lnTo>
                      <a:pt x="31"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66" name="Freeform 20"/>
              <p:cNvSpPr>
                <a:spLocks/>
              </p:cNvSpPr>
              <p:nvPr/>
            </p:nvSpPr>
            <p:spPr bwMode="auto">
              <a:xfrm>
                <a:off x="1789501" y="2902744"/>
                <a:ext cx="55563" cy="14288"/>
              </a:xfrm>
              <a:custGeom>
                <a:avLst/>
                <a:gdLst>
                  <a:gd name="T0" fmla="*/ 0 w 35"/>
                  <a:gd name="T1" fmla="*/ 9 h 9"/>
                  <a:gd name="T2" fmla="*/ 35 w 35"/>
                  <a:gd name="T3" fmla="*/ 6 h 9"/>
                  <a:gd name="T4" fmla="*/ 34 w 35"/>
                  <a:gd name="T5" fmla="*/ 0 h 9"/>
                  <a:gd name="T6" fmla="*/ 0 w 35"/>
                  <a:gd name="T7" fmla="*/ 3 h 9"/>
                  <a:gd name="T8" fmla="*/ 0 w 35"/>
                  <a:gd name="T9" fmla="*/ 9 h 9"/>
                </a:gdLst>
                <a:ahLst/>
                <a:cxnLst>
                  <a:cxn ang="0">
                    <a:pos x="T0" y="T1"/>
                  </a:cxn>
                  <a:cxn ang="0">
                    <a:pos x="T2" y="T3"/>
                  </a:cxn>
                  <a:cxn ang="0">
                    <a:pos x="T4" y="T5"/>
                  </a:cxn>
                  <a:cxn ang="0">
                    <a:pos x="T6" y="T7"/>
                  </a:cxn>
                  <a:cxn ang="0">
                    <a:pos x="T8" y="T9"/>
                  </a:cxn>
                </a:cxnLst>
                <a:rect l="0" t="0" r="r" b="b"/>
                <a:pathLst>
                  <a:path w="35" h="9">
                    <a:moveTo>
                      <a:pt x="0" y="9"/>
                    </a:moveTo>
                    <a:lnTo>
                      <a:pt x="35" y="6"/>
                    </a:lnTo>
                    <a:lnTo>
                      <a:pt x="34" y="0"/>
                    </a:lnTo>
                    <a:lnTo>
                      <a:pt x="0" y="3"/>
                    </a:lnTo>
                    <a:lnTo>
                      <a:pt x="0" y="9"/>
                    </a:lnTo>
                    <a:close/>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67" name="Freeform 21"/>
              <p:cNvSpPr>
                <a:spLocks/>
              </p:cNvSpPr>
              <p:nvPr/>
            </p:nvSpPr>
            <p:spPr bwMode="auto">
              <a:xfrm>
                <a:off x="1833951" y="2882107"/>
                <a:ext cx="53975" cy="52388"/>
              </a:xfrm>
              <a:custGeom>
                <a:avLst/>
                <a:gdLst>
                  <a:gd name="T0" fmla="*/ 3 w 34"/>
                  <a:gd name="T1" fmla="*/ 33 h 33"/>
                  <a:gd name="T2" fmla="*/ 34 w 34"/>
                  <a:gd name="T3" fmla="*/ 13 h 33"/>
                  <a:gd name="T4" fmla="*/ 0 w 34"/>
                  <a:gd name="T5" fmla="*/ 0 h 33"/>
                  <a:gd name="T6" fmla="*/ 3 w 34"/>
                  <a:gd name="T7" fmla="*/ 33 h 33"/>
                </a:gdLst>
                <a:ahLst/>
                <a:cxnLst>
                  <a:cxn ang="0">
                    <a:pos x="T0" y="T1"/>
                  </a:cxn>
                  <a:cxn ang="0">
                    <a:pos x="T2" y="T3"/>
                  </a:cxn>
                  <a:cxn ang="0">
                    <a:pos x="T4" y="T5"/>
                  </a:cxn>
                  <a:cxn ang="0">
                    <a:pos x="T6" y="T7"/>
                  </a:cxn>
                </a:cxnLst>
                <a:rect l="0" t="0" r="r" b="b"/>
                <a:pathLst>
                  <a:path w="34" h="33">
                    <a:moveTo>
                      <a:pt x="3" y="33"/>
                    </a:moveTo>
                    <a:lnTo>
                      <a:pt x="34" y="13"/>
                    </a:lnTo>
                    <a:lnTo>
                      <a:pt x="0" y="0"/>
                    </a:lnTo>
                    <a:lnTo>
                      <a:pt x="3" y="33"/>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68" name="Freeform 22"/>
              <p:cNvSpPr>
                <a:spLocks noEditPoints="1"/>
              </p:cNvSpPr>
              <p:nvPr/>
            </p:nvSpPr>
            <p:spPr bwMode="auto">
              <a:xfrm>
                <a:off x="1302138" y="3956844"/>
                <a:ext cx="176213" cy="52388"/>
              </a:xfrm>
              <a:custGeom>
                <a:avLst/>
                <a:gdLst>
                  <a:gd name="T0" fmla="*/ 0 w 111"/>
                  <a:gd name="T1" fmla="*/ 14 h 33"/>
                  <a:gd name="T2" fmla="*/ 84 w 111"/>
                  <a:gd name="T3" fmla="*/ 14 h 33"/>
                  <a:gd name="T4" fmla="*/ 84 w 111"/>
                  <a:gd name="T5" fmla="*/ 19 h 33"/>
                  <a:gd name="T6" fmla="*/ 0 w 111"/>
                  <a:gd name="T7" fmla="*/ 19 h 33"/>
                  <a:gd name="T8" fmla="*/ 0 w 111"/>
                  <a:gd name="T9" fmla="*/ 14 h 33"/>
                  <a:gd name="T10" fmla="*/ 78 w 111"/>
                  <a:gd name="T11" fmla="*/ 0 h 33"/>
                  <a:gd name="T12" fmla="*/ 111 w 111"/>
                  <a:gd name="T13" fmla="*/ 17 h 33"/>
                  <a:gd name="T14" fmla="*/ 78 w 111"/>
                  <a:gd name="T15" fmla="*/ 33 h 33"/>
                  <a:gd name="T16" fmla="*/ 78 w 111"/>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33">
                    <a:moveTo>
                      <a:pt x="0" y="14"/>
                    </a:moveTo>
                    <a:lnTo>
                      <a:pt x="84" y="14"/>
                    </a:lnTo>
                    <a:lnTo>
                      <a:pt x="84" y="19"/>
                    </a:lnTo>
                    <a:lnTo>
                      <a:pt x="0" y="19"/>
                    </a:lnTo>
                    <a:lnTo>
                      <a:pt x="0" y="14"/>
                    </a:lnTo>
                    <a:close/>
                    <a:moveTo>
                      <a:pt x="78" y="0"/>
                    </a:moveTo>
                    <a:lnTo>
                      <a:pt x="111" y="17"/>
                    </a:lnTo>
                    <a:lnTo>
                      <a:pt x="78" y="33"/>
                    </a:lnTo>
                    <a:lnTo>
                      <a:pt x="7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69" name="Rectangle 23"/>
              <p:cNvSpPr>
                <a:spLocks noChangeArrowheads="1"/>
              </p:cNvSpPr>
              <p:nvPr/>
            </p:nvSpPr>
            <p:spPr bwMode="auto">
              <a:xfrm>
                <a:off x="1302138" y="3979069"/>
                <a:ext cx="133350" cy="7938"/>
              </a:xfrm>
              <a:prstGeom prst="rect">
                <a:avLst/>
              </a:pr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70" name="Freeform 24"/>
              <p:cNvSpPr>
                <a:spLocks/>
              </p:cNvSpPr>
              <p:nvPr/>
            </p:nvSpPr>
            <p:spPr bwMode="auto">
              <a:xfrm>
                <a:off x="1425963" y="3956844"/>
                <a:ext cx="52388" cy="52388"/>
              </a:xfrm>
              <a:custGeom>
                <a:avLst/>
                <a:gdLst>
                  <a:gd name="T0" fmla="*/ 0 w 33"/>
                  <a:gd name="T1" fmla="*/ 0 h 33"/>
                  <a:gd name="T2" fmla="*/ 33 w 33"/>
                  <a:gd name="T3" fmla="*/ 17 h 33"/>
                  <a:gd name="T4" fmla="*/ 0 w 33"/>
                  <a:gd name="T5" fmla="*/ 33 h 33"/>
                  <a:gd name="T6" fmla="*/ 0 w 33"/>
                  <a:gd name="T7" fmla="*/ 0 h 33"/>
                </a:gdLst>
                <a:ahLst/>
                <a:cxnLst>
                  <a:cxn ang="0">
                    <a:pos x="T0" y="T1"/>
                  </a:cxn>
                  <a:cxn ang="0">
                    <a:pos x="T2" y="T3"/>
                  </a:cxn>
                  <a:cxn ang="0">
                    <a:pos x="T4" y="T5"/>
                  </a:cxn>
                  <a:cxn ang="0">
                    <a:pos x="T6" y="T7"/>
                  </a:cxn>
                </a:cxnLst>
                <a:rect l="0" t="0" r="r" b="b"/>
                <a:pathLst>
                  <a:path w="33" h="33">
                    <a:moveTo>
                      <a:pt x="0" y="0"/>
                    </a:moveTo>
                    <a:lnTo>
                      <a:pt x="33" y="17"/>
                    </a:lnTo>
                    <a:lnTo>
                      <a:pt x="0" y="33"/>
                    </a:lnTo>
                    <a:lnTo>
                      <a:pt x="0" y="0"/>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71" name="Freeform 25"/>
              <p:cNvSpPr>
                <a:spLocks noEditPoints="1"/>
              </p:cNvSpPr>
              <p:nvPr/>
            </p:nvSpPr>
            <p:spPr bwMode="auto">
              <a:xfrm>
                <a:off x="1784738" y="3956844"/>
                <a:ext cx="100013" cy="52388"/>
              </a:xfrm>
              <a:custGeom>
                <a:avLst/>
                <a:gdLst>
                  <a:gd name="T0" fmla="*/ 0 w 63"/>
                  <a:gd name="T1" fmla="*/ 19 h 33"/>
                  <a:gd name="T2" fmla="*/ 35 w 63"/>
                  <a:gd name="T3" fmla="*/ 19 h 33"/>
                  <a:gd name="T4" fmla="*/ 35 w 63"/>
                  <a:gd name="T5" fmla="*/ 14 h 33"/>
                  <a:gd name="T6" fmla="*/ 0 w 63"/>
                  <a:gd name="T7" fmla="*/ 14 h 33"/>
                  <a:gd name="T8" fmla="*/ 0 w 63"/>
                  <a:gd name="T9" fmla="*/ 19 h 33"/>
                  <a:gd name="T10" fmla="*/ 29 w 63"/>
                  <a:gd name="T11" fmla="*/ 33 h 33"/>
                  <a:gd name="T12" fmla="*/ 63 w 63"/>
                  <a:gd name="T13" fmla="*/ 17 h 33"/>
                  <a:gd name="T14" fmla="*/ 29 w 63"/>
                  <a:gd name="T15" fmla="*/ 0 h 33"/>
                  <a:gd name="T16" fmla="*/ 29 w 6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33">
                    <a:moveTo>
                      <a:pt x="0" y="19"/>
                    </a:moveTo>
                    <a:lnTo>
                      <a:pt x="35" y="19"/>
                    </a:lnTo>
                    <a:lnTo>
                      <a:pt x="35" y="14"/>
                    </a:lnTo>
                    <a:lnTo>
                      <a:pt x="0" y="14"/>
                    </a:lnTo>
                    <a:lnTo>
                      <a:pt x="0" y="19"/>
                    </a:lnTo>
                    <a:close/>
                    <a:moveTo>
                      <a:pt x="29" y="33"/>
                    </a:moveTo>
                    <a:lnTo>
                      <a:pt x="63" y="17"/>
                    </a:lnTo>
                    <a:lnTo>
                      <a:pt x="29" y="0"/>
                    </a:lnTo>
                    <a:lnTo>
                      <a:pt x="29"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72" name="Rectangle 26"/>
              <p:cNvSpPr>
                <a:spLocks noChangeArrowheads="1"/>
              </p:cNvSpPr>
              <p:nvPr/>
            </p:nvSpPr>
            <p:spPr bwMode="auto">
              <a:xfrm>
                <a:off x="1784738" y="3979069"/>
                <a:ext cx="55563" cy="7938"/>
              </a:xfrm>
              <a:prstGeom prst="rect">
                <a:avLst/>
              </a:pr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73" name="Freeform 27"/>
              <p:cNvSpPr>
                <a:spLocks/>
              </p:cNvSpPr>
              <p:nvPr/>
            </p:nvSpPr>
            <p:spPr bwMode="auto">
              <a:xfrm>
                <a:off x="1830776" y="3956844"/>
                <a:ext cx="53975" cy="52388"/>
              </a:xfrm>
              <a:custGeom>
                <a:avLst/>
                <a:gdLst>
                  <a:gd name="T0" fmla="*/ 0 w 34"/>
                  <a:gd name="T1" fmla="*/ 33 h 33"/>
                  <a:gd name="T2" fmla="*/ 34 w 34"/>
                  <a:gd name="T3" fmla="*/ 17 h 33"/>
                  <a:gd name="T4" fmla="*/ 0 w 34"/>
                  <a:gd name="T5" fmla="*/ 0 h 33"/>
                  <a:gd name="T6" fmla="*/ 0 w 34"/>
                  <a:gd name="T7" fmla="*/ 33 h 33"/>
                </a:gdLst>
                <a:ahLst/>
                <a:cxnLst>
                  <a:cxn ang="0">
                    <a:pos x="T0" y="T1"/>
                  </a:cxn>
                  <a:cxn ang="0">
                    <a:pos x="T2" y="T3"/>
                  </a:cxn>
                  <a:cxn ang="0">
                    <a:pos x="T4" y="T5"/>
                  </a:cxn>
                  <a:cxn ang="0">
                    <a:pos x="T6" y="T7"/>
                  </a:cxn>
                </a:cxnLst>
                <a:rect l="0" t="0" r="r" b="b"/>
                <a:pathLst>
                  <a:path w="34" h="33">
                    <a:moveTo>
                      <a:pt x="0" y="33"/>
                    </a:moveTo>
                    <a:lnTo>
                      <a:pt x="34" y="17"/>
                    </a:lnTo>
                    <a:lnTo>
                      <a:pt x="0" y="0"/>
                    </a:lnTo>
                    <a:lnTo>
                      <a:pt x="0" y="33"/>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74" name="Freeform 28"/>
              <p:cNvSpPr>
                <a:spLocks noEditPoints="1"/>
              </p:cNvSpPr>
              <p:nvPr/>
            </p:nvSpPr>
            <p:spPr bwMode="auto">
              <a:xfrm>
                <a:off x="457588" y="2877344"/>
                <a:ext cx="263525" cy="52388"/>
              </a:xfrm>
              <a:custGeom>
                <a:avLst/>
                <a:gdLst>
                  <a:gd name="T0" fmla="*/ 0 w 166"/>
                  <a:gd name="T1" fmla="*/ 14 h 33"/>
                  <a:gd name="T2" fmla="*/ 138 w 166"/>
                  <a:gd name="T3" fmla="*/ 14 h 33"/>
                  <a:gd name="T4" fmla="*/ 138 w 166"/>
                  <a:gd name="T5" fmla="*/ 19 h 33"/>
                  <a:gd name="T6" fmla="*/ 0 w 166"/>
                  <a:gd name="T7" fmla="*/ 19 h 33"/>
                  <a:gd name="T8" fmla="*/ 0 w 166"/>
                  <a:gd name="T9" fmla="*/ 14 h 33"/>
                  <a:gd name="T10" fmla="*/ 133 w 166"/>
                  <a:gd name="T11" fmla="*/ 0 h 33"/>
                  <a:gd name="T12" fmla="*/ 166 w 166"/>
                  <a:gd name="T13" fmla="*/ 16 h 33"/>
                  <a:gd name="T14" fmla="*/ 133 w 166"/>
                  <a:gd name="T15" fmla="*/ 33 h 33"/>
                  <a:gd name="T16" fmla="*/ 133 w 166"/>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33">
                    <a:moveTo>
                      <a:pt x="0" y="14"/>
                    </a:moveTo>
                    <a:lnTo>
                      <a:pt x="138" y="14"/>
                    </a:lnTo>
                    <a:lnTo>
                      <a:pt x="138" y="19"/>
                    </a:lnTo>
                    <a:lnTo>
                      <a:pt x="0" y="19"/>
                    </a:lnTo>
                    <a:lnTo>
                      <a:pt x="0" y="14"/>
                    </a:lnTo>
                    <a:close/>
                    <a:moveTo>
                      <a:pt x="133" y="0"/>
                    </a:moveTo>
                    <a:lnTo>
                      <a:pt x="166" y="16"/>
                    </a:lnTo>
                    <a:lnTo>
                      <a:pt x="133" y="33"/>
                    </a:lnTo>
                    <a:lnTo>
                      <a:pt x="13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75" name="Rectangle 29"/>
              <p:cNvSpPr>
                <a:spLocks noChangeArrowheads="1"/>
              </p:cNvSpPr>
              <p:nvPr/>
            </p:nvSpPr>
            <p:spPr bwMode="auto">
              <a:xfrm>
                <a:off x="457588" y="2899569"/>
                <a:ext cx="219075" cy="7938"/>
              </a:xfrm>
              <a:prstGeom prst="rect">
                <a:avLst/>
              </a:pr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76" name="Freeform 30"/>
              <p:cNvSpPr>
                <a:spLocks/>
              </p:cNvSpPr>
              <p:nvPr/>
            </p:nvSpPr>
            <p:spPr bwMode="auto">
              <a:xfrm>
                <a:off x="668726" y="2877344"/>
                <a:ext cx="52388" cy="52388"/>
              </a:xfrm>
              <a:custGeom>
                <a:avLst/>
                <a:gdLst>
                  <a:gd name="T0" fmla="*/ 0 w 33"/>
                  <a:gd name="T1" fmla="*/ 0 h 33"/>
                  <a:gd name="T2" fmla="*/ 33 w 33"/>
                  <a:gd name="T3" fmla="*/ 16 h 33"/>
                  <a:gd name="T4" fmla="*/ 0 w 33"/>
                  <a:gd name="T5" fmla="*/ 33 h 33"/>
                  <a:gd name="T6" fmla="*/ 0 w 33"/>
                  <a:gd name="T7" fmla="*/ 0 h 33"/>
                </a:gdLst>
                <a:ahLst/>
                <a:cxnLst>
                  <a:cxn ang="0">
                    <a:pos x="T0" y="T1"/>
                  </a:cxn>
                  <a:cxn ang="0">
                    <a:pos x="T2" y="T3"/>
                  </a:cxn>
                  <a:cxn ang="0">
                    <a:pos x="T4" y="T5"/>
                  </a:cxn>
                  <a:cxn ang="0">
                    <a:pos x="T6" y="T7"/>
                  </a:cxn>
                </a:cxnLst>
                <a:rect l="0" t="0" r="r" b="b"/>
                <a:pathLst>
                  <a:path w="33" h="33">
                    <a:moveTo>
                      <a:pt x="0" y="0"/>
                    </a:moveTo>
                    <a:lnTo>
                      <a:pt x="33" y="16"/>
                    </a:lnTo>
                    <a:lnTo>
                      <a:pt x="0" y="33"/>
                    </a:lnTo>
                    <a:lnTo>
                      <a:pt x="0" y="0"/>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77" name="Freeform 31"/>
              <p:cNvSpPr>
                <a:spLocks noEditPoints="1"/>
              </p:cNvSpPr>
              <p:nvPr/>
            </p:nvSpPr>
            <p:spPr bwMode="auto">
              <a:xfrm>
                <a:off x="457588" y="3952082"/>
                <a:ext cx="263525" cy="52388"/>
              </a:xfrm>
              <a:custGeom>
                <a:avLst/>
                <a:gdLst>
                  <a:gd name="T0" fmla="*/ 0 w 166"/>
                  <a:gd name="T1" fmla="*/ 14 h 33"/>
                  <a:gd name="T2" fmla="*/ 138 w 166"/>
                  <a:gd name="T3" fmla="*/ 14 h 33"/>
                  <a:gd name="T4" fmla="*/ 138 w 166"/>
                  <a:gd name="T5" fmla="*/ 20 h 33"/>
                  <a:gd name="T6" fmla="*/ 0 w 166"/>
                  <a:gd name="T7" fmla="*/ 20 h 33"/>
                  <a:gd name="T8" fmla="*/ 0 w 166"/>
                  <a:gd name="T9" fmla="*/ 14 h 33"/>
                  <a:gd name="T10" fmla="*/ 133 w 166"/>
                  <a:gd name="T11" fmla="*/ 0 h 33"/>
                  <a:gd name="T12" fmla="*/ 166 w 166"/>
                  <a:gd name="T13" fmla="*/ 17 h 33"/>
                  <a:gd name="T14" fmla="*/ 133 w 166"/>
                  <a:gd name="T15" fmla="*/ 33 h 33"/>
                  <a:gd name="T16" fmla="*/ 133 w 166"/>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33">
                    <a:moveTo>
                      <a:pt x="0" y="14"/>
                    </a:moveTo>
                    <a:lnTo>
                      <a:pt x="138" y="14"/>
                    </a:lnTo>
                    <a:lnTo>
                      <a:pt x="138" y="20"/>
                    </a:lnTo>
                    <a:lnTo>
                      <a:pt x="0" y="20"/>
                    </a:lnTo>
                    <a:lnTo>
                      <a:pt x="0" y="14"/>
                    </a:lnTo>
                    <a:close/>
                    <a:moveTo>
                      <a:pt x="133" y="0"/>
                    </a:moveTo>
                    <a:lnTo>
                      <a:pt x="166" y="17"/>
                    </a:lnTo>
                    <a:lnTo>
                      <a:pt x="133" y="33"/>
                    </a:lnTo>
                    <a:lnTo>
                      <a:pt x="13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78" name="Rectangle 32"/>
              <p:cNvSpPr>
                <a:spLocks noChangeArrowheads="1"/>
              </p:cNvSpPr>
              <p:nvPr/>
            </p:nvSpPr>
            <p:spPr bwMode="auto">
              <a:xfrm>
                <a:off x="457588" y="3974307"/>
                <a:ext cx="219075" cy="9525"/>
              </a:xfrm>
              <a:prstGeom prst="rect">
                <a:avLst/>
              </a:pr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79" name="Freeform 33"/>
              <p:cNvSpPr>
                <a:spLocks/>
              </p:cNvSpPr>
              <p:nvPr/>
            </p:nvSpPr>
            <p:spPr bwMode="auto">
              <a:xfrm>
                <a:off x="668726" y="3952082"/>
                <a:ext cx="52388" cy="52388"/>
              </a:xfrm>
              <a:custGeom>
                <a:avLst/>
                <a:gdLst>
                  <a:gd name="T0" fmla="*/ 0 w 33"/>
                  <a:gd name="T1" fmla="*/ 0 h 33"/>
                  <a:gd name="T2" fmla="*/ 33 w 33"/>
                  <a:gd name="T3" fmla="*/ 17 h 33"/>
                  <a:gd name="T4" fmla="*/ 0 w 33"/>
                  <a:gd name="T5" fmla="*/ 33 h 33"/>
                  <a:gd name="T6" fmla="*/ 0 w 33"/>
                  <a:gd name="T7" fmla="*/ 0 h 33"/>
                </a:gdLst>
                <a:ahLst/>
                <a:cxnLst>
                  <a:cxn ang="0">
                    <a:pos x="T0" y="T1"/>
                  </a:cxn>
                  <a:cxn ang="0">
                    <a:pos x="T2" y="T3"/>
                  </a:cxn>
                  <a:cxn ang="0">
                    <a:pos x="T4" y="T5"/>
                  </a:cxn>
                  <a:cxn ang="0">
                    <a:pos x="T6" y="T7"/>
                  </a:cxn>
                </a:cxnLst>
                <a:rect l="0" t="0" r="r" b="b"/>
                <a:pathLst>
                  <a:path w="33" h="33">
                    <a:moveTo>
                      <a:pt x="0" y="0"/>
                    </a:moveTo>
                    <a:lnTo>
                      <a:pt x="33" y="17"/>
                    </a:lnTo>
                    <a:lnTo>
                      <a:pt x="0" y="33"/>
                    </a:lnTo>
                    <a:lnTo>
                      <a:pt x="0" y="0"/>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80" name="Freeform 37"/>
              <p:cNvSpPr>
                <a:spLocks/>
              </p:cNvSpPr>
              <p:nvPr/>
            </p:nvSpPr>
            <p:spPr bwMode="auto">
              <a:xfrm>
                <a:off x="3730292" y="2745505"/>
                <a:ext cx="119063" cy="100013"/>
              </a:xfrm>
              <a:custGeom>
                <a:avLst/>
                <a:gdLst>
                  <a:gd name="T0" fmla="*/ 75 w 75"/>
                  <a:gd name="T1" fmla="*/ 0 h 63"/>
                  <a:gd name="T2" fmla="*/ 37 w 75"/>
                  <a:gd name="T3" fmla="*/ 63 h 63"/>
                  <a:gd name="T4" fmla="*/ 0 w 75"/>
                  <a:gd name="T5" fmla="*/ 0 h 63"/>
                  <a:gd name="T6" fmla="*/ 75 w 75"/>
                  <a:gd name="T7" fmla="*/ 0 h 63"/>
                </a:gdLst>
                <a:ahLst/>
                <a:cxnLst>
                  <a:cxn ang="0">
                    <a:pos x="T0" y="T1"/>
                  </a:cxn>
                  <a:cxn ang="0">
                    <a:pos x="T2" y="T3"/>
                  </a:cxn>
                  <a:cxn ang="0">
                    <a:pos x="T4" y="T5"/>
                  </a:cxn>
                  <a:cxn ang="0">
                    <a:pos x="T6" y="T7"/>
                  </a:cxn>
                </a:cxnLst>
                <a:rect l="0" t="0" r="r" b="b"/>
                <a:pathLst>
                  <a:path w="75" h="63">
                    <a:moveTo>
                      <a:pt x="75" y="0"/>
                    </a:moveTo>
                    <a:lnTo>
                      <a:pt x="37" y="63"/>
                    </a:lnTo>
                    <a:lnTo>
                      <a:pt x="0" y="0"/>
                    </a:lnTo>
                    <a:lnTo>
                      <a:pt x="7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81" name="Rectangle 40"/>
              <p:cNvSpPr>
                <a:spLocks noChangeArrowheads="1"/>
              </p:cNvSpPr>
              <p:nvPr/>
            </p:nvSpPr>
            <p:spPr bwMode="auto">
              <a:xfrm>
                <a:off x="1640276" y="3029744"/>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382" name="Rectangle 41"/>
              <p:cNvSpPr>
                <a:spLocks noChangeArrowheads="1"/>
              </p:cNvSpPr>
              <p:nvPr/>
            </p:nvSpPr>
            <p:spPr bwMode="auto">
              <a:xfrm>
                <a:off x="1640276" y="3218657"/>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383" name="Rectangle 42"/>
              <p:cNvSpPr>
                <a:spLocks noChangeArrowheads="1"/>
              </p:cNvSpPr>
              <p:nvPr/>
            </p:nvSpPr>
            <p:spPr bwMode="auto">
              <a:xfrm>
                <a:off x="1640276" y="3407569"/>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384" name="Rectangle 43"/>
              <p:cNvSpPr>
                <a:spLocks noChangeArrowheads="1"/>
              </p:cNvSpPr>
              <p:nvPr/>
            </p:nvSpPr>
            <p:spPr bwMode="auto">
              <a:xfrm>
                <a:off x="467113" y="3132932"/>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385" name="Rectangle 44"/>
              <p:cNvSpPr>
                <a:spLocks noChangeArrowheads="1"/>
              </p:cNvSpPr>
              <p:nvPr/>
            </p:nvSpPr>
            <p:spPr bwMode="auto">
              <a:xfrm>
                <a:off x="467113" y="3321844"/>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386" name="Rectangle 45"/>
              <p:cNvSpPr>
                <a:spLocks noChangeArrowheads="1"/>
              </p:cNvSpPr>
              <p:nvPr/>
            </p:nvSpPr>
            <p:spPr bwMode="auto">
              <a:xfrm>
                <a:off x="467113" y="3509169"/>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387" name="Freeform 47"/>
              <p:cNvSpPr>
                <a:spLocks/>
              </p:cNvSpPr>
              <p:nvPr/>
            </p:nvSpPr>
            <p:spPr bwMode="auto">
              <a:xfrm>
                <a:off x="2794388" y="4658011"/>
                <a:ext cx="123825" cy="109538"/>
              </a:xfrm>
              <a:custGeom>
                <a:avLst/>
                <a:gdLst>
                  <a:gd name="T0" fmla="*/ 0 w 78"/>
                  <a:gd name="T1" fmla="*/ 35 h 69"/>
                  <a:gd name="T2" fmla="*/ 39 w 78"/>
                  <a:gd name="T3" fmla="*/ 0 h 69"/>
                  <a:gd name="T4" fmla="*/ 78 w 78"/>
                  <a:gd name="T5" fmla="*/ 35 h 69"/>
                  <a:gd name="T6" fmla="*/ 58 w 78"/>
                  <a:gd name="T7" fmla="*/ 35 h 69"/>
                  <a:gd name="T8" fmla="*/ 58 w 78"/>
                  <a:gd name="T9" fmla="*/ 69 h 69"/>
                  <a:gd name="T10" fmla="*/ 20 w 78"/>
                  <a:gd name="T11" fmla="*/ 69 h 69"/>
                  <a:gd name="T12" fmla="*/ 20 w 78"/>
                  <a:gd name="T13" fmla="*/ 35 h 69"/>
                  <a:gd name="T14" fmla="*/ 0 w 78"/>
                  <a:gd name="T15" fmla="*/ 3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69">
                    <a:moveTo>
                      <a:pt x="0" y="35"/>
                    </a:moveTo>
                    <a:lnTo>
                      <a:pt x="39" y="0"/>
                    </a:lnTo>
                    <a:lnTo>
                      <a:pt x="78" y="35"/>
                    </a:lnTo>
                    <a:lnTo>
                      <a:pt x="58" y="35"/>
                    </a:lnTo>
                    <a:lnTo>
                      <a:pt x="58" y="69"/>
                    </a:lnTo>
                    <a:lnTo>
                      <a:pt x="20" y="69"/>
                    </a:lnTo>
                    <a:lnTo>
                      <a:pt x="20" y="35"/>
                    </a:lnTo>
                    <a:lnTo>
                      <a:pt x="0" y="35"/>
                    </a:lnTo>
                    <a:close/>
                  </a:path>
                </a:pathLst>
              </a:custGeom>
              <a:noFill/>
              <a:ln w="17463" cap="rnd">
                <a:solidFill>
                  <a:srgbClr val="C0504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88" name="Freeform 48"/>
              <p:cNvSpPr>
                <a:spLocks/>
              </p:cNvSpPr>
              <p:nvPr/>
            </p:nvSpPr>
            <p:spPr bwMode="auto">
              <a:xfrm>
                <a:off x="1481526" y="2810669"/>
                <a:ext cx="312738" cy="198438"/>
              </a:xfrm>
              <a:custGeom>
                <a:avLst/>
                <a:gdLst>
                  <a:gd name="T0" fmla="*/ 0 w 197"/>
                  <a:gd name="T1" fmla="*/ 0 h 125"/>
                  <a:gd name="T2" fmla="*/ 135 w 197"/>
                  <a:gd name="T3" fmla="*/ 0 h 125"/>
                  <a:gd name="T4" fmla="*/ 197 w 197"/>
                  <a:gd name="T5" fmla="*/ 63 h 125"/>
                  <a:gd name="T6" fmla="*/ 135 w 197"/>
                  <a:gd name="T7" fmla="*/ 125 h 125"/>
                  <a:gd name="T8" fmla="*/ 0 w 197"/>
                  <a:gd name="T9" fmla="*/ 125 h 125"/>
                  <a:gd name="T10" fmla="*/ 0 w 197"/>
                  <a:gd name="T11" fmla="*/ 0 h 125"/>
                </a:gdLst>
                <a:ahLst/>
                <a:cxnLst>
                  <a:cxn ang="0">
                    <a:pos x="T0" y="T1"/>
                  </a:cxn>
                  <a:cxn ang="0">
                    <a:pos x="T2" y="T3"/>
                  </a:cxn>
                  <a:cxn ang="0">
                    <a:pos x="T4" y="T5"/>
                  </a:cxn>
                  <a:cxn ang="0">
                    <a:pos x="T6" y="T7"/>
                  </a:cxn>
                  <a:cxn ang="0">
                    <a:pos x="T8" y="T9"/>
                  </a:cxn>
                  <a:cxn ang="0">
                    <a:pos x="T10" y="T11"/>
                  </a:cxn>
                </a:cxnLst>
                <a:rect l="0" t="0" r="r" b="b"/>
                <a:pathLst>
                  <a:path w="197" h="125">
                    <a:moveTo>
                      <a:pt x="0" y="0"/>
                    </a:moveTo>
                    <a:lnTo>
                      <a:pt x="135" y="0"/>
                    </a:lnTo>
                    <a:lnTo>
                      <a:pt x="197" y="63"/>
                    </a:lnTo>
                    <a:lnTo>
                      <a:pt x="135" y="125"/>
                    </a:lnTo>
                    <a:lnTo>
                      <a:pt x="0" y="12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89" name="Freeform 49"/>
              <p:cNvSpPr>
                <a:spLocks/>
              </p:cNvSpPr>
              <p:nvPr/>
            </p:nvSpPr>
            <p:spPr bwMode="auto">
              <a:xfrm>
                <a:off x="1481526" y="2810669"/>
                <a:ext cx="312738" cy="198438"/>
              </a:xfrm>
              <a:custGeom>
                <a:avLst/>
                <a:gdLst>
                  <a:gd name="T0" fmla="*/ 0 w 197"/>
                  <a:gd name="T1" fmla="*/ 0 h 125"/>
                  <a:gd name="T2" fmla="*/ 135 w 197"/>
                  <a:gd name="T3" fmla="*/ 0 h 125"/>
                  <a:gd name="T4" fmla="*/ 197 w 197"/>
                  <a:gd name="T5" fmla="*/ 63 h 125"/>
                  <a:gd name="T6" fmla="*/ 135 w 197"/>
                  <a:gd name="T7" fmla="*/ 125 h 125"/>
                  <a:gd name="T8" fmla="*/ 0 w 197"/>
                  <a:gd name="T9" fmla="*/ 125 h 125"/>
                  <a:gd name="T10" fmla="*/ 0 w 197"/>
                  <a:gd name="T11" fmla="*/ 0 h 125"/>
                </a:gdLst>
                <a:ahLst/>
                <a:cxnLst>
                  <a:cxn ang="0">
                    <a:pos x="T0" y="T1"/>
                  </a:cxn>
                  <a:cxn ang="0">
                    <a:pos x="T2" y="T3"/>
                  </a:cxn>
                  <a:cxn ang="0">
                    <a:pos x="T4" y="T5"/>
                  </a:cxn>
                  <a:cxn ang="0">
                    <a:pos x="T6" y="T7"/>
                  </a:cxn>
                  <a:cxn ang="0">
                    <a:pos x="T8" y="T9"/>
                  </a:cxn>
                  <a:cxn ang="0">
                    <a:pos x="T10" y="T11"/>
                  </a:cxn>
                </a:cxnLst>
                <a:rect l="0" t="0" r="r" b="b"/>
                <a:pathLst>
                  <a:path w="197" h="125">
                    <a:moveTo>
                      <a:pt x="0" y="0"/>
                    </a:moveTo>
                    <a:lnTo>
                      <a:pt x="135" y="0"/>
                    </a:lnTo>
                    <a:lnTo>
                      <a:pt x="197" y="63"/>
                    </a:lnTo>
                    <a:lnTo>
                      <a:pt x="135" y="125"/>
                    </a:lnTo>
                    <a:lnTo>
                      <a:pt x="0" y="125"/>
                    </a:lnTo>
                    <a:lnTo>
                      <a:pt x="0" y="0"/>
                    </a:lnTo>
                    <a:close/>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90" name="Rectangle 50"/>
              <p:cNvSpPr>
                <a:spLocks noChangeArrowheads="1"/>
              </p:cNvSpPr>
              <p:nvPr/>
            </p:nvSpPr>
            <p:spPr bwMode="auto">
              <a:xfrm>
                <a:off x="1508514" y="2830921"/>
                <a:ext cx="2436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DAC</a:t>
                </a:r>
                <a:endParaRPr kumimoji="0" lang="zh-CN" altLang="zh-CN"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91" name="Freeform 51"/>
              <p:cNvSpPr>
                <a:spLocks/>
              </p:cNvSpPr>
              <p:nvPr/>
            </p:nvSpPr>
            <p:spPr bwMode="auto">
              <a:xfrm>
                <a:off x="1481526" y="3882232"/>
                <a:ext cx="312738" cy="201613"/>
              </a:xfrm>
              <a:custGeom>
                <a:avLst/>
                <a:gdLst>
                  <a:gd name="T0" fmla="*/ 0 w 197"/>
                  <a:gd name="T1" fmla="*/ 0 h 127"/>
                  <a:gd name="T2" fmla="*/ 133 w 197"/>
                  <a:gd name="T3" fmla="*/ 0 h 127"/>
                  <a:gd name="T4" fmla="*/ 197 w 197"/>
                  <a:gd name="T5" fmla="*/ 64 h 127"/>
                  <a:gd name="T6" fmla="*/ 133 w 197"/>
                  <a:gd name="T7" fmla="*/ 127 h 127"/>
                  <a:gd name="T8" fmla="*/ 0 w 197"/>
                  <a:gd name="T9" fmla="*/ 127 h 127"/>
                  <a:gd name="T10" fmla="*/ 0 w 197"/>
                  <a:gd name="T11" fmla="*/ 0 h 127"/>
                </a:gdLst>
                <a:ahLst/>
                <a:cxnLst>
                  <a:cxn ang="0">
                    <a:pos x="T0" y="T1"/>
                  </a:cxn>
                  <a:cxn ang="0">
                    <a:pos x="T2" y="T3"/>
                  </a:cxn>
                  <a:cxn ang="0">
                    <a:pos x="T4" y="T5"/>
                  </a:cxn>
                  <a:cxn ang="0">
                    <a:pos x="T6" y="T7"/>
                  </a:cxn>
                  <a:cxn ang="0">
                    <a:pos x="T8" y="T9"/>
                  </a:cxn>
                  <a:cxn ang="0">
                    <a:pos x="T10" y="T11"/>
                  </a:cxn>
                </a:cxnLst>
                <a:rect l="0" t="0" r="r" b="b"/>
                <a:pathLst>
                  <a:path w="197" h="127">
                    <a:moveTo>
                      <a:pt x="0" y="0"/>
                    </a:moveTo>
                    <a:lnTo>
                      <a:pt x="133" y="0"/>
                    </a:lnTo>
                    <a:lnTo>
                      <a:pt x="197" y="64"/>
                    </a:lnTo>
                    <a:lnTo>
                      <a:pt x="133" y="127"/>
                    </a:lnTo>
                    <a:lnTo>
                      <a:pt x="0" y="12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92" name="Freeform 52"/>
              <p:cNvSpPr>
                <a:spLocks/>
              </p:cNvSpPr>
              <p:nvPr/>
            </p:nvSpPr>
            <p:spPr bwMode="auto">
              <a:xfrm>
                <a:off x="1481526" y="3882232"/>
                <a:ext cx="312738" cy="201613"/>
              </a:xfrm>
              <a:custGeom>
                <a:avLst/>
                <a:gdLst>
                  <a:gd name="T0" fmla="*/ 0 w 197"/>
                  <a:gd name="T1" fmla="*/ 0 h 127"/>
                  <a:gd name="T2" fmla="*/ 133 w 197"/>
                  <a:gd name="T3" fmla="*/ 0 h 127"/>
                  <a:gd name="T4" fmla="*/ 197 w 197"/>
                  <a:gd name="T5" fmla="*/ 64 h 127"/>
                  <a:gd name="T6" fmla="*/ 133 w 197"/>
                  <a:gd name="T7" fmla="*/ 127 h 127"/>
                  <a:gd name="T8" fmla="*/ 0 w 197"/>
                  <a:gd name="T9" fmla="*/ 127 h 127"/>
                  <a:gd name="T10" fmla="*/ 0 w 197"/>
                  <a:gd name="T11" fmla="*/ 0 h 127"/>
                </a:gdLst>
                <a:ahLst/>
                <a:cxnLst>
                  <a:cxn ang="0">
                    <a:pos x="T0" y="T1"/>
                  </a:cxn>
                  <a:cxn ang="0">
                    <a:pos x="T2" y="T3"/>
                  </a:cxn>
                  <a:cxn ang="0">
                    <a:pos x="T4" y="T5"/>
                  </a:cxn>
                  <a:cxn ang="0">
                    <a:pos x="T6" y="T7"/>
                  </a:cxn>
                  <a:cxn ang="0">
                    <a:pos x="T8" y="T9"/>
                  </a:cxn>
                  <a:cxn ang="0">
                    <a:pos x="T10" y="T11"/>
                  </a:cxn>
                </a:cxnLst>
                <a:rect l="0" t="0" r="r" b="b"/>
                <a:pathLst>
                  <a:path w="197" h="127">
                    <a:moveTo>
                      <a:pt x="0" y="0"/>
                    </a:moveTo>
                    <a:lnTo>
                      <a:pt x="133" y="0"/>
                    </a:lnTo>
                    <a:lnTo>
                      <a:pt x="197" y="64"/>
                    </a:lnTo>
                    <a:lnTo>
                      <a:pt x="133" y="127"/>
                    </a:lnTo>
                    <a:lnTo>
                      <a:pt x="0" y="127"/>
                    </a:lnTo>
                    <a:lnTo>
                      <a:pt x="0" y="0"/>
                    </a:lnTo>
                    <a:close/>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93" name="Rectangle 53"/>
              <p:cNvSpPr>
                <a:spLocks noChangeArrowheads="1"/>
              </p:cNvSpPr>
              <p:nvPr/>
            </p:nvSpPr>
            <p:spPr bwMode="auto">
              <a:xfrm>
                <a:off x="1502031" y="3917790"/>
                <a:ext cx="2436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DAC</a:t>
                </a:r>
                <a:endParaRPr kumimoji="0" lang="zh-CN" altLang="zh-CN"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94" name="Freeform 54"/>
              <p:cNvSpPr>
                <a:spLocks/>
              </p:cNvSpPr>
              <p:nvPr/>
            </p:nvSpPr>
            <p:spPr bwMode="auto">
              <a:xfrm>
                <a:off x="944951" y="4622007"/>
                <a:ext cx="128588" cy="109538"/>
              </a:xfrm>
              <a:custGeom>
                <a:avLst/>
                <a:gdLst>
                  <a:gd name="T0" fmla="*/ 0 w 81"/>
                  <a:gd name="T1" fmla="*/ 35 h 69"/>
                  <a:gd name="T2" fmla="*/ 40 w 81"/>
                  <a:gd name="T3" fmla="*/ 0 h 69"/>
                  <a:gd name="T4" fmla="*/ 81 w 81"/>
                  <a:gd name="T5" fmla="*/ 35 h 69"/>
                  <a:gd name="T6" fmla="*/ 61 w 81"/>
                  <a:gd name="T7" fmla="*/ 35 h 69"/>
                  <a:gd name="T8" fmla="*/ 61 w 81"/>
                  <a:gd name="T9" fmla="*/ 69 h 69"/>
                  <a:gd name="T10" fmla="*/ 21 w 81"/>
                  <a:gd name="T11" fmla="*/ 69 h 69"/>
                  <a:gd name="T12" fmla="*/ 21 w 81"/>
                  <a:gd name="T13" fmla="*/ 35 h 69"/>
                  <a:gd name="T14" fmla="*/ 0 w 81"/>
                  <a:gd name="T15" fmla="*/ 3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69">
                    <a:moveTo>
                      <a:pt x="0" y="35"/>
                    </a:moveTo>
                    <a:lnTo>
                      <a:pt x="40" y="0"/>
                    </a:lnTo>
                    <a:lnTo>
                      <a:pt x="81" y="35"/>
                    </a:lnTo>
                    <a:lnTo>
                      <a:pt x="61" y="35"/>
                    </a:lnTo>
                    <a:lnTo>
                      <a:pt x="61" y="69"/>
                    </a:lnTo>
                    <a:lnTo>
                      <a:pt x="21" y="69"/>
                    </a:lnTo>
                    <a:lnTo>
                      <a:pt x="21"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95" name="Freeform 55"/>
              <p:cNvSpPr>
                <a:spLocks/>
              </p:cNvSpPr>
              <p:nvPr/>
            </p:nvSpPr>
            <p:spPr bwMode="auto">
              <a:xfrm>
                <a:off x="944951" y="4622007"/>
                <a:ext cx="128588" cy="109538"/>
              </a:xfrm>
              <a:custGeom>
                <a:avLst/>
                <a:gdLst>
                  <a:gd name="T0" fmla="*/ 0 w 81"/>
                  <a:gd name="T1" fmla="*/ 35 h 69"/>
                  <a:gd name="T2" fmla="*/ 40 w 81"/>
                  <a:gd name="T3" fmla="*/ 0 h 69"/>
                  <a:gd name="T4" fmla="*/ 81 w 81"/>
                  <a:gd name="T5" fmla="*/ 35 h 69"/>
                  <a:gd name="T6" fmla="*/ 61 w 81"/>
                  <a:gd name="T7" fmla="*/ 35 h 69"/>
                  <a:gd name="T8" fmla="*/ 61 w 81"/>
                  <a:gd name="T9" fmla="*/ 69 h 69"/>
                  <a:gd name="T10" fmla="*/ 21 w 81"/>
                  <a:gd name="T11" fmla="*/ 69 h 69"/>
                  <a:gd name="T12" fmla="*/ 21 w 81"/>
                  <a:gd name="T13" fmla="*/ 35 h 69"/>
                  <a:gd name="T14" fmla="*/ 0 w 81"/>
                  <a:gd name="T15" fmla="*/ 3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69">
                    <a:moveTo>
                      <a:pt x="0" y="35"/>
                    </a:moveTo>
                    <a:lnTo>
                      <a:pt x="40" y="0"/>
                    </a:lnTo>
                    <a:lnTo>
                      <a:pt x="81" y="35"/>
                    </a:lnTo>
                    <a:lnTo>
                      <a:pt x="61" y="35"/>
                    </a:lnTo>
                    <a:lnTo>
                      <a:pt x="61" y="69"/>
                    </a:lnTo>
                    <a:lnTo>
                      <a:pt x="21" y="69"/>
                    </a:lnTo>
                    <a:lnTo>
                      <a:pt x="21" y="35"/>
                    </a:lnTo>
                    <a:lnTo>
                      <a:pt x="0" y="35"/>
                    </a:lnTo>
                    <a:close/>
                  </a:path>
                </a:pathLst>
              </a:custGeom>
              <a:noFill/>
              <a:ln w="17463" cap="rnd">
                <a:solidFill>
                  <a:srgbClr val="C0504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96" name="Freeform 65"/>
              <p:cNvSpPr>
                <a:spLocks/>
              </p:cNvSpPr>
              <p:nvPr/>
            </p:nvSpPr>
            <p:spPr bwMode="auto">
              <a:xfrm>
                <a:off x="1884751" y="3793332"/>
                <a:ext cx="520700" cy="398463"/>
              </a:xfrm>
              <a:custGeom>
                <a:avLst/>
                <a:gdLst>
                  <a:gd name="T0" fmla="*/ 137 w 1367"/>
                  <a:gd name="T1" fmla="*/ 1046 h 1046"/>
                  <a:gd name="T2" fmla="*/ 1230 w 1367"/>
                  <a:gd name="T3" fmla="*/ 1046 h 1046"/>
                  <a:gd name="T4" fmla="*/ 1367 w 1367"/>
                  <a:gd name="T5" fmla="*/ 910 h 1046"/>
                  <a:gd name="T6" fmla="*/ 1367 w 1367"/>
                  <a:gd name="T7" fmla="*/ 137 h 1046"/>
                  <a:gd name="T8" fmla="*/ 1230 w 1367"/>
                  <a:gd name="T9" fmla="*/ 0 h 1046"/>
                  <a:gd name="T10" fmla="*/ 137 w 1367"/>
                  <a:gd name="T11" fmla="*/ 0 h 1046"/>
                  <a:gd name="T12" fmla="*/ 0 w 1367"/>
                  <a:gd name="T13" fmla="*/ 137 h 1046"/>
                  <a:gd name="T14" fmla="*/ 0 w 1367"/>
                  <a:gd name="T15" fmla="*/ 910 h 1046"/>
                  <a:gd name="T16" fmla="*/ 137 w 1367"/>
                  <a:gd name="T17" fmla="*/ 1046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7" h="1046">
                    <a:moveTo>
                      <a:pt x="137" y="1046"/>
                    </a:moveTo>
                    <a:lnTo>
                      <a:pt x="1230" y="1046"/>
                    </a:lnTo>
                    <a:cubicBezTo>
                      <a:pt x="1306" y="1046"/>
                      <a:pt x="1367" y="985"/>
                      <a:pt x="1367" y="910"/>
                    </a:cubicBezTo>
                    <a:lnTo>
                      <a:pt x="1367" y="137"/>
                    </a:lnTo>
                    <a:cubicBezTo>
                      <a:pt x="1367" y="61"/>
                      <a:pt x="1306" y="0"/>
                      <a:pt x="1230" y="0"/>
                    </a:cubicBezTo>
                    <a:lnTo>
                      <a:pt x="137" y="0"/>
                    </a:lnTo>
                    <a:cubicBezTo>
                      <a:pt x="61" y="0"/>
                      <a:pt x="0" y="61"/>
                      <a:pt x="0" y="137"/>
                    </a:cubicBezTo>
                    <a:lnTo>
                      <a:pt x="0" y="910"/>
                    </a:lnTo>
                    <a:cubicBezTo>
                      <a:pt x="0" y="985"/>
                      <a:pt x="61" y="1046"/>
                      <a:pt x="137" y="1046"/>
                    </a:cubicBez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97" name="Freeform 66"/>
              <p:cNvSpPr>
                <a:spLocks/>
              </p:cNvSpPr>
              <p:nvPr/>
            </p:nvSpPr>
            <p:spPr bwMode="auto">
              <a:xfrm>
                <a:off x="1884751" y="3793332"/>
                <a:ext cx="520700" cy="398463"/>
              </a:xfrm>
              <a:custGeom>
                <a:avLst/>
                <a:gdLst>
                  <a:gd name="T0" fmla="*/ 137 w 1367"/>
                  <a:gd name="T1" fmla="*/ 1046 h 1046"/>
                  <a:gd name="T2" fmla="*/ 1230 w 1367"/>
                  <a:gd name="T3" fmla="*/ 1046 h 1046"/>
                  <a:gd name="T4" fmla="*/ 1367 w 1367"/>
                  <a:gd name="T5" fmla="*/ 910 h 1046"/>
                  <a:gd name="T6" fmla="*/ 1367 w 1367"/>
                  <a:gd name="T7" fmla="*/ 137 h 1046"/>
                  <a:gd name="T8" fmla="*/ 1230 w 1367"/>
                  <a:gd name="T9" fmla="*/ 0 h 1046"/>
                  <a:gd name="T10" fmla="*/ 137 w 1367"/>
                  <a:gd name="T11" fmla="*/ 0 h 1046"/>
                  <a:gd name="T12" fmla="*/ 0 w 1367"/>
                  <a:gd name="T13" fmla="*/ 137 h 1046"/>
                  <a:gd name="T14" fmla="*/ 0 w 1367"/>
                  <a:gd name="T15" fmla="*/ 910 h 1046"/>
                  <a:gd name="T16" fmla="*/ 137 w 1367"/>
                  <a:gd name="T17" fmla="*/ 1046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7" h="1046">
                    <a:moveTo>
                      <a:pt x="137" y="1046"/>
                    </a:moveTo>
                    <a:lnTo>
                      <a:pt x="1230" y="1046"/>
                    </a:lnTo>
                    <a:cubicBezTo>
                      <a:pt x="1306" y="1046"/>
                      <a:pt x="1367" y="985"/>
                      <a:pt x="1367" y="910"/>
                    </a:cubicBezTo>
                    <a:lnTo>
                      <a:pt x="1367" y="137"/>
                    </a:lnTo>
                    <a:cubicBezTo>
                      <a:pt x="1367" y="61"/>
                      <a:pt x="1306" y="0"/>
                      <a:pt x="1230" y="0"/>
                    </a:cubicBezTo>
                    <a:lnTo>
                      <a:pt x="137" y="0"/>
                    </a:lnTo>
                    <a:cubicBezTo>
                      <a:pt x="61" y="0"/>
                      <a:pt x="0" y="61"/>
                      <a:pt x="0" y="137"/>
                    </a:cubicBezTo>
                    <a:lnTo>
                      <a:pt x="0" y="910"/>
                    </a:lnTo>
                    <a:cubicBezTo>
                      <a:pt x="0" y="985"/>
                      <a:pt x="61" y="1046"/>
                      <a:pt x="137" y="1046"/>
                    </a:cubicBezTo>
                    <a:close/>
                  </a:path>
                </a:pathLst>
              </a:cu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98" name="Freeform 74"/>
              <p:cNvSpPr>
                <a:spLocks/>
              </p:cNvSpPr>
              <p:nvPr/>
            </p:nvSpPr>
            <p:spPr bwMode="auto">
              <a:xfrm>
                <a:off x="3614404" y="2488330"/>
                <a:ext cx="411162" cy="111125"/>
              </a:xfrm>
              <a:custGeom>
                <a:avLst/>
                <a:gdLst>
                  <a:gd name="T0" fmla="*/ 0 w 107"/>
                  <a:gd name="T1" fmla="*/ 70 h 70"/>
                  <a:gd name="T2" fmla="*/ 107 w 107"/>
                  <a:gd name="T3" fmla="*/ 70 h 70"/>
                  <a:gd name="T4" fmla="*/ 107 w 107"/>
                  <a:gd name="T5" fmla="*/ 0 h 70"/>
                </a:gdLst>
                <a:ahLst/>
                <a:cxnLst>
                  <a:cxn ang="0">
                    <a:pos x="T0" y="T1"/>
                  </a:cxn>
                  <a:cxn ang="0">
                    <a:pos x="T2" y="T3"/>
                  </a:cxn>
                  <a:cxn ang="0">
                    <a:pos x="T4" y="T5"/>
                  </a:cxn>
                </a:cxnLst>
                <a:rect l="0" t="0" r="r" b="b"/>
                <a:pathLst>
                  <a:path w="107" h="70">
                    <a:moveTo>
                      <a:pt x="0" y="70"/>
                    </a:moveTo>
                    <a:lnTo>
                      <a:pt x="107" y="70"/>
                    </a:lnTo>
                    <a:lnTo>
                      <a:pt x="107"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99" name="Freeform 75"/>
              <p:cNvSpPr>
                <a:spLocks/>
              </p:cNvSpPr>
              <p:nvPr/>
            </p:nvSpPr>
            <p:spPr bwMode="auto">
              <a:xfrm>
                <a:off x="3968417" y="2386730"/>
                <a:ext cx="117475" cy="101600"/>
              </a:xfrm>
              <a:custGeom>
                <a:avLst/>
                <a:gdLst>
                  <a:gd name="T0" fmla="*/ 74 w 74"/>
                  <a:gd name="T1" fmla="*/ 0 h 64"/>
                  <a:gd name="T2" fmla="*/ 37 w 74"/>
                  <a:gd name="T3" fmla="*/ 64 h 64"/>
                  <a:gd name="T4" fmla="*/ 0 w 74"/>
                  <a:gd name="T5" fmla="*/ 0 h 64"/>
                  <a:gd name="T6" fmla="*/ 74 w 74"/>
                  <a:gd name="T7" fmla="*/ 0 h 64"/>
                </a:gdLst>
                <a:ahLst/>
                <a:cxnLst>
                  <a:cxn ang="0">
                    <a:pos x="T0" y="T1"/>
                  </a:cxn>
                  <a:cxn ang="0">
                    <a:pos x="T2" y="T3"/>
                  </a:cxn>
                  <a:cxn ang="0">
                    <a:pos x="T4" y="T5"/>
                  </a:cxn>
                  <a:cxn ang="0">
                    <a:pos x="T6" y="T7"/>
                  </a:cxn>
                </a:cxnLst>
                <a:rect l="0" t="0" r="r" b="b"/>
                <a:pathLst>
                  <a:path w="74" h="64">
                    <a:moveTo>
                      <a:pt x="74" y="0"/>
                    </a:moveTo>
                    <a:lnTo>
                      <a:pt x="37" y="64"/>
                    </a:lnTo>
                    <a:lnTo>
                      <a:pt x="0" y="0"/>
                    </a:lnTo>
                    <a:lnTo>
                      <a:pt x="7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00" name="Freeform 76"/>
              <p:cNvSpPr>
                <a:spLocks/>
              </p:cNvSpPr>
              <p:nvPr/>
            </p:nvSpPr>
            <p:spPr bwMode="auto">
              <a:xfrm>
                <a:off x="3968417" y="2386730"/>
                <a:ext cx="117475" cy="101600"/>
              </a:xfrm>
              <a:custGeom>
                <a:avLst/>
                <a:gdLst>
                  <a:gd name="T0" fmla="*/ 74 w 74"/>
                  <a:gd name="T1" fmla="*/ 0 h 64"/>
                  <a:gd name="T2" fmla="*/ 37 w 74"/>
                  <a:gd name="T3" fmla="*/ 64 h 64"/>
                  <a:gd name="T4" fmla="*/ 0 w 74"/>
                  <a:gd name="T5" fmla="*/ 0 h 64"/>
                  <a:gd name="T6" fmla="*/ 74 w 74"/>
                  <a:gd name="T7" fmla="*/ 0 h 64"/>
                </a:gdLst>
                <a:ahLst/>
                <a:cxnLst>
                  <a:cxn ang="0">
                    <a:pos x="T0" y="T1"/>
                  </a:cxn>
                  <a:cxn ang="0">
                    <a:pos x="T2" y="T3"/>
                  </a:cxn>
                  <a:cxn ang="0">
                    <a:pos x="T4" y="T5"/>
                  </a:cxn>
                  <a:cxn ang="0">
                    <a:pos x="T6" y="T7"/>
                  </a:cxn>
                </a:cxnLst>
                <a:rect l="0" t="0" r="r" b="b"/>
                <a:pathLst>
                  <a:path w="74" h="64">
                    <a:moveTo>
                      <a:pt x="74" y="0"/>
                    </a:moveTo>
                    <a:lnTo>
                      <a:pt x="37" y="64"/>
                    </a:lnTo>
                    <a:lnTo>
                      <a:pt x="0" y="0"/>
                    </a:lnTo>
                    <a:lnTo>
                      <a:pt x="74" y="0"/>
                    </a:lnTo>
                    <a:close/>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01" name="Freeform 78"/>
              <p:cNvSpPr>
                <a:spLocks/>
              </p:cNvSpPr>
              <p:nvPr/>
            </p:nvSpPr>
            <p:spPr bwMode="auto">
              <a:xfrm>
                <a:off x="1884751" y="2726532"/>
                <a:ext cx="520700" cy="400050"/>
              </a:xfrm>
              <a:custGeom>
                <a:avLst/>
                <a:gdLst>
                  <a:gd name="T0" fmla="*/ 137 w 1367"/>
                  <a:gd name="T1" fmla="*/ 1046 h 1046"/>
                  <a:gd name="T2" fmla="*/ 1230 w 1367"/>
                  <a:gd name="T3" fmla="*/ 1046 h 1046"/>
                  <a:gd name="T4" fmla="*/ 1367 w 1367"/>
                  <a:gd name="T5" fmla="*/ 909 h 1046"/>
                  <a:gd name="T6" fmla="*/ 1367 w 1367"/>
                  <a:gd name="T7" fmla="*/ 136 h 1046"/>
                  <a:gd name="T8" fmla="*/ 1230 w 1367"/>
                  <a:gd name="T9" fmla="*/ 0 h 1046"/>
                  <a:gd name="T10" fmla="*/ 137 w 1367"/>
                  <a:gd name="T11" fmla="*/ 0 h 1046"/>
                  <a:gd name="T12" fmla="*/ 0 w 1367"/>
                  <a:gd name="T13" fmla="*/ 136 h 1046"/>
                  <a:gd name="T14" fmla="*/ 0 w 1367"/>
                  <a:gd name="T15" fmla="*/ 909 h 1046"/>
                  <a:gd name="T16" fmla="*/ 137 w 1367"/>
                  <a:gd name="T17" fmla="*/ 1046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7" h="1046">
                    <a:moveTo>
                      <a:pt x="137" y="1046"/>
                    </a:moveTo>
                    <a:lnTo>
                      <a:pt x="1230" y="1046"/>
                    </a:lnTo>
                    <a:cubicBezTo>
                      <a:pt x="1306" y="1046"/>
                      <a:pt x="1367" y="984"/>
                      <a:pt x="1367" y="909"/>
                    </a:cubicBezTo>
                    <a:lnTo>
                      <a:pt x="1367" y="136"/>
                    </a:lnTo>
                    <a:cubicBezTo>
                      <a:pt x="1367" y="61"/>
                      <a:pt x="1306" y="0"/>
                      <a:pt x="1230" y="0"/>
                    </a:cubicBezTo>
                    <a:lnTo>
                      <a:pt x="137" y="0"/>
                    </a:lnTo>
                    <a:cubicBezTo>
                      <a:pt x="61" y="0"/>
                      <a:pt x="0" y="61"/>
                      <a:pt x="0" y="136"/>
                    </a:cubicBezTo>
                    <a:lnTo>
                      <a:pt x="0" y="909"/>
                    </a:lnTo>
                    <a:cubicBezTo>
                      <a:pt x="0" y="984"/>
                      <a:pt x="61" y="1046"/>
                      <a:pt x="137" y="1046"/>
                    </a:cubicBez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02" name="Freeform 79"/>
              <p:cNvSpPr>
                <a:spLocks/>
              </p:cNvSpPr>
              <p:nvPr/>
            </p:nvSpPr>
            <p:spPr bwMode="auto">
              <a:xfrm>
                <a:off x="1884751" y="2726532"/>
                <a:ext cx="520700" cy="400050"/>
              </a:xfrm>
              <a:custGeom>
                <a:avLst/>
                <a:gdLst>
                  <a:gd name="T0" fmla="*/ 137 w 1367"/>
                  <a:gd name="T1" fmla="*/ 1046 h 1046"/>
                  <a:gd name="T2" fmla="*/ 1230 w 1367"/>
                  <a:gd name="T3" fmla="*/ 1046 h 1046"/>
                  <a:gd name="T4" fmla="*/ 1367 w 1367"/>
                  <a:gd name="T5" fmla="*/ 909 h 1046"/>
                  <a:gd name="T6" fmla="*/ 1367 w 1367"/>
                  <a:gd name="T7" fmla="*/ 136 h 1046"/>
                  <a:gd name="T8" fmla="*/ 1230 w 1367"/>
                  <a:gd name="T9" fmla="*/ 0 h 1046"/>
                  <a:gd name="T10" fmla="*/ 137 w 1367"/>
                  <a:gd name="T11" fmla="*/ 0 h 1046"/>
                  <a:gd name="T12" fmla="*/ 0 w 1367"/>
                  <a:gd name="T13" fmla="*/ 136 h 1046"/>
                  <a:gd name="T14" fmla="*/ 0 w 1367"/>
                  <a:gd name="T15" fmla="*/ 909 h 1046"/>
                  <a:gd name="T16" fmla="*/ 137 w 1367"/>
                  <a:gd name="T17" fmla="*/ 1046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7" h="1046">
                    <a:moveTo>
                      <a:pt x="137" y="1046"/>
                    </a:moveTo>
                    <a:lnTo>
                      <a:pt x="1230" y="1046"/>
                    </a:lnTo>
                    <a:cubicBezTo>
                      <a:pt x="1306" y="1046"/>
                      <a:pt x="1367" y="984"/>
                      <a:pt x="1367" y="909"/>
                    </a:cubicBezTo>
                    <a:lnTo>
                      <a:pt x="1367" y="136"/>
                    </a:lnTo>
                    <a:cubicBezTo>
                      <a:pt x="1367" y="61"/>
                      <a:pt x="1306" y="0"/>
                      <a:pt x="1230" y="0"/>
                    </a:cubicBezTo>
                    <a:lnTo>
                      <a:pt x="137" y="0"/>
                    </a:lnTo>
                    <a:cubicBezTo>
                      <a:pt x="61" y="0"/>
                      <a:pt x="0" y="61"/>
                      <a:pt x="0" y="136"/>
                    </a:cubicBezTo>
                    <a:lnTo>
                      <a:pt x="0" y="909"/>
                    </a:lnTo>
                    <a:cubicBezTo>
                      <a:pt x="0" y="984"/>
                      <a:pt x="61" y="1046"/>
                      <a:pt x="137" y="1046"/>
                    </a:cubicBezTo>
                    <a:close/>
                  </a:path>
                </a:pathLst>
              </a:cu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03" name="Line 150"/>
              <p:cNvSpPr>
                <a:spLocks noChangeShapeType="1"/>
              </p:cNvSpPr>
              <p:nvPr/>
            </p:nvSpPr>
            <p:spPr bwMode="auto">
              <a:xfrm flipV="1">
                <a:off x="2410212" y="3983832"/>
                <a:ext cx="134323" cy="3175"/>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04" name="Line 153"/>
              <p:cNvSpPr>
                <a:spLocks noChangeShapeType="1"/>
              </p:cNvSpPr>
              <p:nvPr/>
            </p:nvSpPr>
            <p:spPr bwMode="auto">
              <a:xfrm>
                <a:off x="2408626" y="2926557"/>
                <a:ext cx="127000"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05" name="Freeform 163"/>
              <p:cNvSpPr>
                <a:spLocks/>
              </p:cNvSpPr>
              <p:nvPr/>
            </p:nvSpPr>
            <p:spPr bwMode="auto">
              <a:xfrm>
                <a:off x="3969212" y="4153618"/>
                <a:ext cx="131763" cy="114300"/>
              </a:xfrm>
              <a:custGeom>
                <a:avLst/>
                <a:gdLst>
                  <a:gd name="T0" fmla="*/ 83 w 83"/>
                  <a:gd name="T1" fmla="*/ 0 h 72"/>
                  <a:gd name="T2" fmla="*/ 42 w 83"/>
                  <a:gd name="T3" fmla="*/ 72 h 72"/>
                  <a:gd name="T4" fmla="*/ 0 w 83"/>
                  <a:gd name="T5" fmla="*/ 0 h 72"/>
                  <a:gd name="T6" fmla="*/ 83 w 83"/>
                  <a:gd name="T7" fmla="*/ 0 h 72"/>
                </a:gdLst>
                <a:ahLst/>
                <a:cxnLst>
                  <a:cxn ang="0">
                    <a:pos x="T0" y="T1"/>
                  </a:cxn>
                  <a:cxn ang="0">
                    <a:pos x="T2" y="T3"/>
                  </a:cxn>
                  <a:cxn ang="0">
                    <a:pos x="T4" y="T5"/>
                  </a:cxn>
                  <a:cxn ang="0">
                    <a:pos x="T6" y="T7"/>
                  </a:cxn>
                </a:cxnLst>
                <a:rect l="0" t="0" r="r" b="b"/>
                <a:pathLst>
                  <a:path w="83" h="72">
                    <a:moveTo>
                      <a:pt x="83" y="0"/>
                    </a:moveTo>
                    <a:lnTo>
                      <a:pt x="42" y="72"/>
                    </a:lnTo>
                    <a:lnTo>
                      <a:pt x="0" y="0"/>
                    </a:lnTo>
                    <a:lnTo>
                      <a:pt x="83" y="0"/>
                    </a:lnTo>
                    <a:close/>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06" name="Rectangle 196"/>
              <p:cNvSpPr>
                <a:spLocks noChangeArrowheads="1"/>
              </p:cNvSpPr>
              <p:nvPr/>
            </p:nvSpPr>
            <p:spPr bwMode="auto">
              <a:xfrm>
                <a:off x="3730292" y="3215405"/>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407" name="Rectangle 197"/>
              <p:cNvSpPr>
                <a:spLocks noChangeArrowheads="1"/>
              </p:cNvSpPr>
              <p:nvPr/>
            </p:nvSpPr>
            <p:spPr bwMode="auto">
              <a:xfrm>
                <a:off x="3730292" y="3404317"/>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408" name="Rectangle 198"/>
              <p:cNvSpPr>
                <a:spLocks noChangeArrowheads="1"/>
              </p:cNvSpPr>
              <p:nvPr/>
            </p:nvSpPr>
            <p:spPr bwMode="auto">
              <a:xfrm>
                <a:off x="3730292" y="3594817"/>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409" name="Freeform 203"/>
              <p:cNvSpPr>
                <a:spLocks/>
              </p:cNvSpPr>
              <p:nvPr/>
            </p:nvSpPr>
            <p:spPr bwMode="auto">
              <a:xfrm>
                <a:off x="3609019" y="3113805"/>
                <a:ext cx="416547" cy="114300"/>
              </a:xfrm>
              <a:custGeom>
                <a:avLst/>
                <a:gdLst>
                  <a:gd name="T0" fmla="*/ 0 w 65"/>
                  <a:gd name="T1" fmla="*/ 69 h 69"/>
                  <a:gd name="T2" fmla="*/ 65 w 65"/>
                  <a:gd name="T3" fmla="*/ 69 h 69"/>
                  <a:gd name="T4" fmla="*/ 65 w 65"/>
                  <a:gd name="T5" fmla="*/ 0 h 69"/>
                </a:gdLst>
                <a:ahLst/>
                <a:cxnLst>
                  <a:cxn ang="0">
                    <a:pos x="T0" y="T1"/>
                  </a:cxn>
                  <a:cxn ang="0">
                    <a:pos x="T2" y="T3"/>
                  </a:cxn>
                  <a:cxn ang="0">
                    <a:pos x="T4" y="T5"/>
                  </a:cxn>
                </a:cxnLst>
                <a:rect l="0" t="0" r="r" b="b"/>
                <a:pathLst>
                  <a:path w="65" h="69">
                    <a:moveTo>
                      <a:pt x="0" y="69"/>
                    </a:moveTo>
                    <a:lnTo>
                      <a:pt x="65" y="69"/>
                    </a:lnTo>
                    <a:lnTo>
                      <a:pt x="65"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10" name="Freeform 204"/>
              <p:cNvSpPr>
                <a:spLocks/>
              </p:cNvSpPr>
              <p:nvPr/>
            </p:nvSpPr>
            <p:spPr bwMode="auto">
              <a:xfrm>
                <a:off x="3730292" y="3012205"/>
                <a:ext cx="119063" cy="101600"/>
              </a:xfrm>
              <a:custGeom>
                <a:avLst/>
                <a:gdLst>
                  <a:gd name="T0" fmla="*/ 75 w 75"/>
                  <a:gd name="T1" fmla="*/ 0 h 64"/>
                  <a:gd name="T2" fmla="*/ 37 w 75"/>
                  <a:gd name="T3" fmla="*/ 64 h 64"/>
                  <a:gd name="T4" fmla="*/ 0 w 75"/>
                  <a:gd name="T5" fmla="*/ 0 h 64"/>
                  <a:gd name="T6" fmla="*/ 75 w 75"/>
                  <a:gd name="T7" fmla="*/ 0 h 64"/>
                </a:gdLst>
                <a:ahLst/>
                <a:cxnLst>
                  <a:cxn ang="0">
                    <a:pos x="T0" y="T1"/>
                  </a:cxn>
                  <a:cxn ang="0">
                    <a:pos x="T2" y="T3"/>
                  </a:cxn>
                  <a:cxn ang="0">
                    <a:pos x="T4" y="T5"/>
                  </a:cxn>
                  <a:cxn ang="0">
                    <a:pos x="T6" y="T7"/>
                  </a:cxn>
                </a:cxnLst>
                <a:rect l="0" t="0" r="r" b="b"/>
                <a:pathLst>
                  <a:path w="75" h="64">
                    <a:moveTo>
                      <a:pt x="75" y="0"/>
                    </a:moveTo>
                    <a:lnTo>
                      <a:pt x="37" y="64"/>
                    </a:lnTo>
                    <a:lnTo>
                      <a:pt x="0" y="0"/>
                    </a:lnTo>
                    <a:lnTo>
                      <a:pt x="7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11" name="Freeform 205"/>
              <p:cNvSpPr>
                <a:spLocks/>
              </p:cNvSpPr>
              <p:nvPr/>
            </p:nvSpPr>
            <p:spPr bwMode="auto">
              <a:xfrm>
                <a:off x="3970799" y="2996012"/>
                <a:ext cx="119063" cy="101600"/>
              </a:xfrm>
              <a:custGeom>
                <a:avLst/>
                <a:gdLst>
                  <a:gd name="T0" fmla="*/ 75 w 75"/>
                  <a:gd name="T1" fmla="*/ 0 h 64"/>
                  <a:gd name="T2" fmla="*/ 37 w 75"/>
                  <a:gd name="T3" fmla="*/ 64 h 64"/>
                  <a:gd name="T4" fmla="*/ 0 w 75"/>
                  <a:gd name="T5" fmla="*/ 0 h 64"/>
                  <a:gd name="T6" fmla="*/ 75 w 75"/>
                  <a:gd name="T7" fmla="*/ 0 h 64"/>
                </a:gdLst>
                <a:ahLst/>
                <a:cxnLst>
                  <a:cxn ang="0">
                    <a:pos x="T0" y="T1"/>
                  </a:cxn>
                  <a:cxn ang="0">
                    <a:pos x="T2" y="T3"/>
                  </a:cxn>
                  <a:cxn ang="0">
                    <a:pos x="T4" y="T5"/>
                  </a:cxn>
                  <a:cxn ang="0">
                    <a:pos x="T6" y="T7"/>
                  </a:cxn>
                </a:cxnLst>
                <a:rect l="0" t="0" r="r" b="b"/>
                <a:pathLst>
                  <a:path w="75" h="64">
                    <a:moveTo>
                      <a:pt x="75" y="0"/>
                    </a:moveTo>
                    <a:lnTo>
                      <a:pt x="37" y="64"/>
                    </a:lnTo>
                    <a:lnTo>
                      <a:pt x="0" y="0"/>
                    </a:lnTo>
                    <a:lnTo>
                      <a:pt x="75" y="0"/>
                    </a:lnTo>
                    <a:close/>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12" name="文本框 411"/>
                  <p:cNvSpPr txBox="1"/>
                  <p:nvPr/>
                </p:nvSpPr>
                <p:spPr>
                  <a:xfrm>
                    <a:off x="308236" y="3603666"/>
                    <a:ext cx="298704" cy="3700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𝑠</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451" name="文本框 450"/>
                  <p:cNvSpPr txBox="1">
                    <a:spLocks noRot="1" noChangeAspect="1" noMove="1" noResize="1" noEditPoints="1" noAdjustHandles="1" noChangeArrowheads="1" noChangeShapeType="1" noTextEdit="1"/>
                  </p:cNvSpPr>
                  <p:nvPr/>
                </p:nvSpPr>
                <p:spPr>
                  <a:xfrm>
                    <a:off x="308236" y="3603666"/>
                    <a:ext cx="298704" cy="370038"/>
                  </a:xfrm>
                  <a:prstGeom prst="rect">
                    <a:avLst/>
                  </a:prstGeom>
                  <a:blipFill>
                    <a:blip r:embed="rId3"/>
                    <a:stretch>
                      <a:fillRect r="-244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3" name="文本框 412"/>
                  <p:cNvSpPr txBox="1"/>
                  <p:nvPr/>
                </p:nvSpPr>
                <p:spPr>
                  <a:xfrm>
                    <a:off x="3601580" y="3755489"/>
                    <a:ext cx="298704" cy="3700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m:rPr>
                                  <m:sty m:val="p"/>
                                </m:rPr>
                                <a:rPr lang="en-US" altLang="zh-CN" b="0" i="1">
                                  <a:latin typeface="Cambria Math" panose="02040503050406030204" pitchFamily="18" charset="0"/>
                                </a:rPr>
                                <m:t>t</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452" name="文本框 451"/>
                  <p:cNvSpPr txBox="1">
                    <a:spLocks noRot="1" noChangeAspect="1" noMove="1" noResize="1" noEditPoints="1" noAdjustHandles="1" noChangeArrowheads="1" noChangeShapeType="1" noTextEdit="1"/>
                  </p:cNvSpPr>
                  <p:nvPr/>
                </p:nvSpPr>
                <p:spPr>
                  <a:xfrm>
                    <a:off x="3601580" y="3755489"/>
                    <a:ext cx="298704" cy="370038"/>
                  </a:xfrm>
                  <a:prstGeom prst="rect">
                    <a:avLst/>
                  </a:prstGeom>
                  <a:blipFill>
                    <a:blip r:embed="rId4"/>
                    <a:stretch>
                      <a:fillRect r="-22449"/>
                    </a:stretch>
                  </a:blipFill>
                </p:spPr>
                <p:txBody>
                  <a:bodyPr/>
                  <a:lstStyle/>
                  <a:p>
                    <a:r>
                      <a:rPr lang="zh-CN" altLang="en-US">
                        <a:noFill/>
                      </a:rPr>
                      <a:t> </a:t>
                    </a:r>
                  </a:p>
                </p:txBody>
              </p:sp>
            </mc:Fallback>
          </mc:AlternateContent>
          <p:sp>
            <p:nvSpPr>
              <p:cNvPr id="414" name="Rectangle 16"/>
              <p:cNvSpPr>
                <a:spLocks noChangeArrowheads="1"/>
              </p:cNvSpPr>
              <p:nvPr/>
            </p:nvSpPr>
            <p:spPr bwMode="auto">
              <a:xfrm>
                <a:off x="1958375" y="2754282"/>
                <a:ext cx="3686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RF </a:t>
                </a:r>
                <a:endParaRPr kumimoji="0" lang="en-US" altLang="zh-CN"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zh-CN" sz="1200" dirty="0">
                    <a:solidFill>
                      <a:srgbClr val="000000"/>
                    </a:solidFill>
                    <a:latin typeface="Times New Roman" panose="02020603050405020304" pitchFamily="18" charset="0"/>
                    <a:cs typeface="Times New Roman" panose="02020603050405020304" pitchFamily="18" charset="0"/>
                  </a:rPr>
                  <a:t>Chain</a:t>
                </a:r>
                <a:endParaRPr kumimoji="0" lang="zh-CN" altLang="zh-CN"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15" name="Rectangle 16"/>
              <p:cNvSpPr>
                <a:spLocks noChangeArrowheads="1"/>
              </p:cNvSpPr>
              <p:nvPr/>
            </p:nvSpPr>
            <p:spPr bwMode="auto">
              <a:xfrm>
                <a:off x="1977425" y="3820003"/>
                <a:ext cx="3686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RF </a:t>
                </a:r>
                <a:endParaRPr kumimoji="0" lang="en-US" altLang="zh-CN"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zh-CN" sz="1200" dirty="0">
                    <a:solidFill>
                      <a:srgbClr val="000000"/>
                    </a:solidFill>
                    <a:latin typeface="Times New Roman" panose="02020603050405020304" pitchFamily="18" charset="0"/>
                    <a:cs typeface="Times New Roman" panose="02020603050405020304" pitchFamily="18" charset="0"/>
                  </a:rPr>
                  <a:t>Chain</a:t>
                </a:r>
                <a:endParaRPr kumimoji="0" lang="zh-CN" altLang="zh-CN"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16" name="文本框 415"/>
                  <p:cNvSpPr txBox="1"/>
                  <p:nvPr/>
                </p:nvSpPr>
                <p:spPr>
                  <a:xfrm>
                    <a:off x="1454286" y="3542697"/>
                    <a:ext cx="298704" cy="3700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𝑡</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458" name="文本框 457"/>
                  <p:cNvSpPr txBox="1">
                    <a:spLocks noRot="1" noChangeAspect="1" noMove="1" noResize="1" noEditPoints="1" noAdjustHandles="1" noChangeArrowheads="1" noChangeShapeType="1" noTextEdit="1"/>
                  </p:cNvSpPr>
                  <p:nvPr/>
                </p:nvSpPr>
                <p:spPr>
                  <a:xfrm>
                    <a:off x="1454286" y="3542697"/>
                    <a:ext cx="298704" cy="370038"/>
                  </a:xfrm>
                  <a:prstGeom prst="rect">
                    <a:avLst/>
                  </a:prstGeom>
                  <a:blipFill>
                    <a:blip r:embed="rId5"/>
                    <a:stretch>
                      <a:fillRect r="-14286"/>
                    </a:stretch>
                  </a:blipFill>
                </p:spPr>
                <p:txBody>
                  <a:bodyPr/>
                  <a:lstStyle/>
                  <a:p>
                    <a:r>
                      <a:rPr lang="zh-CN" altLang="en-US">
                        <a:noFill/>
                      </a:rPr>
                      <a:t> </a:t>
                    </a:r>
                  </a:p>
                </p:txBody>
              </p:sp>
            </mc:Fallback>
          </mc:AlternateContent>
          <p:sp>
            <p:nvSpPr>
              <p:cNvPr id="417" name="Rectangle 50"/>
              <p:cNvSpPr>
                <a:spLocks noChangeArrowheads="1"/>
              </p:cNvSpPr>
              <p:nvPr/>
            </p:nvSpPr>
            <p:spPr bwMode="auto">
              <a:xfrm>
                <a:off x="323135" y="4807211"/>
                <a:ext cx="15647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zh-CN" sz="1600" i="1" dirty="0">
                    <a:solidFill>
                      <a:srgbClr val="000000"/>
                    </a:solidFill>
                    <a:latin typeface="Times New Roman" panose="02020603050405020304" pitchFamily="18" charset="0"/>
                    <a:cs typeface="Times New Roman" panose="02020603050405020304" pitchFamily="18" charset="0"/>
                  </a:rPr>
                  <a:t>d</a:t>
                </a:r>
                <a:r>
                  <a:rPr kumimoji="0" lang="en-US"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igital</a:t>
                </a:r>
                <a:r>
                  <a:rPr kumimoji="0" lang="en-US" altLang="zh-CN" sz="1600" b="0" i="1" u="none" strike="noStrike" cap="none" normalizeH="0" dirty="0">
                    <a:ln>
                      <a:noFill/>
                    </a:ln>
                    <a:solidFill>
                      <a:srgbClr val="000000"/>
                    </a:solidFill>
                    <a:effectLst/>
                    <a:latin typeface="Times New Roman" panose="02020603050405020304" pitchFamily="18" charset="0"/>
                    <a:cs typeface="Times New Roman" panose="02020603050405020304" pitchFamily="18" charset="0"/>
                  </a:rPr>
                  <a:t> </a:t>
                </a:r>
                <a:r>
                  <a:rPr lang="en-US" altLang="zh-CN" sz="1600" i="1" dirty="0">
                    <a:solidFill>
                      <a:srgbClr val="000000"/>
                    </a:solidFill>
                    <a:latin typeface="Times New Roman" panose="02020603050405020304" pitchFamily="18" charset="0"/>
                    <a:cs typeface="Times New Roman" panose="02020603050405020304" pitchFamily="18" charset="0"/>
                  </a:rPr>
                  <a:t>precoder</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zh-CN" altLang="zh-CN"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18" name="Rectangle 145"/>
              <p:cNvSpPr>
                <a:spLocks noChangeArrowheads="1"/>
              </p:cNvSpPr>
              <p:nvPr/>
            </p:nvSpPr>
            <p:spPr bwMode="auto">
              <a:xfrm>
                <a:off x="735159" y="2972594"/>
                <a:ext cx="58990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FPGA</a:t>
                </a:r>
                <a:endParaRPr kumimoji="0" lang="en-US" altLang="zh-CN"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zh-CN" dirty="0">
                    <a:solidFill>
                      <a:srgbClr val="000000"/>
                    </a:solidFill>
                    <a:latin typeface="Times New Roman" panose="02020603050405020304" pitchFamily="18" charset="0"/>
                    <a:cs typeface="Times New Roman" panose="02020603050405020304"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DSP</a:t>
                </a:r>
                <a:endPar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19" name="Rectangle 140"/>
              <p:cNvSpPr>
                <a:spLocks noChangeArrowheads="1"/>
              </p:cNvSpPr>
              <p:nvPr/>
            </p:nvSpPr>
            <p:spPr bwMode="auto">
              <a:xfrm>
                <a:off x="2210488" y="4801236"/>
                <a:ext cx="13565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i="1" dirty="0">
                    <a:solidFill>
                      <a:srgbClr val="000000"/>
                    </a:solidFill>
                    <a:latin typeface="Times New Roman" panose="02020603050405020304" pitchFamily="18" charset="0"/>
                    <a:cs typeface="Times New Roman" panose="02020603050405020304" pitchFamily="18" charset="0"/>
                  </a:rPr>
                  <a:t>a</a:t>
                </a:r>
                <a:r>
                  <a:rPr kumimoji="0" lang="en-US"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nalog </a:t>
                </a:r>
                <a:r>
                  <a:rPr lang="en-US" altLang="zh-CN" sz="1600" i="1" dirty="0">
                    <a:solidFill>
                      <a:srgbClr val="000000"/>
                    </a:solidFill>
                    <a:latin typeface="Times New Roman" panose="02020603050405020304" pitchFamily="18" charset="0"/>
                    <a:cs typeface="Times New Roman" panose="02020603050405020304" pitchFamily="18" charset="0"/>
                  </a:rPr>
                  <a:t>p</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recoder</a:t>
                </a:r>
                <a:endParaRPr kumimoji="0" lang="zh-CN" altLang="zh-CN"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nvGrpSpPr>
              <p:cNvPr id="420" name="组合 419"/>
              <p:cNvGrpSpPr/>
              <p:nvPr/>
            </p:nvGrpSpPr>
            <p:grpSpPr>
              <a:xfrm>
                <a:off x="3772361" y="2515317"/>
                <a:ext cx="131763" cy="168275"/>
                <a:chOff x="4178301" y="2601914"/>
                <a:chExt cx="131763" cy="168275"/>
              </a:xfrm>
            </p:grpSpPr>
            <p:sp>
              <p:nvSpPr>
                <p:cNvPr id="430" name="Freeform 61"/>
                <p:cNvSpPr>
                  <a:spLocks/>
                </p:cNvSpPr>
                <p:nvPr/>
              </p:nvSpPr>
              <p:spPr bwMode="auto">
                <a:xfrm>
                  <a:off x="4178301" y="2601914"/>
                  <a:ext cx="131763" cy="168275"/>
                </a:xfrm>
                <a:custGeom>
                  <a:avLst/>
                  <a:gdLst>
                    <a:gd name="T0" fmla="*/ 0 w 83"/>
                    <a:gd name="T1" fmla="*/ 0 h 106"/>
                    <a:gd name="T2" fmla="*/ 83 w 83"/>
                    <a:gd name="T3" fmla="*/ 53 h 106"/>
                    <a:gd name="T4" fmla="*/ 0 w 83"/>
                    <a:gd name="T5" fmla="*/ 106 h 106"/>
                    <a:gd name="T6" fmla="*/ 0 w 83"/>
                    <a:gd name="T7" fmla="*/ 0 h 106"/>
                  </a:gdLst>
                  <a:ahLst/>
                  <a:cxnLst>
                    <a:cxn ang="0">
                      <a:pos x="T0" y="T1"/>
                    </a:cxn>
                    <a:cxn ang="0">
                      <a:pos x="T2" y="T3"/>
                    </a:cxn>
                    <a:cxn ang="0">
                      <a:pos x="T4" y="T5"/>
                    </a:cxn>
                    <a:cxn ang="0">
                      <a:pos x="T6" y="T7"/>
                    </a:cxn>
                  </a:cxnLst>
                  <a:rect l="0" t="0" r="r" b="b"/>
                  <a:pathLst>
                    <a:path w="83" h="106">
                      <a:moveTo>
                        <a:pt x="0" y="0"/>
                      </a:moveTo>
                      <a:lnTo>
                        <a:pt x="83" y="53"/>
                      </a:lnTo>
                      <a:lnTo>
                        <a:pt x="0" y="10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31" name="Freeform 62"/>
                <p:cNvSpPr>
                  <a:spLocks/>
                </p:cNvSpPr>
                <p:nvPr/>
              </p:nvSpPr>
              <p:spPr bwMode="auto">
                <a:xfrm>
                  <a:off x="4178301" y="2601914"/>
                  <a:ext cx="131763" cy="168275"/>
                </a:xfrm>
                <a:custGeom>
                  <a:avLst/>
                  <a:gdLst>
                    <a:gd name="T0" fmla="*/ 0 w 83"/>
                    <a:gd name="T1" fmla="*/ 0 h 106"/>
                    <a:gd name="T2" fmla="*/ 83 w 83"/>
                    <a:gd name="T3" fmla="*/ 53 h 106"/>
                    <a:gd name="T4" fmla="*/ 0 w 83"/>
                    <a:gd name="T5" fmla="*/ 106 h 106"/>
                    <a:gd name="T6" fmla="*/ 0 w 83"/>
                    <a:gd name="T7" fmla="*/ 0 h 106"/>
                  </a:gdLst>
                  <a:ahLst/>
                  <a:cxnLst>
                    <a:cxn ang="0">
                      <a:pos x="T0" y="T1"/>
                    </a:cxn>
                    <a:cxn ang="0">
                      <a:pos x="T2" y="T3"/>
                    </a:cxn>
                    <a:cxn ang="0">
                      <a:pos x="T4" y="T5"/>
                    </a:cxn>
                    <a:cxn ang="0">
                      <a:pos x="T6" y="T7"/>
                    </a:cxn>
                  </a:cxnLst>
                  <a:rect l="0" t="0" r="r" b="b"/>
                  <a:pathLst>
                    <a:path w="83" h="106">
                      <a:moveTo>
                        <a:pt x="0" y="0"/>
                      </a:moveTo>
                      <a:lnTo>
                        <a:pt x="83" y="53"/>
                      </a:lnTo>
                      <a:lnTo>
                        <a:pt x="0" y="106"/>
                      </a:lnTo>
                      <a:lnTo>
                        <a:pt x="0" y="0"/>
                      </a:lnTo>
                      <a:close/>
                    </a:path>
                  </a:pathLst>
                </a:custGeom>
                <a:noFill/>
                <a:ln w="17463" cap="rnd">
                  <a:solidFill>
                    <a:srgbClr val="9BBB5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grpSp>
          <p:grpSp>
            <p:nvGrpSpPr>
              <p:cNvPr id="421" name="组合 420"/>
              <p:cNvGrpSpPr/>
              <p:nvPr/>
            </p:nvGrpSpPr>
            <p:grpSpPr>
              <a:xfrm>
                <a:off x="3789822" y="3140684"/>
                <a:ext cx="131763" cy="168275"/>
                <a:chOff x="4178301" y="2601914"/>
                <a:chExt cx="131763" cy="168275"/>
              </a:xfrm>
            </p:grpSpPr>
            <p:sp>
              <p:nvSpPr>
                <p:cNvPr id="428" name="Freeform 61"/>
                <p:cNvSpPr>
                  <a:spLocks/>
                </p:cNvSpPr>
                <p:nvPr/>
              </p:nvSpPr>
              <p:spPr bwMode="auto">
                <a:xfrm>
                  <a:off x="4178301" y="2601914"/>
                  <a:ext cx="131763" cy="168275"/>
                </a:xfrm>
                <a:custGeom>
                  <a:avLst/>
                  <a:gdLst>
                    <a:gd name="T0" fmla="*/ 0 w 83"/>
                    <a:gd name="T1" fmla="*/ 0 h 106"/>
                    <a:gd name="T2" fmla="*/ 83 w 83"/>
                    <a:gd name="T3" fmla="*/ 53 h 106"/>
                    <a:gd name="T4" fmla="*/ 0 w 83"/>
                    <a:gd name="T5" fmla="*/ 106 h 106"/>
                    <a:gd name="T6" fmla="*/ 0 w 83"/>
                    <a:gd name="T7" fmla="*/ 0 h 106"/>
                  </a:gdLst>
                  <a:ahLst/>
                  <a:cxnLst>
                    <a:cxn ang="0">
                      <a:pos x="T0" y="T1"/>
                    </a:cxn>
                    <a:cxn ang="0">
                      <a:pos x="T2" y="T3"/>
                    </a:cxn>
                    <a:cxn ang="0">
                      <a:pos x="T4" y="T5"/>
                    </a:cxn>
                    <a:cxn ang="0">
                      <a:pos x="T6" y="T7"/>
                    </a:cxn>
                  </a:cxnLst>
                  <a:rect l="0" t="0" r="r" b="b"/>
                  <a:pathLst>
                    <a:path w="83" h="106">
                      <a:moveTo>
                        <a:pt x="0" y="0"/>
                      </a:moveTo>
                      <a:lnTo>
                        <a:pt x="83" y="53"/>
                      </a:lnTo>
                      <a:lnTo>
                        <a:pt x="0" y="10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29" name="Freeform 62"/>
                <p:cNvSpPr>
                  <a:spLocks/>
                </p:cNvSpPr>
                <p:nvPr/>
              </p:nvSpPr>
              <p:spPr bwMode="auto">
                <a:xfrm>
                  <a:off x="4178301" y="2601914"/>
                  <a:ext cx="131763" cy="168275"/>
                </a:xfrm>
                <a:custGeom>
                  <a:avLst/>
                  <a:gdLst>
                    <a:gd name="T0" fmla="*/ 0 w 83"/>
                    <a:gd name="T1" fmla="*/ 0 h 106"/>
                    <a:gd name="T2" fmla="*/ 83 w 83"/>
                    <a:gd name="T3" fmla="*/ 53 h 106"/>
                    <a:gd name="T4" fmla="*/ 0 w 83"/>
                    <a:gd name="T5" fmla="*/ 106 h 106"/>
                    <a:gd name="T6" fmla="*/ 0 w 83"/>
                    <a:gd name="T7" fmla="*/ 0 h 106"/>
                  </a:gdLst>
                  <a:ahLst/>
                  <a:cxnLst>
                    <a:cxn ang="0">
                      <a:pos x="T0" y="T1"/>
                    </a:cxn>
                    <a:cxn ang="0">
                      <a:pos x="T2" y="T3"/>
                    </a:cxn>
                    <a:cxn ang="0">
                      <a:pos x="T4" y="T5"/>
                    </a:cxn>
                    <a:cxn ang="0">
                      <a:pos x="T6" y="T7"/>
                    </a:cxn>
                  </a:cxnLst>
                  <a:rect l="0" t="0" r="r" b="b"/>
                  <a:pathLst>
                    <a:path w="83" h="106">
                      <a:moveTo>
                        <a:pt x="0" y="0"/>
                      </a:moveTo>
                      <a:lnTo>
                        <a:pt x="83" y="53"/>
                      </a:lnTo>
                      <a:lnTo>
                        <a:pt x="0" y="106"/>
                      </a:lnTo>
                      <a:lnTo>
                        <a:pt x="0" y="0"/>
                      </a:lnTo>
                      <a:close/>
                    </a:path>
                  </a:pathLst>
                </a:custGeom>
                <a:noFill/>
                <a:ln w="17463" cap="rnd">
                  <a:solidFill>
                    <a:srgbClr val="9BBB5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grpSp>
          <p:cxnSp>
            <p:nvCxnSpPr>
              <p:cNvPr id="422" name="肘形连接符 421"/>
              <p:cNvCxnSpPr>
                <a:endCxn id="405" idx="1"/>
              </p:cNvCxnSpPr>
              <p:nvPr/>
            </p:nvCxnSpPr>
            <p:spPr>
              <a:xfrm flipV="1">
                <a:off x="3601399" y="4267918"/>
                <a:ext cx="434488" cy="90328"/>
              </a:xfrm>
              <a:prstGeom prst="bentConnector3">
                <a:avLst>
                  <a:gd name="adj1" fmla="val 102119"/>
                </a:avLst>
              </a:prstGeom>
            </p:spPr>
            <p:style>
              <a:lnRef idx="1">
                <a:schemeClr val="dk1"/>
              </a:lnRef>
              <a:fillRef idx="0">
                <a:schemeClr val="dk1"/>
              </a:fillRef>
              <a:effectRef idx="0">
                <a:schemeClr val="dk1"/>
              </a:effectRef>
              <a:fontRef idx="minor">
                <a:schemeClr val="tx1"/>
              </a:fontRef>
            </p:style>
          </p:cxnSp>
          <p:sp>
            <p:nvSpPr>
              <p:cNvPr id="423" name="Freeform 15"/>
              <p:cNvSpPr>
                <a:spLocks/>
              </p:cNvSpPr>
              <p:nvPr/>
            </p:nvSpPr>
            <p:spPr bwMode="auto">
              <a:xfrm>
                <a:off x="2538987" y="2376231"/>
                <a:ext cx="1062593" cy="2228850"/>
              </a:xfrm>
              <a:custGeom>
                <a:avLst/>
                <a:gdLst>
                  <a:gd name="T0" fmla="*/ 0 w 1522"/>
                  <a:gd name="T1" fmla="*/ 254 h 5843"/>
                  <a:gd name="T2" fmla="*/ 254 w 1522"/>
                  <a:gd name="T3" fmla="*/ 0 h 5843"/>
                  <a:gd name="T4" fmla="*/ 1269 w 1522"/>
                  <a:gd name="T5" fmla="*/ 0 h 5843"/>
                  <a:gd name="T6" fmla="*/ 1522 w 1522"/>
                  <a:gd name="T7" fmla="*/ 254 h 5843"/>
                  <a:gd name="T8" fmla="*/ 1522 w 1522"/>
                  <a:gd name="T9" fmla="*/ 5589 h 5843"/>
                  <a:gd name="T10" fmla="*/ 1269 w 1522"/>
                  <a:gd name="T11" fmla="*/ 5843 h 5843"/>
                  <a:gd name="T12" fmla="*/ 254 w 1522"/>
                  <a:gd name="T13" fmla="*/ 5843 h 5843"/>
                  <a:gd name="T14" fmla="*/ 0 w 1522"/>
                  <a:gd name="T15" fmla="*/ 5589 h 5843"/>
                  <a:gd name="T16" fmla="*/ 0 w 1522"/>
                  <a:gd name="T17" fmla="*/ 254 h 5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2" h="5843">
                    <a:moveTo>
                      <a:pt x="0" y="254"/>
                    </a:moveTo>
                    <a:cubicBezTo>
                      <a:pt x="0" y="114"/>
                      <a:pt x="114" y="0"/>
                      <a:pt x="254" y="0"/>
                    </a:cubicBezTo>
                    <a:lnTo>
                      <a:pt x="1269" y="0"/>
                    </a:lnTo>
                    <a:cubicBezTo>
                      <a:pt x="1409" y="0"/>
                      <a:pt x="1522" y="114"/>
                      <a:pt x="1522" y="254"/>
                    </a:cubicBezTo>
                    <a:lnTo>
                      <a:pt x="1522" y="5589"/>
                    </a:lnTo>
                    <a:cubicBezTo>
                      <a:pt x="1522" y="5730"/>
                      <a:pt x="1409" y="5843"/>
                      <a:pt x="1269" y="5843"/>
                    </a:cubicBezTo>
                    <a:lnTo>
                      <a:pt x="254" y="5843"/>
                    </a:lnTo>
                    <a:cubicBezTo>
                      <a:pt x="114" y="5843"/>
                      <a:pt x="0" y="5730"/>
                      <a:pt x="0" y="5589"/>
                    </a:cubicBezTo>
                    <a:lnTo>
                      <a:pt x="0" y="254"/>
                    </a:lnTo>
                    <a:close/>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grpSp>
            <p:nvGrpSpPr>
              <p:cNvPr id="424" name="组合 423"/>
              <p:cNvGrpSpPr/>
              <p:nvPr/>
            </p:nvGrpSpPr>
            <p:grpSpPr>
              <a:xfrm>
                <a:off x="3800317" y="4267918"/>
                <a:ext cx="131763" cy="168275"/>
                <a:chOff x="4178301" y="2601914"/>
                <a:chExt cx="131763" cy="168275"/>
              </a:xfrm>
            </p:grpSpPr>
            <p:sp>
              <p:nvSpPr>
                <p:cNvPr id="426" name="Freeform 61"/>
                <p:cNvSpPr>
                  <a:spLocks/>
                </p:cNvSpPr>
                <p:nvPr/>
              </p:nvSpPr>
              <p:spPr bwMode="auto">
                <a:xfrm>
                  <a:off x="4178301" y="2601914"/>
                  <a:ext cx="131763" cy="168275"/>
                </a:xfrm>
                <a:custGeom>
                  <a:avLst/>
                  <a:gdLst>
                    <a:gd name="T0" fmla="*/ 0 w 83"/>
                    <a:gd name="T1" fmla="*/ 0 h 106"/>
                    <a:gd name="T2" fmla="*/ 83 w 83"/>
                    <a:gd name="T3" fmla="*/ 53 h 106"/>
                    <a:gd name="T4" fmla="*/ 0 w 83"/>
                    <a:gd name="T5" fmla="*/ 106 h 106"/>
                    <a:gd name="T6" fmla="*/ 0 w 83"/>
                    <a:gd name="T7" fmla="*/ 0 h 106"/>
                  </a:gdLst>
                  <a:ahLst/>
                  <a:cxnLst>
                    <a:cxn ang="0">
                      <a:pos x="T0" y="T1"/>
                    </a:cxn>
                    <a:cxn ang="0">
                      <a:pos x="T2" y="T3"/>
                    </a:cxn>
                    <a:cxn ang="0">
                      <a:pos x="T4" y="T5"/>
                    </a:cxn>
                    <a:cxn ang="0">
                      <a:pos x="T6" y="T7"/>
                    </a:cxn>
                  </a:cxnLst>
                  <a:rect l="0" t="0" r="r" b="b"/>
                  <a:pathLst>
                    <a:path w="83" h="106">
                      <a:moveTo>
                        <a:pt x="0" y="0"/>
                      </a:moveTo>
                      <a:lnTo>
                        <a:pt x="83" y="53"/>
                      </a:lnTo>
                      <a:lnTo>
                        <a:pt x="0" y="10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27" name="Freeform 62"/>
                <p:cNvSpPr>
                  <a:spLocks/>
                </p:cNvSpPr>
                <p:nvPr/>
              </p:nvSpPr>
              <p:spPr bwMode="auto">
                <a:xfrm>
                  <a:off x="4178301" y="2601914"/>
                  <a:ext cx="131763" cy="168275"/>
                </a:xfrm>
                <a:custGeom>
                  <a:avLst/>
                  <a:gdLst>
                    <a:gd name="T0" fmla="*/ 0 w 83"/>
                    <a:gd name="T1" fmla="*/ 0 h 106"/>
                    <a:gd name="T2" fmla="*/ 83 w 83"/>
                    <a:gd name="T3" fmla="*/ 53 h 106"/>
                    <a:gd name="T4" fmla="*/ 0 w 83"/>
                    <a:gd name="T5" fmla="*/ 106 h 106"/>
                    <a:gd name="T6" fmla="*/ 0 w 83"/>
                    <a:gd name="T7" fmla="*/ 0 h 106"/>
                  </a:gdLst>
                  <a:ahLst/>
                  <a:cxnLst>
                    <a:cxn ang="0">
                      <a:pos x="T0" y="T1"/>
                    </a:cxn>
                    <a:cxn ang="0">
                      <a:pos x="T2" y="T3"/>
                    </a:cxn>
                    <a:cxn ang="0">
                      <a:pos x="T4" y="T5"/>
                    </a:cxn>
                    <a:cxn ang="0">
                      <a:pos x="T6" y="T7"/>
                    </a:cxn>
                  </a:cxnLst>
                  <a:rect l="0" t="0" r="r" b="b"/>
                  <a:pathLst>
                    <a:path w="83" h="106">
                      <a:moveTo>
                        <a:pt x="0" y="0"/>
                      </a:moveTo>
                      <a:lnTo>
                        <a:pt x="83" y="53"/>
                      </a:lnTo>
                      <a:lnTo>
                        <a:pt x="0" y="106"/>
                      </a:lnTo>
                      <a:lnTo>
                        <a:pt x="0" y="0"/>
                      </a:lnTo>
                      <a:close/>
                    </a:path>
                  </a:pathLst>
                </a:custGeom>
                <a:noFill/>
                <a:ln w="17463" cap="rnd">
                  <a:solidFill>
                    <a:srgbClr val="9BBB5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grpSp>
          <p:sp>
            <p:nvSpPr>
              <p:cNvPr id="425" name="Rectangle 145"/>
              <p:cNvSpPr>
                <a:spLocks noChangeArrowheads="1"/>
              </p:cNvSpPr>
              <p:nvPr/>
            </p:nvSpPr>
            <p:spPr bwMode="auto">
              <a:xfrm>
                <a:off x="2584216" y="2983960"/>
                <a:ext cx="9874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Analog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signal</a:t>
                </a:r>
                <a:r>
                  <a:rPr kumimoji="0" lang="en-US" altLang="zh-CN" b="0" i="0" u="none" strike="noStrike" cap="none" normalizeH="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dirty="0">
                    <a:ln>
                      <a:noFill/>
                    </a:ln>
                    <a:solidFill>
                      <a:srgbClr val="000000"/>
                    </a:solidFill>
                    <a:effectLst/>
                    <a:latin typeface="Times New Roman" panose="02020603050405020304" pitchFamily="18" charset="0"/>
                    <a:cs typeface="Times New Roman" panose="02020603050405020304" pitchFamily="18" charset="0"/>
                  </a:rPr>
                  <a:t>processing</a:t>
                </a:r>
                <a:endPar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grpSp>
          <p:nvGrpSpPr>
            <p:cNvPr id="257" name="组合 256"/>
            <p:cNvGrpSpPr/>
            <p:nvPr/>
          </p:nvGrpSpPr>
          <p:grpSpPr>
            <a:xfrm>
              <a:off x="4981832" y="2372548"/>
              <a:ext cx="3984255" cy="2674909"/>
              <a:chOff x="4981832" y="2372548"/>
              <a:chExt cx="3984255" cy="2674909"/>
            </a:xfrm>
          </p:grpSpPr>
          <p:sp>
            <p:nvSpPr>
              <p:cNvPr id="258" name="Rectangle 213"/>
              <p:cNvSpPr>
                <a:spLocks noChangeArrowheads="1"/>
              </p:cNvSpPr>
              <p:nvPr/>
            </p:nvSpPr>
            <p:spPr bwMode="auto">
              <a:xfrm>
                <a:off x="5138248" y="3193179"/>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259" name="Rectangle 214"/>
              <p:cNvSpPr>
                <a:spLocks noChangeArrowheads="1"/>
              </p:cNvSpPr>
              <p:nvPr/>
            </p:nvSpPr>
            <p:spPr bwMode="auto">
              <a:xfrm>
                <a:off x="5138248" y="3382091"/>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260" name="Rectangle 215"/>
              <p:cNvSpPr>
                <a:spLocks noChangeArrowheads="1"/>
              </p:cNvSpPr>
              <p:nvPr/>
            </p:nvSpPr>
            <p:spPr bwMode="auto">
              <a:xfrm>
                <a:off x="5138248" y="3571004"/>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261" name="Freeform 216"/>
              <p:cNvSpPr>
                <a:spLocks/>
              </p:cNvSpPr>
              <p:nvPr/>
            </p:nvSpPr>
            <p:spPr bwMode="auto">
              <a:xfrm>
                <a:off x="8215358" y="4628372"/>
                <a:ext cx="127000" cy="109538"/>
              </a:xfrm>
              <a:custGeom>
                <a:avLst/>
                <a:gdLst>
                  <a:gd name="T0" fmla="*/ 80 w 80"/>
                  <a:gd name="T1" fmla="*/ 35 h 69"/>
                  <a:gd name="T2" fmla="*/ 40 w 80"/>
                  <a:gd name="T3" fmla="*/ 0 h 69"/>
                  <a:gd name="T4" fmla="*/ 0 w 80"/>
                  <a:gd name="T5" fmla="*/ 35 h 69"/>
                  <a:gd name="T6" fmla="*/ 20 w 80"/>
                  <a:gd name="T7" fmla="*/ 35 h 69"/>
                  <a:gd name="T8" fmla="*/ 20 w 80"/>
                  <a:gd name="T9" fmla="*/ 69 h 69"/>
                  <a:gd name="T10" fmla="*/ 60 w 80"/>
                  <a:gd name="T11" fmla="*/ 69 h 69"/>
                  <a:gd name="T12" fmla="*/ 60 w 80"/>
                  <a:gd name="T13" fmla="*/ 35 h 69"/>
                  <a:gd name="T14" fmla="*/ 80 w 80"/>
                  <a:gd name="T15" fmla="*/ 3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69">
                    <a:moveTo>
                      <a:pt x="80" y="35"/>
                    </a:moveTo>
                    <a:lnTo>
                      <a:pt x="40" y="0"/>
                    </a:lnTo>
                    <a:lnTo>
                      <a:pt x="0" y="35"/>
                    </a:lnTo>
                    <a:lnTo>
                      <a:pt x="20" y="35"/>
                    </a:lnTo>
                    <a:lnTo>
                      <a:pt x="20" y="69"/>
                    </a:lnTo>
                    <a:lnTo>
                      <a:pt x="60" y="69"/>
                    </a:lnTo>
                    <a:lnTo>
                      <a:pt x="60" y="35"/>
                    </a:lnTo>
                    <a:lnTo>
                      <a:pt x="8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62" name="Freeform 220"/>
              <p:cNvSpPr>
                <a:spLocks/>
              </p:cNvSpPr>
              <p:nvPr/>
            </p:nvSpPr>
            <p:spPr bwMode="auto">
              <a:xfrm>
                <a:off x="7910558" y="2426509"/>
                <a:ext cx="579438" cy="2228850"/>
              </a:xfrm>
              <a:custGeom>
                <a:avLst/>
                <a:gdLst>
                  <a:gd name="T0" fmla="*/ 1523 w 1523"/>
                  <a:gd name="T1" fmla="*/ 254 h 5844"/>
                  <a:gd name="T2" fmla="*/ 1269 w 1523"/>
                  <a:gd name="T3" fmla="*/ 0 h 5844"/>
                  <a:gd name="T4" fmla="*/ 254 w 1523"/>
                  <a:gd name="T5" fmla="*/ 0 h 5844"/>
                  <a:gd name="T6" fmla="*/ 0 w 1523"/>
                  <a:gd name="T7" fmla="*/ 254 h 5844"/>
                  <a:gd name="T8" fmla="*/ 0 w 1523"/>
                  <a:gd name="T9" fmla="*/ 5590 h 5844"/>
                  <a:gd name="T10" fmla="*/ 254 w 1523"/>
                  <a:gd name="T11" fmla="*/ 5844 h 5844"/>
                  <a:gd name="T12" fmla="*/ 1269 w 1523"/>
                  <a:gd name="T13" fmla="*/ 5844 h 5844"/>
                  <a:gd name="T14" fmla="*/ 1523 w 1523"/>
                  <a:gd name="T15" fmla="*/ 5590 h 5844"/>
                  <a:gd name="T16" fmla="*/ 1523 w 1523"/>
                  <a:gd name="T17" fmla="*/ 254 h 5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3" h="5844">
                    <a:moveTo>
                      <a:pt x="1523" y="254"/>
                    </a:moveTo>
                    <a:cubicBezTo>
                      <a:pt x="1523" y="114"/>
                      <a:pt x="1409" y="0"/>
                      <a:pt x="1269" y="0"/>
                    </a:cubicBezTo>
                    <a:lnTo>
                      <a:pt x="254" y="0"/>
                    </a:lnTo>
                    <a:cubicBezTo>
                      <a:pt x="113" y="0"/>
                      <a:pt x="0" y="114"/>
                      <a:pt x="0" y="254"/>
                    </a:cubicBezTo>
                    <a:lnTo>
                      <a:pt x="0" y="5590"/>
                    </a:lnTo>
                    <a:cubicBezTo>
                      <a:pt x="0" y="5730"/>
                      <a:pt x="113" y="5844"/>
                      <a:pt x="254" y="5844"/>
                    </a:cubicBezTo>
                    <a:lnTo>
                      <a:pt x="1269" y="5844"/>
                    </a:lnTo>
                    <a:cubicBezTo>
                      <a:pt x="1409" y="5844"/>
                      <a:pt x="1523" y="5730"/>
                      <a:pt x="1523" y="5590"/>
                    </a:cubicBezTo>
                    <a:lnTo>
                      <a:pt x="1523" y="254"/>
                    </a:lnTo>
                    <a:close/>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63" name="Freeform 221"/>
              <p:cNvSpPr>
                <a:spLocks noEditPoints="1"/>
              </p:cNvSpPr>
              <p:nvPr/>
            </p:nvSpPr>
            <p:spPr bwMode="auto">
              <a:xfrm>
                <a:off x="7732758" y="2937684"/>
                <a:ext cx="177800" cy="52388"/>
              </a:xfrm>
              <a:custGeom>
                <a:avLst/>
                <a:gdLst>
                  <a:gd name="T0" fmla="*/ 0 w 112"/>
                  <a:gd name="T1" fmla="*/ 14 h 33"/>
                  <a:gd name="T2" fmla="*/ 84 w 112"/>
                  <a:gd name="T3" fmla="*/ 14 h 33"/>
                  <a:gd name="T4" fmla="*/ 84 w 112"/>
                  <a:gd name="T5" fmla="*/ 20 h 33"/>
                  <a:gd name="T6" fmla="*/ 0 w 112"/>
                  <a:gd name="T7" fmla="*/ 20 h 33"/>
                  <a:gd name="T8" fmla="*/ 0 w 112"/>
                  <a:gd name="T9" fmla="*/ 14 h 33"/>
                  <a:gd name="T10" fmla="*/ 79 w 112"/>
                  <a:gd name="T11" fmla="*/ 0 h 33"/>
                  <a:gd name="T12" fmla="*/ 112 w 112"/>
                  <a:gd name="T13" fmla="*/ 17 h 33"/>
                  <a:gd name="T14" fmla="*/ 79 w 112"/>
                  <a:gd name="T15" fmla="*/ 33 h 33"/>
                  <a:gd name="T16" fmla="*/ 79 w 112"/>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33">
                    <a:moveTo>
                      <a:pt x="0" y="14"/>
                    </a:moveTo>
                    <a:lnTo>
                      <a:pt x="84" y="14"/>
                    </a:lnTo>
                    <a:lnTo>
                      <a:pt x="84" y="20"/>
                    </a:lnTo>
                    <a:lnTo>
                      <a:pt x="0" y="20"/>
                    </a:lnTo>
                    <a:lnTo>
                      <a:pt x="0" y="14"/>
                    </a:lnTo>
                    <a:close/>
                    <a:moveTo>
                      <a:pt x="79" y="0"/>
                    </a:moveTo>
                    <a:lnTo>
                      <a:pt x="112" y="17"/>
                    </a:lnTo>
                    <a:lnTo>
                      <a:pt x="79" y="33"/>
                    </a:lnTo>
                    <a:lnTo>
                      <a:pt x="7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64" name="Rectangle 222"/>
              <p:cNvSpPr>
                <a:spLocks noChangeArrowheads="1"/>
              </p:cNvSpPr>
              <p:nvPr/>
            </p:nvSpPr>
            <p:spPr bwMode="auto">
              <a:xfrm>
                <a:off x="7732758" y="2959909"/>
                <a:ext cx="133350" cy="9525"/>
              </a:xfrm>
              <a:prstGeom prst="rect">
                <a:avLst/>
              </a:pr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65" name="Freeform 223"/>
              <p:cNvSpPr>
                <a:spLocks/>
              </p:cNvSpPr>
              <p:nvPr/>
            </p:nvSpPr>
            <p:spPr bwMode="auto">
              <a:xfrm>
                <a:off x="7858170" y="2937684"/>
                <a:ext cx="52388" cy="52388"/>
              </a:xfrm>
              <a:custGeom>
                <a:avLst/>
                <a:gdLst>
                  <a:gd name="T0" fmla="*/ 0 w 33"/>
                  <a:gd name="T1" fmla="*/ 0 h 33"/>
                  <a:gd name="T2" fmla="*/ 33 w 33"/>
                  <a:gd name="T3" fmla="*/ 17 h 33"/>
                  <a:gd name="T4" fmla="*/ 0 w 33"/>
                  <a:gd name="T5" fmla="*/ 33 h 33"/>
                  <a:gd name="T6" fmla="*/ 0 w 33"/>
                  <a:gd name="T7" fmla="*/ 0 h 33"/>
                </a:gdLst>
                <a:ahLst/>
                <a:cxnLst>
                  <a:cxn ang="0">
                    <a:pos x="T0" y="T1"/>
                  </a:cxn>
                  <a:cxn ang="0">
                    <a:pos x="T2" y="T3"/>
                  </a:cxn>
                  <a:cxn ang="0">
                    <a:pos x="T4" y="T5"/>
                  </a:cxn>
                  <a:cxn ang="0">
                    <a:pos x="T6" y="T7"/>
                  </a:cxn>
                </a:cxnLst>
                <a:rect l="0" t="0" r="r" b="b"/>
                <a:pathLst>
                  <a:path w="33" h="33">
                    <a:moveTo>
                      <a:pt x="0" y="0"/>
                    </a:moveTo>
                    <a:lnTo>
                      <a:pt x="33" y="17"/>
                    </a:lnTo>
                    <a:lnTo>
                      <a:pt x="0" y="33"/>
                    </a:lnTo>
                    <a:lnTo>
                      <a:pt x="0" y="0"/>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66" name="Freeform 224"/>
              <p:cNvSpPr>
                <a:spLocks noEditPoints="1"/>
              </p:cNvSpPr>
              <p:nvPr/>
            </p:nvSpPr>
            <p:spPr bwMode="auto">
              <a:xfrm>
                <a:off x="7323183" y="2934509"/>
                <a:ext cx="98425" cy="52388"/>
              </a:xfrm>
              <a:custGeom>
                <a:avLst/>
                <a:gdLst>
                  <a:gd name="T0" fmla="*/ 1 w 62"/>
                  <a:gd name="T1" fmla="*/ 11 h 33"/>
                  <a:gd name="T2" fmla="*/ 35 w 62"/>
                  <a:gd name="T3" fmla="*/ 14 h 33"/>
                  <a:gd name="T4" fmla="*/ 35 w 62"/>
                  <a:gd name="T5" fmla="*/ 19 h 33"/>
                  <a:gd name="T6" fmla="*/ 0 w 62"/>
                  <a:gd name="T7" fmla="*/ 16 h 33"/>
                  <a:gd name="T8" fmla="*/ 1 w 62"/>
                  <a:gd name="T9" fmla="*/ 11 h 33"/>
                  <a:gd name="T10" fmla="*/ 31 w 62"/>
                  <a:gd name="T11" fmla="*/ 0 h 33"/>
                  <a:gd name="T12" fmla="*/ 62 w 62"/>
                  <a:gd name="T13" fmla="*/ 19 h 33"/>
                  <a:gd name="T14" fmla="*/ 28 w 62"/>
                  <a:gd name="T15" fmla="*/ 33 h 33"/>
                  <a:gd name="T16" fmla="*/ 31 w 62"/>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3">
                    <a:moveTo>
                      <a:pt x="1" y="11"/>
                    </a:moveTo>
                    <a:lnTo>
                      <a:pt x="35" y="14"/>
                    </a:lnTo>
                    <a:lnTo>
                      <a:pt x="35" y="19"/>
                    </a:lnTo>
                    <a:lnTo>
                      <a:pt x="0" y="16"/>
                    </a:lnTo>
                    <a:lnTo>
                      <a:pt x="1" y="11"/>
                    </a:lnTo>
                    <a:close/>
                    <a:moveTo>
                      <a:pt x="31" y="0"/>
                    </a:moveTo>
                    <a:lnTo>
                      <a:pt x="62" y="19"/>
                    </a:lnTo>
                    <a:lnTo>
                      <a:pt x="28" y="33"/>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67" name="Freeform 225"/>
              <p:cNvSpPr>
                <a:spLocks/>
              </p:cNvSpPr>
              <p:nvPr/>
            </p:nvSpPr>
            <p:spPr bwMode="auto">
              <a:xfrm>
                <a:off x="7323183" y="2951972"/>
                <a:ext cx="55563" cy="12700"/>
              </a:xfrm>
              <a:custGeom>
                <a:avLst/>
                <a:gdLst>
                  <a:gd name="T0" fmla="*/ 1 w 35"/>
                  <a:gd name="T1" fmla="*/ 0 h 8"/>
                  <a:gd name="T2" fmla="*/ 35 w 35"/>
                  <a:gd name="T3" fmla="*/ 3 h 8"/>
                  <a:gd name="T4" fmla="*/ 35 w 35"/>
                  <a:gd name="T5" fmla="*/ 8 h 8"/>
                  <a:gd name="T6" fmla="*/ 0 w 35"/>
                  <a:gd name="T7" fmla="*/ 5 h 8"/>
                  <a:gd name="T8" fmla="*/ 1 w 35"/>
                  <a:gd name="T9" fmla="*/ 0 h 8"/>
                </a:gdLst>
                <a:ahLst/>
                <a:cxnLst>
                  <a:cxn ang="0">
                    <a:pos x="T0" y="T1"/>
                  </a:cxn>
                  <a:cxn ang="0">
                    <a:pos x="T2" y="T3"/>
                  </a:cxn>
                  <a:cxn ang="0">
                    <a:pos x="T4" y="T5"/>
                  </a:cxn>
                  <a:cxn ang="0">
                    <a:pos x="T6" y="T7"/>
                  </a:cxn>
                  <a:cxn ang="0">
                    <a:pos x="T8" y="T9"/>
                  </a:cxn>
                </a:cxnLst>
                <a:rect l="0" t="0" r="r" b="b"/>
                <a:pathLst>
                  <a:path w="35" h="8">
                    <a:moveTo>
                      <a:pt x="1" y="0"/>
                    </a:moveTo>
                    <a:lnTo>
                      <a:pt x="35" y="3"/>
                    </a:lnTo>
                    <a:lnTo>
                      <a:pt x="35" y="8"/>
                    </a:lnTo>
                    <a:lnTo>
                      <a:pt x="0" y="5"/>
                    </a:lnTo>
                    <a:lnTo>
                      <a:pt x="1" y="0"/>
                    </a:lnTo>
                    <a:close/>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68" name="Freeform 226"/>
              <p:cNvSpPr>
                <a:spLocks/>
              </p:cNvSpPr>
              <p:nvPr/>
            </p:nvSpPr>
            <p:spPr bwMode="auto">
              <a:xfrm>
                <a:off x="7367633" y="2934509"/>
                <a:ext cx="53975" cy="52388"/>
              </a:xfrm>
              <a:custGeom>
                <a:avLst/>
                <a:gdLst>
                  <a:gd name="T0" fmla="*/ 3 w 34"/>
                  <a:gd name="T1" fmla="*/ 0 h 33"/>
                  <a:gd name="T2" fmla="*/ 34 w 34"/>
                  <a:gd name="T3" fmla="*/ 19 h 33"/>
                  <a:gd name="T4" fmla="*/ 0 w 34"/>
                  <a:gd name="T5" fmla="*/ 33 h 33"/>
                  <a:gd name="T6" fmla="*/ 3 w 34"/>
                  <a:gd name="T7" fmla="*/ 0 h 33"/>
                </a:gdLst>
                <a:ahLst/>
                <a:cxnLst>
                  <a:cxn ang="0">
                    <a:pos x="T0" y="T1"/>
                  </a:cxn>
                  <a:cxn ang="0">
                    <a:pos x="T2" y="T3"/>
                  </a:cxn>
                  <a:cxn ang="0">
                    <a:pos x="T4" y="T5"/>
                  </a:cxn>
                  <a:cxn ang="0">
                    <a:pos x="T6" y="T7"/>
                  </a:cxn>
                </a:cxnLst>
                <a:rect l="0" t="0" r="r" b="b"/>
                <a:pathLst>
                  <a:path w="34" h="33">
                    <a:moveTo>
                      <a:pt x="3" y="0"/>
                    </a:moveTo>
                    <a:lnTo>
                      <a:pt x="34" y="19"/>
                    </a:lnTo>
                    <a:lnTo>
                      <a:pt x="0" y="33"/>
                    </a:lnTo>
                    <a:lnTo>
                      <a:pt x="3" y="0"/>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69" name="Freeform 227"/>
              <p:cNvSpPr>
                <a:spLocks noEditPoints="1"/>
              </p:cNvSpPr>
              <p:nvPr/>
            </p:nvSpPr>
            <p:spPr bwMode="auto">
              <a:xfrm>
                <a:off x="7732758" y="4007659"/>
                <a:ext cx="177800" cy="53975"/>
              </a:xfrm>
              <a:custGeom>
                <a:avLst/>
                <a:gdLst>
                  <a:gd name="T0" fmla="*/ 0 w 112"/>
                  <a:gd name="T1" fmla="*/ 14 h 34"/>
                  <a:gd name="T2" fmla="*/ 84 w 112"/>
                  <a:gd name="T3" fmla="*/ 14 h 34"/>
                  <a:gd name="T4" fmla="*/ 84 w 112"/>
                  <a:gd name="T5" fmla="*/ 20 h 34"/>
                  <a:gd name="T6" fmla="*/ 0 w 112"/>
                  <a:gd name="T7" fmla="*/ 20 h 34"/>
                  <a:gd name="T8" fmla="*/ 0 w 112"/>
                  <a:gd name="T9" fmla="*/ 14 h 34"/>
                  <a:gd name="T10" fmla="*/ 79 w 112"/>
                  <a:gd name="T11" fmla="*/ 0 h 34"/>
                  <a:gd name="T12" fmla="*/ 112 w 112"/>
                  <a:gd name="T13" fmla="*/ 17 h 34"/>
                  <a:gd name="T14" fmla="*/ 79 w 112"/>
                  <a:gd name="T15" fmla="*/ 34 h 34"/>
                  <a:gd name="T16" fmla="*/ 79 w 112"/>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34">
                    <a:moveTo>
                      <a:pt x="0" y="14"/>
                    </a:moveTo>
                    <a:lnTo>
                      <a:pt x="84" y="14"/>
                    </a:lnTo>
                    <a:lnTo>
                      <a:pt x="84" y="20"/>
                    </a:lnTo>
                    <a:lnTo>
                      <a:pt x="0" y="20"/>
                    </a:lnTo>
                    <a:lnTo>
                      <a:pt x="0" y="14"/>
                    </a:lnTo>
                    <a:close/>
                    <a:moveTo>
                      <a:pt x="79" y="0"/>
                    </a:moveTo>
                    <a:lnTo>
                      <a:pt x="112" y="17"/>
                    </a:lnTo>
                    <a:lnTo>
                      <a:pt x="79" y="34"/>
                    </a:lnTo>
                    <a:lnTo>
                      <a:pt x="7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70" name="Rectangle 228"/>
              <p:cNvSpPr>
                <a:spLocks noChangeArrowheads="1"/>
              </p:cNvSpPr>
              <p:nvPr/>
            </p:nvSpPr>
            <p:spPr bwMode="auto">
              <a:xfrm>
                <a:off x="7732758" y="4029884"/>
                <a:ext cx="133350" cy="9525"/>
              </a:xfrm>
              <a:prstGeom prst="rect">
                <a:avLst/>
              </a:pr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71" name="Freeform 229"/>
              <p:cNvSpPr>
                <a:spLocks/>
              </p:cNvSpPr>
              <p:nvPr/>
            </p:nvSpPr>
            <p:spPr bwMode="auto">
              <a:xfrm>
                <a:off x="7858170" y="4007659"/>
                <a:ext cx="52388" cy="53975"/>
              </a:xfrm>
              <a:custGeom>
                <a:avLst/>
                <a:gdLst>
                  <a:gd name="T0" fmla="*/ 0 w 33"/>
                  <a:gd name="T1" fmla="*/ 0 h 34"/>
                  <a:gd name="T2" fmla="*/ 33 w 33"/>
                  <a:gd name="T3" fmla="*/ 17 h 34"/>
                  <a:gd name="T4" fmla="*/ 0 w 33"/>
                  <a:gd name="T5" fmla="*/ 34 h 34"/>
                  <a:gd name="T6" fmla="*/ 0 w 33"/>
                  <a:gd name="T7" fmla="*/ 0 h 34"/>
                </a:gdLst>
                <a:ahLst/>
                <a:cxnLst>
                  <a:cxn ang="0">
                    <a:pos x="T0" y="T1"/>
                  </a:cxn>
                  <a:cxn ang="0">
                    <a:pos x="T2" y="T3"/>
                  </a:cxn>
                  <a:cxn ang="0">
                    <a:pos x="T4" y="T5"/>
                  </a:cxn>
                  <a:cxn ang="0">
                    <a:pos x="T6" y="T7"/>
                  </a:cxn>
                </a:cxnLst>
                <a:rect l="0" t="0" r="r" b="b"/>
                <a:pathLst>
                  <a:path w="33" h="34">
                    <a:moveTo>
                      <a:pt x="0" y="0"/>
                    </a:moveTo>
                    <a:lnTo>
                      <a:pt x="33" y="17"/>
                    </a:lnTo>
                    <a:lnTo>
                      <a:pt x="0" y="34"/>
                    </a:lnTo>
                    <a:lnTo>
                      <a:pt x="0" y="0"/>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72" name="Freeform 230"/>
              <p:cNvSpPr>
                <a:spLocks noEditPoints="1"/>
              </p:cNvSpPr>
              <p:nvPr/>
            </p:nvSpPr>
            <p:spPr bwMode="auto">
              <a:xfrm>
                <a:off x="7327945" y="4007659"/>
                <a:ext cx="98425" cy="53975"/>
              </a:xfrm>
              <a:custGeom>
                <a:avLst/>
                <a:gdLst>
                  <a:gd name="T0" fmla="*/ 0 w 62"/>
                  <a:gd name="T1" fmla="*/ 14 h 34"/>
                  <a:gd name="T2" fmla="*/ 34 w 62"/>
                  <a:gd name="T3" fmla="*/ 14 h 34"/>
                  <a:gd name="T4" fmla="*/ 34 w 62"/>
                  <a:gd name="T5" fmla="*/ 20 h 34"/>
                  <a:gd name="T6" fmla="*/ 0 w 62"/>
                  <a:gd name="T7" fmla="*/ 20 h 34"/>
                  <a:gd name="T8" fmla="*/ 0 w 62"/>
                  <a:gd name="T9" fmla="*/ 14 h 34"/>
                  <a:gd name="T10" fmla="*/ 29 w 62"/>
                  <a:gd name="T11" fmla="*/ 0 h 34"/>
                  <a:gd name="T12" fmla="*/ 62 w 62"/>
                  <a:gd name="T13" fmla="*/ 17 h 34"/>
                  <a:gd name="T14" fmla="*/ 29 w 62"/>
                  <a:gd name="T15" fmla="*/ 34 h 34"/>
                  <a:gd name="T16" fmla="*/ 29 w 62"/>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4">
                    <a:moveTo>
                      <a:pt x="0" y="14"/>
                    </a:moveTo>
                    <a:lnTo>
                      <a:pt x="34" y="14"/>
                    </a:lnTo>
                    <a:lnTo>
                      <a:pt x="34" y="20"/>
                    </a:lnTo>
                    <a:lnTo>
                      <a:pt x="0" y="20"/>
                    </a:lnTo>
                    <a:lnTo>
                      <a:pt x="0" y="14"/>
                    </a:lnTo>
                    <a:close/>
                    <a:moveTo>
                      <a:pt x="29" y="0"/>
                    </a:moveTo>
                    <a:lnTo>
                      <a:pt x="62" y="17"/>
                    </a:lnTo>
                    <a:lnTo>
                      <a:pt x="29" y="34"/>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73" name="Rectangle 231"/>
              <p:cNvSpPr>
                <a:spLocks noChangeArrowheads="1"/>
              </p:cNvSpPr>
              <p:nvPr/>
            </p:nvSpPr>
            <p:spPr bwMode="auto">
              <a:xfrm>
                <a:off x="7327945" y="4029884"/>
                <a:ext cx="53975" cy="9525"/>
              </a:xfrm>
              <a:prstGeom prst="rect">
                <a:avLst/>
              </a:pr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74" name="Freeform 232"/>
              <p:cNvSpPr>
                <a:spLocks/>
              </p:cNvSpPr>
              <p:nvPr/>
            </p:nvSpPr>
            <p:spPr bwMode="auto">
              <a:xfrm>
                <a:off x="7373983" y="4007659"/>
                <a:ext cx="52388" cy="53975"/>
              </a:xfrm>
              <a:custGeom>
                <a:avLst/>
                <a:gdLst>
                  <a:gd name="T0" fmla="*/ 0 w 33"/>
                  <a:gd name="T1" fmla="*/ 0 h 34"/>
                  <a:gd name="T2" fmla="*/ 33 w 33"/>
                  <a:gd name="T3" fmla="*/ 17 h 34"/>
                  <a:gd name="T4" fmla="*/ 0 w 33"/>
                  <a:gd name="T5" fmla="*/ 34 h 34"/>
                  <a:gd name="T6" fmla="*/ 0 w 33"/>
                  <a:gd name="T7" fmla="*/ 0 h 34"/>
                </a:gdLst>
                <a:ahLst/>
                <a:cxnLst>
                  <a:cxn ang="0">
                    <a:pos x="T0" y="T1"/>
                  </a:cxn>
                  <a:cxn ang="0">
                    <a:pos x="T2" y="T3"/>
                  </a:cxn>
                  <a:cxn ang="0">
                    <a:pos x="T4" y="T5"/>
                  </a:cxn>
                  <a:cxn ang="0">
                    <a:pos x="T6" y="T7"/>
                  </a:cxn>
                </a:cxnLst>
                <a:rect l="0" t="0" r="r" b="b"/>
                <a:pathLst>
                  <a:path w="33" h="34">
                    <a:moveTo>
                      <a:pt x="0" y="0"/>
                    </a:moveTo>
                    <a:lnTo>
                      <a:pt x="33" y="17"/>
                    </a:lnTo>
                    <a:lnTo>
                      <a:pt x="0" y="34"/>
                    </a:lnTo>
                    <a:lnTo>
                      <a:pt x="0" y="0"/>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75" name="Freeform 233"/>
              <p:cNvSpPr>
                <a:spLocks noEditPoints="1"/>
              </p:cNvSpPr>
              <p:nvPr/>
            </p:nvSpPr>
            <p:spPr bwMode="auto">
              <a:xfrm>
                <a:off x="8491583" y="2929747"/>
                <a:ext cx="261938" cy="52388"/>
              </a:xfrm>
              <a:custGeom>
                <a:avLst/>
                <a:gdLst>
                  <a:gd name="T0" fmla="*/ 0 w 165"/>
                  <a:gd name="T1" fmla="*/ 14 h 33"/>
                  <a:gd name="T2" fmla="*/ 138 w 165"/>
                  <a:gd name="T3" fmla="*/ 14 h 33"/>
                  <a:gd name="T4" fmla="*/ 138 w 165"/>
                  <a:gd name="T5" fmla="*/ 19 h 33"/>
                  <a:gd name="T6" fmla="*/ 0 w 165"/>
                  <a:gd name="T7" fmla="*/ 19 h 33"/>
                  <a:gd name="T8" fmla="*/ 0 w 165"/>
                  <a:gd name="T9" fmla="*/ 14 h 33"/>
                  <a:gd name="T10" fmla="*/ 132 w 165"/>
                  <a:gd name="T11" fmla="*/ 0 h 33"/>
                  <a:gd name="T12" fmla="*/ 165 w 165"/>
                  <a:gd name="T13" fmla="*/ 16 h 33"/>
                  <a:gd name="T14" fmla="*/ 132 w 165"/>
                  <a:gd name="T15" fmla="*/ 33 h 33"/>
                  <a:gd name="T16" fmla="*/ 132 w 165"/>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33">
                    <a:moveTo>
                      <a:pt x="0" y="14"/>
                    </a:moveTo>
                    <a:lnTo>
                      <a:pt x="138" y="14"/>
                    </a:lnTo>
                    <a:lnTo>
                      <a:pt x="138" y="19"/>
                    </a:lnTo>
                    <a:lnTo>
                      <a:pt x="0" y="19"/>
                    </a:lnTo>
                    <a:lnTo>
                      <a:pt x="0" y="14"/>
                    </a:lnTo>
                    <a:close/>
                    <a:moveTo>
                      <a:pt x="132" y="0"/>
                    </a:moveTo>
                    <a:lnTo>
                      <a:pt x="165" y="16"/>
                    </a:lnTo>
                    <a:lnTo>
                      <a:pt x="132" y="33"/>
                    </a:lnTo>
                    <a:lnTo>
                      <a:pt x="1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76" name="Rectangle 234"/>
              <p:cNvSpPr>
                <a:spLocks noChangeArrowheads="1"/>
              </p:cNvSpPr>
              <p:nvPr/>
            </p:nvSpPr>
            <p:spPr bwMode="auto">
              <a:xfrm>
                <a:off x="8491583" y="2951972"/>
                <a:ext cx="219075" cy="7938"/>
              </a:xfrm>
              <a:prstGeom prst="rect">
                <a:avLst/>
              </a:pr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77" name="Freeform 235"/>
              <p:cNvSpPr>
                <a:spLocks/>
              </p:cNvSpPr>
              <p:nvPr/>
            </p:nvSpPr>
            <p:spPr bwMode="auto">
              <a:xfrm>
                <a:off x="8701133" y="2929747"/>
                <a:ext cx="52388" cy="52388"/>
              </a:xfrm>
              <a:custGeom>
                <a:avLst/>
                <a:gdLst>
                  <a:gd name="T0" fmla="*/ 0 w 33"/>
                  <a:gd name="T1" fmla="*/ 0 h 33"/>
                  <a:gd name="T2" fmla="*/ 33 w 33"/>
                  <a:gd name="T3" fmla="*/ 16 h 33"/>
                  <a:gd name="T4" fmla="*/ 0 w 33"/>
                  <a:gd name="T5" fmla="*/ 33 h 33"/>
                  <a:gd name="T6" fmla="*/ 0 w 33"/>
                  <a:gd name="T7" fmla="*/ 0 h 33"/>
                </a:gdLst>
                <a:ahLst/>
                <a:cxnLst>
                  <a:cxn ang="0">
                    <a:pos x="T0" y="T1"/>
                  </a:cxn>
                  <a:cxn ang="0">
                    <a:pos x="T2" y="T3"/>
                  </a:cxn>
                  <a:cxn ang="0">
                    <a:pos x="T4" y="T5"/>
                  </a:cxn>
                  <a:cxn ang="0">
                    <a:pos x="T6" y="T7"/>
                  </a:cxn>
                </a:cxnLst>
                <a:rect l="0" t="0" r="r" b="b"/>
                <a:pathLst>
                  <a:path w="33" h="33">
                    <a:moveTo>
                      <a:pt x="0" y="0"/>
                    </a:moveTo>
                    <a:lnTo>
                      <a:pt x="33" y="16"/>
                    </a:lnTo>
                    <a:lnTo>
                      <a:pt x="0" y="33"/>
                    </a:lnTo>
                    <a:lnTo>
                      <a:pt x="0" y="0"/>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78" name="Freeform 236"/>
              <p:cNvSpPr>
                <a:spLocks noEditPoints="1"/>
              </p:cNvSpPr>
              <p:nvPr/>
            </p:nvSpPr>
            <p:spPr bwMode="auto">
              <a:xfrm>
                <a:off x="8491583" y="4004484"/>
                <a:ext cx="261938" cy="52388"/>
              </a:xfrm>
              <a:custGeom>
                <a:avLst/>
                <a:gdLst>
                  <a:gd name="T0" fmla="*/ 0 w 165"/>
                  <a:gd name="T1" fmla="*/ 14 h 33"/>
                  <a:gd name="T2" fmla="*/ 138 w 165"/>
                  <a:gd name="T3" fmla="*/ 14 h 33"/>
                  <a:gd name="T4" fmla="*/ 138 w 165"/>
                  <a:gd name="T5" fmla="*/ 19 h 33"/>
                  <a:gd name="T6" fmla="*/ 0 w 165"/>
                  <a:gd name="T7" fmla="*/ 19 h 33"/>
                  <a:gd name="T8" fmla="*/ 0 w 165"/>
                  <a:gd name="T9" fmla="*/ 14 h 33"/>
                  <a:gd name="T10" fmla="*/ 132 w 165"/>
                  <a:gd name="T11" fmla="*/ 0 h 33"/>
                  <a:gd name="T12" fmla="*/ 165 w 165"/>
                  <a:gd name="T13" fmla="*/ 16 h 33"/>
                  <a:gd name="T14" fmla="*/ 132 w 165"/>
                  <a:gd name="T15" fmla="*/ 33 h 33"/>
                  <a:gd name="T16" fmla="*/ 132 w 165"/>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33">
                    <a:moveTo>
                      <a:pt x="0" y="14"/>
                    </a:moveTo>
                    <a:lnTo>
                      <a:pt x="138" y="14"/>
                    </a:lnTo>
                    <a:lnTo>
                      <a:pt x="138" y="19"/>
                    </a:lnTo>
                    <a:lnTo>
                      <a:pt x="0" y="19"/>
                    </a:lnTo>
                    <a:lnTo>
                      <a:pt x="0" y="14"/>
                    </a:lnTo>
                    <a:close/>
                    <a:moveTo>
                      <a:pt x="132" y="0"/>
                    </a:moveTo>
                    <a:lnTo>
                      <a:pt x="165" y="16"/>
                    </a:lnTo>
                    <a:lnTo>
                      <a:pt x="132" y="33"/>
                    </a:lnTo>
                    <a:lnTo>
                      <a:pt x="1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79" name="Rectangle 237"/>
              <p:cNvSpPr>
                <a:spLocks noChangeArrowheads="1"/>
              </p:cNvSpPr>
              <p:nvPr/>
            </p:nvSpPr>
            <p:spPr bwMode="auto">
              <a:xfrm>
                <a:off x="8491583" y="4026709"/>
                <a:ext cx="219075" cy="7938"/>
              </a:xfrm>
              <a:prstGeom prst="rect">
                <a:avLst/>
              </a:pr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80" name="Freeform 238"/>
              <p:cNvSpPr>
                <a:spLocks/>
              </p:cNvSpPr>
              <p:nvPr/>
            </p:nvSpPr>
            <p:spPr bwMode="auto">
              <a:xfrm>
                <a:off x="8701133" y="4004484"/>
                <a:ext cx="52388" cy="52388"/>
              </a:xfrm>
              <a:custGeom>
                <a:avLst/>
                <a:gdLst>
                  <a:gd name="T0" fmla="*/ 0 w 33"/>
                  <a:gd name="T1" fmla="*/ 0 h 33"/>
                  <a:gd name="T2" fmla="*/ 33 w 33"/>
                  <a:gd name="T3" fmla="*/ 16 h 33"/>
                  <a:gd name="T4" fmla="*/ 0 w 33"/>
                  <a:gd name="T5" fmla="*/ 33 h 33"/>
                  <a:gd name="T6" fmla="*/ 0 w 33"/>
                  <a:gd name="T7" fmla="*/ 0 h 33"/>
                </a:gdLst>
                <a:ahLst/>
                <a:cxnLst>
                  <a:cxn ang="0">
                    <a:pos x="T0" y="T1"/>
                  </a:cxn>
                  <a:cxn ang="0">
                    <a:pos x="T2" y="T3"/>
                  </a:cxn>
                  <a:cxn ang="0">
                    <a:pos x="T4" y="T5"/>
                  </a:cxn>
                  <a:cxn ang="0">
                    <a:pos x="T6" y="T7"/>
                  </a:cxn>
                </a:cxnLst>
                <a:rect l="0" t="0" r="r" b="b"/>
                <a:pathLst>
                  <a:path w="33" h="33">
                    <a:moveTo>
                      <a:pt x="0" y="0"/>
                    </a:moveTo>
                    <a:lnTo>
                      <a:pt x="33" y="16"/>
                    </a:lnTo>
                    <a:lnTo>
                      <a:pt x="0" y="33"/>
                    </a:lnTo>
                    <a:lnTo>
                      <a:pt x="0" y="0"/>
                    </a:lnTo>
                  </a:path>
                </a:pathLst>
              </a:custGeom>
              <a:noFill/>
              <a:ln w="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81" name="Freeform 242"/>
              <p:cNvSpPr>
                <a:spLocks/>
              </p:cNvSpPr>
              <p:nvPr/>
            </p:nvSpPr>
            <p:spPr bwMode="auto">
              <a:xfrm>
                <a:off x="5068398" y="2777254"/>
                <a:ext cx="117475" cy="101600"/>
              </a:xfrm>
              <a:custGeom>
                <a:avLst/>
                <a:gdLst>
                  <a:gd name="T0" fmla="*/ 0 w 74"/>
                  <a:gd name="T1" fmla="*/ 0 h 64"/>
                  <a:gd name="T2" fmla="*/ 37 w 74"/>
                  <a:gd name="T3" fmla="*/ 64 h 64"/>
                  <a:gd name="T4" fmla="*/ 74 w 74"/>
                  <a:gd name="T5" fmla="*/ 0 h 64"/>
                  <a:gd name="T6" fmla="*/ 0 w 74"/>
                  <a:gd name="T7" fmla="*/ 0 h 64"/>
                </a:gdLst>
                <a:ahLst/>
                <a:cxnLst>
                  <a:cxn ang="0">
                    <a:pos x="T0" y="T1"/>
                  </a:cxn>
                  <a:cxn ang="0">
                    <a:pos x="T2" y="T3"/>
                  </a:cxn>
                  <a:cxn ang="0">
                    <a:pos x="T4" y="T5"/>
                  </a:cxn>
                  <a:cxn ang="0">
                    <a:pos x="T6" y="T7"/>
                  </a:cxn>
                </a:cxnLst>
                <a:rect l="0" t="0" r="r" b="b"/>
                <a:pathLst>
                  <a:path w="74" h="64">
                    <a:moveTo>
                      <a:pt x="0" y="0"/>
                    </a:moveTo>
                    <a:lnTo>
                      <a:pt x="37" y="64"/>
                    </a:lnTo>
                    <a:lnTo>
                      <a:pt x="74"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82" name="Rectangle 245"/>
              <p:cNvSpPr>
                <a:spLocks noChangeArrowheads="1"/>
              </p:cNvSpPr>
              <p:nvPr/>
            </p:nvSpPr>
            <p:spPr bwMode="auto">
              <a:xfrm>
                <a:off x="7577183" y="2985309"/>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283" name="Rectangle 246"/>
              <p:cNvSpPr>
                <a:spLocks noChangeArrowheads="1"/>
              </p:cNvSpPr>
              <p:nvPr/>
            </p:nvSpPr>
            <p:spPr bwMode="auto">
              <a:xfrm>
                <a:off x="7577183" y="3175809"/>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284" name="Rectangle 247"/>
              <p:cNvSpPr>
                <a:spLocks noChangeArrowheads="1"/>
              </p:cNvSpPr>
              <p:nvPr/>
            </p:nvSpPr>
            <p:spPr bwMode="auto">
              <a:xfrm>
                <a:off x="7577183" y="3364722"/>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285" name="Rectangle 248"/>
              <p:cNvSpPr>
                <a:spLocks noChangeArrowheads="1"/>
              </p:cNvSpPr>
              <p:nvPr/>
            </p:nvSpPr>
            <p:spPr bwMode="auto">
              <a:xfrm>
                <a:off x="8750345" y="3088497"/>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286" name="Rectangle 249"/>
              <p:cNvSpPr>
                <a:spLocks noChangeArrowheads="1"/>
              </p:cNvSpPr>
              <p:nvPr/>
            </p:nvSpPr>
            <p:spPr bwMode="auto">
              <a:xfrm>
                <a:off x="8750345" y="3278997"/>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287" name="Rectangle 250"/>
              <p:cNvSpPr>
                <a:spLocks noChangeArrowheads="1"/>
              </p:cNvSpPr>
              <p:nvPr/>
            </p:nvSpPr>
            <p:spPr bwMode="auto">
              <a:xfrm>
                <a:off x="8750345" y="3467909"/>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288" name="Freeform 251"/>
              <p:cNvSpPr>
                <a:spLocks/>
              </p:cNvSpPr>
              <p:nvPr/>
            </p:nvSpPr>
            <p:spPr bwMode="auto">
              <a:xfrm>
                <a:off x="6389733" y="4674409"/>
                <a:ext cx="122238" cy="109538"/>
              </a:xfrm>
              <a:custGeom>
                <a:avLst/>
                <a:gdLst>
                  <a:gd name="T0" fmla="*/ 77 w 77"/>
                  <a:gd name="T1" fmla="*/ 34 h 69"/>
                  <a:gd name="T2" fmla="*/ 38 w 77"/>
                  <a:gd name="T3" fmla="*/ 0 h 69"/>
                  <a:gd name="T4" fmla="*/ 0 w 77"/>
                  <a:gd name="T5" fmla="*/ 34 h 69"/>
                  <a:gd name="T6" fmla="*/ 19 w 77"/>
                  <a:gd name="T7" fmla="*/ 34 h 69"/>
                  <a:gd name="T8" fmla="*/ 19 w 77"/>
                  <a:gd name="T9" fmla="*/ 69 h 69"/>
                  <a:gd name="T10" fmla="*/ 58 w 77"/>
                  <a:gd name="T11" fmla="*/ 69 h 69"/>
                  <a:gd name="T12" fmla="*/ 58 w 77"/>
                  <a:gd name="T13" fmla="*/ 34 h 69"/>
                  <a:gd name="T14" fmla="*/ 77 w 77"/>
                  <a:gd name="T15" fmla="*/ 34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69">
                    <a:moveTo>
                      <a:pt x="77" y="34"/>
                    </a:moveTo>
                    <a:lnTo>
                      <a:pt x="38" y="0"/>
                    </a:lnTo>
                    <a:lnTo>
                      <a:pt x="0" y="34"/>
                    </a:lnTo>
                    <a:lnTo>
                      <a:pt x="19" y="34"/>
                    </a:lnTo>
                    <a:lnTo>
                      <a:pt x="19" y="69"/>
                    </a:lnTo>
                    <a:lnTo>
                      <a:pt x="58" y="69"/>
                    </a:lnTo>
                    <a:lnTo>
                      <a:pt x="58" y="34"/>
                    </a:lnTo>
                    <a:lnTo>
                      <a:pt x="77"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89" name="Freeform 252"/>
              <p:cNvSpPr>
                <a:spLocks/>
              </p:cNvSpPr>
              <p:nvPr/>
            </p:nvSpPr>
            <p:spPr bwMode="auto">
              <a:xfrm>
                <a:off x="6142083" y="4674409"/>
                <a:ext cx="122238" cy="109538"/>
              </a:xfrm>
              <a:custGeom>
                <a:avLst/>
                <a:gdLst>
                  <a:gd name="T0" fmla="*/ 77 w 77"/>
                  <a:gd name="T1" fmla="*/ 34 h 69"/>
                  <a:gd name="T2" fmla="*/ 39 w 77"/>
                  <a:gd name="T3" fmla="*/ 0 h 69"/>
                  <a:gd name="T4" fmla="*/ 0 w 77"/>
                  <a:gd name="T5" fmla="*/ 34 h 69"/>
                  <a:gd name="T6" fmla="*/ 19 w 77"/>
                  <a:gd name="T7" fmla="*/ 34 h 69"/>
                  <a:gd name="T8" fmla="*/ 19 w 77"/>
                  <a:gd name="T9" fmla="*/ 69 h 69"/>
                  <a:gd name="T10" fmla="*/ 58 w 77"/>
                  <a:gd name="T11" fmla="*/ 69 h 69"/>
                  <a:gd name="T12" fmla="*/ 58 w 77"/>
                  <a:gd name="T13" fmla="*/ 34 h 69"/>
                  <a:gd name="T14" fmla="*/ 77 w 77"/>
                  <a:gd name="T15" fmla="*/ 34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69">
                    <a:moveTo>
                      <a:pt x="77" y="34"/>
                    </a:moveTo>
                    <a:lnTo>
                      <a:pt x="39" y="0"/>
                    </a:lnTo>
                    <a:lnTo>
                      <a:pt x="0" y="34"/>
                    </a:lnTo>
                    <a:lnTo>
                      <a:pt x="19" y="34"/>
                    </a:lnTo>
                    <a:lnTo>
                      <a:pt x="19" y="69"/>
                    </a:lnTo>
                    <a:lnTo>
                      <a:pt x="58" y="69"/>
                    </a:lnTo>
                    <a:lnTo>
                      <a:pt x="58" y="34"/>
                    </a:lnTo>
                    <a:lnTo>
                      <a:pt x="77" y="34"/>
                    </a:lnTo>
                    <a:close/>
                  </a:path>
                </a:pathLst>
              </a:custGeom>
              <a:noFill/>
              <a:ln w="17463" cap="rnd">
                <a:solidFill>
                  <a:srgbClr val="C0504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90" name="Freeform 253"/>
              <p:cNvSpPr>
                <a:spLocks/>
              </p:cNvSpPr>
              <p:nvPr/>
            </p:nvSpPr>
            <p:spPr bwMode="auto">
              <a:xfrm>
                <a:off x="7418433" y="2863072"/>
                <a:ext cx="311150" cy="198438"/>
              </a:xfrm>
              <a:custGeom>
                <a:avLst/>
                <a:gdLst>
                  <a:gd name="T0" fmla="*/ 196 w 196"/>
                  <a:gd name="T1" fmla="*/ 0 h 125"/>
                  <a:gd name="T2" fmla="*/ 62 w 196"/>
                  <a:gd name="T3" fmla="*/ 0 h 125"/>
                  <a:gd name="T4" fmla="*/ 0 w 196"/>
                  <a:gd name="T5" fmla="*/ 62 h 125"/>
                  <a:gd name="T6" fmla="*/ 62 w 196"/>
                  <a:gd name="T7" fmla="*/ 125 h 125"/>
                  <a:gd name="T8" fmla="*/ 196 w 196"/>
                  <a:gd name="T9" fmla="*/ 125 h 125"/>
                  <a:gd name="T10" fmla="*/ 196 w 196"/>
                  <a:gd name="T11" fmla="*/ 0 h 125"/>
                </a:gdLst>
                <a:ahLst/>
                <a:cxnLst>
                  <a:cxn ang="0">
                    <a:pos x="T0" y="T1"/>
                  </a:cxn>
                  <a:cxn ang="0">
                    <a:pos x="T2" y="T3"/>
                  </a:cxn>
                  <a:cxn ang="0">
                    <a:pos x="T4" y="T5"/>
                  </a:cxn>
                  <a:cxn ang="0">
                    <a:pos x="T6" y="T7"/>
                  </a:cxn>
                  <a:cxn ang="0">
                    <a:pos x="T8" y="T9"/>
                  </a:cxn>
                  <a:cxn ang="0">
                    <a:pos x="T10" y="T11"/>
                  </a:cxn>
                </a:cxnLst>
                <a:rect l="0" t="0" r="r" b="b"/>
                <a:pathLst>
                  <a:path w="196" h="125">
                    <a:moveTo>
                      <a:pt x="196" y="0"/>
                    </a:moveTo>
                    <a:lnTo>
                      <a:pt x="62" y="0"/>
                    </a:lnTo>
                    <a:lnTo>
                      <a:pt x="0" y="62"/>
                    </a:lnTo>
                    <a:lnTo>
                      <a:pt x="62" y="125"/>
                    </a:lnTo>
                    <a:lnTo>
                      <a:pt x="196" y="125"/>
                    </a:lnTo>
                    <a:lnTo>
                      <a:pt x="19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91" name="Freeform 254"/>
              <p:cNvSpPr>
                <a:spLocks/>
              </p:cNvSpPr>
              <p:nvPr/>
            </p:nvSpPr>
            <p:spPr bwMode="auto">
              <a:xfrm>
                <a:off x="7418433" y="2863072"/>
                <a:ext cx="311150" cy="198438"/>
              </a:xfrm>
              <a:custGeom>
                <a:avLst/>
                <a:gdLst>
                  <a:gd name="T0" fmla="*/ 0 w 196"/>
                  <a:gd name="T1" fmla="*/ 125 h 125"/>
                  <a:gd name="T2" fmla="*/ 134 w 196"/>
                  <a:gd name="T3" fmla="*/ 125 h 125"/>
                  <a:gd name="T4" fmla="*/ 196 w 196"/>
                  <a:gd name="T5" fmla="*/ 62 h 125"/>
                  <a:gd name="T6" fmla="*/ 134 w 196"/>
                  <a:gd name="T7" fmla="*/ 0 h 125"/>
                  <a:gd name="T8" fmla="*/ 0 w 196"/>
                  <a:gd name="T9" fmla="*/ 0 h 125"/>
                  <a:gd name="T10" fmla="*/ 0 w 196"/>
                  <a:gd name="T11" fmla="*/ 125 h 125"/>
                </a:gdLst>
                <a:ahLst/>
                <a:cxnLst>
                  <a:cxn ang="0">
                    <a:pos x="T0" y="T1"/>
                  </a:cxn>
                  <a:cxn ang="0">
                    <a:pos x="T2" y="T3"/>
                  </a:cxn>
                  <a:cxn ang="0">
                    <a:pos x="T4" y="T5"/>
                  </a:cxn>
                  <a:cxn ang="0">
                    <a:pos x="T6" y="T7"/>
                  </a:cxn>
                  <a:cxn ang="0">
                    <a:pos x="T8" y="T9"/>
                  </a:cxn>
                  <a:cxn ang="0">
                    <a:pos x="T10" y="T11"/>
                  </a:cxn>
                </a:cxnLst>
                <a:rect l="0" t="0" r="r" b="b"/>
                <a:pathLst>
                  <a:path w="196" h="125">
                    <a:moveTo>
                      <a:pt x="0" y="125"/>
                    </a:moveTo>
                    <a:lnTo>
                      <a:pt x="134" y="125"/>
                    </a:lnTo>
                    <a:lnTo>
                      <a:pt x="196" y="62"/>
                    </a:lnTo>
                    <a:lnTo>
                      <a:pt x="134" y="0"/>
                    </a:lnTo>
                    <a:lnTo>
                      <a:pt x="0" y="0"/>
                    </a:lnTo>
                    <a:lnTo>
                      <a:pt x="0" y="125"/>
                    </a:lnTo>
                    <a:close/>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92" name="Rectangle 255"/>
              <p:cNvSpPr>
                <a:spLocks noChangeArrowheads="1"/>
              </p:cNvSpPr>
              <p:nvPr/>
            </p:nvSpPr>
            <p:spPr bwMode="auto">
              <a:xfrm>
                <a:off x="7444424" y="2874334"/>
                <a:ext cx="2436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ADC</a:t>
                </a:r>
                <a:endParaRPr kumimoji="0" lang="zh-CN" altLang="zh-CN"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93" name="Freeform 256"/>
              <p:cNvSpPr>
                <a:spLocks/>
              </p:cNvSpPr>
              <p:nvPr/>
            </p:nvSpPr>
            <p:spPr bwMode="auto">
              <a:xfrm>
                <a:off x="7418433" y="3933047"/>
                <a:ext cx="311150" cy="203200"/>
              </a:xfrm>
              <a:custGeom>
                <a:avLst/>
                <a:gdLst>
                  <a:gd name="T0" fmla="*/ 196 w 196"/>
                  <a:gd name="T1" fmla="*/ 0 h 128"/>
                  <a:gd name="T2" fmla="*/ 63 w 196"/>
                  <a:gd name="T3" fmla="*/ 0 h 128"/>
                  <a:gd name="T4" fmla="*/ 0 w 196"/>
                  <a:gd name="T5" fmla="*/ 64 h 128"/>
                  <a:gd name="T6" fmla="*/ 63 w 196"/>
                  <a:gd name="T7" fmla="*/ 128 h 128"/>
                  <a:gd name="T8" fmla="*/ 196 w 196"/>
                  <a:gd name="T9" fmla="*/ 128 h 128"/>
                  <a:gd name="T10" fmla="*/ 196 w 196"/>
                  <a:gd name="T11" fmla="*/ 0 h 128"/>
                </a:gdLst>
                <a:ahLst/>
                <a:cxnLst>
                  <a:cxn ang="0">
                    <a:pos x="T0" y="T1"/>
                  </a:cxn>
                  <a:cxn ang="0">
                    <a:pos x="T2" y="T3"/>
                  </a:cxn>
                  <a:cxn ang="0">
                    <a:pos x="T4" y="T5"/>
                  </a:cxn>
                  <a:cxn ang="0">
                    <a:pos x="T6" y="T7"/>
                  </a:cxn>
                  <a:cxn ang="0">
                    <a:pos x="T8" y="T9"/>
                  </a:cxn>
                  <a:cxn ang="0">
                    <a:pos x="T10" y="T11"/>
                  </a:cxn>
                </a:cxnLst>
                <a:rect l="0" t="0" r="r" b="b"/>
                <a:pathLst>
                  <a:path w="196" h="128">
                    <a:moveTo>
                      <a:pt x="196" y="0"/>
                    </a:moveTo>
                    <a:lnTo>
                      <a:pt x="63" y="0"/>
                    </a:lnTo>
                    <a:lnTo>
                      <a:pt x="0" y="64"/>
                    </a:lnTo>
                    <a:lnTo>
                      <a:pt x="63" y="128"/>
                    </a:lnTo>
                    <a:lnTo>
                      <a:pt x="196" y="128"/>
                    </a:lnTo>
                    <a:lnTo>
                      <a:pt x="19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94" name="Freeform 257"/>
              <p:cNvSpPr>
                <a:spLocks/>
              </p:cNvSpPr>
              <p:nvPr/>
            </p:nvSpPr>
            <p:spPr bwMode="auto">
              <a:xfrm>
                <a:off x="7418433" y="3933047"/>
                <a:ext cx="311150" cy="203200"/>
              </a:xfrm>
              <a:custGeom>
                <a:avLst/>
                <a:gdLst>
                  <a:gd name="T0" fmla="*/ 0 w 196"/>
                  <a:gd name="T1" fmla="*/ 128 h 128"/>
                  <a:gd name="T2" fmla="*/ 133 w 196"/>
                  <a:gd name="T3" fmla="*/ 128 h 128"/>
                  <a:gd name="T4" fmla="*/ 196 w 196"/>
                  <a:gd name="T5" fmla="*/ 64 h 128"/>
                  <a:gd name="T6" fmla="*/ 133 w 196"/>
                  <a:gd name="T7" fmla="*/ 0 h 128"/>
                  <a:gd name="T8" fmla="*/ 0 w 196"/>
                  <a:gd name="T9" fmla="*/ 0 h 128"/>
                  <a:gd name="T10" fmla="*/ 0 w 196"/>
                  <a:gd name="T11" fmla="*/ 128 h 128"/>
                </a:gdLst>
                <a:ahLst/>
                <a:cxnLst>
                  <a:cxn ang="0">
                    <a:pos x="T0" y="T1"/>
                  </a:cxn>
                  <a:cxn ang="0">
                    <a:pos x="T2" y="T3"/>
                  </a:cxn>
                  <a:cxn ang="0">
                    <a:pos x="T4" y="T5"/>
                  </a:cxn>
                  <a:cxn ang="0">
                    <a:pos x="T6" y="T7"/>
                  </a:cxn>
                  <a:cxn ang="0">
                    <a:pos x="T8" y="T9"/>
                  </a:cxn>
                  <a:cxn ang="0">
                    <a:pos x="T10" y="T11"/>
                  </a:cxn>
                </a:cxnLst>
                <a:rect l="0" t="0" r="r" b="b"/>
                <a:pathLst>
                  <a:path w="196" h="128">
                    <a:moveTo>
                      <a:pt x="0" y="128"/>
                    </a:moveTo>
                    <a:lnTo>
                      <a:pt x="133" y="128"/>
                    </a:lnTo>
                    <a:lnTo>
                      <a:pt x="196" y="64"/>
                    </a:lnTo>
                    <a:lnTo>
                      <a:pt x="133" y="0"/>
                    </a:lnTo>
                    <a:lnTo>
                      <a:pt x="0" y="0"/>
                    </a:lnTo>
                    <a:lnTo>
                      <a:pt x="0" y="128"/>
                    </a:lnTo>
                    <a:close/>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95" name="Rectangle 258"/>
              <p:cNvSpPr>
                <a:spLocks noChangeArrowheads="1"/>
              </p:cNvSpPr>
              <p:nvPr/>
            </p:nvSpPr>
            <p:spPr bwMode="auto">
              <a:xfrm>
                <a:off x="7456257" y="3957703"/>
                <a:ext cx="2436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ADC</a:t>
                </a:r>
                <a:endParaRPr kumimoji="0" lang="zh-CN" altLang="zh-CN"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96" name="Freeform 259"/>
              <p:cNvSpPr>
                <a:spLocks/>
              </p:cNvSpPr>
              <p:nvPr/>
            </p:nvSpPr>
            <p:spPr bwMode="auto">
              <a:xfrm>
                <a:off x="8139158" y="4674409"/>
                <a:ext cx="127000" cy="109538"/>
              </a:xfrm>
              <a:custGeom>
                <a:avLst/>
                <a:gdLst>
                  <a:gd name="T0" fmla="*/ 80 w 80"/>
                  <a:gd name="T1" fmla="*/ 34 h 69"/>
                  <a:gd name="T2" fmla="*/ 40 w 80"/>
                  <a:gd name="T3" fmla="*/ 0 h 69"/>
                  <a:gd name="T4" fmla="*/ 0 w 80"/>
                  <a:gd name="T5" fmla="*/ 34 h 69"/>
                  <a:gd name="T6" fmla="*/ 20 w 80"/>
                  <a:gd name="T7" fmla="*/ 34 h 69"/>
                  <a:gd name="T8" fmla="*/ 20 w 80"/>
                  <a:gd name="T9" fmla="*/ 69 h 69"/>
                  <a:gd name="T10" fmla="*/ 60 w 80"/>
                  <a:gd name="T11" fmla="*/ 69 h 69"/>
                  <a:gd name="T12" fmla="*/ 60 w 80"/>
                  <a:gd name="T13" fmla="*/ 34 h 69"/>
                  <a:gd name="T14" fmla="*/ 80 w 80"/>
                  <a:gd name="T15" fmla="*/ 34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69">
                    <a:moveTo>
                      <a:pt x="80" y="34"/>
                    </a:moveTo>
                    <a:lnTo>
                      <a:pt x="40" y="0"/>
                    </a:lnTo>
                    <a:lnTo>
                      <a:pt x="0" y="34"/>
                    </a:lnTo>
                    <a:lnTo>
                      <a:pt x="20" y="34"/>
                    </a:lnTo>
                    <a:lnTo>
                      <a:pt x="20" y="69"/>
                    </a:lnTo>
                    <a:lnTo>
                      <a:pt x="60" y="69"/>
                    </a:lnTo>
                    <a:lnTo>
                      <a:pt x="60" y="34"/>
                    </a:lnTo>
                    <a:lnTo>
                      <a:pt x="80"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97" name="Freeform 260"/>
              <p:cNvSpPr>
                <a:spLocks/>
              </p:cNvSpPr>
              <p:nvPr/>
            </p:nvSpPr>
            <p:spPr bwMode="auto">
              <a:xfrm>
                <a:off x="8139158" y="4674409"/>
                <a:ext cx="127000" cy="109538"/>
              </a:xfrm>
              <a:custGeom>
                <a:avLst/>
                <a:gdLst>
                  <a:gd name="T0" fmla="*/ 80 w 80"/>
                  <a:gd name="T1" fmla="*/ 34 h 69"/>
                  <a:gd name="T2" fmla="*/ 40 w 80"/>
                  <a:gd name="T3" fmla="*/ 0 h 69"/>
                  <a:gd name="T4" fmla="*/ 0 w 80"/>
                  <a:gd name="T5" fmla="*/ 34 h 69"/>
                  <a:gd name="T6" fmla="*/ 20 w 80"/>
                  <a:gd name="T7" fmla="*/ 34 h 69"/>
                  <a:gd name="T8" fmla="*/ 20 w 80"/>
                  <a:gd name="T9" fmla="*/ 69 h 69"/>
                  <a:gd name="T10" fmla="*/ 60 w 80"/>
                  <a:gd name="T11" fmla="*/ 69 h 69"/>
                  <a:gd name="T12" fmla="*/ 60 w 80"/>
                  <a:gd name="T13" fmla="*/ 34 h 69"/>
                  <a:gd name="T14" fmla="*/ 80 w 80"/>
                  <a:gd name="T15" fmla="*/ 34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69">
                    <a:moveTo>
                      <a:pt x="80" y="34"/>
                    </a:moveTo>
                    <a:lnTo>
                      <a:pt x="40" y="0"/>
                    </a:lnTo>
                    <a:lnTo>
                      <a:pt x="0" y="34"/>
                    </a:lnTo>
                    <a:lnTo>
                      <a:pt x="20" y="34"/>
                    </a:lnTo>
                    <a:lnTo>
                      <a:pt x="20" y="69"/>
                    </a:lnTo>
                    <a:lnTo>
                      <a:pt x="60" y="69"/>
                    </a:lnTo>
                    <a:lnTo>
                      <a:pt x="60" y="34"/>
                    </a:lnTo>
                    <a:lnTo>
                      <a:pt x="80" y="34"/>
                    </a:lnTo>
                    <a:close/>
                  </a:path>
                </a:pathLst>
              </a:custGeom>
              <a:noFill/>
              <a:ln w="17463" cap="rnd">
                <a:solidFill>
                  <a:srgbClr val="C0504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98" name="Freeform 262"/>
              <p:cNvSpPr>
                <a:spLocks/>
              </p:cNvSpPr>
              <p:nvPr/>
            </p:nvSpPr>
            <p:spPr bwMode="auto">
              <a:xfrm>
                <a:off x="5131184" y="2530550"/>
                <a:ext cx="169863" cy="111125"/>
              </a:xfrm>
              <a:custGeom>
                <a:avLst/>
                <a:gdLst>
                  <a:gd name="T0" fmla="*/ 107 w 107"/>
                  <a:gd name="T1" fmla="*/ 70 h 70"/>
                  <a:gd name="T2" fmla="*/ 0 w 107"/>
                  <a:gd name="T3" fmla="*/ 70 h 70"/>
                  <a:gd name="T4" fmla="*/ 0 w 107"/>
                  <a:gd name="T5" fmla="*/ 0 h 70"/>
                </a:gdLst>
                <a:ahLst/>
                <a:cxnLst>
                  <a:cxn ang="0">
                    <a:pos x="T0" y="T1"/>
                  </a:cxn>
                  <a:cxn ang="0">
                    <a:pos x="T2" y="T3"/>
                  </a:cxn>
                  <a:cxn ang="0">
                    <a:pos x="T4" y="T5"/>
                  </a:cxn>
                </a:cxnLst>
                <a:rect l="0" t="0" r="r" b="b"/>
                <a:pathLst>
                  <a:path w="107" h="70">
                    <a:moveTo>
                      <a:pt x="107" y="70"/>
                    </a:moveTo>
                    <a:lnTo>
                      <a:pt x="0" y="70"/>
                    </a:lnTo>
                    <a:lnTo>
                      <a:pt x="0"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99" name="Freeform 263"/>
              <p:cNvSpPr>
                <a:spLocks/>
              </p:cNvSpPr>
              <p:nvPr/>
            </p:nvSpPr>
            <p:spPr bwMode="auto">
              <a:xfrm>
                <a:off x="5069272" y="2428950"/>
                <a:ext cx="119063" cy="101600"/>
              </a:xfrm>
              <a:custGeom>
                <a:avLst/>
                <a:gdLst>
                  <a:gd name="T0" fmla="*/ 0 w 75"/>
                  <a:gd name="T1" fmla="*/ 0 h 64"/>
                  <a:gd name="T2" fmla="*/ 37 w 75"/>
                  <a:gd name="T3" fmla="*/ 64 h 64"/>
                  <a:gd name="T4" fmla="*/ 75 w 75"/>
                  <a:gd name="T5" fmla="*/ 0 h 64"/>
                  <a:gd name="T6" fmla="*/ 0 w 75"/>
                  <a:gd name="T7" fmla="*/ 0 h 64"/>
                </a:gdLst>
                <a:ahLst/>
                <a:cxnLst>
                  <a:cxn ang="0">
                    <a:pos x="T0" y="T1"/>
                  </a:cxn>
                  <a:cxn ang="0">
                    <a:pos x="T2" y="T3"/>
                  </a:cxn>
                  <a:cxn ang="0">
                    <a:pos x="T4" y="T5"/>
                  </a:cxn>
                  <a:cxn ang="0">
                    <a:pos x="T6" y="T7"/>
                  </a:cxn>
                </a:cxnLst>
                <a:rect l="0" t="0" r="r" b="b"/>
                <a:pathLst>
                  <a:path w="75" h="64">
                    <a:moveTo>
                      <a:pt x="0" y="0"/>
                    </a:moveTo>
                    <a:lnTo>
                      <a:pt x="37" y="64"/>
                    </a:lnTo>
                    <a:lnTo>
                      <a:pt x="7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00" name="Freeform 264"/>
              <p:cNvSpPr>
                <a:spLocks/>
              </p:cNvSpPr>
              <p:nvPr/>
            </p:nvSpPr>
            <p:spPr bwMode="auto">
              <a:xfrm>
                <a:off x="5069272" y="2428950"/>
                <a:ext cx="119063" cy="101600"/>
              </a:xfrm>
              <a:custGeom>
                <a:avLst/>
                <a:gdLst>
                  <a:gd name="T0" fmla="*/ 0 w 75"/>
                  <a:gd name="T1" fmla="*/ 0 h 64"/>
                  <a:gd name="T2" fmla="*/ 37 w 75"/>
                  <a:gd name="T3" fmla="*/ 64 h 64"/>
                  <a:gd name="T4" fmla="*/ 75 w 75"/>
                  <a:gd name="T5" fmla="*/ 0 h 64"/>
                  <a:gd name="T6" fmla="*/ 0 w 75"/>
                  <a:gd name="T7" fmla="*/ 0 h 64"/>
                </a:gdLst>
                <a:ahLst/>
                <a:cxnLst>
                  <a:cxn ang="0">
                    <a:pos x="T0" y="T1"/>
                  </a:cxn>
                  <a:cxn ang="0">
                    <a:pos x="T2" y="T3"/>
                  </a:cxn>
                  <a:cxn ang="0">
                    <a:pos x="T4" y="T5"/>
                  </a:cxn>
                  <a:cxn ang="0">
                    <a:pos x="T6" y="T7"/>
                  </a:cxn>
                </a:cxnLst>
                <a:rect l="0" t="0" r="r" b="b"/>
                <a:pathLst>
                  <a:path w="75" h="64">
                    <a:moveTo>
                      <a:pt x="0" y="0"/>
                    </a:moveTo>
                    <a:lnTo>
                      <a:pt x="37" y="64"/>
                    </a:lnTo>
                    <a:lnTo>
                      <a:pt x="75" y="0"/>
                    </a:lnTo>
                    <a:lnTo>
                      <a:pt x="0" y="0"/>
                    </a:lnTo>
                    <a:close/>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01" name="Line 323"/>
              <p:cNvSpPr>
                <a:spLocks noChangeShapeType="1"/>
              </p:cNvSpPr>
              <p:nvPr/>
            </p:nvSpPr>
            <p:spPr bwMode="auto">
              <a:xfrm flipH="1">
                <a:off x="6683421" y="4037822"/>
                <a:ext cx="119062"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02" name="Line 326"/>
              <p:cNvSpPr>
                <a:spLocks noChangeShapeType="1"/>
              </p:cNvSpPr>
              <p:nvPr/>
            </p:nvSpPr>
            <p:spPr bwMode="auto">
              <a:xfrm flipH="1">
                <a:off x="6675483" y="2977372"/>
                <a:ext cx="127000"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03" name="Line 330"/>
              <p:cNvSpPr>
                <a:spLocks noChangeShapeType="1"/>
              </p:cNvSpPr>
              <p:nvPr/>
            </p:nvSpPr>
            <p:spPr bwMode="auto">
              <a:xfrm flipH="1">
                <a:off x="5132691" y="4446428"/>
                <a:ext cx="80963"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04" name="Line 331"/>
              <p:cNvSpPr>
                <a:spLocks noChangeShapeType="1"/>
              </p:cNvSpPr>
              <p:nvPr/>
            </p:nvSpPr>
            <p:spPr bwMode="auto">
              <a:xfrm flipH="1" flipV="1">
                <a:off x="5137453" y="4327365"/>
                <a:ext cx="1588" cy="115888"/>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05" name="Freeform 332"/>
              <p:cNvSpPr>
                <a:spLocks/>
              </p:cNvSpPr>
              <p:nvPr/>
            </p:nvSpPr>
            <p:spPr bwMode="auto">
              <a:xfrm>
                <a:off x="5072366" y="4213065"/>
                <a:ext cx="131763" cy="114300"/>
              </a:xfrm>
              <a:custGeom>
                <a:avLst/>
                <a:gdLst>
                  <a:gd name="T0" fmla="*/ 0 w 83"/>
                  <a:gd name="T1" fmla="*/ 0 h 72"/>
                  <a:gd name="T2" fmla="*/ 42 w 83"/>
                  <a:gd name="T3" fmla="*/ 72 h 72"/>
                  <a:gd name="T4" fmla="*/ 83 w 83"/>
                  <a:gd name="T5" fmla="*/ 0 h 72"/>
                  <a:gd name="T6" fmla="*/ 0 w 83"/>
                  <a:gd name="T7" fmla="*/ 0 h 72"/>
                </a:gdLst>
                <a:ahLst/>
                <a:cxnLst>
                  <a:cxn ang="0">
                    <a:pos x="T0" y="T1"/>
                  </a:cxn>
                  <a:cxn ang="0">
                    <a:pos x="T2" y="T3"/>
                  </a:cxn>
                  <a:cxn ang="0">
                    <a:pos x="T4" y="T5"/>
                  </a:cxn>
                  <a:cxn ang="0">
                    <a:pos x="T6" y="T7"/>
                  </a:cxn>
                </a:cxnLst>
                <a:rect l="0" t="0" r="r" b="b"/>
                <a:pathLst>
                  <a:path w="83" h="72">
                    <a:moveTo>
                      <a:pt x="0" y="0"/>
                    </a:moveTo>
                    <a:lnTo>
                      <a:pt x="42" y="72"/>
                    </a:lnTo>
                    <a:lnTo>
                      <a:pt x="83" y="0"/>
                    </a:lnTo>
                    <a:lnTo>
                      <a:pt x="0" y="0"/>
                    </a:lnTo>
                    <a:close/>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06" name="Freeform 359"/>
              <p:cNvSpPr>
                <a:spLocks/>
              </p:cNvSpPr>
              <p:nvPr/>
            </p:nvSpPr>
            <p:spPr bwMode="auto">
              <a:xfrm>
                <a:off x="5145868" y="3166350"/>
                <a:ext cx="103188" cy="109538"/>
              </a:xfrm>
              <a:custGeom>
                <a:avLst/>
                <a:gdLst>
                  <a:gd name="T0" fmla="*/ 65 w 65"/>
                  <a:gd name="T1" fmla="*/ 69 h 69"/>
                  <a:gd name="T2" fmla="*/ 0 w 65"/>
                  <a:gd name="T3" fmla="*/ 69 h 69"/>
                  <a:gd name="T4" fmla="*/ 0 w 65"/>
                  <a:gd name="T5" fmla="*/ 0 h 69"/>
                </a:gdLst>
                <a:ahLst/>
                <a:cxnLst>
                  <a:cxn ang="0">
                    <a:pos x="T0" y="T1"/>
                  </a:cxn>
                  <a:cxn ang="0">
                    <a:pos x="T2" y="T3"/>
                  </a:cxn>
                  <a:cxn ang="0">
                    <a:pos x="T4" y="T5"/>
                  </a:cxn>
                </a:cxnLst>
                <a:rect l="0" t="0" r="r" b="b"/>
                <a:pathLst>
                  <a:path w="65" h="69">
                    <a:moveTo>
                      <a:pt x="65" y="69"/>
                    </a:moveTo>
                    <a:lnTo>
                      <a:pt x="0" y="69"/>
                    </a:lnTo>
                    <a:lnTo>
                      <a:pt x="0"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07" name="Freeform 361"/>
              <p:cNvSpPr>
                <a:spLocks/>
              </p:cNvSpPr>
              <p:nvPr/>
            </p:nvSpPr>
            <p:spPr bwMode="auto">
              <a:xfrm>
                <a:off x="5085543" y="3064750"/>
                <a:ext cx="117475" cy="101600"/>
              </a:xfrm>
              <a:custGeom>
                <a:avLst/>
                <a:gdLst>
                  <a:gd name="T0" fmla="*/ 0 w 74"/>
                  <a:gd name="T1" fmla="*/ 0 h 64"/>
                  <a:gd name="T2" fmla="*/ 37 w 74"/>
                  <a:gd name="T3" fmla="*/ 64 h 64"/>
                  <a:gd name="T4" fmla="*/ 74 w 74"/>
                  <a:gd name="T5" fmla="*/ 0 h 64"/>
                  <a:gd name="T6" fmla="*/ 0 w 74"/>
                  <a:gd name="T7" fmla="*/ 0 h 64"/>
                </a:gdLst>
                <a:ahLst/>
                <a:cxnLst>
                  <a:cxn ang="0">
                    <a:pos x="T0" y="T1"/>
                  </a:cxn>
                  <a:cxn ang="0">
                    <a:pos x="T2" y="T3"/>
                  </a:cxn>
                  <a:cxn ang="0">
                    <a:pos x="T4" y="T5"/>
                  </a:cxn>
                  <a:cxn ang="0">
                    <a:pos x="T6" y="T7"/>
                  </a:cxn>
                </a:cxnLst>
                <a:rect l="0" t="0" r="r" b="b"/>
                <a:pathLst>
                  <a:path w="74" h="64">
                    <a:moveTo>
                      <a:pt x="0" y="0"/>
                    </a:moveTo>
                    <a:lnTo>
                      <a:pt x="37" y="64"/>
                    </a:lnTo>
                    <a:lnTo>
                      <a:pt x="74" y="0"/>
                    </a:lnTo>
                    <a:lnTo>
                      <a:pt x="0" y="0"/>
                    </a:lnTo>
                    <a:close/>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08" name="Line 372"/>
              <p:cNvSpPr>
                <a:spLocks noChangeShapeType="1"/>
              </p:cNvSpPr>
              <p:nvPr/>
            </p:nvSpPr>
            <p:spPr bwMode="auto">
              <a:xfrm flipH="1">
                <a:off x="6834233" y="3021822"/>
                <a:ext cx="461963" cy="3175"/>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09" name="Freeform 373"/>
              <p:cNvSpPr>
                <a:spLocks/>
              </p:cNvSpPr>
              <p:nvPr/>
            </p:nvSpPr>
            <p:spPr bwMode="auto">
              <a:xfrm>
                <a:off x="7723233" y="3366309"/>
                <a:ext cx="123825" cy="109538"/>
              </a:xfrm>
              <a:custGeom>
                <a:avLst/>
                <a:gdLst>
                  <a:gd name="T0" fmla="*/ 78 w 78"/>
                  <a:gd name="T1" fmla="*/ 34 h 69"/>
                  <a:gd name="T2" fmla="*/ 39 w 78"/>
                  <a:gd name="T3" fmla="*/ 0 h 69"/>
                  <a:gd name="T4" fmla="*/ 0 w 78"/>
                  <a:gd name="T5" fmla="*/ 34 h 69"/>
                  <a:gd name="T6" fmla="*/ 19 w 78"/>
                  <a:gd name="T7" fmla="*/ 34 h 69"/>
                  <a:gd name="T8" fmla="*/ 19 w 78"/>
                  <a:gd name="T9" fmla="*/ 69 h 69"/>
                  <a:gd name="T10" fmla="*/ 58 w 78"/>
                  <a:gd name="T11" fmla="*/ 69 h 69"/>
                  <a:gd name="T12" fmla="*/ 58 w 78"/>
                  <a:gd name="T13" fmla="*/ 34 h 69"/>
                  <a:gd name="T14" fmla="*/ 78 w 78"/>
                  <a:gd name="T15" fmla="*/ 34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69">
                    <a:moveTo>
                      <a:pt x="78" y="34"/>
                    </a:moveTo>
                    <a:lnTo>
                      <a:pt x="39" y="0"/>
                    </a:lnTo>
                    <a:lnTo>
                      <a:pt x="0" y="34"/>
                    </a:lnTo>
                    <a:lnTo>
                      <a:pt x="19" y="34"/>
                    </a:lnTo>
                    <a:lnTo>
                      <a:pt x="19" y="69"/>
                    </a:lnTo>
                    <a:lnTo>
                      <a:pt x="58" y="69"/>
                    </a:lnTo>
                    <a:lnTo>
                      <a:pt x="58" y="34"/>
                    </a:lnTo>
                    <a:lnTo>
                      <a:pt x="78"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10" name="Line 374"/>
              <p:cNvSpPr>
                <a:spLocks noChangeShapeType="1"/>
              </p:cNvSpPr>
              <p:nvPr/>
            </p:nvSpPr>
            <p:spPr bwMode="auto">
              <a:xfrm flipH="1">
                <a:off x="6832645" y="2972609"/>
                <a:ext cx="141288"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11" name="Freeform 378"/>
              <p:cNvSpPr>
                <a:spLocks/>
              </p:cNvSpPr>
              <p:nvPr/>
            </p:nvSpPr>
            <p:spPr bwMode="auto">
              <a:xfrm>
                <a:off x="6807245" y="2763059"/>
                <a:ext cx="520700" cy="400050"/>
              </a:xfrm>
              <a:custGeom>
                <a:avLst/>
                <a:gdLst>
                  <a:gd name="T0" fmla="*/ 137 w 1367"/>
                  <a:gd name="T1" fmla="*/ 1046 h 1046"/>
                  <a:gd name="T2" fmla="*/ 1230 w 1367"/>
                  <a:gd name="T3" fmla="*/ 1046 h 1046"/>
                  <a:gd name="T4" fmla="*/ 1367 w 1367"/>
                  <a:gd name="T5" fmla="*/ 910 h 1046"/>
                  <a:gd name="T6" fmla="*/ 1367 w 1367"/>
                  <a:gd name="T7" fmla="*/ 137 h 1046"/>
                  <a:gd name="T8" fmla="*/ 1230 w 1367"/>
                  <a:gd name="T9" fmla="*/ 0 h 1046"/>
                  <a:gd name="T10" fmla="*/ 137 w 1367"/>
                  <a:gd name="T11" fmla="*/ 0 h 1046"/>
                  <a:gd name="T12" fmla="*/ 0 w 1367"/>
                  <a:gd name="T13" fmla="*/ 137 h 1046"/>
                  <a:gd name="T14" fmla="*/ 0 w 1367"/>
                  <a:gd name="T15" fmla="*/ 910 h 1046"/>
                  <a:gd name="T16" fmla="*/ 137 w 1367"/>
                  <a:gd name="T17" fmla="*/ 1046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7" h="1046">
                    <a:moveTo>
                      <a:pt x="137" y="1046"/>
                    </a:moveTo>
                    <a:lnTo>
                      <a:pt x="1230" y="1046"/>
                    </a:lnTo>
                    <a:cubicBezTo>
                      <a:pt x="1306" y="1046"/>
                      <a:pt x="1367" y="985"/>
                      <a:pt x="1367" y="910"/>
                    </a:cubicBezTo>
                    <a:lnTo>
                      <a:pt x="1367" y="137"/>
                    </a:lnTo>
                    <a:cubicBezTo>
                      <a:pt x="1367" y="62"/>
                      <a:pt x="1306" y="0"/>
                      <a:pt x="1230" y="0"/>
                    </a:cubicBezTo>
                    <a:lnTo>
                      <a:pt x="137" y="0"/>
                    </a:lnTo>
                    <a:cubicBezTo>
                      <a:pt x="61" y="0"/>
                      <a:pt x="0" y="62"/>
                      <a:pt x="0" y="137"/>
                    </a:cubicBezTo>
                    <a:lnTo>
                      <a:pt x="0" y="910"/>
                    </a:lnTo>
                    <a:cubicBezTo>
                      <a:pt x="0" y="985"/>
                      <a:pt x="61" y="1046"/>
                      <a:pt x="137" y="1046"/>
                    </a:cubicBez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12" name="Freeform 379"/>
              <p:cNvSpPr>
                <a:spLocks/>
              </p:cNvSpPr>
              <p:nvPr/>
            </p:nvSpPr>
            <p:spPr bwMode="auto">
              <a:xfrm>
                <a:off x="6807245" y="2763059"/>
                <a:ext cx="520700" cy="400050"/>
              </a:xfrm>
              <a:custGeom>
                <a:avLst/>
                <a:gdLst>
                  <a:gd name="T0" fmla="*/ 137 w 1367"/>
                  <a:gd name="T1" fmla="*/ 1046 h 1046"/>
                  <a:gd name="T2" fmla="*/ 1230 w 1367"/>
                  <a:gd name="T3" fmla="*/ 1046 h 1046"/>
                  <a:gd name="T4" fmla="*/ 1367 w 1367"/>
                  <a:gd name="T5" fmla="*/ 910 h 1046"/>
                  <a:gd name="T6" fmla="*/ 1367 w 1367"/>
                  <a:gd name="T7" fmla="*/ 137 h 1046"/>
                  <a:gd name="T8" fmla="*/ 1230 w 1367"/>
                  <a:gd name="T9" fmla="*/ 0 h 1046"/>
                  <a:gd name="T10" fmla="*/ 137 w 1367"/>
                  <a:gd name="T11" fmla="*/ 0 h 1046"/>
                  <a:gd name="T12" fmla="*/ 0 w 1367"/>
                  <a:gd name="T13" fmla="*/ 137 h 1046"/>
                  <a:gd name="T14" fmla="*/ 0 w 1367"/>
                  <a:gd name="T15" fmla="*/ 910 h 1046"/>
                  <a:gd name="T16" fmla="*/ 137 w 1367"/>
                  <a:gd name="T17" fmla="*/ 1046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7" h="1046">
                    <a:moveTo>
                      <a:pt x="137" y="1046"/>
                    </a:moveTo>
                    <a:lnTo>
                      <a:pt x="1230" y="1046"/>
                    </a:lnTo>
                    <a:cubicBezTo>
                      <a:pt x="1306" y="1046"/>
                      <a:pt x="1367" y="985"/>
                      <a:pt x="1367" y="910"/>
                    </a:cubicBezTo>
                    <a:lnTo>
                      <a:pt x="1367" y="137"/>
                    </a:lnTo>
                    <a:cubicBezTo>
                      <a:pt x="1367" y="62"/>
                      <a:pt x="1306" y="0"/>
                      <a:pt x="1230" y="0"/>
                    </a:cubicBezTo>
                    <a:lnTo>
                      <a:pt x="137" y="0"/>
                    </a:lnTo>
                    <a:cubicBezTo>
                      <a:pt x="61" y="0"/>
                      <a:pt x="0" y="62"/>
                      <a:pt x="0" y="137"/>
                    </a:cubicBezTo>
                    <a:lnTo>
                      <a:pt x="0" y="910"/>
                    </a:lnTo>
                    <a:cubicBezTo>
                      <a:pt x="0" y="985"/>
                      <a:pt x="61" y="1046"/>
                      <a:pt x="137" y="1046"/>
                    </a:cubicBezTo>
                    <a:close/>
                  </a:path>
                </a:pathLst>
              </a:cu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grpSp>
            <p:nvGrpSpPr>
              <p:cNvPr id="313" name="组合 312"/>
              <p:cNvGrpSpPr/>
              <p:nvPr/>
            </p:nvGrpSpPr>
            <p:grpSpPr>
              <a:xfrm>
                <a:off x="5306602" y="2571906"/>
                <a:ext cx="163513" cy="163513"/>
                <a:chOff x="5978525" y="3035300"/>
                <a:chExt cx="163513" cy="163513"/>
              </a:xfrm>
            </p:grpSpPr>
            <p:sp>
              <p:nvSpPr>
                <p:cNvPr id="351" name="Freeform 268"/>
                <p:cNvSpPr>
                  <a:spLocks/>
                </p:cNvSpPr>
                <p:nvPr/>
              </p:nvSpPr>
              <p:spPr bwMode="auto">
                <a:xfrm>
                  <a:off x="5988050" y="3035300"/>
                  <a:ext cx="131763" cy="163513"/>
                </a:xfrm>
                <a:custGeom>
                  <a:avLst/>
                  <a:gdLst>
                    <a:gd name="T0" fmla="*/ 83 w 83"/>
                    <a:gd name="T1" fmla="*/ 0 h 103"/>
                    <a:gd name="T2" fmla="*/ 0 w 83"/>
                    <a:gd name="T3" fmla="*/ 51 h 103"/>
                    <a:gd name="T4" fmla="*/ 83 w 83"/>
                    <a:gd name="T5" fmla="*/ 103 h 103"/>
                    <a:gd name="T6" fmla="*/ 83 w 83"/>
                    <a:gd name="T7" fmla="*/ 0 h 103"/>
                  </a:gdLst>
                  <a:ahLst/>
                  <a:cxnLst>
                    <a:cxn ang="0">
                      <a:pos x="T0" y="T1"/>
                    </a:cxn>
                    <a:cxn ang="0">
                      <a:pos x="T2" y="T3"/>
                    </a:cxn>
                    <a:cxn ang="0">
                      <a:pos x="T4" y="T5"/>
                    </a:cxn>
                    <a:cxn ang="0">
                      <a:pos x="T6" y="T7"/>
                    </a:cxn>
                  </a:cxnLst>
                  <a:rect l="0" t="0" r="r" b="b"/>
                  <a:pathLst>
                    <a:path w="83" h="103">
                      <a:moveTo>
                        <a:pt x="83" y="0"/>
                      </a:moveTo>
                      <a:lnTo>
                        <a:pt x="0" y="51"/>
                      </a:lnTo>
                      <a:lnTo>
                        <a:pt x="83" y="103"/>
                      </a:lnTo>
                      <a:lnTo>
                        <a:pt x="8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52" name="Rectangle 394"/>
                <p:cNvSpPr>
                  <a:spLocks noChangeArrowheads="1"/>
                </p:cNvSpPr>
                <p:nvPr/>
              </p:nvSpPr>
              <p:spPr bwMode="auto">
                <a:xfrm>
                  <a:off x="5978525" y="3086100"/>
                  <a:ext cx="161925" cy="4763"/>
                </a:xfrm>
                <a:prstGeom prst="rect">
                  <a:avLst/>
                </a:prstGeom>
                <a:solidFill>
                  <a:srgbClr val="F5FF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53" name="Rectangle 395"/>
                <p:cNvSpPr>
                  <a:spLocks noChangeArrowheads="1"/>
                </p:cNvSpPr>
                <p:nvPr/>
              </p:nvSpPr>
              <p:spPr bwMode="auto">
                <a:xfrm>
                  <a:off x="5978525" y="3090863"/>
                  <a:ext cx="161925" cy="4763"/>
                </a:xfrm>
                <a:prstGeom prst="rect">
                  <a:avLst/>
                </a:prstGeom>
                <a:solidFill>
                  <a:srgbClr val="F2FF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54" name="Rectangle 396"/>
                <p:cNvSpPr>
                  <a:spLocks noChangeArrowheads="1"/>
                </p:cNvSpPr>
                <p:nvPr/>
              </p:nvSpPr>
              <p:spPr bwMode="auto">
                <a:xfrm>
                  <a:off x="5978525" y="3095625"/>
                  <a:ext cx="161925" cy="4763"/>
                </a:xfrm>
                <a:prstGeom prst="rect">
                  <a:avLst/>
                </a:prstGeom>
                <a:solidFill>
                  <a:srgbClr val="EEFE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55" name="Rectangle 397"/>
                <p:cNvSpPr>
                  <a:spLocks noChangeArrowheads="1"/>
                </p:cNvSpPr>
                <p:nvPr/>
              </p:nvSpPr>
              <p:spPr bwMode="auto">
                <a:xfrm>
                  <a:off x="5978525" y="3100388"/>
                  <a:ext cx="161925" cy="3175"/>
                </a:xfrm>
                <a:prstGeom prst="rect">
                  <a:avLst/>
                </a:prstGeom>
                <a:solidFill>
                  <a:srgbClr val="EBFE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56" name="Rectangle 398"/>
                <p:cNvSpPr>
                  <a:spLocks noChangeArrowheads="1"/>
                </p:cNvSpPr>
                <p:nvPr/>
              </p:nvSpPr>
              <p:spPr bwMode="auto">
                <a:xfrm>
                  <a:off x="5978525" y="3103563"/>
                  <a:ext cx="161925" cy="4763"/>
                </a:xfrm>
                <a:prstGeom prst="rect">
                  <a:avLst/>
                </a:prstGeom>
                <a:solidFill>
                  <a:srgbClr val="E8FD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57" name="Rectangle 399"/>
                <p:cNvSpPr>
                  <a:spLocks noChangeArrowheads="1"/>
                </p:cNvSpPr>
                <p:nvPr/>
              </p:nvSpPr>
              <p:spPr bwMode="auto">
                <a:xfrm>
                  <a:off x="5978525" y="3108325"/>
                  <a:ext cx="161925" cy="4763"/>
                </a:xfrm>
                <a:prstGeom prst="rect">
                  <a:avLst/>
                </a:prstGeom>
                <a:solidFill>
                  <a:srgbClr val="E5FD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58" name="Rectangle 400"/>
                <p:cNvSpPr>
                  <a:spLocks noChangeArrowheads="1"/>
                </p:cNvSpPr>
                <p:nvPr/>
              </p:nvSpPr>
              <p:spPr bwMode="auto">
                <a:xfrm>
                  <a:off x="5978525" y="3113088"/>
                  <a:ext cx="161925" cy="4763"/>
                </a:xfrm>
                <a:prstGeom prst="rect">
                  <a:avLst/>
                </a:prstGeom>
                <a:solidFill>
                  <a:srgbClr val="E1FD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59" name="Rectangle 401"/>
                <p:cNvSpPr>
                  <a:spLocks noChangeArrowheads="1"/>
                </p:cNvSpPr>
                <p:nvPr/>
              </p:nvSpPr>
              <p:spPr bwMode="auto">
                <a:xfrm>
                  <a:off x="5978525" y="3117850"/>
                  <a:ext cx="161925" cy="3175"/>
                </a:xfrm>
                <a:prstGeom prst="rect">
                  <a:avLst/>
                </a:prstGeom>
                <a:solidFill>
                  <a:srgbClr val="DEFD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60" name="Rectangle 402"/>
                <p:cNvSpPr>
                  <a:spLocks noChangeArrowheads="1"/>
                </p:cNvSpPr>
                <p:nvPr/>
              </p:nvSpPr>
              <p:spPr bwMode="auto">
                <a:xfrm>
                  <a:off x="5980113" y="3089275"/>
                  <a:ext cx="161925" cy="34925"/>
                </a:xfrm>
                <a:prstGeom prst="rect">
                  <a:avLst/>
                </a:prstGeom>
                <a:noFill/>
                <a:ln w="9525" cap="rnd">
                  <a:solidFill>
                    <a:srgbClr val="98B95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grpSp>
          <p:sp>
            <p:nvSpPr>
              <p:cNvPr id="314" name="Freeform 439"/>
              <p:cNvSpPr>
                <a:spLocks/>
              </p:cNvSpPr>
              <p:nvPr/>
            </p:nvSpPr>
            <p:spPr bwMode="auto">
              <a:xfrm>
                <a:off x="6812008" y="3825097"/>
                <a:ext cx="520700" cy="400050"/>
              </a:xfrm>
              <a:custGeom>
                <a:avLst/>
                <a:gdLst>
                  <a:gd name="T0" fmla="*/ 136 w 1367"/>
                  <a:gd name="T1" fmla="*/ 1046 h 1046"/>
                  <a:gd name="T2" fmla="*/ 1230 w 1367"/>
                  <a:gd name="T3" fmla="*/ 1046 h 1046"/>
                  <a:gd name="T4" fmla="*/ 1367 w 1367"/>
                  <a:gd name="T5" fmla="*/ 909 h 1046"/>
                  <a:gd name="T6" fmla="*/ 1367 w 1367"/>
                  <a:gd name="T7" fmla="*/ 137 h 1046"/>
                  <a:gd name="T8" fmla="*/ 1230 w 1367"/>
                  <a:gd name="T9" fmla="*/ 0 h 1046"/>
                  <a:gd name="T10" fmla="*/ 136 w 1367"/>
                  <a:gd name="T11" fmla="*/ 0 h 1046"/>
                  <a:gd name="T12" fmla="*/ 0 w 1367"/>
                  <a:gd name="T13" fmla="*/ 137 h 1046"/>
                  <a:gd name="T14" fmla="*/ 0 w 1367"/>
                  <a:gd name="T15" fmla="*/ 909 h 1046"/>
                  <a:gd name="T16" fmla="*/ 136 w 1367"/>
                  <a:gd name="T17" fmla="*/ 1046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7" h="1046">
                    <a:moveTo>
                      <a:pt x="136" y="1046"/>
                    </a:moveTo>
                    <a:lnTo>
                      <a:pt x="1230" y="1046"/>
                    </a:lnTo>
                    <a:cubicBezTo>
                      <a:pt x="1306" y="1046"/>
                      <a:pt x="1367" y="985"/>
                      <a:pt x="1367" y="909"/>
                    </a:cubicBezTo>
                    <a:lnTo>
                      <a:pt x="1367" y="137"/>
                    </a:lnTo>
                    <a:cubicBezTo>
                      <a:pt x="1367" y="61"/>
                      <a:pt x="1306" y="0"/>
                      <a:pt x="1230" y="0"/>
                    </a:cubicBezTo>
                    <a:lnTo>
                      <a:pt x="136" y="0"/>
                    </a:lnTo>
                    <a:cubicBezTo>
                      <a:pt x="61" y="0"/>
                      <a:pt x="0" y="61"/>
                      <a:pt x="0" y="137"/>
                    </a:cubicBezTo>
                    <a:lnTo>
                      <a:pt x="0" y="909"/>
                    </a:lnTo>
                    <a:cubicBezTo>
                      <a:pt x="0" y="985"/>
                      <a:pt x="61" y="1046"/>
                      <a:pt x="136" y="1046"/>
                    </a:cubicBez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15" name="Freeform 440"/>
              <p:cNvSpPr>
                <a:spLocks/>
              </p:cNvSpPr>
              <p:nvPr/>
            </p:nvSpPr>
            <p:spPr bwMode="auto">
              <a:xfrm>
                <a:off x="6812008" y="3825097"/>
                <a:ext cx="520700" cy="400050"/>
              </a:xfrm>
              <a:custGeom>
                <a:avLst/>
                <a:gdLst>
                  <a:gd name="T0" fmla="*/ 136 w 1367"/>
                  <a:gd name="T1" fmla="*/ 1046 h 1046"/>
                  <a:gd name="T2" fmla="*/ 1230 w 1367"/>
                  <a:gd name="T3" fmla="*/ 1046 h 1046"/>
                  <a:gd name="T4" fmla="*/ 1367 w 1367"/>
                  <a:gd name="T5" fmla="*/ 909 h 1046"/>
                  <a:gd name="T6" fmla="*/ 1367 w 1367"/>
                  <a:gd name="T7" fmla="*/ 137 h 1046"/>
                  <a:gd name="T8" fmla="*/ 1230 w 1367"/>
                  <a:gd name="T9" fmla="*/ 0 h 1046"/>
                  <a:gd name="T10" fmla="*/ 136 w 1367"/>
                  <a:gd name="T11" fmla="*/ 0 h 1046"/>
                  <a:gd name="T12" fmla="*/ 0 w 1367"/>
                  <a:gd name="T13" fmla="*/ 137 h 1046"/>
                  <a:gd name="T14" fmla="*/ 0 w 1367"/>
                  <a:gd name="T15" fmla="*/ 909 h 1046"/>
                  <a:gd name="T16" fmla="*/ 136 w 1367"/>
                  <a:gd name="T17" fmla="*/ 1046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7" h="1046">
                    <a:moveTo>
                      <a:pt x="136" y="1046"/>
                    </a:moveTo>
                    <a:lnTo>
                      <a:pt x="1230" y="1046"/>
                    </a:lnTo>
                    <a:cubicBezTo>
                      <a:pt x="1306" y="1046"/>
                      <a:pt x="1367" y="985"/>
                      <a:pt x="1367" y="909"/>
                    </a:cubicBezTo>
                    <a:lnTo>
                      <a:pt x="1367" y="137"/>
                    </a:lnTo>
                    <a:cubicBezTo>
                      <a:pt x="1367" y="61"/>
                      <a:pt x="1306" y="0"/>
                      <a:pt x="1230" y="0"/>
                    </a:cubicBezTo>
                    <a:lnTo>
                      <a:pt x="136" y="0"/>
                    </a:lnTo>
                    <a:cubicBezTo>
                      <a:pt x="61" y="0"/>
                      <a:pt x="0" y="61"/>
                      <a:pt x="0" y="137"/>
                    </a:cubicBezTo>
                    <a:lnTo>
                      <a:pt x="0" y="909"/>
                    </a:lnTo>
                    <a:cubicBezTo>
                      <a:pt x="0" y="985"/>
                      <a:pt x="61" y="1046"/>
                      <a:pt x="136" y="1046"/>
                    </a:cubicBezTo>
                    <a:close/>
                  </a:path>
                </a:pathLst>
              </a:cu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16" name="文本框 315"/>
                  <p:cNvSpPr txBox="1"/>
                  <p:nvPr/>
                </p:nvSpPr>
                <p:spPr>
                  <a:xfrm>
                    <a:off x="4981832" y="3819614"/>
                    <a:ext cx="298704" cy="3700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𝑟</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450" name="文本框 449"/>
                  <p:cNvSpPr txBox="1">
                    <a:spLocks noRot="1" noChangeAspect="1" noMove="1" noResize="1" noEditPoints="1" noAdjustHandles="1" noChangeArrowheads="1" noChangeShapeType="1" noTextEdit="1"/>
                  </p:cNvSpPr>
                  <p:nvPr/>
                </p:nvSpPr>
                <p:spPr>
                  <a:xfrm>
                    <a:off x="4981832" y="3819614"/>
                    <a:ext cx="298704" cy="370038"/>
                  </a:xfrm>
                  <a:prstGeom prst="rect">
                    <a:avLst/>
                  </a:prstGeom>
                  <a:blipFill>
                    <a:blip r:embed="rId6"/>
                    <a:stretch>
                      <a:fillRect r="-28571"/>
                    </a:stretch>
                  </a:blipFill>
                </p:spPr>
                <p:txBody>
                  <a:bodyPr/>
                  <a:lstStyle/>
                  <a:p>
                    <a:r>
                      <a:rPr lang="zh-CN" altLang="en-US">
                        <a:noFill/>
                      </a:rPr>
                      <a:t> </a:t>
                    </a:r>
                  </a:p>
                </p:txBody>
              </p:sp>
            </mc:Fallback>
          </mc:AlternateContent>
          <p:sp>
            <p:nvSpPr>
              <p:cNvPr id="317" name="Rectangle 16"/>
              <p:cNvSpPr>
                <a:spLocks noChangeArrowheads="1"/>
              </p:cNvSpPr>
              <p:nvPr/>
            </p:nvSpPr>
            <p:spPr bwMode="auto">
              <a:xfrm>
                <a:off x="6904681" y="2787665"/>
                <a:ext cx="3686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RF </a:t>
                </a:r>
                <a:endParaRPr kumimoji="0" lang="en-US" altLang="zh-CN"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zh-CN" sz="1200" dirty="0">
                    <a:solidFill>
                      <a:srgbClr val="000000"/>
                    </a:solidFill>
                    <a:latin typeface="Times New Roman" panose="02020603050405020304" pitchFamily="18" charset="0"/>
                    <a:cs typeface="Times New Roman" panose="02020603050405020304" pitchFamily="18" charset="0"/>
                  </a:rPr>
                  <a:t>Chain</a:t>
                </a:r>
                <a:endParaRPr kumimoji="0" lang="zh-CN" altLang="zh-CN"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18" name="Rectangle 16"/>
              <p:cNvSpPr>
                <a:spLocks noChangeArrowheads="1"/>
              </p:cNvSpPr>
              <p:nvPr/>
            </p:nvSpPr>
            <p:spPr bwMode="auto">
              <a:xfrm>
                <a:off x="6908112" y="3837130"/>
                <a:ext cx="3686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RF </a:t>
                </a:r>
                <a:endParaRPr kumimoji="0" lang="en-US" altLang="zh-CN"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zh-CN" sz="1200" dirty="0">
                    <a:solidFill>
                      <a:srgbClr val="000000"/>
                    </a:solidFill>
                    <a:latin typeface="Times New Roman" panose="02020603050405020304" pitchFamily="18" charset="0"/>
                    <a:cs typeface="Times New Roman" panose="02020603050405020304" pitchFamily="18" charset="0"/>
                  </a:rPr>
                  <a:t>Chain</a:t>
                </a:r>
                <a:endParaRPr kumimoji="0" lang="zh-CN" altLang="zh-CN"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19" name="文本框 318"/>
                  <p:cNvSpPr txBox="1"/>
                  <p:nvPr/>
                </p:nvSpPr>
                <p:spPr>
                  <a:xfrm>
                    <a:off x="7399382" y="3542371"/>
                    <a:ext cx="298704" cy="3700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𝑟</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459" name="文本框 458"/>
                  <p:cNvSpPr txBox="1">
                    <a:spLocks noRot="1" noChangeAspect="1" noMove="1" noResize="1" noEditPoints="1" noAdjustHandles="1" noChangeArrowheads="1" noChangeShapeType="1" noTextEdit="1"/>
                  </p:cNvSpPr>
                  <p:nvPr/>
                </p:nvSpPr>
                <p:spPr>
                  <a:xfrm>
                    <a:off x="7399382" y="3542371"/>
                    <a:ext cx="298704" cy="370038"/>
                  </a:xfrm>
                  <a:prstGeom prst="rect">
                    <a:avLst/>
                  </a:prstGeom>
                  <a:blipFill>
                    <a:blip r:embed="rId7"/>
                    <a:stretch>
                      <a:fillRect r="-163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0" name="文本框 319"/>
                  <p:cNvSpPr txBox="1"/>
                  <p:nvPr/>
                </p:nvSpPr>
                <p:spPr>
                  <a:xfrm>
                    <a:off x="8551781" y="3627378"/>
                    <a:ext cx="298704" cy="3700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𝑠</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460" name="文本框 459"/>
                  <p:cNvSpPr txBox="1">
                    <a:spLocks noRot="1" noChangeAspect="1" noMove="1" noResize="1" noEditPoints="1" noAdjustHandles="1" noChangeArrowheads="1" noChangeShapeType="1" noTextEdit="1"/>
                  </p:cNvSpPr>
                  <p:nvPr/>
                </p:nvSpPr>
                <p:spPr>
                  <a:xfrm>
                    <a:off x="8551781" y="3627378"/>
                    <a:ext cx="298704" cy="370038"/>
                  </a:xfrm>
                  <a:prstGeom prst="rect">
                    <a:avLst/>
                  </a:prstGeom>
                  <a:blipFill>
                    <a:blip r:embed="rId8"/>
                    <a:stretch>
                      <a:fillRect r="-24490"/>
                    </a:stretch>
                  </a:blipFill>
                </p:spPr>
                <p:txBody>
                  <a:bodyPr/>
                  <a:lstStyle/>
                  <a:p>
                    <a:r>
                      <a:rPr lang="zh-CN" altLang="en-US">
                        <a:noFill/>
                      </a:rPr>
                      <a:t> </a:t>
                    </a:r>
                  </a:p>
                </p:txBody>
              </p:sp>
            </mc:Fallback>
          </mc:AlternateContent>
          <p:sp>
            <p:nvSpPr>
              <p:cNvPr id="321" name="Rectangle 50"/>
              <p:cNvSpPr>
                <a:spLocks noChangeArrowheads="1"/>
              </p:cNvSpPr>
              <p:nvPr/>
            </p:nvSpPr>
            <p:spPr bwMode="auto">
              <a:xfrm>
                <a:off x="7464626" y="4800336"/>
                <a:ext cx="150146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zh-CN" sz="1600" i="1" dirty="0">
                    <a:solidFill>
                      <a:srgbClr val="000000"/>
                    </a:solidFill>
                    <a:latin typeface="Times New Roman" panose="02020603050405020304" pitchFamily="18" charset="0"/>
                    <a:cs typeface="Times New Roman" panose="02020603050405020304" pitchFamily="18" charset="0"/>
                  </a:rPr>
                  <a:t>d</a:t>
                </a:r>
                <a:r>
                  <a:rPr kumimoji="0" lang="en-US"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igital</a:t>
                </a:r>
                <a:r>
                  <a:rPr kumimoji="0" lang="en-US" altLang="zh-CN" sz="1600" b="0" i="1" u="none" strike="noStrike" cap="none" normalizeH="0" dirty="0">
                    <a:ln>
                      <a:noFill/>
                    </a:ln>
                    <a:solidFill>
                      <a:srgbClr val="000000"/>
                    </a:solidFill>
                    <a:effectLst/>
                    <a:latin typeface="Times New Roman" panose="02020603050405020304" pitchFamily="18" charset="0"/>
                    <a:cs typeface="Times New Roman" panose="02020603050405020304" pitchFamily="18" charset="0"/>
                  </a:rPr>
                  <a:t> </a:t>
                </a:r>
                <a:r>
                  <a:rPr lang="en-US" altLang="zh-CN" sz="1600" i="1" dirty="0">
                    <a:solidFill>
                      <a:srgbClr val="000000"/>
                    </a:solidFill>
                    <a:latin typeface="Times New Roman" panose="02020603050405020304" pitchFamily="18" charset="0"/>
                    <a:cs typeface="Times New Roman" panose="02020603050405020304" pitchFamily="18" charset="0"/>
                  </a:rPr>
                  <a:t>combiner</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zh-CN" altLang="zh-CN"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22" name="Rectangle 145"/>
              <p:cNvSpPr>
                <a:spLocks noChangeArrowheads="1"/>
              </p:cNvSpPr>
              <p:nvPr/>
            </p:nvSpPr>
            <p:spPr bwMode="auto">
              <a:xfrm>
                <a:off x="7920405" y="3017387"/>
                <a:ext cx="58990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FPGA</a:t>
                </a:r>
                <a:endParaRPr kumimoji="0" lang="en-US" altLang="zh-CN"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zh-CN" dirty="0">
                    <a:solidFill>
                      <a:srgbClr val="000000"/>
                    </a:solidFill>
                    <a:latin typeface="Times New Roman" panose="02020603050405020304" pitchFamily="18" charset="0"/>
                    <a:cs typeface="Times New Roman" panose="02020603050405020304"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DSP</a:t>
                </a:r>
                <a:endPar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23" name="Rectangle 49"/>
              <p:cNvSpPr>
                <a:spLocks noChangeArrowheads="1"/>
              </p:cNvSpPr>
              <p:nvPr/>
            </p:nvSpPr>
            <p:spPr bwMode="auto">
              <a:xfrm>
                <a:off x="5542703" y="4801236"/>
                <a:ext cx="13978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i="1" dirty="0">
                    <a:solidFill>
                      <a:srgbClr val="000000"/>
                    </a:solidFill>
                    <a:latin typeface="Times New Roman" panose="02020603050405020304" pitchFamily="18" charset="0"/>
                    <a:cs typeface="Times New Roman" panose="02020603050405020304" pitchFamily="18" charset="0"/>
                  </a:rPr>
                  <a:t>a</a:t>
                </a:r>
                <a:r>
                  <a:rPr kumimoji="0" lang="en-US"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nalog</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lang="en-US" altLang="zh-CN" sz="1600" i="1" dirty="0">
                    <a:solidFill>
                      <a:srgbClr val="000000"/>
                    </a:solidFill>
                    <a:latin typeface="Times New Roman" panose="02020603050405020304" pitchFamily="18" charset="0"/>
                    <a:cs typeface="Times New Roman" panose="02020603050405020304" pitchFamily="18" charset="0"/>
                  </a:rPr>
                  <a:t>c</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ombiner</a:t>
                </a:r>
                <a:endParaRPr kumimoji="0" lang="zh-CN" altLang="zh-CN"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nvGrpSpPr>
              <p:cNvPr id="324" name="组合 323"/>
              <p:cNvGrpSpPr/>
              <p:nvPr/>
            </p:nvGrpSpPr>
            <p:grpSpPr>
              <a:xfrm>
                <a:off x="5250327" y="3203344"/>
                <a:ext cx="163513" cy="163513"/>
                <a:chOff x="5978525" y="3035300"/>
                <a:chExt cx="163513" cy="163513"/>
              </a:xfrm>
            </p:grpSpPr>
            <p:sp>
              <p:nvSpPr>
                <p:cNvPr id="341" name="Freeform 268"/>
                <p:cNvSpPr>
                  <a:spLocks/>
                </p:cNvSpPr>
                <p:nvPr/>
              </p:nvSpPr>
              <p:spPr bwMode="auto">
                <a:xfrm>
                  <a:off x="5988050" y="3035300"/>
                  <a:ext cx="131763" cy="163513"/>
                </a:xfrm>
                <a:custGeom>
                  <a:avLst/>
                  <a:gdLst>
                    <a:gd name="T0" fmla="*/ 83 w 83"/>
                    <a:gd name="T1" fmla="*/ 0 h 103"/>
                    <a:gd name="T2" fmla="*/ 0 w 83"/>
                    <a:gd name="T3" fmla="*/ 51 h 103"/>
                    <a:gd name="T4" fmla="*/ 83 w 83"/>
                    <a:gd name="T5" fmla="*/ 103 h 103"/>
                    <a:gd name="T6" fmla="*/ 83 w 83"/>
                    <a:gd name="T7" fmla="*/ 0 h 103"/>
                  </a:gdLst>
                  <a:ahLst/>
                  <a:cxnLst>
                    <a:cxn ang="0">
                      <a:pos x="T0" y="T1"/>
                    </a:cxn>
                    <a:cxn ang="0">
                      <a:pos x="T2" y="T3"/>
                    </a:cxn>
                    <a:cxn ang="0">
                      <a:pos x="T4" y="T5"/>
                    </a:cxn>
                    <a:cxn ang="0">
                      <a:pos x="T6" y="T7"/>
                    </a:cxn>
                  </a:cxnLst>
                  <a:rect l="0" t="0" r="r" b="b"/>
                  <a:pathLst>
                    <a:path w="83" h="103">
                      <a:moveTo>
                        <a:pt x="83" y="0"/>
                      </a:moveTo>
                      <a:lnTo>
                        <a:pt x="0" y="51"/>
                      </a:lnTo>
                      <a:lnTo>
                        <a:pt x="83" y="103"/>
                      </a:lnTo>
                      <a:lnTo>
                        <a:pt x="8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42" name="Rectangle 394"/>
                <p:cNvSpPr>
                  <a:spLocks noChangeArrowheads="1"/>
                </p:cNvSpPr>
                <p:nvPr/>
              </p:nvSpPr>
              <p:spPr bwMode="auto">
                <a:xfrm>
                  <a:off x="5978525" y="3086100"/>
                  <a:ext cx="161925" cy="4763"/>
                </a:xfrm>
                <a:prstGeom prst="rect">
                  <a:avLst/>
                </a:prstGeom>
                <a:solidFill>
                  <a:srgbClr val="F5FF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43" name="Rectangle 395"/>
                <p:cNvSpPr>
                  <a:spLocks noChangeArrowheads="1"/>
                </p:cNvSpPr>
                <p:nvPr/>
              </p:nvSpPr>
              <p:spPr bwMode="auto">
                <a:xfrm>
                  <a:off x="5978525" y="3090863"/>
                  <a:ext cx="161925" cy="4763"/>
                </a:xfrm>
                <a:prstGeom prst="rect">
                  <a:avLst/>
                </a:prstGeom>
                <a:solidFill>
                  <a:srgbClr val="F2FF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44" name="Rectangle 396"/>
                <p:cNvSpPr>
                  <a:spLocks noChangeArrowheads="1"/>
                </p:cNvSpPr>
                <p:nvPr/>
              </p:nvSpPr>
              <p:spPr bwMode="auto">
                <a:xfrm>
                  <a:off x="5978525" y="3095625"/>
                  <a:ext cx="161925" cy="4763"/>
                </a:xfrm>
                <a:prstGeom prst="rect">
                  <a:avLst/>
                </a:prstGeom>
                <a:solidFill>
                  <a:srgbClr val="EEFE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45" name="Rectangle 397"/>
                <p:cNvSpPr>
                  <a:spLocks noChangeArrowheads="1"/>
                </p:cNvSpPr>
                <p:nvPr/>
              </p:nvSpPr>
              <p:spPr bwMode="auto">
                <a:xfrm>
                  <a:off x="5978525" y="3100388"/>
                  <a:ext cx="161925" cy="3175"/>
                </a:xfrm>
                <a:prstGeom prst="rect">
                  <a:avLst/>
                </a:prstGeom>
                <a:solidFill>
                  <a:srgbClr val="EBFE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46" name="Rectangle 398"/>
                <p:cNvSpPr>
                  <a:spLocks noChangeArrowheads="1"/>
                </p:cNvSpPr>
                <p:nvPr/>
              </p:nvSpPr>
              <p:spPr bwMode="auto">
                <a:xfrm>
                  <a:off x="5978525" y="3103563"/>
                  <a:ext cx="161925" cy="4763"/>
                </a:xfrm>
                <a:prstGeom prst="rect">
                  <a:avLst/>
                </a:prstGeom>
                <a:solidFill>
                  <a:srgbClr val="E8FD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47" name="Rectangle 399"/>
                <p:cNvSpPr>
                  <a:spLocks noChangeArrowheads="1"/>
                </p:cNvSpPr>
                <p:nvPr/>
              </p:nvSpPr>
              <p:spPr bwMode="auto">
                <a:xfrm>
                  <a:off x="5978525" y="3108325"/>
                  <a:ext cx="161925" cy="4763"/>
                </a:xfrm>
                <a:prstGeom prst="rect">
                  <a:avLst/>
                </a:prstGeom>
                <a:solidFill>
                  <a:srgbClr val="E5FD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48" name="Rectangle 400"/>
                <p:cNvSpPr>
                  <a:spLocks noChangeArrowheads="1"/>
                </p:cNvSpPr>
                <p:nvPr/>
              </p:nvSpPr>
              <p:spPr bwMode="auto">
                <a:xfrm>
                  <a:off x="5978525" y="3113088"/>
                  <a:ext cx="161925" cy="4763"/>
                </a:xfrm>
                <a:prstGeom prst="rect">
                  <a:avLst/>
                </a:prstGeom>
                <a:solidFill>
                  <a:srgbClr val="E1FD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49" name="Rectangle 401"/>
                <p:cNvSpPr>
                  <a:spLocks noChangeArrowheads="1"/>
                </p:cNvSpPr>
                <p:nvPr/>
              </p:nvSpPr>
              <p:spPr bwMode="auto">
                <a:xfrm>
                  <a:off x="5978525" y="3117850"/>
                  <a:ext cx="161925" cy="3175"/>
                </a:xfrm>
                <a:prstGeom prst="rect">
                  <a:avLst/>
                </a:prstGeom>
                <a:solidFill>
                  <a:srgbClr val="DEFD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50" name="Rectangle 402"/>
                <p:cNvSpPr>
                  <a:spLocks noChangeArrowheads="1"/>
                </p:cNvSpPr>
                <p:nvPr/>
              </p:nvSpPr>
              <p:spPr bwMode="auto">
                <a:xfrm>
                  <a:off x="5980113" y="3089275"/>
                  <a:ext cx="161925" cy="34925"/>
                </a:xfrm>
                <a:prstGeom prst="rect">
                  <a:avLst/>
                </a:prstGeom>
                <a:noFill/>
                <a:ln w="9525" cap="rnd">
                  <a:solidFill>
                    <a:srgbClr val="98B95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grpSp>
          <p:grpSp>
            <p:nvGrpSpPr>
              <p:cNvPr id="325" name="组合 324"/>
              <p:cNvGrpSpPr/>
              <p:nvPr/>
            </p:nvGrpSpPr>
            <p:grpSpPr>
              <a:xfrm>
                <a:off x="5223179" y="4374122"/>
                <a:ext cx="163513" cy="163513"/>
                <a:chOff x="5978525" y="3035300"/>
                <a:chExt cx="163513" cy="163513"/>
              </a:xfrm>
            </p:grpSpPr>
            <p:sp>
              <p:nvSpPr>
                <p:cNvPr id="331" name="Freeform 268"/>
                <p:cNvSpPr>
                  <a:spLocks/>
                </p:cNvSpPr>
                <p:nvPr/>
              </p:nvSpPr>
              <p:spPr bwMode="auto">
                <a:xfrm>
                  <a:off x="5988050" y="3035300"/>
                  <a:ext cx="131763" cy="163513"/>
                </a:xfrm>
                <a:custGeom>
                  <a:avLst/>
                  <a:gdLst>
                    <a:gd name="T0" fmla="*/ 83 w 83"/>
                    <a:gd name="T1" fmla="*/ 0 h 103"/>
                    <a:gd name="T2" fmla="*/ 0 w 83"/>
                    <a:gd name="T3" fmla="*/ 51 h 103"/>
                    <a:gd name="T4" fmla="*/ 83 w 83"/>
                    <a:gd name="T5" fmla="*/ 103 h 103"/>
                    <a:gd name="T6" fmla="*/ 83 w 83"/>
                    <a:gd name="T7" fmla="*/ 0 h 103"/>
                  </a:gdLst>
                  <a:ahLst/>
                  <a:cxnLst>
                    <a:cxn ang="0">
                      <a:pos x="T0" y="T1"/>
                    </a:cxn>
                    <a:cxn ang="0">
                      <a:pos x="T2" y="T3"/>
                    </a:cxn>
                    <a:cxn ang="0">
                      <a:pos x="T4" y="T5"/>
                    </a:cxn>
                    <a:cxn ang="0">
                      <a:pos x="T6" y="T7"/>
                    </a:cxn>
                  </a:cxnLst>
                  <a:rect l="0" t="0" r="r" b="b"/>
                  <a:pathLst>
                    <a:path w="83" h="103">
                      <a:moveTo>
                        <a:pt x="83" y="0"/>
                      </a:moveTo>
                      <a:lnTo>
                        <a:pt x="0" y="51"/>
                      </a:lnTo>
                      <a:lnTo>
                        <a:pt x="83" y="103"/>
                      </a:lnTo>
                      <a:lnTo>
                        <a:pt x="8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32" name="Rectangle 394"/>
                <p:cNvSpPr>
                  <a:spLocks noChangeArrowheads="1"/>
                </p:cNvSpPr>
                <p:nvPr/>
              </p:nvSpPr>
              <p:spPr bwMode="auto">
                <a:xfrm>
                  <a:off x="5978525" y="3086100"/>
                  <a:ext cx="161925" cy="4763"/>
                </a:xfrm>
                <a:prstGeom prst="rect">
                  <a:avLst/>
                </a:prstGeom>
                <a:solidFill>
                  <a:srgbClr val="F5FF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33" name="Rectangle 395"/>
                <p:cNvSpPr>
                  <a:spLocks noChangeArrowheads="1"/>
                </p:cNvSpPr>
                <p:nvPr/>
              </p:nvSpPr>
              <p:spPr bwMode="auto">
                <a:xfrm>
                  <a:off x="5978525" y="3090863"/>
                  <a:ext cx="161925" cy="4763"/>
                </a:xfrm>
                <a:prstGeom prst="rect">
                  <a:avLst/>
                </a:prstGeom>
                <a:solidFill>
                  <a:srgbClr val="F2FF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34" name="Rectangle 396"/>
                <p:cNvSpPr>
                  <a:spLocks noChangeArrowheads="1"/>
                </p:cNvSpPr>
                <p:nvPr/>
              </p:nvSpPr>
              <p:spPr bwMode="auto">
                <a:xfrm>
                  <a:off x="5978525" y="3095625"/>
                  <a:ext cx="161925" cy="4763"/>
                </a:xfrm>
                <a:prstGeom prst="rect">
                  <a:avLst/>
                </a:prstGeom>
                <a:solidFill>
                  <a:srgbClr val="EEFE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35" name="Rectangle 397"/>
                <p:cNvSpPr>
                  <a:spLocks noChangeArrowheads="1"/>
                </p:cNvSpPr>
                <p:nvPr/>
              </p:nvSpPr>
              <p:spPr bwMode="auto">
                <a:xfrm>
                  <a:off x="5978525" y="3100388"/>
                  <a:ext cx="161925" cy="3175"/>
                </a:xfrm>
                <a:prstGeom prst="rect">
                  <a:avLst/>
                </a:prstGeom>
                <a:solidFill>
                  <a:srgbClr val="EBFE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36" name="Rectangle 398"/>
                <p:cNvSpPr>
                  <a:spLocks noChangeArrowheads="1"/>
                </p:cNvSpPr>
                <p:nvPr/>
              </p:nvSpPr>
              <p:spPr bwMode="auto">
                <a:xfrm>
                  <a:off x="5978525" y="3103563"/>
                  <a:ext cx="161925" cy="4763"/>
                </a:xfrm>
                <a:prstGeom prst="rect">
                  <a:avLst/>
                </a:prstGeom>
                <a:solidFill>
                  <a:srgbClr val="E8FD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37" name="Rectangle 399"/>
                <p:cNvSpPr>
                  <a:spLocks noChangeArrowheads="1"/>
                </p:cNvSpPr>
                <p:nvPr/>
              </p:nvSpPr>
              <p:spPr bwMode="auto">
                <a:xfrm>
                  <a:off x="5978525" y="3108325"/>
                  <a:ext cx="161925" cy="4763"/>
                </a:xfrm>
                <a:prstGeom prst="rect">
                  <a:avLst/>
                </a:prstGeom>
                <a:solidFill>
                  <a:srgbClr val="E5FD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38" name="Rectangle 400"/>
                <p:cNvSpPr>
                  <a:spLocks noChangeArrowheads="1"/>
                </p:cNvSpPr>
                <p:nvPr/>
              </p:nvSpPr>
              <p:spPr bwMode="auto">
                <a:xfrm>
                  <a:off x="5978525" y="3113088"/>
                  <a:ext cx="161925" cy="4763"/>
                </a:xfrm>
                <a:prstGeom prst="rect">
                  <a:avLst/>
                </a:prstGeom>
                <a:solidFill>
                  <a:srgbClr val="E1FD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39" name="Rectangle 401"/>
                <p:cNvSpPr>
                  <a:spLocks noChangeArrowheads="1"/>
                </p:cNvSpPr>
                <p:nvPr/>
              </p:nvSpPr>
              <p:spPr bwMode="auto">
                <a:xfrm>
                  <a:off x="5978525" y="3117850"/>
                  <a:ext cx="161925" cy="3175"/>
                </a:xfrm>
                <a:prstGeom prst="rect">
                  <a:avLst/>
                </a:prstGeom>
                <a:solidFill>
                  <a:srgbClr val="DEFD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40" name="Rectangle 402"/>
                <p:cNvSpPr>
                  <a:spLocks noChangeArrowheads="1"/>
                </p:cNvSpPr>
                <p:nvPr/>
              </p:nvSpPr>
              <p:spPr bwMode="auto">
                <a:xfrm>
                  <a:off x="5980113" y="3089275"/>
                  <a:ext cx="161925" cy="34925"/>
                </a:xfrm>
                <a:prstGeom prst="rect">
                  <a:avLst/>
                </a:prstGeom>
                <a:noFill/>
                <a:ln w="9525" cap="rnd">
                  <a:solidFill>
                    <a:srgbClr val="98B95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grpSp>
          <p:cxnSp>
            <p:nvCxnSpPr>
              <p:cNvPr id="326" name="直接连接符 325"/>
              <p:cNvCxnSpPr>
                <a:stCxn id="360" idx="3"/>
              </p:cNvCxnSpPr>
              <p:nvPr/>
            </p:nvCxnSpPr>
            <p:spPr>
              <a:xfrm flipV="1">
                <a:off x="5470115" y="2641048"/>
                <a:ext cx="145176" cy="2296"/>
              </a:xfrm>
              <a:prstGeom prst="line">
                <a:avLst/>
              </a:prstGeom>
            </p:spPr>
            <p:style>
              <a:lnRef idx="1">
                <a:schemeClr val="dk1"/>
              </a:lnRef>
              <a:fillRef idx="0">
                <a:schemeClr val="dk1"/>
              </a:fillRef>
              <a:effectRef idx="0">
                <a:schemeClr val="dk1"/>
              </a:effectRef>
              <a:fontRef idx="minor">
                <a:schemeClr val="tx1"/>
              </a:fontRef>
            </p:style>
          </p:cxnSp>
          <p:cxnSp>
            <p:nvCxnSpPr>
              <p:cNvPr id="327" name="直接连接符 326"/>
              <p:cNvCxnSpPr/>
              <p:nvPr/>
            </p:nvCxnSpPr>
            <p:spPr>
              <a:xfrm flipV="1">
                <a:off x="5416935" y="3275888"/>
                <a:ext cx="210586" cy="2299"/>
              </a:xfrm>
              <a:prstGeom prst="line">
                <a:avLst/>
              </a:prstGeom>
            </p:spPr>
            <p:style>
              <a:lnRef idx="1">
                <a:schemeClr val="dk1"/>
              </a:lnRef>
              <a:fillRef idx="0">
                <a:schemeClr val="dk1"/>
              </a:fillRef>
              <a:effectRef idx="0">
                <a:schemeClr val="dk1"/>
              </a:effectRef>
              <a:fontRef idx="minor">
                <a:schemeClr val="tx1"/>
              </a:fontRef>
            </p:style>
          </p:cxnSp>
          <p:cxnSp>
            <p:nvCxnSpPr>
              <p:cNvPr id="328" name="直接连接符 327"/>
              <p:cNvCxnSpPr/>
              <p:nvPr/>
            </p:nvCxnSpPr>
            <p:spPr>
              <a:xfrm>
                <a:off x="5383437" y="4442127"/>
                <a:ext cx="234549" cy="2260"/>
              </a:xfrm>
              <a:prstGeom prst="line">
                <a:avLst/>
              </a:prstGeom>
            </p:spPr>
            <p:style>
              <a:lnRef idx="1">
                <a:schemeClr val="dk1"/>
              </a:lnRef>
              <a:fillRef idx="0">
                <a:schemeClr val="dk1"/>
              </a:fillRef>
              <a:effectRef idx="0">
                <a:schemeClr val="dk1"/>
              </a:effectRef>
              <a:fontRef idx="minor">
                <a:schemeClr val="tx1"/>
              </a:fontRef>
            </p:style>
          </p:cxnSp>
          <p:sp>
            <p:nvSpPr>
              <p:cNvPr id="329" name="Freeform 15"/>
              <p:cNvSpPr>
                <a:spLocks/>
              </p:cNvSpPr>
              <p:nvPr/>
            </p:nvSpPr>
            <p:spPr bwMode="auto">
              <a:xfrm>
                <a:off x="5622651" y="2372548"/>
                <a:ext cx="1051395" cy="2228850"/>
              </a:xfrm>
              <a:custGeom>
                <a:avLst/>
                <a:gdLst>
                  <a:gd name="T0" fmla="*/ 0 w 1522"/>
                  <a:gd name="T1" fmla="*/ 254 h 5843"/>
                  <a:gd name="T2" fmla="*/ 254 w 1522"/>
                  <a:gd name="T3" fmla="*/ 0 h 5843"/>
                  <a:gd name="T4" fmla="*/ 1269 w 1522"/>
                  <a:gd name="T5" fmla="*/ 0 h 5843"/>
                  <a:gd name="T6" fmla="*/ 1522 w 1522"/>
                  <a:gd name="T7" fmla="*/ 254 h 5843"/>
                  <a:gd name="T8" fmla="*/ 1522 w 1522"/>
                  <a:gd name="T9" fmla="*/ 5589 h 5843"/>
                  <a:gd name="T10" fmla="*/ 1269 w 1522"/>
                  <a:gd name="T11" fmla="*/ 5843 h 5843"/>
                  <a:gd name="T12" fmla="*/ 254 w 1522"/>
                  <a:gd name="T13" fmla="*/ 5843 h 5843"/>
                  <a:gd name="T14" fmla="*/ 0 w 1522"/>
                  <a:gd name="T15" fmla="*/ 5589 h 5843"/>
                  <a:gd name="T16" fmla="*/ 0 w 1522"/>
                  <a:gd name="T17" fmla="*/ 254 h 5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2" h="5843">
                    <a:moveTo>
                      <a:pt x="0" y="254"/>
                    </a:moveTo>
                    <a:cubicBezTo>
                      <a:pt x="0" y="114"/>
                      <a:pt x="114" y="0"/>
                      <a:pt x="254" y="0"/>
                    </a:cubicBezTo>
                    <a:lnTo>
                      <a:pt x="1269" y="0"/>
                    </a:lnTo>
                    <a:cubicBezTo>
                      <a:pt x="1409" y="0"/>
                      <a:pt x="1522" y="114"/>
                      <a:pt x="1522" y="254"/>
                    </a:cubicBezTo>
                    <a:lnTo>
                      <a:pt x="1522" y="5589"/>
                    </a:lnTo>
                    <a:cubicBezTo>
                      <a:pt x="1522" y="5730"/>
                      <a:pt x="1409" y="5843"/>
                      <a:pt x="1269" y="5843"/>
                    </a:cubicBezTo>
                    <a:lnTo>
                      <a:pt x="254" y="5843"/>
                    </a:lnTo>
                    <a:cubicBezTo>
                      <a:pt x="114" y="5843"/>
                      <a:pt x="0" y="5730"/>
                      <a:pt x="0" y="5589"/>
                    </a:cubicBezTo>
                    <a:lnTo>
                      <a:pt x="0" y="254"/>
                    </a:lnTo>
                    <a:close/>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30" name="Rectangle 145"/>
              <p:cNvSpPr>
                <a:spLocks noChangeArrowheads="1"/>
              </p:cNvSpPr>
              <p:nvPr/>
            </p:nvSpPr>
            <p:spPr bwMode="auto">
              <a:xfrm>
                <a:off x="5660969" y="2983960"/>
                <a:ext cx="9874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Analog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signal</a:t>
                </a:r>
                <a:r>
                  <a:rPr kumimoji="0" lang="en-US" altLang="zh-CN" b="0" i="0" u="none" strike="noStrike" cap="none" normalizeH="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dirty="0">
                    <a:ln>
                      <a:noFill/>
                    </a:ln>
                    <a:solidFill>
                      <a:srgbClr val="000000"/>
                    </a:solidFill>
                    <a:effectLst/>
                    <a:latin typeface="Times New Roman" panose="02020603050405020304" pitchFamily="18" charset="0"/>
                    <a:cs typeface="Times New Roman" panose="02020603050405020304" pitchFamily="18" charset="0"/>
                  </a:rPr>
                  <a:t>processing</a:t>
                </a:r>
                <a:endPar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grpSp>
      <mc:AlternateContent xmlns:mc="http://schemas.openxmlformats.org/markup-compatibility/2006" xmlns:a14="http://schemas.microsoft.com/office/drawing/2010/main">
        <mc:Choice Requires="a14">
          <p:sp>
            <p:nvSpPr>
              <p:cNvPr id="6" name="文本框 5"/>
              <p:cNvSpPr txBox="1"/>
              <p:nvPr/>
            </p:nvSpPr>
            <p:spPr>
              <a:xfrm>
                <a:off x="534364" y="6327042"/>
                <a:ext cx="2872491" cy="3719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1≤</m:t>
                          </m:r>
                          <m:r>
                            <a:rPr lang="en-US" altLang="zh-CN" b="0" i="1" smtClean="0">
                              <a:solidFill>
                                <a:srgbClr val="FF0000"/>
                              </a:solidFill>
                              <a:latin typeface="Cambria Math" panose="02040503050406030204" pitchFamily="18" charset="0"/>
                            </a:rPr>
                            <m:t>𝐿</m:t>
                          </m:r>
                        </m:e>
                        <m:sub>
                          <m:r>
                            <a:rPr lang="en-US" altLang="zh-CN" b="0" i="1" smtClean="0">
                              <a:solidFill>
                                <a:srgbClr val="FF0000"/>
                              </a:solidFill>
                              <a:latin typeface="Cambria Math" panose="02040503050406030204" pitchFamily="18" charset="0"/>
                            </a:rPr>
                            <m:t>𝑡</m:t>
                          </m:r>
                        </m:sub>
                      </m:sSub>
                      <m:r>
                        <a:rPr lang="en-US" altLang="zh-CN" b="0" i="1" smtClean="0">
                          <a:solidFill>
                            <a:srgbClr val="FF0000"/>
                          </a:solidFill>
                          <a:latin typeface="Cambria Math" panose="02040503050406030204" pitchFamily="18" charset="0"/>
                        </a:rPr>
                        <m:t>≪ </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𝑁</m:t>
                          </m:r>
                        </m:e>
                        <m:sub>
                          <m:r>
                            <a:rPr lang="en-US" altLang="zh-CN" b="0" i="1" smtClean="0">
                              <a:solidFill>
                                <a:srgbClr val="FF0000"/>
                              </a:solidFill>
                              <a:latin typeface="Cambria Math" panose="02040503050406030204" pitchFamily="18" charset="0"/>
                            </a:rPr>
                            <m:t>𝑡</m:t>
                          </m:r>
                        </m:sub>
                      </m:sSub>
                    </m:oMath>
                  </m:oMathPara>
                </a14:m>
                <a:endParaRPr lang="zh-CN" altLang="en-US" dirty="0">
                  <a:solidFill>
                    <a:srgbClr val="FF0000"/>
                  </a:solidFill>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534364" y="6327042"/>
                <a:ext cx="2872491" cy="371981"/>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9" name="文本框 188"/>
              <p:cNvSpPr txBox="1"/>
              <p:nvPr/>
            </p:nvSpPr>
            <p:spPr>
              <a:xfrm>
                <a:off x="5202843" y="6271113"/>
                <a:ext cx="2872491" cy="3719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1≤</m:t>
                          </m:r>
                          <m:r>
                            <a:rPr lang="en-US" altLang="zh-CN" b="0" i="1" smtClean="0">
                              <a:solidFill>
                                <a:srgbClr val="FF0000"/>
                              </a:solidFill>
                              <a:latin typeface="Cambria Math" panose="02040503050406030204" pitchFamily="18" charset="0"/>
                            </a:rPr>
                            <m:t>𝐿</m:t>
                          </m:r>
                        </m:e>
                        <m:sub>
                          <m:r>
                            <a:rPr lang="en-US" altLang="zh-CN" b="0" i="1" smtClean="0">
                              <a:solidFill>
                                <a:srgbClr val="FF0000"/>
                              </a:solidFill>
                              <a:latin typeface="Cambria Math" panose="02040503050406030204" pitchFamily="18" charset="0"/>
                            </a:rPr>
                            <m:t>𝑟</m:t>
                          </m:r>
                        </m:sub>
                      </m:sSub>
                      <m:r>
                        <a:rPr lang="en-US" altLang="zh-CN" b="0" i="1" smtClean="0">
                          <a:solidFill>
                            <a:srgbClr val="FF0000"/>
                          </a:solidFill>
                          <a:latin typeface="Cambria Math" panose="02040503050406030204" pitchFamily="18" charset="0"/>
                        </a:rPr>
                        <m:t>≪ </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𝑁</m:t>
                          </m:r>
                        </m:e>
                        <m:sub>
                          <m:r>
                            <a:rPr lang="en-US" altLang="zh-CN" b="0" i="1" smtClean="0">
                              <a:solidFill>
                                <a:srgbClr val="FF0000"/>
                              </a:solidFill>
                              <a:latin typeface="Cambria Math" panose="02040503050406030204" pitchFamily="18" charset="0"/>
                            </a:rPr>
                            <m:t>𝑟</m:t>
                          </m:r>
                        </m:sub>
                      </m:sSub>
                    </m:oMath>
                  </m:oMathPara>
                </a14:m>
                <a:endParaRPr lang="zh-CN" altLang="en-US" dirty="0">
                  <a:solidFill>
                    <a:srgbClr val="FF0000"/>
                  </a:solidFill>
                </a:endParaRPr>
              </a:p>
            </p:txBody>
          </p:sp>
        </mc:Choice>
        <mc:Fallback xmlns="">
          <p:sp>
            <p:nvSpPr>
              <p:cNvPr id="189" name="文本框 188"/>
              <p:cNvSpPr txBox="1">
                <a:spLocks noRot="1" noChangeAspect="1" noMove="1" noResize="1" noEditPoints="1" noAdjustHandles="1" noChangeArrowheads="1" noChangeShapeType="1" noTextEdit="1"/>
              </p:cNvSpPr>
              <p:nvPr/>
            </p:nvSpPr>
            <p:spPr>
              <a:xfrm>
                <a:off x="5202843" y="6271113"/>
                <a:ext cx="2872491" cy="371981"/>
              </a:xfrm>
              <a:prstGeom prst="rect">
                <a:avLst/>
              </a:prstGeom>
              <a:blipFill>
                <a:blip r:embed="rId10"/>
                <a:stretch>
                  <a:fillRect/>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AC926542-73BD-4D33-88EA-AF6C70A0FF2C}"/>
              </a:ext>
            </a:extLst>
          </p:cNvPr>
          <p:cNvPicPr>
            <a:picLocks noChangeAspect="1"/>
          </p:cNvPicPr>
          <p:nvPr/>
        </p:nvPicPr>
        <p:blipFill>
          <a:blip r:embed="rId11"/>
          <a:stretch>
            <a:fillRect/>
          </a:stretch>
        </p:blipFill>
        <p:spPr>
          <a:xfrm>
            <a:off x="65599" y="1472660"/>
            <a:ext cx="9077325" cy="1485900"/>
          </a:xfrm>
          <a:prstGeom prst="rect">
            <a:avLst/>
          </a:prstGeom>
        </p:spPr>
      </p:pic>
    </p:spTree>
    <p:extLst>
      <p:ext uri="{BB962C8B-B14F-4D97-AF65-F5344CB8AC3E}">
        <p14:creationId xmlns:p14="http://schemas.microsoft.com/office/powerpoint/2010/main" val="1078960932"/>
      </p:ext>
    </p:extLst>
  </p:cSld>
  <p:clrMapOvr>
    <a:masterClrMapping/>
  </p:clrMapOvr>
</p:sld>
</file>

<file path=ppt/theme/theme1.xml><?xml version="1.0" encoding="utf-8"?>
<a:theme xmlns:a="http://schemas.openxmlformats.org/drawingml/2006/main" name="BWN_GaTech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30648</TotalTime>
  <Words>1799</Words>
  <Application>Microsoft Office PowerPoint</Application>
  <PresentationFormat>On-screen Show (4:3)</PresentationFormat>
  <Paragraphs>472</Paragraphs>
  <Slides>24</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Cambria Math</vt:lpstr>
      <vt:lpstr>Times New Roman</vt:lpstr>
      <vt:lpstr>Wingdings</vt:lpstr>
      <vt:lpstr>BWN_GaTech_Template</vt:lpstr>
      <vt:lpstr>PowerPoint Presentation</vt:lpstr>
      <vt:lpstr>Outline</vt:lpstr>
      <vt:lpstr>The Terahertz Band</vt:lpstr>
      <vt:lpstr>Distance Challenge</vt:lpstr>
      <vt:lpstr>Ultra-Massive MIMO</vt:lpstr>
      <vt:lpstr>Beamforming</vt:lpstr>
      <vt:lpstr>Why hybrid?</vt:lpstr>
      <vt:lpstr>Why hybrid?</vt:lpstr>
      <vt:lpstr>Why hybrid?</vt:lpstr>
      <vt:lpstr>Fully-Connected (FC)</vt:lpstr>
      <vt:lpstr>Array of Sub-array (AoSA)</vt:lpstr>
      <vt:lpstr>FC and AoSA architectures</vt:lpstr>
      <vt:lpstr>Outline</vt:lpstr>
      <vt:lpstr>Dynamic Array of Sub-Array</vt:lpstr>
      <vt:lpstr>Problem Formulation</vt:lpstr>
      <vt:lpstr>Optimization Solution</vt:lpstr>
      <vt:lpstr>Optimization Solution</vt:lpstr>
      <vt:lpstr>Performance Evaluation</vt:lpstr>
      <vt:lpstr>Power Consumption</vt:lpstr>
      <vt:lpstr>Spectral efficiency</vt:lpstr>
      <vt:lpstr>Outline</vt:lpstr>
      <vt:lpstr>Summary</vt:lpstr>
      <vt:lpstr>PowerPoint Presentation</vt:lpstr>
      <vt:lpstr>CBC algorithm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Massimiliano Pierobon</dc:creator>
  <cp:lastModifiedBy>x87</cp:lastModifiedBy>
  <cp:revision>2818</cp:revision>
  <cp:lastPrinted>2018-05-08T01:50:28Z</cp:lastPrinted>
  <dcterms:created xsi:type="dcterms:W3CDTF">2013-01-28T21:33:14Z</dcterms:created>
  <dcterms:modified xsi:type="dcterms:W3CDTF">2021-11-11T07:07:56Z</dcterms:modified>
</cp:coreProperties>
</file>