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5" r:id="rId10"/>
    <p:sldId id="373" r:id="rId11"/>
    <p:sldId id="374" r:id="rId12"/>
    <p:sldId id="256" r:id="rId13"/>
    <p:sldId id="268" r:id="rId14"/>
    <p:sldId id="257" r:id="rId15"/>
    <p:sldId id="262" r:id="rId16"/>
    <p:sldId id="271" r:id="rId17"/>
    <p:sldId id="270" r:id="rId18"/>
    <p:sldId id="259" r:id="rId19"/>
    <p:sldId id="264" r:id="rId20"/>
    <p:sldId id="265" r:id="rId21"/>
    <p:sldId id="258" r:id="rId22"/>
    <p:sldId id="263" r:id="rId23"/>
    <p:sldId id="267" r:id="rId24"/>
    <p:sldId id="260" r:id="rId25"/>
    <p:sldId id="266" r:id="rId26"/>
    <p:sldId id="26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4" y="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D3239-7536-4095-879A-1793E912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E02815-DE0A-4C07-8E31-79FB2FE4D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B3A65-2E31-44BE-B4A5-4914129B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0B636-A5E4-41BF-9604-16A33213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9EAEB-64A6-408A-AF0F-DD5C0069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B3762-4734-43E2-885F-6AB8E728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D9129-F5DB-4525-8F82-A1A2D2E4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502D6-16B1-4FC5-B73A-49E83060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90921-CBA4-409F-9BE7-3E419B96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440B4-321F-4FD5-84E6-05F7085D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7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F0B09-3F12-43E0-A26E-27B5C9E61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965FA-6476-42D3-9A54-20BBB6BCC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F1FFF-1BCF-4AE6-AA8E-9199302E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D208C-EB25-431F-AE99-A76873B1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DED79-2BBA-485E-A7B7-01F799AE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1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5151" y="979059"/>
            <a:ext cx="5981700" cy="583047"/>
          </a:xfrm>
        </p:spPr>
        <p:txBody>
          <a:bodyPr/>
          <a:lstStyle>
            <a:lvl1pPr marL="0" indent="0" algn="ctr">
              <a:buNone/>
              <a:defRPr sz="3200" b="0"/>
            </a:lvl1pPr>
          </a:lstStyle>
          <a:p>
            <a:pPr algn="ctr"/>
            <a:r>
              <a:rPr lang="en-US" sz="3200" b="1" dirty="0">
                <a:latin typeface="Franklin Gothic Book" panose="020B0503020102020204" pitchFamily="34" charset="0"/>
              </a:rPr>
              <a:t>&lt;Session&gt;-&lt;Paper#&gt;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68474"/>
            <a:ext cx="10363200" cy="1470024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2pPr marL="347472" indent="0">
              <a:buNone/>
              <a:defRPr/>
            </a:lvl2pPr>
          </a:lstStyle>
          <a:p>
            <a:pPr lvl="0"/>
            <a:r>
              <a:rPr lang="en-US" dirty="0"/>
              <a:t>&lt;Title of Presentation&gt;</a:t>
            </a:r>
          </a:p>
          <a:p>
            <a:pPr lvl="2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5"/>
            <a:ext cx="8534400" cy="134840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&lt;Author Names&gt;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9"/>
          <p:cNvSpPr>
            <a:spLocks noGrp="1"/>
          </p:cNvSpPr>
          <p:nvPr>
            <p:ph sz="quarter" idx="15" hasCustomPrompt="1"/>
          </p:nvPr>
        </p:nvSpPr>
        <p:spPr>
          <a:xfrm>
            <a:off x="1828800" y="5234609"/>
            <a:ext cx="8534400" cy="908366"/>
          </a:xfrm>
        </p:spPr>
        <p:txBody>
          <a:bodyPr>
            <a:normAutofit/>
          </a:bodyPr>
          <a:lstStyle>
            <a:lvl1pPr marL="0" indent="0" algn="ctr">
              <a:buNone/>
              <a:defRPr sz="2600" b="1"/>
            </a:lvl1pPr>
          </a:lstStyle>
          <a:p>
            <a:pPr lvl="0"/>
            <a:r>
              <a:rPr lang="en-US" dirty="0"/>
              <a:t>&lt;Affiliations&gt;</a:t>
            </a:r>
          </a:p>
        </p:txBody>
      </p:sp>
    </p:spTree>
    <p:extLst>
      <p:ext uri="{BB962C8B-B14F-4D97-AF65-F5344CB8AC3E}">
        <p14:creationId xmlns:p14="http://schemas.microsoft.com/office/powerpoint/2010/main" val="16649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89E0E-6F36-47C6-B181-500A3D8C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C94D4-FA8A-4FF4-92BC-38B4CE3D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F8A1F-38C5-4CF4-A358-84FCF05C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8FACE-3489-431B-8A3B-9E10F334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BBDDB-7B8F-4B46-8409-573F6530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2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FC9CD-350B-42E3-88BC-67A91578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EC7AF-889D-4EAE-BE86-161FEB60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85E88-285D-420A-92B7-F9AD01E8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8377-7E6A-4FBA-81D5-8DDF1D32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B00BA-C793-4CA6-A3A8-31ED5C06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D5BA6-EE1A-4043-A8AC-0DA538F3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3F3A0-045B-4772-8E3A-BF5B48F61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9ED4B-32AF-4CEF-9E65-6E1261448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7F184-484C-4AEA-9F26-CAB07E6B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9B554-E225-4749-BDA8-D6CBDF2D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82B6E-14AB-4EAB-932B-F11D76C2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3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CFC38-FF75-4BF8-AAAB-D26200EB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6B4E6-DDB0-47AD-B963-1E819A9E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293A-00D6-4FA8-B282-848B02BC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CB0597-D787-47F7-8EC3-3D15605D4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7DC6E3-BDFC-4B25-A64C-1DC27D49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31A8A-2556-4DBE-88B0-8F7FC39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53F3CD-CE2F-4536-95E2-E465E8E2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CF898-C2AF-47A4-A9DA-79088393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6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2348C-BB08-482D-994D-FAA75186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AFA9D-218B-4AE9-B1FC-F071AE6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B7E18B-8539-41E4-B47A-8577FA8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7F050-4396-41B6-BCC3-BF88E6D7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51994C-708E-454C-8AC3-0AEE6FD7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F3E4C-D648-4D70-925F-24891F66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64450-403A-437D-9B61-6757EBD9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C2845-1E85-4B95-AF23-5BD64DEF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423D1-C3E6-458C-8444-BD39096D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78DEC-8790-4293-813A-CEBA63BE6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5259C-6316-4BEF-B5E3-BC85613A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AD262-FF08-4916-A9F4-157C2F53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D9B22-16B7-40DC-9DA9-730A43E8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4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322CE-F7DC-4875-8F6C-7866F0B3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7DCCF7-BB2F-49B7-85CD-567DD5D42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8C888-18C0-411B-A4FE-C78C54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0A561-9AFB-4D38-AD26-7233CA64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C5706-000A-43D4-87A5-FD0243B9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ECCEA-9C80-4449-A8F4-F90B8287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9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A7853B-FADF-46FE-BDC1-2E31CFF6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60B83-661B-47AF-9EBC-53F2EAFB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3A6E1-CC82-40FC-8CB2-424F6931C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9D36-4C19-42AF-9B4B-99FE07BE104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E5004-848E-4B0D-B57A-4BA883433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53E71-54ED-4105-AE9A-11964F8A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2C7B-C50E-49B5-8749-90A7F7AD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8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17534" y="1222874"/>
            <a:ext cx="4486275" cy="58304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S3-07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7748" y="1883224"/>
            <a:ext cx="10647391" cy="215588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Spatial-temporal Programmable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Metasurface</a:t>
            </a:r>
            <a:r>
              <a:rPr lang="en-US" altLang="zh-CN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for </a:t>
            </a:r>
            <a:br>
              <a:rPr lang="en-US" altLang="zh-CN" dirty="0">
                <a:latin typeface="Arial Black" panose="020B0A0402010202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Single Channel Radiation 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841541" y="3894380"/>
            <a:ext cx="8508915" cy="261218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. Li</a:t>
            </a:r>
            <a:r>
              <a:rPr lang="en-US" sz="2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Z. Yu</a:t>
            </a:r>
            <a:r>
              <a:rPr lang="en-US" sz="2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Y. Shen</a:t>
            </a:r>
            <a:r>
              <a:rPr lang="en-US" sz="2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R. Cai</a:t>
            </a:r>
            <a:r>
              <a:rPr lang="en-US" sz="2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and X. Lu</a:t>
            </a:r>
            <a:r>
              <a:rPr lang="en-US" sz="2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26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UM-SJTU Joint Institute, Shanghai Jiao Tong University, Shanghai, China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School of Electronics and Information Technology,  Sun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Yat-sen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University,  Guangzhou, China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27E7DC-95A3-45D0-A8B2-3FF71F99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232169-06DF-48FB-9855-F3D80E5D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10A12D1-F00B-49E8-B71A-4F6868EDFDEC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0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3778AE6-DCA6-4E48-897D-BD12665C87AC}"/>
              </a:ext>
            </a:extLst>
          </p:cNvPr>
          <p:cNvSpPr txBox="1">
            <a:spLocks/>
          </p:cNvSpPr>
          <p:nvPr/>
        </p:nvSpPr>
        <p:spPr>
          <a:xfrm>
            <a:off x="5175618" y="3083110"/>
            <a:ext cx="3043262" cy="691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Arial Black" panose="020B0A04020102020204" pitchFamily="34" charset="0"/>
                <a:cs typeface="Arial" panose="020B0604020202020204" pitchFamily="34" charset="0"/>
              </a:rPr>
              <a:t>Q &amp; A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1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3778AE6-DCA6-4E48-897D-BD12665C87AC}"/>
              </a:ext>
            </a:extLst>
          </p:cNvPr>
          <p:cNvSpPr txBox="1">
            <a:spLocks/>
          </p:cNvSpPr>
          <p:nvPr/>
        </p:nvSpPr>
        <p:spPr>
          <a:xfrm>
            <a:off x="4118072" y="3083110"/>
            <a:ext cx="3955856" cy="691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Arial Black" panose="020B0A04020102020204" pitchFamily="34" charset="0"/>
                <a:cs typeface="Arial" panose="020B0604020202020204" pitchFamily="34" charset="0"/>
              </a:rPr>
              <a:t>Thank You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5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F65E3F-500F-47C3-998B-2E088E0D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88" y="1942644"/>
            <a:ext cx="8038756" cy="45039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015D81-29BF-4A23-9C77-F013608B0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54" y="520784"/>
            <a:ext cx="9508958" cy="128286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effectLst/>
                <a:latin typeface="LMRoman17-Regular"/>
              </a:rPr>
              <a:t>Spatial-temporal Programmable </a:t>
            </a:r>
            <a:r>
              <a:rPr lang="en-US" altLang="zh-CN" sz="3600" dirty="0" err="1">
                <a:solidFill>
                  <a:srgbClr val="000000"/>
                </a:solidFill>
                <a:effectLst/>
                <a:latin typeface="LMRoman17-Regular"/>
              </a:rPr>
              <a:t>Metasurface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LMRoman17-Regular"/>
              </a:rPr>
              <a:t> for </a:t>
            </a:r>
            <a:br>
              <a:rPr lang="en-US" altLang="zh-CN" sz="9600" dirty="0"/>
            </a:br>
            <a:r>
              <a:rPr lang="en-US" altLang="zh-CN" sz="3600" dirty="0">
                <a:solidFill>
                  <a:srgbClr val="000000"/>
                </a:solidFill>
                <a:effectLst/>
                <a:latin typeface="LMRoman17-Regular"/>
              </a:rPr>
              <a:t>Single Channel Radiation 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864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64669-690F-433B-AAEF-BE59C1B1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5882"/>
          </a:xfrm>
        </p:spPr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Unit Cell Design</a:t>
            </a:r>
          </a:p>
          <a:p>
            <a:r>
              <a:rPr lang="en-US" altLang="zh-CN" dirty="0"/>
              <a:t>Harmonic Suppression Theory, </a:t>
            </a:r>
            <a:r>
              <a:rPr lang="zh-CN" altLang="en-US" dirty="0"/>
              <a:t>（耦合，固定一者周边不是复制，观察变化，仿真， </a:t>
            </a:r>
            <a:r>
              <a:rPr lang="en-US" altLang="zh-CN" dirty="0"/>
              <a:t>spacing</a:t>
            </a:r>
            <a:r>
              <a:rPr lang="zh-CN" altLang="en-US" dirty="0"/>
              <a:t>的变化导致系数的变化， 开关瞬间、噪声的影响，时间抖动影响）</a:t>
            </a:r>
            <a:endParaRPr lang="en-US" altLang="zh-CN" dirty="0"/>
          </a:p>
          <a:p>
            <a:r>
              <a:rPr lang="en-US" altLang="zh-CN" dirty="0"/>
              <a:t>Simulation Result</a:t>
            </a:r>
          </a:p>
          <a:p>
            <a:r>
              <a:rPr lang="en-US" altLang="zh-CN" dirty="0"/>
              <a:t>Conclusion and Discussion</a:t>
            </a:r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C2F763-B60A-4FE1-907A-5B26BABE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4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5D81-29BF-4A23-9C77-F013608B0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，参照</a:t>
            </a:r>
            <a:r>
              <a:rPr lang="en-US" altLang="zh-CN" dirty="0" err="1"/>
              <a:t>bilibili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35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24F7FB0-60F6-4FD2-911D-21B663C4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75" y="626464"/>
            <a:ext cx="4288331" cy="37468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23579C-AE77-44AE-A9A6-8E0BB7553CDF}"/>
              </a:ext>
            </a:extLst>
          </p:cNvPr>
          <p:cNvSpPr txBox="1"/>
          <p:nvPr/>
        </p:nvSpPr>
        <p:spPr>
          <a:xfrm>
            <a:off x="1658768" y="24919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Coding </a:t>
            </a:r>
            <a:r>
              <a:rPr lang="en-US" altLang="zh-CN" dirty="0" err="1"/>
              <a:t>metasurface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2CBCC-4B0A-4EE7-82E8-57799D6E6A58}"/>
              </a:ext>
            </a:extLst>
          </p:cNvPr>
          <p:cNvSpPr txBox="1"/>
          <p:nvPr/>
        </p:nvSpPr>
        <p:spPr>
          <a:xfrm>
            <a:off x="7794757" y="303298"/>
            <a:ext cx="292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Programmable </a:t>
            </a:r>
            <a:r>
              <a:rPr lang="en-US" altLang="zh-CN" dirty="0" err="1"/>
              <a:t>metasurface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FAAB6B-1B03-4F0F-9212-C304D9972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06" y="897926"/>
            <a:ext cx="2489162" cy="2547218"/>
          </a:xfrm>
          <a:prstGeom prst="rect">
            <a:avLst/>
          </a:prstGeom>
        </p:spPr>
      </p:pic>
      <p:sp>
        <p:nvSpPr>
          <p:cNvPr id="12" name="文本框 7">
            <a:extLst>
              <a:ext uri="{FF2B5EF4-FFF2-40B4-BE49-F238E27FC236}">
                <a16:creationId xmlns:a16="http://schemas.microsoft.com/office/drawing/2014/main" id="{3870B3DB-905E-49AD-83B2-AA5E6988EF15}"/>
              </a:ext>
            </a:extLst>
          </p:cNvPr>
          <p:cNvSpPr txBox="1"/>
          <p:nvPr/>
        </p:nvSpPr>
        <p:spPr>
          <a:xfrm>
            <a:off x="159104" y="4165102"/>
            <a:ext cx="5396183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Coding sequence</a:t>
            </a:r>
            <a:r>
              <a:rPr lang="zh-CN" altLang="en-US" dirty="0"/>
              <a:t>设计容易，原理成熟，排布模式的推导容易。制造便捷，便宜，无源无控制系统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散射模式固定，或许可以拼装，但大多低频。好处是，设计起来容易，尺寸太大</a:t>
            </a: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DF8B7DCC-11B2-45CF-9F98-237C4A76CB4F}"/>
              </a:ext>
            </a:extLst>
          </p:cNvPr>
          <p:cNvSpPr txBox="1"/>
          <p:nvPr/>
        </p:nvSpPr>
        <p:spPr>
          <a:xfrm>
            <a:off x="5953726" y="4164604"/>
            <a:ext cx="5875404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设计开关以获得需要的状态（</a:t>
            </a:r>
            <a:r>
              <a:rPr lang="en-US" altLang="zh-CN" dirty="0" err="1"/>
              <a:t>phase,amplitude</a:t>
            </a:r>
            <a:r>
              <a:rPr lang="en-US" altLang="zh-CN" dirty="0"/>
              <a:t>, polarization</a:t>
            </a:r>
            <a:r>
              <a:rPr lang="zh-CN" altLang="en-US" dirty="0"/>
              <a:t>）。用</a:t>
            </a:r>
            <a:r>
              <a:rPr lang="en-US" altLang="zh-CN" dirty="0"/>
              <a:t>FPGA</a:t>
            </a:r>
            <a:r>
              <a:rPr lang="zh-CN" altLang="en-US" dirty="0"/>
              <a:t>编码超表面。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灵活，任意控制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设计与制造困难。</a:t>
            </a:r>
            <a:r>
              <a:rPr lang="en-US" altLang="zh-CN" dirty="0"/>
              <a:t>Hard to achieve </a:t>
            </a:r>
            <a:r>
              <a:rPr lang="en-US" altLang="zh-CN" dirty="0" err="1"/>
              <a:t>continously</a:t>
            </a:r>
            <a:r>
              <a:rPr lang="en-US" altLang="zh-CN" dirty="0"/>
              <a:t> tunable phase</a:t>
            </a:r>
            <a:r>
              <a:rPr lang="zh-CN" altLang="en-US" dirty="0"/>
              <a:t>，面临</a:t>
            </a:r>
            <a:r>
              <a:rPr lang="en-US" altLang="zh-CN" dirty="0"/>
              <a:t>Phase granularity and radiation efficiency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的</a:t>
            </a:r>
            <a:r>
              <a:rPr lang="en-US" altLang="zh-CN" dirty="0"/>
              <a:t>trade off</a:t>
            </a:r>
            <a:r>
              <a:rPr lang="zh-CN" altLang="en-US" dirty="0"/>
              <a:t>，</a:t>
            </a:r>
            <a:r>
              <a:rPr lang="en-US" altLang="zh-CN" dirty="0"/>
              <a:t>multilayer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33328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99427-E10E-4D36-893F-0F81F79BF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2621492"/>
            <a:ext cx="6036733" cy="294110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引入第四个变量，解决连续编码的限制</a:t>
            </a:r>
            <a:endParaRPr lang="en-US" altLang="zh-CN" sz="2000" dirty="0"/>
          </a:p>
          <a:p>
            <a:r>
              <a:rPr lang="zh-CN" altLang="en-US" sz="2000" dirty="0"/>
              <a:t>实现相位的控制的同时，减小损耗</a:t>
            </a:r>
            <a:endParaRPr lang="en-US" altLang="zh-CN" sz="2000" dirty="0"/>
          </a:p>
          <a:p>
            <a:r>
              <a:rPr lang="zh-CN" altLang="en-US" sz="2000" dirty="0"/>
              <a:t>单层材料的调相理论极限</a:t>
            </a:r>
            <a:endParaRPr lang="en-US" altLang="zh-CN" sz="2000" dirty="0"/>
          </a:p>
          <a:p>
            <a:r>
              <a:rPr lang="zh-CN" altLang="en-US" sz="1800" dirty="0">
                <a:solidFill>
                  <a:srgbClr val="000000"/>
                </a:solidFill>
                <a:latin typeface="TimesNewRoman"/>
              </a:rPr>
              <a:t>可调节的相位比特数越多，损耗越大，波束赋形效果越好，但是传输距离变短了。</a:t>
            </a:r>
            <a:r>
              <a:rPr lang="en-US" altLang="zh-CN" sz="1800" dirty="0"/>
              <a:t> </a:t>
            </a:r>
          </a:p>
          <a:p>
            <a:r>
              <a:rPr lang="zh-CN" altLang="en-US" sz="1600" dirty="0"/>
              <a:t>时间上的调控引入了更多的谐波，所以需要采取手段消除谐波</a:t>
            </a:r>
            <a:endParaRPr lang="en-US" altLang="zh-CN" sz="16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3250E26-D9E8-4261-B13D-18C4665536BA}"/>
              </a:ext>
            </a:extLst>
          </p:cNvPr>
          <p:cNvSpPr txBox="1">
            <a:spLocks/>
          </p:cNvSpPr>
          <p:nvPr/>
        </p:nvSpPr>
        <p:spPr>
          <a:xfrm>
            <a:off x="504888" y="500062"/>
            <a:ext cx="11182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Spatial-temporal Programmable </a:t>
            </a:r>
            <a:r>
              <a:rPr lang="en-US" altLang="zh-CN" dirty="0" err="1"/>
              <a:t>Metasurface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B9FFC6-00C3-4A4E-9746-01C104D8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55" y="2467577"/>
            <a:ext cx="5297357" cy="29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E6CEE-024B-40DD-A84F-AC7EFC94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5480E-0F03-4834-9EF0-2DC6F630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谐波消除</a:t>
            </a:r>
            <a:r>
              <a:rPr lang="en-US" altLang="zh-CN" dirty="0"/>
              <a:t> </a:t>
            </a:r>
            <a:r>
              <a:rPr lang="zh-CN" altLang="en-US" dirty="0"/>
              <a:t>高效通信</a:t>
            </a:r>
            <a:r>
              <a:rPr lang="en-US" altLang="zh-CN" dirty="0"/>
              <a:t> </a:t>
            </a:r>
            <a:r>
              <a:rPr lang="zh-CN" altLang="en-US" dirty="0"/>
              <a:t>波束赋形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Whitney-Semibold"/>
              </a:rPr>
              <a:t>space- and frequency-division multiplexing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可移植，多用途，灵活高效</a:t>
            </a:r>
            <a:r>
              <a:rPr lang="en-US" altLang="zh-CN" dirty="0"/>
              <a:t>the flexibility for installation, and low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44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5D81-29BF-4A23-9C77-F013608B0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Unit Cell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53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EA5CB-8607-4546-9D51-0C211ABA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0" y="1517649"/>
            <a:ext cx="5410200" cy="3822701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Four 1-bit elements</a:t>
            </a:r>
            <a:br>
              <a:rPr lang="en-US" altLang="zh-CN" sz="2800" dirty="0"/>
            </a:br>
            <a:r>
              <a:rPr lang="en-US" altLang="zh-CN" sz="2800" dirty="0"/>
              <a:t>Five States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one off state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低透过率</a:t>
            </a:r>
            <a:br>
              <a:rPr lang="en-US" altLang="zh-CN" sz="2800" dirty="0"/>
            </a:br>
            <a:r>
              <a:rPr lang="en-US" altLang="zh-CN" sz="2800" dirty="0"/>
              <a:t>four on states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高透过率并提供四种相位变化来替代</a:t>
            </a:r>
            <a:r>
              <a:rPr lang="en-US" altLang="zh-CN" sz="2800" dirty="0"/>
              <a:t>phase shifters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8 pin diodes</a:t>
            </a:r>
            <a:r>
              <a:rPr lang="zh-CN" altLang="en-US" sz="2800" dirty="0"/>
              <a:t>，由高速</a:t>
            </a:r>
            <a:r>
              <a:rPr lang="en-US" altLang="zh-CN" sz="2800" dirty="0"/>
              <a:t>FPGA</a:t>
            </a:r>
            <a:r>
              <a:rPr lang="zh-CN" altLang="en-US" sz="2800" dirty="0"/>
              <a:t>控制</a:t>
            </a: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56071-9E56-4F57-BDEC-8ABA2672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295491"/>
            <a:ext cx="5985164" cy="47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0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BB1A8D4-1F5F-4E16-BE68-B61EA3CE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5" y="2572270"/>
            <a:ext cx="5455493" cy="32216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0D2D449-5CDA-4870-9BBE-E63207D5C5F9}"/>
              </a:ext>
            </a:extLst>
          </p:cNvPr>
          <p:cNvSpPr txBox="1">
            <a:spLocks/>
          </p:cNvSpPr>
          <p:nvPr/>
        </p:nvSpPr>
        <p:spPr>
          <a:xfrm>
            <a:off x="551709" y="1435177"/>
            <a:ext cx="2783774" cy="691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Arial Black" panose="020B0A04020102020204" pitchFamily="34" charset="0"/>
              </a:rPr>
              <a:t>Outline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99C3954-9D98-4E0D-B36F-124E0575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79" y="1125071"/>
            <a:ext cx="6598721" cy="51222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>
              <a:lnSpc>
                <a:spcPct val="170000"/>
              </a:lnSpc>
            </a:pP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Unit Cell Design</a:t>
            </a:r>
          </a:p>
          <a:p>
            <a:pPr>
              <a:lnSpc>
                <a:spcPct val="170000"/>
              </a:lnSpc>
            </a:pP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Harmonic Suppression Theory</a:t>
            </a:r>
          </a:p>
          <a:p>
            <a:pPr>
              <a:lnSpc>
                <a:spcPct val="170000"/>
              </a:lnSpc>
            </a:pP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Simulation Result</a:t>
            </a:r>
          </a:p>
          <a:p>
            <a:pPr>
              <a:lnSpc>
                <a:spcPct val="170000"/>
              </a:lnSpc>
            </a:pP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Conclusion and Discussion</a:t>
            </a:r>
          </a:p>
          <a:p>
            <a:endParaRPr lang="en-US" altLang="zh-CN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C2DE5D1-F867-43C3-A12D-31BC38D89DBF}"/>
              </a:ext>
            </a:extLst>
          </p:cNvPr>
          <p:cNvCxnSpPr>
            <a:cxnSpLocks/>
          </p:cNvCxnSpPr>
          <p:nvPr/>
        </p:nvCxnSpPr>
        <p:spPr>
          <a:xfrm>
            <a:off x="6096000" y="1981758"/>
            <a:ext cx="57494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6110E3-63A0-49C5-BEA3-CB0291F2898A}"/>
              </a:ext>
            </a:extLst>
          </p:cNvPr>
          <p:cNvCxnSpPr>
            <a:cxnSpLocks/>
          </p:cNvCxnSpPr>
          <p:nvPr/>
        </p:nvCxnSpPr>
        <p:spPr>
          <a:xfrm>
            <a:off x="6096000" y="3017517"/>
            <a:ext cx="57494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D9BBB7-97C0-48C5-A40B-E1CAB191D7A2}"/>
              </a:ext>
            </a:extLst>
          </p:cNvPr>
          <p:cNvCxnSpPr>
            <a:cxnSpLocks/>
          </p:cNvCxnSpPr>
          <p:nvPr/>
        </p:nvCxnSpPr>
        <p:spPr>
          <a:xfrm>
            <a:off x="6096000" y="4042021"/>
            <a:ext cx="57494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5111038-502E-422A-B594-84317A6E2A3D}"/>
              </a:ext>
            </a:extLst>
          </p:cNvPr>
          <p:cNvCxnSpPr>
            <a:cxnSpLocks/>
          </p:cNvCxnSpPr>
          <p:nvPr/>
        </p:nvCxnSpPr>
        <p:spPr>
          <a:xfrm>
            <a:off x="6096000" y="5044753"/>
            <a:ext cx="57494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9089522-B395-4E87-B41C-2B457742D99C}"/>
              </a:ext>
            </a:extLst>
          </p:cNvPr>
          <p:cNvCxnSpPr>
            <a:cxnSpLocks/>
          </p:cNvCxnSpPr>
          <p:nvPr/>
        </p:nvCxnSpPr>
        <p:spPr>
          <a:xfrm>
            <a:off x="6096000" y="6039009"/>
            <a:ext cx="57494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5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EC3A-D00A-4916-8A0B-EFD15D86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and Amplitude modulation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CC4A7B-04C9-486D-97E1-388CED60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08" y="1303196"/>
            <a:ext cx="4289957" cy="3599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A9D0B2-6641-4BC4-9561-9B91C25E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32" y="1682881"/>
            <a:ext cx="4373808" cy="34199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5A950D-1139-4A05-9084-E2054E6155C0}"/>
              </a:ext>
            </a:extLst>
          </p:cNvPr>
          <p:cNvSpPr txBox="1"/>
          <p:nvPr/>
        </p:nvSpPr>
        <p:spPr>
          <a:xfrm>
            <a:off x="1442686" y="5146365"/>
            <a:ext cx="4289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S21 parameter</a:t>
            </a:r>
          </a:p>
          <a:p>
            <a:r>
              <a:rPr lang="en-US" altLang="zh-CN" dirty="0"/>
              <a:t>4.3GHz, 200MHz bandwidth D=lambda/8</a:t>
            </a:r>
          </a:p>
          <a:p>
            <a:endParaRPr lang="en-US" altLang="zh-CN" dirty="0"/>
          </a:p>
          <a:p>
            <a:r>
              <a:rPr lang="en-US" altLang="zh-CN" dirty="0"/>
              <a:t>On-off ratio &gt; 20dB, average 27.6dB</a:t>
            </a:r>
          </a:p>
          <a:p>
            <a:r>
              <a:rPr lang="en-US" altLang="zh-CN" dirty="0"/>
              <a:t>Transmittance &gt; -12dB, off state &lt; -30dB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D70C14-EF54-475D-8029-17991D92CEE3}"/>
              </a:ext>
            </a:extLst>
          </p:cNvPr>
          <p:cNvSpPr txBox="1"/>
          <p:nvPr/>
        </p:nvSpPr>
        <p:spPr>
          <a:xfrm>
            <a:off x="7189828" y="5304345"/>
            <a:ext cx="4066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Relative phase error less than 10 \deg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89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5D81-29BF-4A23-9C77-F013608B0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Harmonic Suppression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58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BE83-77DC-48F8-BEC8-34F8D4CE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876"/>
            <a:ext cx="10515600" cy="8342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Phased Array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752E316-8AC7-46DF-B815-D24B8162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6" y="2047355"/>
            <a:ext cx="5937241" cy="13859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5F5F22E-E813-4261-BA26-8C74DD67F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8" y="3841562"/>
            <a:ext cx="4879700" cy="8319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FF4383B-26C6-40CB-8E7C-19DD767DA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8" y="5081732"/>
            <a:ext cx="5816899" cy="7048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89E65CD-8432-4214-9D6A-073FC7D54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82" y="1172352"/>
            <a:ext cx="3304144" cy="52328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F7DAA0D-ECEC-437C-99FA-E5A7C11E7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899" y="1324145"/>
            <a:ext cx="5102669" cy="42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EB38F03-BF9F-476B-AE71-28C24BD3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10" y="96921"/>
            <a:ext cx="4528276" cy="36055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C42CD55-C963-4974-B5A1-D86B3CA8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STPM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ACFA1-188A-4DC8-B0D2-3258B7FE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4" y="1899702"/>
            <a:ext cx="4528276" cy="34036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1F8B85-FD9B-4501-A6AA-0A1ACB52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41" y="4877582"/>
            <a:ext cx="5291877" cy="6414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91E858-64B9-46A4-9747-5B87009C1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77818"/>
            <a:ext cx="3315836" cy="6237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C430586-BC3C-4558-95CE-5322E6DC9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141" y="3794037"/>
            <a:ext cx="4752789" cy="8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5D81-29BF-4A23-9C77-F013608B0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Simulation Result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75933-250D-4377-B379-17FCFC196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5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5DD7FB-B17F-4A47-AD9D-C0CC2FFD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1" y="1482236"/>
            <a:ext cx="5355209" cy="42606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C5A0A3-B352-44EF-AC80-0672A36F0E84}"/>
              </a:ext>
            </a:extLst>
          </p:cNvPr>
          <p:cNvSpPr txBox="1"/>
          <p:nvPr/>
        </p:nvSpPr>
        <p:spPr>
          <a:xfrm>
            <a:off x="6589583" y="2421858"/>
            <a:ext cx="5091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Harmonic suppression ratio of more than 15dB</a:t>
            </a:r>
          </a:p>
          <a:p>
            <a:endParaRPr lang="en-US" altLang="zh-CN" sz="2000" dirty="0"/>
          </a:p>
          <a:p>
            <a:r>
              <a:rPr lang="en-US" altLang="zh-CN" sz="2000" dirty="0"/>
              <a:t>Adjacent channel power ratio of -14,38dB</a:t>
            </a:r>
          </a:p>
          <a:p>
            <a:r>
              <a:rPr lang="en-US" altLang="zh-CN" sz="2000" dirty="0"/>
              <a:t>Target angle 20 \deg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60398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5D81-29BF-4A23-9C77-F013608B0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Conclusion and 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80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AA860F1-AF1B-490D-9993-73A13DE66E56}"/>
              </a:ext>
            </a:extLst>
          </p:cNvPr>
          <p:cNvSpPr txBox="1">
            <a:spLocks/>
          </p:cNvSpPr>
          <p:nvPr/>
        </p:nvSpPr>
        <p:spPr>
          <a:xfrm>
            <a:off x="229925" y="1138199"/>
            <a:ext cx="3402623" cy="6279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 Black" panose="020B0A04020102020204" pitchFamily="34" charset="0"/>
              </a:rPr>
              <a:t>Introduction</a:t>
            </a:r>
            <a:endParaRPr lang="zh-CN" alt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8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809AABC-E8D9-4B2B-9206-65D182E7C9EF}"/>
              </a:ext>
            </a:extLst>
          </p:cNvPr>
          <p:cNvSpPr txBox="1">
            <a:spLocks/>
          </p:cNvSpPr>
          <p:nvPr/>
        </p:nvSpPr>
        <p:spPr>
          <a:xfrm>
            <a:off x="238558" y="1109501"/>
            <a:ext cx="4233234" cy="568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 Black" panose="020B0A04020102020204" pitchFamily="34" charset="0"/>
              </a:rPr>
              <a:t>Unit Cell Design</a:t>
            </a:r>
            <a:endParaRPr lang="zh-CN" alt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8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3778AE6-DCA6-4E48-897D-BD12665C87AC}"/>
              </a:ext>
            </a:extLst>
          </p:cNvPr>
          <p:cNvSpPr txBox="1">
            <a:spLocks/>
          </p:cNvSpPr>
          <p:nvPr/>
        </p:nvSpPr>
        <p:spPr>
          <a:xfrm>
            <a:off x="238557" y="1109500"/>
            <a:ext cx="8016095" cy="691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 Black" panose="020B0A04020102020204" pitchFamily="34" charset="0"/>
                <a:cs typeface="Arial" panose="020B0604020202020204" pitchFamily="34" charset="0"/>
              </a:rPr>
              <a:t>Harmonic Suppression Theory</a:t>
            </a:r>
            <a:endParaRPr lang="zh-CN" alt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1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3778AE6-DCA6-4E48-897D-BD12665C87AC}"/>
              </a:ext>
            </a:extLst>
          </p:cNvPr>
          <p:cNvSpPr txBox="1">
            <a:spLocks/>
          </p:cNvSpPr>
          <p:nvPr/>
        </p:nvSpPr>
        <p:spPr>
          <a:xfrm>
            <a:off x="238557" y="1109500"/>
            <a:ext cx="8016095" cy="691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 Black" panose="020B0A04020102020204" pitchFamily="34" charset="0"/>
                <a:cs typeface="Arial" panose="020B0604020202020204" pitchFamily="34" charset="0"/>
              </a:rPr>
              <a:t>Simulation Result</a:t>
            </a:r>
            <a:endParaRPr lang="zh-CN" alt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3778AE6-DCA6-4E48-897D-BD12665C87AC}"/>
              </a:ext>
            </a:extLst>
          </p:cNvPr>
          <p:cNvSpPr txBox="1">
            <a:spLocks/>
          </p:cNvSpPr>
          <p:nvPr/>
        </p:nvSpPr>
        <p:spPr>
          <a:xfrm>
            <a:off x="238558" y="1109500"/>
            <a:ext cx="3043262" cy="691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 Black" panose="020B0A04020102020204" pitchFamily="34" charset="0"/>
                <a:cs typeface="Arial" panose="020B0604020202020204" pitchFamily="34" charset="0"/>
              </a:rPr>
              <a:t>Conclusion</a:t>
            </a:r>
            <a:endParaRPr lang="zh-CN" alt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1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3778AE6-DCA6-4E48-897D-BD12665C87AC}"/>
              </a:ext>
            </a:extLst>
          </p:cNvPr>
          <p:cNvSpPr txBox="1">
            <a:spLocks/>
          </p:cNvSpPr>
          <p:nvPr/>
        </p:nvSpPr>
        <p:spPr>
          <a:xfrm>
            <a:off x="238558" y="1109500"/>
            <a:ext cx="3043262" cy="691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 Black" panose="020B0A04020102020204" pitchFamily="34" charset="0"/>
                <a:cs typeface="Arial" panose="020B0604020202020204" pitchFamily="34" charset="0"/>
              </a:rPr>
              <a:t>Discussion</a:t>
            </a:r>
            <a:endParaRPr lang="zh-CN" alt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4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4585E-A48E-44D4-BBCA-BEEA2043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B4A6C9-2FC8-41BF-B883-CBE5B68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543304"/>
            <a:ext cx="12192000" cy="314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BB467E-D587-430A-B1C3-DB1AF23DCBCE}"/>
              </a:ext>
            </a:extLst>
          </p:cNvPr>
          <p:cNvSpPr txBox="1"/>
          <p:nvPr/>
        </p:nvSpPr>
        <p:spPr>
          <a:xfrm>
            <a:off x="11845430" y="6469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3778AE6-DCA6-4E48-897D-BD12665C87AC}"/>
              </a:ext>
            </a:extLst>
          </p:cNvPr>
          <p:cNvSpPr txBox="1">
            <a:spLocks/>
          </p:cNvSpPr>
          <p:nvPr/>
        </p:nvSpPr>
        <p:spPr>
          <a:xfrm>
            <a:off x="238558" y="1109500"/>
            <a:ext cx="3043262" cy="691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Arial Black" panose="020B0A04020102020204" pitchFamily="34" charset="0"/>
                <a:cs typeface="Arial" panose="020B0604020202020204" pitchFamily="34" charset="0"/>
              </a:rPr>
              <a:t>Reference</a:t>
            </a:r>
            <a:endParaRPr lang="zh-CN" alt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2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472</Words>
  <Application>Microsoft Office PowerPoint</Application>
  <PresentationFormat>宽屏</PresentationFormat>
  <Paragraphs>76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LMRoman17-Regular</vt:lpstr>
      <vt:lpstr>TimesNewRoman</vt:lpstr>
      <vt:lpstr>Whitney-Semibold</vt:lpstr>
      <vt:lpstr>等线</vt:lpstr>
      <vt:lpstr>等线 Light</vt:lpstr>
      <vt:lpstr>Arial</vt:lpstr>
      <vt:lpstr>Arial Black</vt:lpstr>
      <vt:lpstr>Franklin Gothic 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Spatial-temporal Programmable Metasurface for  Single Channel Radiation </vt:lpstr>
      <vt:lpstr>PowerPoint 演示文稿</vt:lpstr>
      <vt:lpstr>Background，参照bilibili</vt:lpstr>
      <vt:lpstr>PowerPoint 演示文稿</vt:lpstr>
      <vt:lpstr>PowerPoint 演示文稿</vt:lpstr>
      <vt:lpstr>应用</vt:lpstr>
      <vt:lpstr>Unit Cell Design</vt:lpstr>
      <vt:lpstr>Four 1-bit elements Five States  one off state  低透过率 four on states  高透过率并提供四种相位变化来替代phase shifters  8 pin diodes，由高速FPGA控制 </vt:lpstr>
      <vt:lpstr>Phase and Amplitude modulation</vt:lpstr>
      <vt:lpstr>Harmonic Suppression Theory</vt:lpstr>
      <vt:lpstr>Phased Array </vt:lpstr>
      <vt:lpstr>STPM</vt:lpstr>
      <vt:lpstr>Simulation Result</vt:lpstr>
      <vt:lpstr>PowerPoint 演示文稿</vt:lpstr>
      <vt:lpstr>Conclusion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Spatial-temporal Programmable Metasurface for  Single Channel Radiation</dc:title>
  <dc:creator>li chengfan</dc:creator>
  <cp:lastModifiedBy>li chengfan</cp:lastModifiedBy>
  <cp:revision>6</cp:revision>
  <dcterms:created xsi:type="dcterms:W3CDTF">2021-10-23T03:56:09Z</dcterms:created>
  <dcterms:modified xsi:type="dcterms:W3CDTF">2021-11-08T02:26:57Z</dcterms:modified>
</cp:coreProperties>
</file>