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7"/>
  </p:notesMasterIdLst>
  <p:sldIdLst>
    <p:sldId id="521" r:id="rId3"/>
    <p:sldId id="258" r:id="rId4"/>
    <p:sldId id="269" r:id="rId5"/>
    <p:sldId id="273" r:id="rId6"/>
    <p:sldId id="365" r:id="rId7"/>
    <p:sldId id="366" r:id="rId8"/>
    <p:sldId id="261" r:id="rId9"/>
    <p:sldId id="587" r:id="rId10"/>
    <p:sldId id="445" r:id="rId11"/>
    <p:sldId id="451" r:id="rId12"/>
    <p:sldId id="452" r:id="rId13"/>
    <p:sldId id="453" r:id="rId14"/>
    <p:sldId id="456" r:id="rId15"/>
    <p:sldId id="457" r:id="rId16"/>
    <p:sldId id="458" r:id="rId17"/>
    <p:sldId id="585" r:id="rId18"/>
    <p:sldId id="460" r:id="rId19"/>
    <p:sldId id="461" r:id="rId20"/>
    <p:sldId id="459" r:id="rId21"/>
    <p:sldId id="464" r:id="rId22"/>
    <p:sldId id="465" r:id="rId23"/>
    <p:sldId id="466" r:id="rId24"/>
    <p:sldId id="467" r:id="rId25"/>
    <p:sldId id="468" r:id="rId26"/>
    <p:sldId id="470" r:id="rId27"/>
    <p:sldId id="471" r:id="rId28"/>
    <p:sldId id="472" r:id="rId29"/>
    <p:sldId id="473" r:id="rId30"/>
    <p:sldId id="474" r:id="rId31"/>
    <p:sldId id="475" r:id="rId32"/>
    <p:sldId id="476" r:id="rId33"/>
    <p:sldId id="477" r:id="rId34"/>
    <p:sldId id="478" r:id="rId35"/>
    <p:sldId id="517" r:id="rId36"/>
    <p:sldId id="480" r:id="rId37"/>
    <p:sldId id="518" r:id="rId38"/>
    <p:sldId id="481" r:id="rId39"/>
    <p:sldId id="482" r:id="rId40"/>
    <p:sldId id="483" r:id="rId41"/>
    <p:sldId id="484" r:id="rId42"/>
    <p:sldId id="485" r:id="rId43"/>
    <p:sldId id="486" r:id="rId44"/>
    <p:sldId id="487" r:id="rId45"/>
    <p:sldId id="488" r:id="rId46"/>
    <p:sldId id="489" r:id="rId47"/>
    <p:sldId id="490" r:id="rId48"/>
    <p:sldId id="589" r:id="rId49"/>
    <p:sldId id="491" r:id="rId50"/>
    <p:sldId id="492" r:id="rId51"/>
    <p:sldId id="493" r:id="rId52"/>
    <p:sldId id="494" r:id="rId53"/>
    <p:sldId id="497" r:id="rId54"/>
    <p:sldId id="498" r:id="rId55"/>
    <p:sldId id="501" r:id="rId56"/>
    <p:sldId id="503" r:id="rId57"/>
    <p:sldId id="588" r:id="rId58"/>
    <p:sldId id="504" r:id="rId59"/>
    <p:sldId id="505" r:id="rId60"/>
    <p:sldId id="506" r:id="rId61"/>
    <p:sldId id="583" r:id="rId62"/>
    <p:sldId id="584" r:id="rId63"/>
    <p:sldId id="586" r:id="rId64"/>
    <p:sldId id="522" r:id="rId65"/>
    <p:sldId id="356" r:id="rId66"/>
  </p:sldIdLst>
  <p:sldSz cx="12192000" cy="6858000"/>
  <p:notesSz cx="6858000" cy="9144000"/>
  <p:custDataLst>
    <p:tags r:id="rId6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84926" autoAdjust="0"/>
  </p:normalViewPr>
  <p:slideViewPr>
    <p:cSldViewPr snapToGrid="0">
      <p:cViewPr varScale="1">
        <p:scale>
          <a:sx n="113" d="100"/>
          <a:sy n="113" d="100"/>
        </p:scale>
        <p:origin x="5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92BD0-E51F-4A30-BEF5-831F003C9EA9}" type="datetimeFigureOut">
              <a:rPr lang="zh-CN" altLang="en-US" smtClean="0"/>
              <a:t>2023/12/11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BC517-0748-42F7-9F1B-1374BD3A207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615338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122700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cs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92783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CE45C20-9DC3-4C93-855F-0906F529D9E0}" type="datetimeFigureOut">
              <a:rPr lang="zh-CN" altLang="en-US"/>
              <a:t>2023/12/11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38595A7-F137-4A1C-94F3-17BF434764D1}"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E97B0CD-AC7F-42B3-871D-C1D095C42C6A}" type="datetimeFigureOut">
              <a:rPr lang="zh-CN" altLang="en-US" smtClean="0"/>
              <a:t>2023/12/11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A399D-F93A-426A-BE7A-8EF6A9A4D74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7B0CD-AC7F-42B3-871D-C1D095C42C6A}" type="datetimeFigureOut">
              <a:rPr lang="zh-CN" altLang="en-US" smtClean="0"/>
              <a:t>2023/12/11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A399D-F93A-426A-BE7A-8EF6A9A4D7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76" y="275464"/>
            <a:ext cx="10972649" cy="114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30" tIns="64265" rIns="128530" bIns="64265"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609676" y="1600101"/>
            <a:ext cx="10972649" cy="452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30" tIns="64265" rIns="128530" bIns="6426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76" y="6356746"/>
            <a:ext cx="2845151" cy="365780"/>
          </a:xfrm>
          <a:prstGeom prst="rect">
            <a:avLst/>
          </a:prstGeom>
        </p:spPr>
        <p:txBody>
          <a:bodyPr vert="horz" lIns="128530" tIns="64265" rIns="128530" bIns="64265" rtlCol="0" anchor="ctr"/>
          <a:lstStyle>
            <a:lvl1pPr algn="l" fontAlgn="auto">
              <a:spcBef>
                <a:spcPts val="0"/>
              </a:spcBef>
              <a:spcAft>
                <a:spcPts val="0"/>
              </a:spcAft>
              <a:defRPr sz="1705">
                <a:solidFill>
                  <a:schemeClr val="tx1">
                    <a:tint val="75000"/>
                  </a:schemeClr>
                </a:solidFill>
                <a:latin typeface="+mn-lt"/>
                <a:ea typeface="+mn-ea"/>
              </a:defRPr>
            </a:lvl1pPr>
          </a:lstStyle>
          <a:p>
            <a:pPr>
              <a:defRPr/>
            </a:pPr>
            <a:fld id="{ED7E96DE-9E58-4D12-881B-2A55675D2103}" type="datetimeFigureOut">
              <a:rPr lang="zh-CN" altLang="en-US"/>
              <a:t>2023/12/11</a:t>
            </a:fld>
            <a:endParaRPr lang="zh-CN" altLang="en-US"/>
          </a:p>
        </p:txBody>
      </p:sp>
      <p:sp>
        <p:nvSpPr>
          <p:cNvPr id="5" name="页脚占位符 4"/>
          <p:cNvSpPr>
            <a:spLocks noGrp="1"/>
          </p:cNvSpPr>
          <p:nvPr>
            <p:ph type="ftr" sz="quarter" idx="3"/>
          </p:nvPr>
        </p:nvSpPr>
        <p:spPr>
          <a:xfrm>
            <a:off x="4165362" y="6356746"/>
            <a:ext cx="3861276" cy="365780"/>
          </a:xfrm>
          <a:prstGeom prst="rect">
            <a:avLst/>
          </a:prstGeom>
        </p:spPr>
        <p:txBody>
          <a:bodyPr vert="horz" lIns="128530" tIns="64265" rIns="128530" bIns="64265" rtlCol="0" anchor="ctr"/>
          <a:lstStyle>
            <a:lvl1pPr algn="ctr" fontAlgn="auto">
              <a:spcBef>
                <a:spcPts val="0"/>
              </a:spcBef>
              <a:spcAft>
                <a:spcPts val="0"/>
              </a:spcAft>
              <a:defRPr sz="1705">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174" y="6356746"/>
            <a:ext cx="2845151" cy="365780"/>
          </a:xfrm>
          <a:prstGeom prst="rect">
            <a:avLst/>
          </a:prstGeom>
        </p:spPr>
        <p:txBody>
          <a:bodyPr vert="horz" wrap="square" lIns="128530" tIns="64265" rIns="128530" bIns="64265" numCol="1" anchor="ctr" anchorCtr="0" compatLnSpc="1"/>
          <a:lstStyle>
            <a:lvl1pPr algn="r">
              <a:defRPr>
                <a:solidFill>
                  <a:srgbClr val="898989"/>
                </a:solidFill>
                <a:latin typeface="Franklin Gothic Book" panose="020B0503020102020204" pitchFamily="34" charset="0"/>
                <a:ea typeface="黑体" panose="02010609060101010101" pitchFamily="49" charset="-122"/>
              </a:defRPr>
            </a:lvl1pPr>
          </a:lstStyle>
          <a:p>
            <a:fld id="{A5620144-0991-4015-A106-087B26C73338}" type="slidenum">
              <a:rPr lang="zh-CN" altLang="en-US"/>
              <a:t>‹#›</a:t>
            </a:fld>
            <a:endParaRPr lang="zh-CN" altLang="en-US"/>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 y="653"/>
            <a:ext cx="12190518" cy="685669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Lst>
  <p:txStyles>
    <p:titleStyle>
      <a:lvl1pPr algn="ctr" rtl="0" eaLnBrk="0" fontAlgn="base" hangingPunct="0">
        <a:spcBef>
          <a:spcPct val="0"/>
        </a:spcBef>
        <a:spcAft>
          <a:spcPct val="0"/>
        </a:spcAft>
        <a:defRPr sz="5880" kern="1200">
          <a:solidFill>
            <a:schemeClr val="tx1"/>
          </a:solidFill>
          <a:latin typeface="+mj-lt"/>
          <a:ea typeface="+mj-ea"/>
          <a:cs typeface="+mj-cs"/>
        </a:defRPr>
      </a:lvl1pPr>
      <a:lvl2pPr algn="ctr" rtl="0" eaLnBrk="0" fontAlgn="base" hangingPunct="0">
        <a:spcBef>
          <a:spcPct val="0"/>
        </a:spcBef>
        <a:spcAft>
          <a:spcPct val="0"/>
        </a:spcAft>
        <a:defRPr sz="588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588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588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5880">
          <a:solidFill>
            <a:schemeClr val="tx1"/>
          </a:solidFill>
          <a:latin typeface="Franklin Gothic Medium" panose="020B0603020102020204" pitchFamily="34" charset="0"/>
          <a:ea typeface="微软雅黑" panose="020B0503020204020204" pitchFamily="34" charset="-122"/>
        </a:defRPr>
      </a:lvl5pPr>
      <a:lvl6pPr marL="609600" algn="ctr" rtl="0" fontAlgn="base">
        <a:spcBef>
          <a:spcPct val="0"/>
        </a:spcBef>
        <a:spcAft>
          <a:spcPct val="0"/>
        </a:spcAft>
        <a:defRPr sz="5880">
          <a:solidFill>
            <a:schemeClr val="tx1"/>
          </a:solidFill>
          <a:latin typeface="Calibri" panose="020F0502020204030204" pitchFamily="34" charset="0"/>
          <a:ea typeface="宋体" panose="02010600030101010101" pitchFamily="2" charset="-122"/>
        </a:defRPr>
      </a:lvl6pPr>
      <a:lvl7pPr marL="1218565" algn="ctr" rtl="0" fontAlgn="base">
        <a:spcBef>
          <a:spcPct val="0"/>
        </a:spcBef>
        <a:spcAft>
          <a:spcPct val="0"/>
        </a:spcAft>
        <a:defRPr sz="5880">
          <a:solidFill>
            <a:schemeClr val="tx1"/>
          </a:solidFill>
          <a:latin typeface="Calibri" panose="020F0502020204030204" pitchFamily="34" charset="0"/>
          <a:ea typeface="宋体" panose="02010600030101010101" pitchFamily="2" charset="-122"/>
        </a:defRPr>
      </a:lvl7pPr>
      <a:lvl8pPr marL="1828165" algn="ctr" rtl="0" fontAlgn="base">
        <a:spcBef>
          <a:spcPct val="0"/>
        </a:spcBef>
        <a:spcAft>
          <a:spcPct val="0"/>
        </a:spcAft>
        <a:defRPr sz="5880">
          <a:solidFill>
            <a:schemeClr val="tx1"/>
          </a:solidFill>
          <a:latin typeface="Calibri" panose="020F0502020204030204" pitchFamily="34" charset="0"/>
          <a:ea typeface="宋体" panose="02010600030101010101" pitchFamily="2" charset="-122"/>
        </a:defRPr>
      </a:lvl8pPr>
      <a:lvl9pPr marL="2437765" algn="ctr" rtl="0" fontAlgn="base">
        <a:spcBef>
          <a:spcPct val="0"/>
        </a:spcBef>
        <a:spcAft>
          <a:spcPct val="0"/>
        </a:spcAft>
        <a:defRPr sz="5880">
          <a:solidFill>
            <a:schemeClr val="tx1"/>
          </a:solidFill>
          <a:latin typeface="Calibri" panose="020F0502020204030204" pitchFamily="34" charset="0"/>
          <a:ea typeface="宋体" panose="02010600030101010101" pitchFamily="2" charset="-122"/>
        </a:defRPr>
      </a:lvl9pPr>
    </p:titleStyle>
    <p:bodyStyle>
      <a:lvl1pPr marL="454660" indent="-45466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87425" indent="-379095" algn="l" rtl="0" eaLnBrk="0" fontAlgn="base" hangingPunct="0">
        <a:spcBef>
          <a:spcPct val="20000"/>
        </a:spcBef>
        <a:spcAft>
          <a:spcPct val="0"/>
        </a:spcAft>
        <a:buFont typeface="Arial" panose="020B0604020202020204" pitchFamily="34" charset="0"/>
        <a:buChar char="–"/>
        <a:defRPr sz="3795" kern="1200">
          <a:solidFill>
            <a:schemeClr val="tx1"/>
          </a:solidFill>
          <a:latin typeface="+mn-lt"/>
          <a:ea typeface="+mn-ea"/>
          <a:cs typeface="+mn-cs"/>
        </a:defRPr>
      </a:lvl2pPr>
      <a:lvl3pPr marL="1522095" indent="-302260" algn="l" rtl="0" eaLnBrk="0" fontAlgn="base" hangingPunct="0">
        <a:spcBef>
          <a:spcPct val="20000"/>
        </a:spcBef>
        <a:spcAft>
          <a:spcPct val="0"/>
        </a:spcAft>
        <a:buFont typeface="Arial" panose="020B0604020202020204" pitchFamily="34" charset="0"/>
        <a:buChar char="•"/>
        <a:defRPr sz="3225" kern="1200">
          <a:solidFill>
            <a:schemeClr val="tx1"/>
          </a:solidFill>
          <a:latin typeface="+mn-lt"/>
          <a:ea typeface="+mn-ea"/>
          <a:cs typeface="+mn-cs"/>
        </a:defRPr>
      </a:lvl3pPr>
      <a:lvl4pPr marL="2131695" indent="-302260" algn="l" rtl="0" eaLnBrk="0" fontAlgn="base" hangingPunct="0">
        <a:spcBef>
          <a:spcPct val="20000"/>
        </a:spcBef>
        <a:spcAft>
          <a:spcPct val="0"/>
        </a:spcAft>
        <a:buFont typeface="Arial" panose="020B0604020202020204" pitchFamily="34" charset="0"/>
        <a:buChar char="–"/>
        <a:defRPr sz="2655" kern="1200">
          <a:solidFill>
            <a:schemeClr val="tx1"/>
          </a:solidFill>
          <a:latin typeface="+mn-lt"/>
          <a:ea typeface="+mn-ea"/>
          <a:cs typeface="+mn-cs"/>
        </a:defRPr>
      </a:lvl4pPr>
      <a:lvl5pPr marL="2741295" indent="-302260" algn="l" rtl="0" eaLnBrk="0" fontAlgn="base" hangingPunct="0">
        <a:spcBef>
          <a:spcPct val="20000"/>
        </a:spcBef>
        <a:spcAft>
          <a:spcPct val="0"/>
        </a:spcAft>
        <a:buFont typeface="Arial" panose="020B0604020202020204" pitchFamily="34" charset="0"/>
        <a:buChar char="»"/>
        <a:defRPr sz="2655"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5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55" kern="1200">
          <a:solidFill>
            <a:schemeClr val="tx1"/>
          </a:solidFill>
          <a:latin typeface="+mn-lt"/>
          <a:ea typeface="+mn-ea"/>
          <a:cs typeface="+mn-cs"/>
        </a:defRPr>
      </a:lvl7pPr>
      <a:lvl8pPr marL="4570095" indent="-304800" algn="l" defTabSz="1218565" rtl="0" eaLnBrk="1" latinLnBrk="0" hangingPunct="1">
        <a:spcBef>
          <a:spcPct val="20000"/>
        </a:spcBef>
        <a:buFont typeface="Arial" panose="020B0604020202020204" pitchFamily="34" charset="0"/>
        <a:buChar char="•"/>
        <a:defRPr sz="265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55" kern="1200">
          <a:solidFill>
            <a:schemeClr val="tx1"/>
          </a:solidFill>
          <a:latin typeface="+mn-lt"/>
          <a:ea typeface="+mn-ea"/>
          <a:cs typeface="+mn-cs"/>
        </a:defRPr>
      </a:lvl9pPr>
    </p:bodyStyle>
    <p:otherStyle>
      <a:defPPr>
        <a:defRPr lang="zh-CN"/>
      </a:defPPr>
      <a:lvl1pPr marL="0" algn="l" defTabSz="1218565" rtl="0" eaLnBrk="1" latinLnBrk="0" hangingPunct="1">
        <a:defRPr sz="2370" kern="1200">
          <a:solidFill>
            <a:schemeClr val="tx1"/>
          </a:solidFill>
          <a:latin typeface="+mn-lt"/>
          <a:ea typeface="+mn-ea"/>
          <a:cs typeface="+mn-cs"/>
        </a:defRPr>
      </a:lvl1pPr>
      <a:lvl2pPr marL="609600" algn="l" defTabSz="1218565" rtl="0" eaLnBrk="1" latinLnBrk="0" hangingPunct="1">
        <a:defRPr sz="2370" kern="1200">
          <a:solidFill>
            <a:schemeClr val="tx1"/>
          </a:solidFill>
          <a:latin typeface="+mn-lt"/>
          <a:ea typeface="+mn-ea"/>
          <a:cs typeface="+mn-cs"/>
        </a:defRPr>
      </a:lvl2pPr>
      <a:lvl3pPr marL="1218565" algn="l" defTabSz="1218565" rtl="0" eaLnBrk="1" latinLnBrk="0" hangingPunct="1">
        <a:defRPr sz="2370" kern="1200">
          <a:solidFill>
            <a:schemeClr val="tx1"/>
          </a:solidFill>
          <a:latin typeface="+mn-lt"/>
          <a:ea typeface="+mn-ea"/>
          <a:cs typeface="+mn-cs"/>
        </a:defRPr>
      </a:lvl3pPr>
      <a:lvl4pPr marL="1828165" algn="l" defTabSz="1218565" rtl="0" eaLnBrk="1" latinLnBrk="0" hangingPunct="1">
        <a:defRPr sz="2370" kern="1200">
          <a:solidFill>
            <a:schemeClr val="tx1"/>
          </a:solidFill>
          <a:latin typeface="+mn-lt"/>
          <a:ea typeface="+mn-ea"/>
          <a:cs typeface="+mn-cs"/>
        </a:defRPr>
      </a:lvl4pPr>
      <a:lvl5pPr marL="2437765" algn="l" defTabSz="1218565" rtl="0" eaLnBrk="1" latinLnBrk="0" hangingPunct="1">
        <a:defRPr sz="2370" kern="1200">
          <a:solidFill>
            <a:schemeClr val="tx1"/>
          </a:solidFill>
          <a:latin typeface="+mn-lt"/>
          <a:ea typeface="+mn-ea"/>
          <a:cs typeface="+mn-cs"/>
        </a:defRPr>
      </a:lvl5pPr>
      <a:lvl6pPr marL="3046730" algn="l" defTabSz="1218565" rtl="0" eaLnBrk="1" latinLnBrk="0" hangingPunct="1">
        <a:defRPr sz="2370" kern="1200">
          <a:solidFill>
            <a:schemeClr val="tx1"/>
          </a:solidFill>
          <a:latin typeface="+mn-lt"/>
          <a:ea typeface="+mn-ea"/>
          <a:cs typeface="+mn-cs"/>
        </a:defRPr>
      </a:lvl6pPr>
      <a:lvl7pPr marL="3656330" algn="l" defTabSz="1218565" rtl="0" eaLnBrk="1" latinLnBrk="0" hangingPunct="1">
        <a:defRPr sz="2370" kern="1200">
          <a:solidFill>
            <a:schemeClr val="tx1"/>
          </a:solidFill>
          <a:latin typeface="+mn-lt"/>
          <a:ea typeface="+mn-ea"/>
          <a:cs typeface="+mn-cs"/>
        </a:defRPr>
      </a:lvl7pPr>
      <a:lvl8pPr marL="4265295" algn="l" defTabSz="1218565" rtl="0" eaLnBrk="1" latinLnBrk="0" hangingPunct="1">
        <a:defRPr sz="2370" kern="1200">
          <a:solidFill>
            <a:schemeClr val="tx1"/>
          </a:solidFill>
          <a:latin typeface="+mn-lt"/>
          <a:ea typeface="+mn-ea"/>
          <a:cs typeface="+mn-cs"/>
        </a:defRPr>
      </a:lvl8pPr>
      <a:lvl9pPr marL="4874895" algn="l" defTabSz="1218565" rtl="0" eaLnBrk="1" latinLnBrk="0" hangingPunct="1">
        <a:defRPr sz="23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mailto:--mail-user=your-email@example.com" TargetMode="External"/><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5"/>
          <p:cNvSpPr txBox="1"/>
          <p:nvPr/>
        </p:nvSpPr>
        <p:spPr>
          <a:xfrm>
            <a:off x="2354463" y="2385427"/>
            <a:ext cx="6844963" cy="707886"/>
          </a:xfrm>
          <a:prstGeom prst="rect">
            <a:avLst/>
          </a:prstGeom>
          <a:noFill/>
        </p:spPr>
        <p:txBody>
          <a:bodyPr wrap="square" rtlCol="0">
            <a:spAutoFit/>
          </a:bodyPr>
          <a:lstStyle/>
          <a:p>
            <a:pPr algn="ctr" defTabSz="866775" fontAlgn="base">
              <a:spcBef>
                <a:spcPct val="0"/>
              </a:spcBef>
              <a:spcAft>
                <a:spcPct val="0"/>
              </a:spcAft>
              <a:defRPr/>
            </a:pPr>
            <a:r>
              <a:rPr lang="zh-CN" altLang="en-US" sz="4000" b="1" dirty="0">
                <a:latin typeface="微软雅黑" panose="020B0503020204020204" pitchFamily="34" charset="-122"/>
                <a:ea typeface="微软雅黑" panose="020B0503020204020204" pitchFamily="34" charset="-122"/>
              </a:rPr>
              <a:t>嘉庚实验室高性能基础培训</a:t>
            </a:r>
            <a:endParaRPr lang="zh-CN" altLang="en-US" sz="4000" b="1" cap="all" spc="-142"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 name="直接连接符 9"/>
          <p:cNvCxnSpPr/>
          <p:nvPr/>
        </p:nvCxnSpPr>
        <p:spPr>
          <a:xfrm>
            <a:off x="419" y="4064582"/>
            <a:ext cx="1219116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0"/>
          <p:cNvSpPr txBox="1"/>
          <p:nvPr/>
        </p:nvSpPr>
        <p:spPr bwMode="auto">
          <a:xfrm>
            <a:off x="6932403" y="4336192"/>
            <a:ext cx="3765366" cy="369302"/>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66775" fontAlgn="base">
              <a:spcBef>
                <a:spcPts val="600"/>
              </a:spcBef>
              <a:spcAft>
                <a:spcPts val="600"/>
              </a:spcAft>
              <a:defRPr/>
            </a:pPr>
            <a:r>
              <a:rPr lang="zh-CN" altLang="en-US" b="1" dirty="0">
                <a:solidFill>
                  <a:srgbClr val="0760A4"/>
                </a:solidFill>
                <a:latin typeface="微软雅黑" panose="020B0503020204020204" pitchFamily="34" charset="-122"/>
                <a:ea typeface="微软雅黑" panose="020B0503020204020204" pitchFamily="34" charset="-122"/>
                <a:cs typeface="Arial" panose="020B0604020202020204" pitchFamily="34" charset="0"/>
                <a:sym typeface="SF Orson Casual Heavy" panose="00000400000000000000" pitchFamily="2" charset="0"/>
              </a:rPr>
              <a:t>服务与实施部 马志伟</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Linux</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系统介绍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9"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环境变量</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620162" y="862992"/>
            <a:ext cx="11463920" cy="4584700"/>
          </a:xfrm>
          <a:prstGeom prst="rect">
            <a:avLst/>
          </a:prstGeom>
        </p:spPr>
        <p:txBody>
          <a:bodyPr wrap="square">
            <a:spAutoFit/>
          </a:bodyPr>
          <a:lstStyle/>
          <a:p>
            <a:pPr algn="just">
              <a:spcBef>
                <a:spcPts val="600"/>
              </a:spcBef>
              <a:spcAft>
                <a:spcPts val="600"/>
              </a:spcAft>
            </a:pPr>
            <a:r>
              <a:rPr lang="zh-CN" altLang="en-US" sz="1600" b="1" kern="0" dirty="0">
                <a:latin typeface="微软雅黑" panose="020B0503020204020204" pitchFamily="34" charset="-122"/>
                <a:ea typeface="微软雅黑" panose="020B0503020204020204" pitchFamily="34" charset="-122"/>
                <a:cs typeface="+mn-ea"/>
              </a:rPr>
              <a:t>一、环境变量的含义</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程序（操作系统命令和应用程序）的执行都需要运行环境，这个环境是由多个环境变量组成的。</a:t>
            </a:r>
          </a:p>
          <a:p>
            <a:pPr algn="just">
              <a:spcBef>
                <a:spcPts val="600"/>
              </a:spcBef>
              <a:spcAft>
                <a:spcPts val="600"/>
              </a:spcAft>
            </a:pPr>
            <a:r>
              <a:rPr lang="zh-CN" altLang="en-US" sz="1600" b="1" kern="0" dirty="0">
                <a:latin typeface="微软雅黑" panose="020B0503020204020204" pitchFamily="34" charset="-122"/>
                <a:ea typeface="微软雅黑" panose="020B0503020204020204" pitchFamily="34" charset="-122"/>
                <a:cs typeface="+mn-ea"/>
              </a:rPr>
              <a:t>二、环境变量的分类</a:t>
            </a:r>
          </a:p>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1</a:t>
            </a:r>
            <a:r>
              <a:rPr lang="zh-CN" altLang="en-US" sz="1600" b="1" kern="0" dirty="0">
                <a:latin typeface="微软雅黑" panose="020B0503020204020204" pitchFamily="34" charset="-122"/>
                <a:ea typeface="微软雅黑" panose="020B0503020204020204" pitchFamily="34" charset="-122"/>
                <a:cs typeface="+mn-ea"/>
              </a:rPr>
              <a:t>、按生效的范围分类</a:t>
            </a:r>
            <a:r>
              <a:rPr lang="zh-CN" altLang="en-US" sz="1600" kern="0" dirty="0">
                <a:latin typeface="微软雅黑" panose="020B0503020204020204" pitchFamily="34" charset="-122"/>
                <a:ea typeface="微软雅黑" panose="020B0503020204020204" pitchFamily="34" charset="-122"/>
                <a:cs typeface="+mn-ea"/>
              </a:rPr>
              <a:t>。</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系统环境变量：公共的，对全部的用户都生效。</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用户环境变量：用户私有的、自定义的个性化设置，只对该用户生效。</a:t>
            </a:r>
          </a:p>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2</a:t>
            </a:r>
            <a:r>
              <a:rPr lang="zh-CN" altLang="en-US" sz="1600" b="1" kern="0" dirty="0">
                <a:latin typeface="微软雅黑" panose="020B0503020204020204" pitchFamily="34" charset="-122"/>
                <a:ea typeface="微软雅黑" panose="020B0503020204020204" pitchFamily="34" charset="-122"/>
                <a:cs typeface="+mn-ea"/>
              </a:rPr>
              <a:t>、按生存周期分类。</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永久环境变量：在环境变量脚本文件中配置，用户每次登录时会自动执行这些脚本，相当于永久生效。</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临时环境变量：使用时在</a:t>
            </a:r>
            <a:r>
              <a:rPr lang="en-US" altLang="zh-CN" sz="1600" kern="0" dirty="0">
                <a:latin typeface="微软雅黑" panose="020B0503020204020204" pitchFamily="34" charset="-122"/>
                <a:ea typeface="微软雅黑" panose="020B0503020204020204" pitchFamily="34" charset="-122"/>
                <a:cs typeface="+mn-ea"/>
              </a:rPr>
              <a:t>Shell</a:t>
            </a:r>
            <a:r>
              <a:rPr lang="zh-CN" altLang="en-US" sz="1600" kern="0" dirty="0">
                <a:latin typeface="微软雅黑" panose="020B0503020204020204" pitchFamily="34" charset="-122"/>
                <a:ea typeface="微软雅黑" panose="020B0503020204020204" pitchFamily="34" charset="-122"/>
                <a:cs typeface="+mn-ea"/>
              </a:rPr>
              <a:t>中临时定义，退出</a:t>
            </a:r>
            <a:r>
              <a:rPr lang="en-US" altLang="zh-CN" sz="1600" kern="0" dirty="0">
                <a:latin typeface="微软雅黑" panose="020B0503020204020204" pitchFamily="34" charset="-122"/>
                <a:ea typeface="微软雅黑" panose="020B0503020204020204" pitchFamily="34" charset="-122"/>
                <a:cs typeface="+mn-ea"/>
              </a:rPr>
              <a:t>Shell</a:t>
            </a:r>
            <a:r>
              <a:rPr lang="zh-CN" altLang="en-US" sz="1600" kern="0" dirty="0">
                <a:latin typeface="微软雅黑" panose="020B0503020204020204" pitchFamily="34" charset="-122"/>
                <a:ea typeface="微软雅黑" panose="020B0503020204020204" pitchFamily="34" charset="-122"/>
                <a:cs typeface="+mn-ea"/>
              </a:rPr>
              <a:t>后失效。</a:t>
            </a:r>
            <a:endParaRPr lang="en-US" altLang="zh-CN" sz="1600" kern="0" dirty="0">
              <a:latin typeface="微软雅黑" panose="020B0503020204020204" pitchFamily="34" charset="-122"/>
              <a:ea typeface="微软雅黑" panose="020B0503020204020204" pitchFamily="34" charset="-122"/>
              <a:cs typeface="+mn-ea"/>
            </a:endParaRPr>
          </a:p>
          <a:p>
            <a:pPr algn="just">
              <a:spcBef>
                <a:spcPts val="600"/>
              </a:spcBef>
              <a:spcAft>
                <a:spcPts val="600"/>
              </a:spcAft>
            </a:pPr>
            <a:r>
              <a:rPr lang="zh-CN" altLang="en-US" sz="1600" b="1" kern="0" dirty="0">
                <a:latin typeface="微软雅黑" panose="020B0503020204020204" pitchFamily="34" charset="-122"/>
                <a:ea typeface="微软雅黑" panose="020B0503020204020204" pitchFamily="34" charset="-122"/>
                <a:cs typeface="+mn-ea"/>
              </a:rPr>
              <a:t>三、</a:t>
            </a:r>
            <a:r>
              <a:rPr lang="en-US" altLang="zh-CN" sz="1600" b="1" kern="0" dirty="0">
                <a:latin typeface="微软雅黑" panose="020B0503020204020204" pitchFamily="34" charset="-122"/>
                <a:ea typeface="微软雅黑" panose="020B0503020204020204" pitchFamily="34" charset="-122"/>
                <a:cs typeface="+mn-ea"/>
              </a:rPr>
              <a:t>LINUX</a:t>
            </a:r>
            <a:r>
              <a:rPr lang="zh-CN" altLang="en-US" sz="1600" b="1" kern="0" dirty="0">
                <a:latin typeface="微软雅黑" panose="020B0503020204020204" pitchFamily="34" charset="-122"/>
                <a:ea typeface="微软雅黑" panose="020B0503020204020204" pitchFamily="34" charset="-122"/>
                <a:cs typeface="+mn-ea"/>
              </a:rPr>
              <a:t>环境变量</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Linux</a:t>
            </a:r>
            <a:r>
              <a:rPr lang="zh-CN" altLang="en-US" sz="1600" kern="0" dirty="0">
                <a:latin typeface="微软雅黑" panose="020B0503020204020204" pitchFamily="34" charset="-122"/>
                <a:ea typeface="微软雅黑" panose="020B0503020204020204" pitchFamily="34" charset="-122"/>
                <a:cs typeface="+mn-ea"/>
              </a:rPr>
              <a:t>环境变量也称之为</a:t>
            </a:r>
            <a:r>
              <a:rPr lang="en-US" altLang="zh-CN" sz="1600" kern="0" dirty="0">
                <a:latin typeface="微软雅黑" panose="020B0503020204020204" pitchFamily="34" charset="-122"/>
                <a:ea typeface="微软雅黑" panose="020B0503020204020204" pitchFamily="34" charset="-122"/>
                <a:cs typeface="+mn-ea"/>
              </a:rPr>
              <a:t>Shell</a:t>
            </a:r>
            <a:r>
              <a:rPr lang="zh-CN" altLang="en-US" sz="1600" kern="0" dirty="0">
                <a:latin typeface="微软雅黑" panose="020B0503020204020204" pitchFamily="34" charset="-122"/>
                <a:ea typeface="微软雅黑" panose="020B0503020204020204" pitchFamily="34" charset="-122"/>
                <a:cs typeface="+mn-ea"/>
              </a:rPr>
              <a:t>环境量变，以下划线和字母打头，由下划线、字母（区分大小写）和数字组成，习惯上使用大写字母，例如</a:t>
            </a:r>
            <a:r>
              <a:rPr lang="en-US" altLang="zh-CN" sz="1600" kern="0" dirty="0">
                <a:latin typeface="微软雅黑" panose="020B0503020204020204" pitchFamily="34" charset="-122"/>
                <a:ea typeface="微软雅黑" panose="020B0503020204020204" pitchFamily="34" charset="-122"/>
                <a:cs typeface="+mn-ea"/>
              </a:rPr>
              <a:t>PATH</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HOSTNAME</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LANG</a:t>
            </a:r>
            <a:r>
              <a:rPr lang="zh-CN" altLang="en-US" sz="1600" kern="0" dirty="0">
                <a:latin typeface="微软雅黑" panose="020B0503020204020204" pitchFamily="34" charset="-122"/>
                <a:ea typeface="微软雅黑" panose="020B0503020204020204" pitchFamily="34" charset="-122"/>
                <a:cs typeface="+mn-ea"/>
              </a:rPr>
              <a:t>等</a:t>
            </a:r>
            <a:endParaRPr lang="zh-CN" altLang="zh-CN" sz="1600" kern="0" dirty="0">
              <a:latin typeface="微软雅黑" panose="020B0503020204020204" pitchFamily="34" charset="-122"/>
              <a:ea typeface="微软雅黑" panose="020B0503020204020204" pitchFamily="34" charset="-122"/>
              <a:cs typeface="+mn-ea"/>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Linux</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系统介绍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环境变量</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441567" y="923376"/>
            <a:ext cx="11463920" cy="4339650"/>
          </a:xfrm>
          <a:prstGeom prst="rect">
            <a:avLst/>
          </a:prstGeom>
        </p:spPr>
        <p:txBody>
          <a:bodyPr wrap="square">
            <a:spAutoFit/>
          </a:bodyPr>
          <a:lstStyle/>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1</a:t>
            </a:r>
            <a:r>
              <a:rPr lang="zh-CN" altLang="en-US" sz="1600" b="1" kern="0" dirty="0">
                <a:latin typeface="微软雅黑" panose="020B0503020204020204" pitchFamily="34" charset="-122"/>
                <a:ea typeface="微软雅黑" panose="020B0503020204020204" pitchFamily="34" charset="-122"/>
                <a:cs typeface="+mn-ea"/>
              </a:rPr>
              <a:t>、查看环境变量</a:t>
            </a:r>
          </a:p>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1</a:t>
            </a:r>
            <a:r>
              <a:rPr lang="zh-CN" altLang="en-US" sz="1600" b="1" kern="0" dirty="0">
                <a:latin typeface="微软雅黑" panose="020B0503020204020204" pitchFamily="34" charset="-122"/>
                <a:ea typeface="微软雅黑" panose="020B0503020204020204" pitchFamily="34" charset="-122"/>
                <a:cs typeface="+mn-ea"/>
              </a:rPr>
              <a:t>）</a:t>
            </a:r>
            <a:r>
              <a:rPr lang="en-US" altLang="zh-CN" sz="1600" b="1" kern="0" dirty="0" err="1">
                <a:latin typeface="微软雅黑" panose="020B0503020204020204" pitchFamily="34" charset="-122"/>
                <a:ea typeface="微软雅黑" panose="020B0503020204020204" pitchFamily="34" charset="-122"/>
                <a:cs typeface="+mn-ea"/>
              </a:rPr>
              <a:t>env</a:t>
            </a:r>
            <a:r>
              <a:rPr lang="zh-CN" altLang="en-US" sz="1600" b="1" kern="0" dirty="0">
                <a:latin typeface="微软雅黑" panose="020B0503020204020204" pitchFamily="34" charset="-122"/>
                <a:ea typeface="微软雅黑" panose="020B0503020204020204" pitchFamily="34" charset="-122"/>
                <a:cs typeface="+mn-ea"/>
              </a:rPr>
              <a:t>命令</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在</a:t>
            </a:r>
            <a:r>
              <a:rPr lang="en-US" altLang="zh-CN" sz="1600" kern="0" dirty="0">
                <a:latin typeface="微软雅黑" panose="020B0503020204020204" pitchFamily="34" charset="-122"/>
                <a:ea typeface="微软雅黑" panose="020B0503020204020204" pitchFamily="34" charset="-122"/>
                <a:cs typeface="+mn-ea"/>
              </a:rPr>
              <a:t>Shell</a:t>
            </a:r>
            <a:r>
              <a:rPr lang="zh-CN" altLang="en-US" sz="1600" kern="0" dirty="0">
                <a:latin typeface="微软雅黑" panose="020B0503020204020204" pitchFamily="34" charset="-122"/>
                <a:ea typeface="微软雅黑" panose="020B0503020204020204" pitchFamily="34" charset="-122"/>
                <a:cs typeface="+mn-ea"/>
              </a:rPr>
              <a:t>下，用</a:t>
            </a:r>
            <a:r>
              <a:rPr lang="en-US" altLang="zh-CN" sz="1600" kern="0" dirty="0" err="1">
                <a:latin typeface="微软雅黑" panose="020B0503020204020204" pitchFamily="34" charset="-122"/>
                <a:ea typeface="微软雅黑" panose="020B0503020204020204" pitchFamily="34" charset="-122"/>
                <a:cs typeface="+mn-ea"/>
              </a:rPr>
              <a:t>env</a:t>
            </a:r>
            <a:r>
              <a:rPr lang="zh-CN" altLang="en-US" sz="1600" kern="0" dirty="0">
                <a:latin typeface="微软雅黑" panose="020B0503020204020204" pitchFamily="34" charset="-122"/>
                <a:ea typeface="微软雅黑" panose="020B0503020204020204" pitchFamily="34" charset="-122"/>
                <a:cs typeface="+mn-ea"/>
              </a:rPr>
              <a:t>命令查看当前用户全部的环境变量。</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上图只截取了部分环境变量，并非全部。</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用</a:t>
            </a:r>
            <a:r>
              <a:rPr lang="en-US" altLang="zh-CN" sz="1600" kern="0" dirty="0" err="1">
                <a:latin typeface="微软雅黑" panose="020B0503020204020204" pitchFamily="34" charset="-122"/>
                <a:ea typeface="微软雅黑" panose="020B0503020204020204" pitchFamily="34" charset="-122"/>
                <a:cs typeface="+mn-ea"/>
              </a:rPr>
              <a:t>env</a:t>
            </a:r>
            <a:r>
              <a:rPr lang="zh-CN" altLang="en-US" sz="1600" kern="0" dirty="0">
                <a:latin typeface="微软雅黑" panose="020B0503020204020204" pitchFamily="34" charset="-122"/>
                <a:ea typeface="微软雅黑" panose="020B0503020204020204" pitchFamily="34" charset="-122"/>
                <a:cs typeface="+mn-ea"/>
              </a:rPr>
              <a:t>命令的时候，满屏显示了很多环境变量，不方便查看，可以用</a:t>
            </a:r>
            <a:r>
              <a:rPr lang="en-US" altLang="zh-CN" sz="1600" kern="0" dirty="0" err="1">
                <a:latin typeface="微软雅黑" panose="020B0503020204020204" pitchFamily="34" charset="-122"/>
                <a:ea typeface="微软雅黑" panose="020B0503020204020204" pitchFamily="34" charset="-122"/>
                <a:cs typeface="+mn-ea"/>
              </a:rPr>
              <a:t>grep</a:t>
            </a:r>
            <a:r>
              <a:rPr lang="zh-CN" altLang="en-US" sz="1600" kern="0" dirty="0">
                <a:latin typeface="微软雅黑" panose="020B0503020204020204" pitchFamily="34" charset="-122"/>
                <a:ea typeface="微软雅黑" panose="020B0503020204020204" pitchFamily="34" charset="-122"/>
                <a:cs typeface="+mn-ea"/>
              </a:rPr>
              <a:t>筛选。</a:t>
            </a:r>
          </a:p>
          <a:p>
            <a:pPr algn="just">
              <a:spcBef>
                <a:spcPts val="600"/>
              </a:spcBef>
              <a:spcAft>
                <a:spcPts val="600"/>
              </a:spcAft>
            </a:pPr>
            <a:r>
              <a:rPr lang="en-US" altLang="zh-CN" sz="1600" kern="0" dirty="0" err="1">
                <a:latin typeface="微软雅黑" panose="020B0503020204020204" pitchFamily="34" charset="-122"/>
                <a:ea typeface="微软雅黑" panose="020B0503020204020204" pitchFamily="34" charset="-122"/>
                <a:cs typeface="+mn-ea"/>
              </a:rPr>
              <a:t>env|grep</a:t>
            </a:r>
            <a:r>
              <a:rPr lang="en-US" altLang="zh-CN" sz="1600" kern="0" dirty="0">
                <a:latin typeface="微软雅黑" panose="020B0503020204020204" pitchFamily="34" charset="-122"/>
                <a:ea typeface="微软雅黑" panose="020B0503020204020204" pitchFamily="34" charset="-122"/>
                <a:cs typeface="+mn-ea"/>
              </a:rPr>
              <a:t> </a:t>
            </a:r>
            <a:r>
              <a:rPr lang="zh-CN" altLang="en-US" sz="1600" kern="0" dirty="0">
                <a:latin typeface="微软雅黑" panose="020B0503020204020204" pitchFamily="34" charset="-122"/>
                <a:ea typeface="微软雅黑" panose="020B0503020204020204" pitchFamily="34" charset="-122"/>
                <a:cs typeface="+mn-ea"/>
              </a:rPr>
              <a:t>环境变量名</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例如查看环境变量名中包含</a:t>
            </a:r>
            <a:r>
              <a:rPr lang="en-US" altLang="zh-CN" sz="1600" kern="0" dirty="0">
                <a:latin typeface="微软雅黑" panose="020B0503020204020204" pitchFamily="34" charset="-122"/>
                <a:ea typeface="微软雅黑" panose="020B0503020204020204" pitchFamily="34" charset="-122"/>
                <a:cs typeface="+mn-ea"/>
              </a:rPr>
              <a:t>PATH</a:t>
            </a:r>
            <a:r>
              <a:rPr lang="zh-CN" altLang="en-US" sz="1600" kern="0" dirty="0">
                <a:latin typeface="微软雅黑" panose="020B0503020204020204" pitchFamily="34" charset="-122"/>
                <a:ea typeface="微软雅黑" panose="020B0503020204020204" pitchFamily="34" charset="-122"/>
                <a:cs typeface="+mn-ea"/>
              </a:rPr>
              <a:t>的环境变量。</a:t>
            </a:r>
          </a:p>
          <a:p>
            <a:pPr algn="just">
              <a:spcBef>
                <a:spcPts val="600"/>
              </a:spcBef>
              <a:spcAft>
                <a:spcPts val="600"/>
              </a:spcAft>
            </a:pPr>
            <a:r>
              <a:rPr lang="en-US" altLang="zh-CN" sz="1600" kern="0" dirty="0" err="1">
                <a:latin typeface="微软雅黑" panose="020B0503020204020204" pitchFamily="34" charset="-122"/>
                <a:ea typeface="微软雅黑" panose="020B0503020204020204" pitchFamily="34" charset="-122"/>
                <a:cs typeface="+mn-ea"/>
              </a:rPr>
              <a:t>env|grep</a:t>
            </a:r>
            <a:r>
              <a:rPr lang="en-US" altLang="zh-CN" sz="1600" kern="0" dirty="0">
                <a:latin typeface="微软雅黑" panose="020B0503020204020204" pitchFamily="34" charset="-122"/>
                <a:ea typeface="微软雅黑" panose="020B0503020204020204" pitchFamily="34" charset="-122"/>
                <a:cs typeface="+mn-ea"/>
              </a:rPr>
              <a:t> PATH</a:t>
            </a:r>
          </a:p>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2</a:t>
            </a:r>
            <a:r>
              <a:rPr lang="zh-CN" altLang="en-US" sz="1600" b="1" kern="0" dirty="0">
                <a:latin typeface="微软雅黑" panose="020B0503020204020204" pitchFamily="34" charset="-122"/>
                <a:ea typeface="微软雅黑" panose="020B0503020204020204" pitchFamily="34" charset="-122"/>
                <a:cs typeface="+mn-ea"/>
              </a:rPr>
              <a:t>）</a:t>
            </a:r>
            <a:r>
              <a:rPr lang="en-US" altLang="zh-CN" sz="1600" b="1" kern="0" dirty="0">
                <a:latin typeface="微软雅黑" panose="020B0503020204020204" pitchFamily="34" charset="-122"/>
                <a:ea typeface="微软雅黑" panose="020B0503020204020204" pitchFamily="34" charset="-122"/>
                <a:cs typeface="+mn-ea"/>
              </a:rPr>
              <a:t>echo</a:t>
            </a:r>
            <a:r>
              <a:rPr lang="zh-CN" altLang="en-US" sz="1600" b="1" kern="0" dirty="0">
                <a:latin typeface="微软雅黑" panose="020B0503020204020204" pitchFamily="34" charset="-122"/>
                <a:ea typeface="微软雅黑" panose="020B0503020204020204" pitchFamily="34" charset="-122"/>
                <a:cs typeface="+mn-ea"/>
              </a:rPr>
              <a:t>命令</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echo $</a:t>
            </a:r>
            <a:r>
              <a:rPr lang="zh-CN" altLang="en-US" sz="1600" kern="0" dirty="0">
                <a:latin typeface="微软雅黑" panose="020B0503020204020204" pitchFamily="34" charset="-122"/>
                <a:ea typeface="微软雅黑" panose="020B0503020204020204" pitchFamily="34" charset="-122"/>
                <a:cs typeface="+mn-ea"/>
              </a:rPr>
              <a:t>环境变量名</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注意，符号</a:t>
            </a:r>
            <a:r>
              <a:rPr lang="en-US" altLang="zh-CN" sz="1600" kern="0" dirty="0">
                <a:latin typeface="微软雅黑" panose="020B0503020204020204" pitchFamily="34" charset="-122"/>
                <a:ea typeface="微软雅黑" panose="020B0503020204020204" pitchFamily="34" charset="-122"/>
                <a:cs typeface="+mn-ea"/>
              </a:rPr>
              <a:t>$</a:t>
            </a:r>
            <a:r>
              <a:rPr lang="zh-CN" altLang="en-US" sz="1600" kern="0" dirty="0">
                <a:latin typeface="微软雅黑" panose="020B0503020204020204" pitchFamily="34" charset="-122"/>
                <a:ea typeface="微软雅黑" panose="020B0503020204020204" pitchFamily="34" charset="-122"/>
                <a:cs typeface="+mn-ea"/>
              </a:rPr>
              <a:t>不能缺少，这是语法规定。</a:t>
            </a:r>
            <a:endParaRPr lang="zh-CN" altLang="zh-CN" sz="1600" kern="0" dirty="0">
              <a:latin typeface="微软雅黑" panose="020B0503020204020204" pitchFamily="34" charset="-122"/>
              <a:ea typeface="微软雅黑" panose="020B0503020204020204" pitchFamily="34" charset="-122"/>
              <a:cs typeface="+mn-ea"/>
            </a:endParaRPr>
          </a:p>
        </p:txBody>
      </p:sp>
      <p:pic>
        <p:nvPicPr>
          <p:cNvPr id="3" name="图片 2">
            <a:extLst>
              <a:ext uri="{FF2B5EF4-FFF2-40B4-BE49-F238E27FC236}">
                <a16:creationId xmlns:a16="http://schemas.microsoft.com/office/drawing/2014/main" id="{1D67C80C-4D94-F3B1-9555-4639F7B664F7}"/>
              </a:ext>
            </a:extLst>
          </p:cNvPr>
          <p:cNvPicPr>
            <a:picLocks noChangeAspect="1"/>
          </p:cNvPicPr>
          <p:nvPr/>
        </p:nvPicPr>
        <p:blipFill>
          <a:blip r:embed="rId3"/>
          <a:stretch>
            <a:fillRect/>
          </a:stretch>
        </p:blipFill>
        <p:spPr>
          <a:xfrm>
            <a:off x="5366759" y="937842"/>
            <a:ext cx="6756747" cy="1362706"/>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Linux</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系统介绍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环境变量</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727661" y="700777"/>
            <a:ext cx="11463920" cy="5631180"/>
          </a:xfrm>
          <a:prstGeom prst="rect">
            <a:avLst/>
          </a:prstGeom>
        </p:spPr>
        <p:txBody>
          <a:bodyPr wrap="square">
            <a:spAutoFit/>
          </a:bodyPr>
          <a:lstStyle/>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2</a:t>
            </a:r>
            <a:r>
              <a:rPr lang="zh-CN" altLang="en-US" sz="1600" b="1" kern="0" dirty="0">
                <a:latin typeface="微软雅黑" panose="020B0503020204020204" pitchFamily="34" charset="-122"/>
                <a:ea typeface="微软雅黑" panose="020B0503020204020204" pitchFamily="34" charset="-122"/>
                <a:cs typeface="+mn-ea"/>
              </a:rPr>
              <a:t>、常用的环境变量</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1</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PATH</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可执行程序的搜索目录，可执行程序包括</a:t>
            </a:r>
            <a:r>
              <a:rPr lang="en-US" altLang="zh-CN" sz="1600" kern="0" dirty="0">
                <a:latin typeface="微软雅黑" panose="020B0503020204020204" pitchFamily="34" charset="-122"/>
                <a:ea typeface="微软雅黑" panose="020B0503020204020204" pitchFamily="34" charset="-122"/>
                <a:cs typeface="+mn-ea"/>
              </a:rPr>
              <a:t>Linux</a:t>
            </a:r>
            <a:r>
              <a:rPr lang="zh-CN" altLang="en-US" sz="1600" kern="0" dirty="0">
                <a:latin typeface="微软雅黑" panose="020B0503020204020204" pitchFamily="34" charset="-122"/>
                <a:ea typeface="微软雅黑" panose="020B0503020204020204" pitchFamily="34" charset="-122"/>
                <a:cs typeface="+mn-ea"/>
              </a:rPr>
              <a:t>系统命令和用户的应用程序，</a:t>
            </a:r>
            <a:r>
              <a:rPr lang="en-US" altLang="zh-CN" sz="1600" kern="0" dirty="0">
                <a:latin typeface="微软雅黑" panose="020B0503020204020204" pitchFamily="34" charset="-122"/>
                <a:ea typeface="微软雅黑" panose="020B0503020204020204" pitchFamily="34" charset="-122"/>
                <a:cs typeface="+mn-ea"/>
              </a:rPr>
              <a:t>PATH</a:t>
            </a:r>
            <a:r>
              <a:rPr lang="zh-CN" altLang="en-US" sz="1600" kern="0" dirty="0">
                <a:latin typeface="微软雅黑" panose="020B0503020204020204" pitchFamily="34" charset="-122"/>
                <a:ea typeface="微软雅黑" panose="020B0503020204020204" pitchFamily="34" charset="-122"/>
                <a:cs typeface="+mn-ea"/>
              </a:rPr>
              <a:t>变量的具体用法本文后面的章节中有详细的介绍。</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2</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LANG</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Linux</a:t>
            </a:r>
            <a:r>
              <a:rPr lang="zh-CN" altLang="en-US" sz="1600" kern="0" dirty="0">
                <a:latin typeface="微软雅黑" panose="020B0503020204020204" pitchFamily="34" charset="-122"/>
                <a:ea typeface="微软雅黑" panose="020B0503020204020204" pitchFamily="34" charset="-122"/>
                <a:cs typeface="+mn-ea"/>
              </a:rPr>
              <a:t>系统的语言、地区、字符集，</a:t>
            </a:r>
            <a:r>
              <a:rPr lang="en-US" altLang="zh-CN" sz="1600" kern="0" dirty="0">
                <a:latin typeface="微软雅黑" panose="020B0503020204020204" pitchFamily="34" charset="-122"/>
                <a:ea typeface="微软雅黑" panose="020B0503020204020204" pitchFamily="34" charset="-122"/>
                <a:cs typeface="+mn-ea"/>
              </a:rPr>
              <a:t>LANG</a:t>
            </a:r>
            <a:r>
              <a:rPr lang="zh-CN" altLang="en-US" sz="1600" kern="0" dirty="0">
                <a:latin typeface="微软雅黑" panose="020B0503020204020204" pitchFamily="34" charset="-122"/>
                <a:ea typeface="微软雅黑" panose="020B0503020204020204" pitchFamily="34" charset="-122"/>
                <a:cs typeface="+mn-ea"/>
              </a:rPr>
              <a:t>变量的具体用法本文后面的章节中有详细的介绍。</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3</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HOSTNAME</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服务器的主机名。</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4</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HOME</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当前登录用户的主目录。</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5</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PWD</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当前工作目录。</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6</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LD_LIBRARY_PATH</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C/C++</a:t>
            </a:r>
            <a:r>
              <a:rPr lang="zh-CN" altLang="en-US" sz="1600" kern="0" dirty="0">
                <a:latin typeface="微软雅黑" panose="020B0503020204020204" pitchFamily="34" charset="-122"/>
                <a:ea typeface="微软雅黑" panose="020B0503020204020204" pitchFamily="34" charset="-122"/>
                <a:cs typeface="+mn-ea"/>
              </a:rPr>
              <a:t>语言动态链接库文件搜索的目录，它不是</a:t>
            </a:r>
            <a:r>
              <a:rPr lang="en-US" altLang="zh-CN" sz="1600" kern="0" dirty="0">
                <a:latin typeface="微软雅黑" panose="020B0503020204020204" pitchFamily="34" charset="-122"/>
                <a:ea typeface="微软雅黑" panose="020B0503020204020204" pitchFamily="34" charset="-122"/>
                <a:cs typeface="+mn-ea"/>
              </a:rPr>
              <a:t>Linux</a:t>
            </a:r>
            <a:r>
              <a:rPr lang="zh-CN" altLang="en-US" sz="1600" kern="0" dirty="0">
                <a:latin typeface="微软雅黑" panose="020B0503020204020204" pitchFamily="34" charset="-122"/>
                <a:ea typeface="微软雅黑" panose="020B0503020204020204" pitchFamily="34" charset="-122"/>
                <a:cs typeface="+mn-ea"/>
              </a:rPr>
              <a:t>缺省的环境变量，但对</a:t>
            </a:r>
            <a:r>
              <a:rPr lang="en-US" altLang="zh-CN" sz="1600" kern="0" dirty="0">
                <a:latin typeface="微软雅黑" panose="020B0503020204020204" pitchFamily="34" charset="-122"/>
                <a:ea typeface="微软雅黑" panose="020B0503020204020204" pitchFamily="34" charset="-122"/>
                <a:cs typeface="+mn-ea"/>
              </a:rPr>
              <a:t>C/C++</a:t>
            </a:r>
            <a:r>
              <a:rPr lang="zh-CN" altLang="en-US" sz="1600" kern="0" dirty="0">
                <a:latin typeface="微软雅黑" panose="020B0503020204020204" pitchFamily="34" charset="-122"/>
                <a:ea typeface="微软雅黑" panose="020B0503020204020204" pitchFamily="34" charset="-122"/>
                <a:cs typeface="+mn-ea"/>
              </a:rPr>
              <a:t>程序员来说非常重要，具体用法本文后面的章节中有详细的介绍。</a:t>
            </a:r>
            <a:endParaRPr lang="zh-CN" altLang="zh-CN" sz="1600" kern="0" dirty="0">
              <a:latin typeface="微软雅黑" panose="020B0503020204020204" pitchFamily="34" charset="-122"/>
              <a:ea typeface="微软雅黑" panose="020B0503020204020204" pitchFamily="34" charset="-122"/>
              <a:cs typeface="+mn-ea"/>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Linux</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系统介绍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环境变量</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441567" y="898051"/>
            <a:ext cx="12035766" cy="4739759"/>
          </a:xfrm>
          <a:prstGeom prst="rect">
            <a:avLst/>
          </a:prstGeom>
        </p:spPr>
        <p:txBody>
          <a:bodyPr wrap="square">
            <a:spAutoFit/>
          </a:bodyPr>
          <a:lstStyle/>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3</a:t>
            </a:r>
            <a:r>
              <a:rPr lang="zh-CN" altLang="en-US" sz="1600" b="1" kern="0" dirty="0">
                <a:latin typeface="微软雅黑" panose="020B0503020204020204" pitchFamily="34" charset="-122"/>
                <a:ea typeface="微软雅黑" panose="020B0503020204020204" pitchFamily="34" charset="-122"/>
                <a:cs typeface="+mn-ea"/>
              </a:rPr>
              <a:t>、用户环境变量</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用户环境变量只对当前用户生效，设置用户环境变量也有多种方法。</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在用户的主目录，有几个特别的文件，用</a:t>
            </a:r>
            <a:r>
              <a:rPr lang="en-US" altLang="zh-CN" sz="1600" kern="0" dirty="0">
                <a:latin typeface="微软雅黑" panose="020B0503020204020204" pitchFamily="34" charset="-122"/>
                <a:ea typeface="微软雅黑" panose="020B0503020204020204" pitchFamily="34" charset="-122"/>
                <a:cs typeface="+mn-ea"/>
              </a:rPr>
              <a:t>ls</a:t>
            </a:r>
            <a:r>
              <a:rPr lang="zh-CN" altLang="en-US" sz="1600" kern="0" dirty="0">
                <a:latin typeface="微软雅黑" panose="020B0503020204020204" pitchFamily="34" charset="-122"/>
                <a:ea typeface="微软雅黑" panose="020B0503020204020204" pitchFamily="34" charset="-122"/>
                <a:cs typeface="+mn-ea"/>
              </a:rPr>
              <a:t>是看不见的，用</a:t>
            </a:r>
            <a:r>
              <a:rPr lang="en-US" altLang="zh-CN" sz="1600" kern="0" dirty="0">
                <a:latin typeface="微软雅黑" panose="020B0503020204020204" pitchFamily="34" charset="-122"/>
                <a:ea typeface="微软雅黑" panose="020B0503020204020204" pitchFamily="34" charset="-122"/>
                <a:cs typeface="+mn-ea"/>
              </a:rPr>
              <a:t>ls .bash*</a:t>
            </a:r>
            <a:r>
              <a:rPr lang="zh-CN" altLang="en-US" sz="1600" kern="0" dirty="0">
                <a:latin typeface="微软雅黑" panose="020B0503020204020204" pitchFamily="34" charset="-122"/>
                <a:ea typeface="微软雅黑" panose="020B0503020204020204" pitchFamily="34" charset="-122"/>
                <a:cs typeface="+mn-ea"/>
              </a:rPr>
              <a:t>可以看见。</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1</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bash_profile</a:t>
            </a:r>
            <a:endParaRPr lang="zh-CN" altLang="en-US" sz="1600" kern="0" dirty="0">
              <a:latin typeface="微软雅黑" panose="020B0503020204020204" pitchFamily="34" charset="-122"/>
              <a:ea typeface="微软雅黑" panose="020B0503020204020204" pitchFamily="34" charset="-122"/>
              <a:cs typeface="+mn-ea"/>
            </a:endParaRP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当用户登录时执行，每个用户都可以使用该文件来配置专属于自己的环境变量。</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2</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bashrc</a:t>
            </a:r>
            <a:r>
              <a:rPr lang="zh-CN" altLang="en-US" sz="1600" kern="0" dirty="0">
                <a:latin typeface="微软雅黑" panose="020B0503020204020204" pitchFamily="34" charset="-122"/>
                <a:ea typeface="微软雅黑" panose="020B0503020204020204" pitchFamily="34" charset="-122"/>
                <a:cs typeface="+mn-ea"/>
              </a:rPr>
              <a:t>（推荐）</a:t>
            </a:r>
            <a:endParaRPr lang="en-US" altLang="zh-CN" sz="1600" kern="0" dirty="0">
              <a:latin typeface="微软雅黑" panose="020B0503020204020204" pitchFamily="34" charset="-122"/>
              <a:ea typeface="微软雅黑" panose="020B0503020204020204" pitchFamily="34" charset="-122"/>
              <a:cs typeface="+mn-ea"/>
            </a:endParaRP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当用户登录时以及每次打开新的</a:t>
            </a:r>
            <a:r>
              <a:rPr lang="en-US" altLang="zh-CN" sz="1600" kern="0" dirty="0">
                <a:latin typeface="微软雅黑" panose="020B0503020204020204" pitchFamily="34" charset="-122"/>
                <a:ea typeface="微软雅黑" panose="020B0503020204020204" pitchFamily="34" charset="-122"/>
                <a:cs typeface="+mn-ea"/>
              </a:rPr>
              <a:t>Shell</a:t>
            </a:r>
            <a:r>
              <a:rPr lang="zh-CN" altLang="en-US" sz="1600" kern="0" dirty="0">
                <a:latin typeface="微软雅黑" panose="020B0503020204020204" pitchFamily="34" charset="-122"/>
                <a:ea typeface="微软雅黑" panose="020B0503020204020204" pitchFamily="34" charset="-122"/>
                <a:cs typeface="+mn-ea"/>
              </a:rPr>
              <a:t>时该文件都将被读取，不推荐在里面配置用户专用的环境变量，因为每开一个</a:t>
            </a:r>
            <a:r>
              <a:rPr lang="en-US" altLang="zh-CN" sz="1600" kern="0" dirty="0">
                <a:latin typeface="微软雅黑" panose="020B0503020204020204" pitchFamily="34" charset="-122"/>
                <a:ea typeface="微软雅黑" panose="020B0503020204020204" pitchFamily="34" charset="-122"/>
                <a:cs typeface="+mn-ea"/>
              </a:rPr>
              <a:t>Shell</a:t>
            </a:r>
            <a:r>
              <a:rPr lang="zh-CN" altLang="en-US" sz="1600" kern="0" dirty="0">
                <a:latin typeface="微软雅黑" panose="020B0503020204020204" pitchFamily="34" charset="-122"/>
                <a:ea typeface="微软雅黑" panose="020B0503020204020204" pitchFamily="34" charset="-122"/>
                <a:cs typeface="+mn-ea"/>
              </a:rPr>
              <a:t>，该文件</a:t>
            </a:r>
            <a:endParaRPr lang="en-US" altLang="zh-CN" sz="1600" kern="0" dirty="0">
              <a:latin typeface="微软雅黑" panose="020B0503020204020204" pitchFamily="34" charset="-122"/>
              <a:ea typeface="微软雅黑" panose="020B0503020204020204" pitchFamily="34" charset="-122"/>
              <a:cs typeface="+mn-ea"/>
            </a:endParaRP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都会被读取一次，效率肯定受影响。</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3</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bash_logout</a:t>
            </a:r>
            <a:endParaRPr lang="en-US" altLang="zh-CN" sz="1600" kern="0" dirty="0">
              <a:latin typeface="微软雅黑" panose="020B0503020204020204" pitchFamily="34" charset="-122"/>
              <a:ea typeface="微软雅黑" panose="020B0503020204020204" pitchFamily="34" charset="-122"/>
              <a:cs typeface="+mn-ea"/>
            </a:endParaRP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当每次退出系统（退出</a:t>
            </a:r>
            <a:r>
              <a:rPr lang="en-US" altLang="zh-CN" sz="1600" kern="0" dirty="0">
                <a:latin typeface="微软雅黑" panose="020B0503020204020204" pitchFamily="34" charset="-122"/>
                <a:ea typeface="微软雅黑" panose="020B0503020204020204" pitchFamily="34" charset="-122"/>
                <a:cs typeface="+mn-ea"/>
              </a:rPr>
              <a:t>bash shell</a:t>
            </a:r>
            <a:r>
              <a:rPr lang="zh-CN" altLang="en-US" sz="1600" kern="0" dirty="0">
                <a:latin typeface="微软雅黑" panose="020B0503020204020204" pitchFamily="34" charset="-122"/>
                <a:ea typeface="微软雅黑" panose="020B0503020204020204" pitchFamily="34" charset="-122"/>
                <a:cs typeface="+mn-ea"/>
              </a:rPr>
              <a:t>）时执行该文件。</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4</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bash_history</a:t>
            </a:r>
            <a:endParaRPr lang="en-US" altLang="zh-CN" sz="1600" kern="0" dirty="0">
              <a:latin typeface="微软雅黑" panose="020B0503020204020204" pitchFamily="34" charset="-122"/>
              <a:ea typeface="微软雅黑" panose="020B0503020204020204" pitchFamily="34" charset="-122"/>
              <a:cs typeface="+mn-ea"/>
            </a:endParaRP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保存了当前用户使用过的历史命令。</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Linux</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系统介绍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环境变量</a:t>
                </a:r>
              </a:p>
            </p:txBody>
          </p:sp>
        </p:grpSp>
      </p:grpSp>
      <p:grpSp>
        <p:nvGrpSpPr>
          <p:cNvPr id="54" name="组合 53"/>
          <p:cNvGrpSpPr/>
          <p:nvPr/>
        </p:nvGrpSpPr>
        <p:grpSpPr>
          <a:xfrm>
            <a:off x="-201376" y="5730649"/>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370129" y="555847"/>
            <a:ext cx="11507927" cy="5631180"/>
          </a:xfrm>
          <a:prstGeom prst="rect">
            <a:avLst/>
          </a:prstGeom>
        </p:spPr>
        <p:txBody>
          <a:bodyPr wrap="square">
            <a:spAutoFit/>
          </a:bodyPr>
          <a:lstStyle/>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4</a:t>
            </a:r>
            <a:r>
              <a:rPr lang="zh-CN" altLang="en-US" sz="1600" b="1" kern="0" dirty="0">
                <a:latin typeface="微软雅黑" panose="020B0503020204020204" pitchFamily="34" charset="-122"/>
                <a:ea typeface="微软雅黑" panose="020B0503020204020204" pitchFamily="34" charset="-122"/>
                <a:cs typeface="+mn-ea"/>
              </a:rPr>
              <a:t>、环境变量脚本文件的执行顺序</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环境变量脚本文件的执行顺序如下：</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etc</a:t>
            </a:r>
            <a:r>
              <a:rPr lang="en-US" altLang="zh-CN" sz="1600" kern="0" dirty="0">
                <a:latin typeface="微软雅黑" panose="020B0503020204020204" pitchFamily="34" charset="-122"/>
                <a:ea typeface="微软雅黑" panose="020B0503020204020204" pitchFamily="34" charset="-122"/>
                <a:cs typeface="+mn-ea"/>
              </a:rPr>
              <a:t>/profile-&gt;/</a:t>
            </a:r>
            <a:r>
              <a:rPr lang="en-US" altLang="zh-CN" sz="1600" kern="0" dirty="0" err="1">
                <a:latin typeface="微软雅黑" panose="020B0503020204020204" pitchFamily="34" charset="-122"/>
                <a:ea typeface="微软雅黑" panose="020B0503020204020204" pitchFamily="34" charset="-122"/>
                <a:cs typeface="+mn-ea"/>
              </a:rPr>
              <a:t>etc</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profile.d</a:t>
            </a:r>
            <a:r>
              <a:rPr lang="en-US" altLang="zh-CN" sz="1600" kern="0" dirty="0">
                <a:latin typeface="微软雅黑" panose="020B0503020204020204" pitchFamily="34" charset="-122"/>
                <a:ea typeface="微软雅黑" panose="020B0503020204020204" pitchFamily="34" charset="-122"/>
                <a:cs typeface="+mn-ea"/>
              </a:rPr>
              <a:t>-&gt;/</a:t>
            </a:r>
            <a:r>
              <a:rPr lang="en-US" altLang="zh-CN" sz="1600" kern="0" dirty="0" err="1">
                <a:latin typeface="微软雅黑" panose="020B0503020204020204" pitchFamily="34" charset="-122"/>
                <a:ea typeface="微软雅黑" panose="020B0503020204020204" pitchFamily="34" charset="-122"/>
                <a:cs typeface="+mn-ea"/>
              </a:rPr>
              <a:t>etc</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bashrc</a:t>
            </a:r>
            <a:r>
              <a:rPr lang="en-US" altLang="zh-CN" sz="1600" kern="0" dirty="0">
                <a:latin typeface="微软雅黑" panose="020B0503020204020204" pitchFamily="34" charset="-122"/>
                <a:ea typeface="微软雅黑" panose="020B0503020204020204" pitchFamily="34" charset="-122"/>
                <a:cs typeface="+mn-ea"/>
              </a:rPr>
              <a:t>-&gt;</a:t>
            </a:r>
            <a:r>
              <a:rPr lang="zh-CN" altLang="en-US" sz="1600" kern="0" dirty="0">
                <a:latin typeface="微软雅黑" panose="020B0503020204020204" pitchFamily="34" charset="-122"/>
                <a:ea typeface="微软雅黑" panose="020B0503020204020204" pitchFamily="34" charset="-122"/>
                <a:cs typeface="+mn-ea"/>
              </a:rPr>
              <a:t>用户的</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bash_profile</a:t>
            </a:r>
            <a:r>
              <a:rPr lang="en-US" altLang="zh-CN" sz="1600" kern="0" dirty="0">
                <a:latin typeface="微软雅黑" panose="020B0503020204020204" pitchFamily="34" charset="-122"/>
                <a:ea typeface="微软雅黑" panose="020B0503020204020204" pitchFamily="34" charset="-122"/>
                <a:cs typeface="+mn-ea"/>
              </a:rPr>
              <a:t>-&gt;</a:t>
            </a:r>
            <a:r>
              <a:rPr lang="zh-CN" altLang="en-US" sz="1600" kern="0" dirty="0">
                <a:latin typeface="微软雅黑" panose="020B0503020204020204" pitchFamily="34" charset="-122"/>
                <a:ea typeface="微软雅黑" panose="020B0503020204020204" pitchFamily="34" charset="-122"/>
                <a:cs typeface="+mn-ea"/>
              </a:rPr>
              <a:t>用户的</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bashrc</a:t>
            </a:r>
            <a:endParaRPr lang="en-US" altLang="zh-CN" sz="1600" kern="0" dirty="0">
              <a:latin typeface="微软雅黑" panose="020B0503020204020204" pitchFamily="34" charset="-122"/>
              <a:ea typeface="微软雅黑" panose="020B0503020204020204" pitchFamily="34" charset="-122"/>
              <a:cs typeface="+mn-ea"/>
            </a:endParaRP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同名的环境变量，如果在多个脚本中有配置，以最后执行的脚本中的配置为准。</a:t>
            </a:r>
            <a:endParaRPr lang="en-US" altLang="zh-CN" sz="1600" kern="0" dirty="0">
              <a:latin typeface="微软雅黑" panose="020B0503020204020204" pitchFamily="34" charset="-122"/>
              <a:ea typeface="微软雅黑" panose="020B0503020204020204" pitchFamily="34" charset="-122"/>
              <a:cs typeface="+mn-ea"/>
            </a:endParaRPr>
          </a:p>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5</a:t>
            </a:r>
            <a:r>
              <a:rPr lang="zh-CN" altLang="en-US" sz="1600" b="1" kern="0" dirty="0">
                <a:latin typeface="微软雅黑" panose="020B0503020204020204" pitchFamily="34" charset="-122"/>
                <a:ea typeface="微软雅黑" panose="020B0503020204020204" pitchFamily="34" charset="-122"/>
                <a:cs typeface="+mn-ea"/>
              </a:rPr>
              <a:t>、重要环境变量的详解</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1</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PATH</a:t>
            </a:r>
            <a:r>
              <a:rPr lang="zh-CN" altLang="en-US" sz="1600" kern="0" dirty="0">
                <a:latin typeface="微软雅黑" panose="020B0503020204020204" pitchFamily="34" charset="-122"/>
                <a:ea typeface="微软雅黑" panose="020B0503020204020204" pitchFamily="34" charset="-122"/>
                <a:cs typeface="+mn-ea"/>
              </a:rPr>
              <a:t>环境变量</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可执行程序的搜索目录，可执行程序包括</a:t>
            </a:r>
            <a:r>
              <a:rPr lang="en-US" altLang="zh-CN" sz="1600" kern="0" dirty="0">
                <a:latin typeface="微软雅黑" panose="020B0503020204020204" pitchFamily="34" charset="-122"/>
                <a:ea typeface="微软雅黑" panose="020B0503020204020204" pitchFamily="34" charset="-122"/>
                <a:cs typeface="+mn-ea"/>
              </a:rPr>
              <a:t>Linux</a:t>
            </a:r>
            <a:r>
              <a:rPr lang="zh-CN" altLang="en-US" sz="1600" kern="0" dirty="0">
                <a:latin typeface="微软雅黑" panose="020B0503020204020204" pitchFamily="34" charset="-122"/>
                <a:ea typeface="微软雅黑" panose="020B0503020204020204" pitchFamily="34" charset="-122"/>
                <a:cs typeface="+mn-ea"/>
              </a:rPr>
              <a:t>系统命令和用户的应用程序。如果可执行程序的目录不在</a:t>
            </a:r>
            <a:r>
              <a:rPr lang="en-US" altLang="zh-CN" sz="1600" kern="0" dirty="0">
                <a:latin typeface="微软雅黑" panose="020B0503020204020204" pitchFamily="34" charset="-122"/>
                <a:ea typeface="微软雅黑" panose="020B0503020204020204" pitchFamily="34" charset="-122"/>
                <a:cs typeface="+mn-ea"/>
              </a:rPr>
              <a:t>PATH</a:t>
            </a:r>
            <a:r>
              <a:rPr lang="zh-CN" altLang="en-US" sz="1600" kern="0" dirty="0">
                <a:latin typeface="微软雅黑" panose="020B0503020204020204" pitchFamily="34" charset="-122"/>
                <a:ea typeface="微软雅黑" panose="020B0503020204020204" pitchFamily="34" charset="-122"/>
                <a:cs typeface="+mn-ea"/>
              </a:rPr>
              <a:t>指定的目录中，执行时需要指定目录。</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1</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PATH</a:t>
            </a:r>
            <a:r>
              <a:rPr lang="zh-CN" altLang="en-US" sz="1600" kern="0" dirty="0">
                <a:latin typeface="微软雅黑" panose="020B0503020204020204" pitchFamily="34" charset="-122"/>
                <a:ea typeface="微软雅黑" panose="020B0503020204020204" pitchFamily="34" charset="-122"/>
                <a:cs typeface="+mn-ea"/>
              </a:rPr>
              <a:t>环境变量存放的是目录列表，目录之间用冒号</a:t>
            </a:r>
            <a:r>
              <a:rPr lang="en-US" altLang="zh-CN" sz="1600" kern="0" dirty="0">
                <a:latin typeface="微软雅黑" panose="020B0503020204020204" pitchFamily="34" charset="-122"/>
                <a:ea typeface="微软雅黑" panose="020B0503020204020204" pitchFamily="34" charset="-122"/>
                <a:cs typeface="+mn-ea"/>
              </a:rPr>
              <a:t>:</a:t>
            </a:r>
            <a:r>
              <a:rPr lang="zh-CN" altLang="en-US" sz="1600" kern="0" dirty="0">
                <a:latin typeface="微软雅黑" panose="020B0503020204020204" pitchFamily="34" charset="-122"/>
                <a:ea typeface="微软雅黑" panose="020B0503020204020204" pitchFamily="34" charset="-122"/>
                <a:cs typeface="+mn-ea"/>
              </a:rPr>
              <a:t>分隔，最后的圆点</a:t>
            </a:r>
            <a:r>
              <a:rPr lang="en-US" altLang="zh-CN" sz="1600" kern="0" dirty="0">
                <a:latin typeface="微软雅黑" panose="020B0503020204020204" pitchFamily="34" charset="-122"/>
                <a:ea typeface="微软雅黑" panose="020B0503020204020204" pitchFamily="34" charset="-122"/>
                <a:cs typeface="+mn-ea"/>
              </a:rPr>
              <a:t>.</a:t>
            </a:r>
            <a:r>
              <a:rPr lang="zh-CN" altLang="en-US" sz="1600" kern="0" dirty="0">
                <a:latin typeface="微软雅黑" panose="020B0503020204020204" pitchFamily="34" charset="-122"/>
                <a:ea typeface="微软雅黑" panose="020B0503020204020204" pitchFamily="34" charset="-122"/>
                <a:cs typeface="+mn-ea"/>
              </a:rPr>
              <a:t>表示当前目录。</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export PATH=</a:t>
            </a:r>
            <a:r>
              <a:rPr lang="zh-CN" altLang="en-US" sz="1600" kern="0" dirty="0">
                <a:latin typeface="微软雅黑" panose="020B0503020204020204" pitchFamily="34" charset="-122"/>
                <a:ea typeface="微软雅黑" panose="020B0503020204020204" pitchFamily="34" charset="-122"/>
                <a:cs typeface="+mn-ea"/>
              </a:rPr>
              <a:t>目录</a:t>
            </a:r>
            <a:r>
              <a:rPr lang="en-US" altLang="zh-CN" sz="1600" kern="0" dirty="0">
                <a:latin typeface="微软雅黑" panose="020B0503020204020204" pitchFamily="34" charset="-122"/>
                <a:ea typeface="微软雅黑" panose="020B0503020204020204" pitchFamily="34" charset="-122"/>
                <a:cs typeface="+mn-ea"/>
              </a:rPr>
              <a:t>1:</a:t>
            </a:r>
            <a:r>
              <a:rPr lang="zh-CN" altLang="en-US" sz="1600" kern="0" dirty="0">
                <a:latin typeface="微软雅黑" panose="020B0503020204020204" pitchFamily="34" charset="-122"/>
                <a:ea typeface="微软雅黑" panose="020B0503020204020204" pitchFamily="34" charset="-122"/>
                <a:cs typeface="+mn-ea"/>
              </a:rPr>
              <a:t>目录</a:t>
            </a:r>
            <a:r>
              <a:rPr lang="en-US" altLang="zh-CN" sz="1600" kern="0" dirty="0">
                <a:latin typeface="微软雅黑" panose="020B0503020204020204" pitchFamily="34" charset="-122"/>
                <a:ea typeface="微软雅黑" panose="020B0503020204020204" pitchFamily="34" charset="-122"/>
                <a:cs typeface="+mn-ea"/>
              </a:rPr>
              <a:t>2:</a:t>
            </a:r>
            <a:r>
              <a:rPr lang="zh-CN" altLang="en-US" sz="1600" kern="0" dirty="0">
                <a:latin typeface="微软雅黑" panose="020B0503020204020204" pitchFamily="34" charset="-122"/>
                <a:ea typeface="微软雅黑" panose="020B0503020204020204" pitchFamily="34" charset="-122"/>
                <a:cs typeface="+mn-ea"/>
              </a:rPr>
              <a:t>目录</a:t>
            </a:r>
            <a:r>
              <a:rPr lang="en-US" altLang="zh-CN" sz="1600" kern="0" dirty="0">
                <a:latin typeface="微软雅黑" panose="020B0503020204020204" pitchFamily="34" charset="-122"/>
                <a:ea typeface="微软雅黑" panose="020B0503020204020204" pitchFamily="34" charset="-122"/>
                <a:cs typeface="+mn-ea"/>
              </a:rPr>
              <a:t>3:......</a:t>
            </a:r>
            <a:r>
              <a:rPr lang="zh-CN" altLang="en-US" sz="1600" kern="0" dirty="0">
                <a:latin typeface="微软雅黑" panose="020B0503020204020204" pitchFamily="34" charset="-122"/>
                <a:ea typeface="微软雅黑" panose="020B0503020204020204" pitchFamily="34" charset="-122"/>
                <a:cs typeface="+mn-ea"/>
              </a:rPr>
              <a:t>目录</a:t>
            </a:r>
            <a:r>
              <a:rPr lang="en-US" altLang="zh-CN" sz="1600" kern="0" dirty="0">
                <a:latin typeface="微软雅黑" panose="020B0503020204020204" pitchFamily="34" charset="-122"/>
                <a:ea typeface="微软雅黑" panose="020B0503020204020204" pitchFamily="34" charset="-122"/>
                <a:cs typeface="+mn-ea"/>
              </a:rPr>
              <a:t>n:.</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2</a:t>
            </a:r>
            <a:r>
              <a:rPr lang="zh-CN" altLang="en-US" sz="1600" kern="0" dirty="0">
                <a:latin typeface="微软雅黑" panose="020B0503020204020204" pitchFamily="34" charset="-122"/>
                <a:ea typeface="微软雅黑" panose="020B0503020204020204" pitchFamily="34" charset="-122"/>
                <a:cs typeface="+mn-ea"/>
              </a:rPr>
              <a:t>）</a:t>
            </a:r>
            <a:r>
              <a:rPr lang="en-US" altLang="zh-CN" sz="1600" kern="0" dirty="0">
                <a:latin typeface="微软雅黑" panose="020B0503020204020204" pitchFamily="34" charset="-122"/>
                <a:ea typeface="微软雅黑" panose="020B0503020204020204" pitchFamily="34" charset="-122"/>
                <a:cs typeface="+mn-ea"/>
              </a:rPr>
              <a:t>PATH</a:t>
            </a:r>
            <a:r>
              <a:rPr lang="zh-CN" altLang="en-US" sz="1600" kern="0" dirty="0">
                <a:latin typeface="微软雅黑" panose="020B0503020204020204" pitchFamily="34" charset="-122"/>
                <a:ea typeface="微软雅黑" panose="020B0503020204020204" pitchFamily="34" charset="-122"/>
                <a:cs typeface="+mn-ea"/>
              </a:rPr>
              <a:t>缺省包含了</a:t>
            </a:r>
            <a:r>
              <a:rPr lang="en-US" altLang="zh-CN" sz="1600" kern="0" dirty="0">
                <a:latin typeface="微软雅黑" panose="020B0503020204020204" pitchFamily="34" charset="-122"/>
                <a:ea typeface="微软雅黑" panose="020B0503020204020204" pitchFamily="34" charset="-122"/>
                <a:cs typeface="+mn-ea"/>
              </a:rPr>
              <a:t>Linux</a:t>
            </a:r>
            <a:r>
              <a:rPr lang="zh-CN" altLang="en-US" sz="1600" kern="0" dirty="0">
                <a:latin typeface="微软雅黑" panose="020B0503020204020204" pitchFamily="34" charset="-122"/>
                <a:ea typeface="微软雅黑" panose="020B0503020204020204" pitchFamily="34" charset="-122"/>
                <a:cs typeface="+mn-ea"/>
              </a:rPr>
              <a:t>系统命令所在的目录（</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usr</a:t>
            </a:r>
            <a:r>
              <a:rPr lang="en-US" altLang="zh-CN" sz="1600" kern="0" dirty="0">
                <a:latin typeface="微软雅黑" panose="020B0503020204020204" pitchFamily="34" charset="-122"/>
                <a:ea typeface="微软雅黑" panose="020B0503020204020204" pitchFamily="34" charset="-122"/>
                <a:cs typeface="+mn-ea"/>
              </a:rPr>
              <a:t>/local/bin:/</a:t>
            </a:r>
            <a:r>
              <a:rPr lang="en-US" altLang="zh-CN" sz="1600" kern="0" dirty="0" err="1">
                <a:latin typeface="微软雅黑" panose="020B0503020204020204" pitchFamily="34" charset="-122"/>
                <a:ea typeface="微软雅黑" panose="020B0503020204020204" pitchFamily="34" charset="-122"/>
                <a:cs typeface="+mn-ea"/>
              </a:rPr>
              <a:t>usr</a:t>
            </a:r>
            <a:r>
              <a:rPr lang="en-US" altLang="zh-CN" sz="1600" kern="0" dirty="0">
                <a:latin typeface="微软雅黑" panose="020B0503020204020204" pitchFamily="34" charset="-122"/>
                <a:ea typeface="微软雅黑" panose="020B0503020204020204" pitchFamily="34" charset="-122"/>
                <a:cs typeface="+mn-ea"/>
              </a:rPr>
              <a:t>/bin:/</a:t>
            </a:r>
            <a:r>
              <a:rPr lang="en-US" altLang="zh-CN" sz="1600" kern="0" dirty="0" err="1">
                <a:latin typeface="微软雅黑" panose="020B0503020204020204" pitchFamily="34" charset="-122"/>
                <a:ea typeface="微软雅黑" panose="020B0503020204020204" pitchFamily="34" charset="-122"/>
                <a:cs typeface="+mn-ea"/>
              </a:rPr>
              <a:t>usr</a:t>
            </a:r>
            <a:r>
              <a:rPr lang="en-US" altLang="zh-CN" sz="1600" kern="0" dirty="0">
                <a:latin typeface="微软雅黑" panose="020B0503020204020204" pitchFamily="34" charset="-122"/>
                <a:ea typeface="微软雅黑" panose="020B0503020204020204" pitchFamily="34" charset="-122"/>
                <a:cs typeface="+mn-ea"/>
              </a:rPr>
              <a:t>/local/</a:t>
            </a:r>
            <a:r>
              <a:rPr lang="en-US" altLang="zh-CN" sz="1600" kern="0" dirty="0" err="1">
                <a:latin typeface="微软雅黑" panose="020B0503020204020204" pitchFamily="34" charset="-122"/>
                <a:ea typeface="微软雅黑" panose="020B0503020204020204" pitchFamily="34" charset="-122"/>
                <a:cs typeface="+mn-ea"/>
              </a:rPr>
              <a:t>sbin</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usr</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sbin</a:t>
            </a:r>
            <a:r>
              <a:rPr lang="zh-CN" altLang="en-US" sz="1600" kern="0" dirty="0">
                <a:latin typeface="微软雅黑" panose="020B0503020204020204" pitchFamily="34" charset="-122"/>
                <a:ea typeface="微软雅黑" panose="020B0503020204020204" pitchFamily="34" charset="-122"/>
                <a:cs typeface="+mn-ea"/>
              </a:rPr>
              <a:t>），如果不包含这些目录，</a:t>
            </a:r>
            <a:r>
              <a:rPr lang="en-US" altLang="zh-CN" sz="1600" kern="0" dirty="0">
                <a:latin typeface="微软雅黑" panose="020B0503020204020204" pitchFamily="34" charset="-122"/>
                <a:ea typeface="微软雅黑" panose="020B0503020204020204" pitchFamily="34" charset="-122"/>
                <a:cs typeface="+mn-ea"/>
              </a:rPr>
              <a:t>Linux</a:t>
            </a:r>
            <a:r>
              <a:rPr lang="zh-CN" altLang="en-US" sz="1600" kern="0" dirty="0">
                <a:latin typeface="微软雅黑" panose="020B0503020204020204" pitchFamily="34" charset="-122"/>
                <a:ea typeface="微软雅黑" panose="020B0503020204020204" pitchFamily="34" charset="-122"/>
                <a:cs typeface="+mn-ea"/>
              </a:rPr>
              <a:t>的常用命令也无法执行（要输入绝对路径才能执行）。</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3</a:t>
            </a:r>
            <a:r>
              <a:rPr lang="zh-CN" altLang="en-US" sz="1600" kern="0" dirty="0">
                <a:latin typeface="微软雅黑" panose="020B0503020204020204" pitchFamily="34" charset="-122"/>
                <a:ea typeface="微软雅黑" panose="020B0503020204020204" pitchFamily="34" charset="-122"/>
                <a:cs typeface="+mn-ea"/>
              </a:rPr>
              <a:t>）在用户的</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bash_profile</a:t>
            </a:r>
            <a:r>
              <a:rPr lang="zh-CN" altLang="en-US" sz="1600" kern="0" dirty="0">
                <a:latin typeface="微软雅黑" panose="020B0503020204020204" pitchFamily="34" charset="-122"/>
                <a:ea typeface="微软雅黑" panose="020B0503020204020204" pitchFamily="34" charset="-122"/>
                <a:cs typeface="+mn-ea"/>
              </a:rPr>
              <a:t>文件中，会对</a:t>
            </a:r>
            <a:r>
              <a:rPr lang="en-US" altLang="zh-CN" sz="1600" kern="0" dirty="0">
                <a:latin typeface="微软雅黑" panose="020B0503020204020204" pitchFamily="34" charset="-122"/>
                <a:ea typeface="微软雅黑" panose="020B0503020204020204" pitchFamily="34" charset="-122"/>
                <a:cs typeface="+mn-ea"/>
              </a:rPr>
              <a:t>PATH</a:t>
            </a:r>
            <a:r>
              <a:rPr lang="zh-CN" altLang="en-US" sz="1600" kern="0" dirty="0">
                <a:latin typeface="微软雅黑" panose="020B0503020204020204" pitchFamily="34" charset="-122"/>
                <a:ea typeface="微软雅黑" panose="020B0503020204020204" pitchFamily="34" charset="-122"/>
                <a:cs typeface="+mn-ea"/>
              </a:rPr>
              <a:t>进行扩充，如下：</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export PATH=$PATH:$HOME/bin</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4</a:t>
            </a:r>
            <a:r>
              <a:rPr lang="zh-CN" altLang="en-US" sz="1600" kern="0" dirty="0">
                <a:latin typeface="微软雅黑" panose="020B0503020204020204" pitchFamily="34" charset="-122"/>
                <a:ea typeface="微软雅黑" panose="020B0503020204020204" pitchFamily="34" charset="-122"/>
                <a:cs typeface="+mn-ea"/>
              </a:rPr>
              <a:t>）如果</a:t>
            </a:r>
            <a:r>
              <a:rPr lang="en-US" altLang="zh-CN" sz="1600" kern="0" dirty="0">
                <a:latin typeface="微软雅黑" panose="020B0503020204020204" pitchFamily="34" charset="-122"/>
                <a:ea typeface="微软雅黑" panose="020B0503020204020204" pitchFamily="34" charset="-122"/>
                <a:cs typeface="+mn-ea"/>
              </a:rPr>
              <a:t>PATH</a:t>
            </a:r>
            <a:r>
              <a:rPr lang="zh-CN" altLang="en-US" sz="1600" kern="0" dirty="0">
                <a:latin typeface="微软雅黑" panose="020B0503020204020204" pitchFamily="34" charset="-122"/>
                <a:ea typeface="微软雅黑" panose="020B0503020204020204" pitchFamily="34" charset="-122"/>
                <a:cs typeface="+mn-ea"/>
              </a:rPr>
              <a:t>变量中没有包含圆点</a:t>
            </a:r>
            <a:r>
              <a:rPr lang="en-US" altLang="zh-CN" sz="1600" kern="0" dirty="0">
                <a:latin typeface="微软雅黑" panose="020B0503020204020204" pitchFamily="34" charset="-122"/>
                <a:ea typeface="微软雅黑" panose="020B0503020204020204" pitchFamily="34" charset="-122"/>
                <a:cs typeface="+mn-ea"/>
              </a:rPr>
              <a:t>.</a:t>
            </a:r>
            <a:r>
              <a:rPr lang="zh-CN" altLang="en-US" sz="1600" kern="0" dirty="0">
                <a:latin typeface="微软雅黑" panose="020B0503020204020204" pitchFamily="34" charset="-122"/>
                <a:ea typeface="微软雅黑" panose="020B0503020204020204" pitchFamily="34" charset="-122"/>
                <a:cs typeface="+mn-ea"/>
              </a:rPr>
              <a:t>，执行当前目录下的程序需要加</a:t>
            </a:r>
            <a:r>
              <a:rPr lang="en-US" altLang="zh-CN" sz="1600" kern="0" dirty="0">
                <a:latin typeface="微软雅黑" panose="020B0503020204020204" pitchFamily="34" charset="-122"/>
                <a:ea typeface="微软雅黑" panose="020B0503020204020204" pitchFamily="34" charset="-122"/>
                <a:cs typeface="+mn-ea"/>
              </a:rPr>
              <a:t>./</a:t>
            </a:r>
            <a:r>
              <a:rPr lang="zh-CN" altLang="en-US" sz="1600" kern="0" dirty="0">
                <a:latin typeface="微软雅黑" panose="020B0503020204020204" pitchFamily="34" charset="-122"/>
                <a:ea typeface="微软雅黑" panose="020B0503020204020204" pitchFamily="34" charset="-122"/>
                <a:cs typeface="+mn-ea"/>
              </a:rPr>
              <a:t>或使用绝对路径。</a:t>
            </a:r>
            <a:endParaRPr lang="zh-CN" altLang="zh-CN" sz="1600" kern="0" dirty="0">
              <a:latin typeface="微软雅黑" panose="020B0503020204020204" pitchFamily="34" charset="-122"/>
              <a:ea typeface="微软雅黑" panose="020B0503020204020204" pitchFamily="34" charset="-122"/>
              <a:cs typeface="+mn-ea"/>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Linux</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系统介绍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常用环境变量</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370129" y="970149"/>
            <a:ext cx="11507927" cy="2584450"/>
          </a:xfrm>
          <a:prstGeom prst="rect">
            <a:avLst/>
          </a:prstGeom>
        </p:spPr>
        <p:txBody>
          <a:bodyPr wrap="square">
            <a:spAutoFit/>
          </a:bodyPr>
          <a:lstStyle/>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6</a:t>
            </a:r>
            <a:r>
              <a:rPr lang="zh-CN" altLang="en-US" sz="1600" b="1" kern="0" dirty="0">
                <a:latin typeface="微软雅黑" panose="020B0503020204020204" pitchFamily="34" charset="-122"/>
                <a:ea typeface="微软雅黑" panose="020B0503020204020204" pitchFamily="34" charset="-122"/>
                <a:cs typeface="+mn-ea"/>
              </a:rPr>
              <a:t>、环境变量的生效</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1</a:t>
            </a:r>
            <a:r>
              <a:rPr lang="zh-CN" altLang="en-US" sz="1600" kern="0" dirty="0">
                <a:latin typeface="微软雅黑" panose="020B0503020204020204" pitchFamily="34" charset="-122"/>
                <a:ea typeface="微软雅黑" panose="020B0503020204020204" pitchFamily="34" charset="-122"/>
                <a:cs typeface="+mn-ea"/>
              </a:rPr>
              <a:t>）在</a:t>
            </a:r>
            <a:r>
              <a:rPr lang="en-US" altLang="zh-CN" sz="1600" kern="0" dirty="0">
                <a:latin typeface="微软雅黑" panose="020B0503020204020204" pitchFamily="34" charset="-122"/>
                <a:ea typeface="微软雅黑" panose="020B0503020204020204" pitchFamily="34" charset="-122"/>
                <a:cs typeface="+mn-ea"/>
              </a:rPr>
              <a:t>Shell</a:t>
            </a:r>
            <a:r>
              <a:rPr lang="zh-CN" altLang="en-US" sz="1600" kern="0" dirty="0">
                <a:latin typeface="微软雅黑" panose="020B0503020204020204" pitchFamily="34" charset="-122"/>
                <a:ea typeface="微软雅黑" panose="020B0503020204020204" pitchFamily="34" charset="-122"/>
                <a:cs typeface="+mn-ea"/>
              </a:rPr>
              <a:t>下，用</a:t>
            </a:r>
            <a:r>
              <a:rPr lang="en-US" altLang="zh-CN" sz="1600" kern="0" dirty="0">
                <a:latin typeface="微软雅黑" panose="020B0503020204020204" pitchFamily="34" charset="-122"/>
                <a:ea typeface="微软雅黑" panose="020B0503020204020204" pitchFamily="34" charset="-122"/>
                <a:cs typeface="+mn-ea"/>
              </a:rPr>
              <a:t>export</a:t>
            </a:r>
            <a:r>
              <a:rPr lang="zh-CN" altLang="en-US" sz="1600" kern="0" dirty="0">
                <a:latin typeface="微软雅黑" panose="020B0503020204020204" pitchFamily="34" charset="-122"/>
                <a:ea typeface="微软雅黑" panose="020B0503020204020204" pitchFamily="34" charset="-122"/>
                <a:cs typeface="+mn-ea"/>
              </a:rPr>
              <a:t>设置的环境变量对当前</a:t>
            </a:r>
            <a:r>
              <a:rPr lang="en-US" altLang="zh-CN" sz="1600" kern="0" dirty="0">
                <a:latin typeface="微软雅黑" panose="020B0503020204020204" pitchFamily="34" charset="-122"/>
                <a:ea typeface="微软雅黑" panose="020B0503020204020204" pitchFamily="34" charset="-122"/>
                <a:cs typeface="+mn-ea"/>
              </a:rPr>
              <a:t>Shell</a:t>
            </a:r>
            <a:r>
              <a:rPr lang="zh-CN" altLang="en-US" sz="1600" kern="0" dirty="0">
                <a:latin typeface="微软雅黑" panose="020B0503020204020204" pitchFamily="34" charset="-122"/>
                <a:ea typeface="微软雅黑" panose="020B0503020204020204" pitchFamily="34" charset="-122"/>
                <a:cs typeface="+mn-ea"/>
              </a:rPr>
              <a:t>立即生效，</a:t>
            </a:r>
            <a:r>
              <a:rPr lang="en-US" altLang="zh-CN" sz="1600" kern="0" dirty="0">
                <a:latin typeface="微软雅黑" panose="020B0503020204020204" pitchFamily="34" charset="-122"/>
                <a:ea typeface="微软雅黑" panose="020B0503020204020204" pitchFamily="34" charset="-122"/>
                <a:cs typeface="+mn-ea"/>
              </a:rPr>
              <a:t>Shell</a:t>
            </a:r>
            <a:r>
              <a:rPr lang="zh-CN" altLang="en-US" sz="1600" kern="0" dirty="0">
                <a:latin typeface="微软雅黑" panose="020B0503020204020204" pitchFamily="34" charset="-122"/>
                <a:ea typeface="微软雅黑" panose="020B0503020204020204" pitchFamily="34" charset="-122"/>
                <a:cs typeface="+mn-ea"/>
              </a:rPr>
              <a:t>退出后失效。</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2</a:t>
            </a:r>
            <a:r>
              <a:rPr lang="zh-CN" altLang="en-US" sz="1600" kern="0" dirty="0">
                <a:latin typeface="微软雅黑" panose="020B0503020204020204" pitchFamily="34" charset="-122"/>
                <a:ea typeface="微软雅黑" panose="020B0503020204020204" pitchFamily="34" charset="-122"/>
                <a:cs typeface="+mn-ea"/>
              </a:rPr>
              <a:t>）在脚本文件中设置的环境变量不会立即生效，退出</a:t>
            </a:r>
            <a:r>
              <a:rPr lang="en-US" altLang="zh-CN" sz="1600" kern="0" dirty="0">
                <a:latin typeface="微软雅黑" panose="020B0503020204020204" pitchFamily="34" charset="-122"/>
                <a:ea typeface="微软雅黑" panose="020B0503020204020204" pitchFamily="34" charset="-122"/>
                <a:cs typeface="+mn-ea"/>
              </a:rPr>
              <a:t>Shell</a:t>
            </a:r>
            <a:r>
              <a:rPr lang="zh-CN" altLang="en-US" sz="1600" kern="0" dirty="0">
                <a:latin typeface="微软雅黑" panose="020B0503020204020204" pitchFamily="34" charset="-122"/>
                <a:ea typeface="微软雅黑" panose="020B0503020204020204" pitchFamily="34" charset="-122"/>
                <a:cs typeface="+mn-ea"/>
              </a:rPr>
              <a:t>后重新登录时才生效，或者用</a:t>
            </a:r>
            <a:r>
              <a:rPr lang="en-US" altLang="zh-CN" sz="1600" kern="0" dirty="0">
                <a:latin typeface="微软雅黑" panose="020B0503020204020204" pitchFamily="34" charset="-122"/>
                <a:ea typeface="微软雅黑" panose="020B0503020204020204" pitchFamily="34" charset="-122"/>
                <a:cs typeface="+mn-ea"/>
              </a:rPr>
              <a:t>source</a:t>
            </a:r>
            <a:r>
              <a:rPr lang="zh-CN" altLang="en-US" sz="1600" kern="0" dirty="0">
                <a:latin typeface="微软雅黑" panose="020B0503020204020204" pitchFamily="34" charset="-122"/>
                <a:ea typeface="微软雅黑" panose="020B0503020204020204" pitchFamily="34" charset="-122"/>
                <a:cs typeface="+mn-ea"/>
              </a:rPr>
              <a:t>命令让它立即生效，例如：</a:t>
            </a:r>
          </a:p>
          <a:p>
            <a:pPr algn="just">
              <a:spcBef>
                <a:spcPts val="600"/>
              </a:spcBef>
              <a:spcAft>
                <a:spcPts val="600"/>
              </a:spcAft>
            </a:pPr>
            <a:r>
              <a:rPr lang="en-US" altLang="zh-CN" sz="1600" kern="0" dirty="0">
                <a:latin typeface="微软雅黑" panose="020B0503020204020204" pitchFamily="34" charset="-122"/>
                <a:ea typeface="微软雅黑" panose="020B0503020204020204" pitchFamily="34" charset="-122"/>
                <a:cs typeface="+mn-ea"/>
              </a:rPr>
              <a:t>source /</a:t>
            </a:r>
            <a:r>
              <a:rPr lang="en-US" altLang="zh-CN" sz="1600" kern="0" dirty="0" err="1">
                <a:latin typeface="微软雅黑" panose="020B0503020204020204" pitchFamily="34" charset="-122"/>
                <a:ea typeface="微软雅黑" panose="020B0503020204020204" pitchFamily="34" charset="-122"/>
                <a:cs typeface="+mn-ea"/>
              </a:rPr>
              <a:t>etc</a:t>
            </a:r>
            <a:r>
              <a:rPr lang="en-US" altLang="zh-CN" sz="1600" kern="0" dirty="0">
                <a:latin typeface="微软雅黑" panose="020B0503020204020204" pitchFamily="34" charset="-122"/>
                <a:ea typeface="微软雅黑" panose="020B0503020204020204" pitchFamily="34" charset="-122"/>
                <a:cs typeface="+mn-ea"/>
              </a:rPr>
              <a:t>/profile</a:t>
            </a:r>
          </a:p>
          <a:p>
            <a:pPr algn="just">
              <a:spcBef>
                <a:spcPts val="600"/>
              </a:spcBef>
              <a:spcAft>
                <a:spcPts val="600"/>
              </a:spcAft>
            </a:pPr>
            <a:r>
              <a:rPr lang="en-US" altLang="zh-CN" sz="1600" b="1" kern="0" dirty="0">
                <a:latin typeface="微软雅黑" panose="020B0503020204020204" pitchFamily="34" charset="-122"/>
                <a:ea typeface="微软雅黑" panose="020B0503020204020204" pitchFamily="34" charset="-122"/>
                <a:cs typeface="+mn-ea"/>
              </a:rPr>
              <a:t>7</a:t>
            </a:r>
            <a:r>
              <a:rPr lang="zh-CN" altLang="en-US" sz="1600" b="1" kern="0" dirty="0">
                <a:latin typeface="微软雅黑" panose="020B0503020204020204" pitchFamily="34" charset="-122"/>
                <a:ea typeface="微软雅黑" panose="020B0503020204020204" pitchFamily="34" charset="-122"/>
                <a:cs typeface="+mn-ea"/>
              </a:rPr>
              <a:t>、应用经验</a:t>
            </a:r>
          </a:p>
          <a:p>
            <a:pPr algn="just">
              <a:spcBef>
                <a:spcPts val="600"/>
              </a:spcBef>
              <a:spcAft>
                <a:spcPts val="600"/>
              </a:spcAft>
            </a:pPr>
            <a:r>
              <a:rPr lang="zh-CN" altLang="en-US" sz="1600" kern="0" dirty="0">
                <a:latin typeface="微软雅黑" panose="020B0503020204020204" pitchFamily="34" charset="-122"/>
                <a:ea typeface="微软雅黑" panose="020B0503020204020204" pitchFamily="34" charset="-122"/>
                <a:cs typeface="+mn-ea"/>
              </a:rPr>
              <a:t>虽然设置环境变量的方法有多种，但是建议系统环境变量建议在</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etc</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profile.d</a:t>
            </a:r>
            <a:r>
              <a:rPr lang="zh-CN" altLang="en-US" sz="1600" kern="0" dirty="0">
                <a:latin typeface="微软雅黑" panose="020B0503020204020204" pitchFamily="34" charset="-122"/>
                <a:ea typeface="微软雅黑" panose="020B0503020204020204" pitchFamily="34" charset="-122"/>
                <a:cs typeface="+mn-ea"/>
              </a:rPr>
              <a:t>目录中配置，用户环境变量在用户的</a:t>
            </a:r>
            <a:r>
              <a:rPr lang="en-US" altLang="zh-CN" sz="1600" kern="0" dirty="0">
                <a:latin typeface="微软雅黑" panose="020B0503020204020204" pitchFamily="34" charset="-122"/>
                <a:ea typeface="微软雅黑" panose="020B0503020204020204" pitchFamily="34" charset="-122"/>
                <a:cs typeface="+mn-ea"/>
              </a:rPr>
              <a:t>.</a:t>
            </a:r>
            <a:r>
              <a:rPr lang="en-US" altLang="zh-CN" sz="1600" kern="0" dirty="0" err="1">
                <a:latin typeface="微软雅黑" panose="020B0503020204020204" pitchFamily="34" charset="-122"/>
                <a:ea typeface="微软雅黑" panose="020B0503020204020204" pitchFamily="34" charset="-122"/>
                <a:cs typeface="+mn-ea"/>
              </a:rPr>
              <a:t>bashrc</a:t>
            </a:r>
            <a:r>
              <a:rPr lang="zh-CN" altLang="en-US" sz="1600" kern="0" dirty="0">
                <a:latin typeface="微软雅黑" panose="020B0503020204020204" pitchFamily="34" charset="-122"/>
                <a:ea typeface="微软雅黑" panose="020B0503020204020204" pitchFamily="34" charset="-122"/>
                <a:cs typeface="+mn-ea"/>
              </a:rPr>
              <a:t>中配置，不建议在其它脚本文件中配置环境变，会增加运维的麻烦，容易出错。</a:t>
            </a:r>
            <a:endParaRPr lang="zh-CN" altLang="zh-CN" sz="1600" kern="0" dirty="0">
              <a:latin typeface="微软雅黑" panose="020B0503020204020204" pitchFamily="34" charset="-122"/>
              <a:ea typeface="微软雅黑" panose="020B0503020204020204" pitchFamily="34" charset="-122"/>
              <a:cs typeface="+mn-ea"/>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Linux</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系统介绍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存储系统</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1410970" y="1493519"/>
            <a:ext cx="10298430" cy="1538883"/>
          </a:xfrm>
          <a:prstGeom prst="rect">
            <a:avLst/>
          </a:prstGeom>
        </p:spPr>
        <p:txBody>
          <a:bodyPr wrap="square">
            <a:spAutoFit/>
          </a:bodyPr>
          <a:lstStyle/>
          <a:p>
            <a:pPr algn="just">
              <a:spcBef>
                <a:spcPts val="600"/>
              </a:spcBef>
              <a:spcAft>
                <a:spcPts val="600"/>
              </a:spcAft>
            </a:pPr>
            <a:r>
              <a:rPr lang="zh-CN" altLang="en-US" sz="1600" b="1" kern="0" dirty="0">
                <a:latin typeface="微软雅黑" panose="020B0503020204020204" pitchFamily="34" charset="-122"/>
                <a:ea typeface="微软雅黑" panose="020B0503020204020204" pitchFamily="34" charset="-122"/>
                <a:cs typeface="+mn-ea"/>
              </a:rPr>
              <a:t>存储查询</a:t>
            </a:r>
          </a:p>
          <a:p>
            <a:pPr algn="just">
              <a:spcBef>
                <a:spcPts val="600"/>
              </a:spcBef>
              <a:spcAft>
                <a:spcPts val="600"/>
              </a:spcAft>
            </a:pPr>
            <a:r>
              <a:rPr lang="zh-CN" altLang="zh-CN" sz="1600" kern="0" dirty="0">
                <a:latin typeface="微软雅黑" panose="020B0503020204020204" pitchFamily="34" charset="-122"/>
                <a:ea typeface="微软雅黑" panose="020B0503020204020204" pitchFamily="34" charset="-122"/>
                <a:cs typeface="+mn-ea"/>
              </a:rPr>
              <a:t>智算中心采用目录配额</a:t>
            </a:r>
          </a:p>
          <a:p>
            <a:pPr algn="just">
              <a:spcBef>
                <a:spcPts val="600"/>
              </a:spcBef>
              <a:spcAft>
                <a:spcPts val="600"/>
              </a:spcAft>
            </a:pPr>
            <a:r>
              <a:rPr lang="zh-CN" altLang="zh-CN" sz="1600" kern="0" dirty="0">
                <a:latin typeface="微软雅黑" panose="020B0503020204020204" pitchFamily="34" charset="-122"/>
                <a:ea typeface="微软雅黑" panose="020B0503020204020204" pitchFamily="34" charset="-122"/>
                <a:cs typeface="+mn-ea"/>
              </a:rPr>
              <a:t>id </a:t>
            </a:r>
            <a:r>
              <a:rPr lang="zh-CN" altLang="en-US" sz="1600" kern="0" dirty="0">
                <a:latin typeface="微软雅黑" panose="020B0503020204020204" pitchFamily="34" charset="-122"/>
                <a:ea typeface="微软雅黑" panose="020B0503020204020204" pitchFamily="34" charset="-122"/>
                <a:cs typeface="+mn-ea"/>
              </a:rPr>
              <a:t>用户名</a:t>
            </a:r>
            <a:r>
              <a:rPr lang="zh-CN" altLang="zh-CN" sz="1600" kern="0" dirty="0">
                <a:latin typeface="微软雅黑" panose="020B0503020204020204" pitchFamily="34" charset="-122"/>
                <a:ea typeface="微软雅黑" panose="020B0503020204020204" pitchFamily="34" charset="-122"/>
                <a:cs typeface="+mn-ea"/>
              </a:rPr>
              <a:t>#查看UID</a:t>
            </a:r>
          </a:p>
          <a:p>
            <a:pPr algn="just">
              <a:spcBef>
                <a:spcPts val="600"/>
              </a:spcBef>
              <a:spcAft>
                <a:spcPts val="600"/>
              </a:spcAft>
            </a:pPr>
            <a:r>
              <a:rPr lang="zh-CN" altLang="zh-CN" sz="1600" kern="0" dirty="0">
                <a:latin typeface="微软雅黑" panose="020B0503020204020204" pitchFamily="34" charset="-122"/>
                <a:ea typeface="微软雅黑" panose="020B0503020204020204" pitchFamily="34" charset="-122"/>
                <a:cs typeface="+mn-ea"/>
              </a:rPr>
              <a:t>lfs quota -p </a:t>
            </a:r>
            <a:r>
              <a:rPr lang="en-US" altLang="zh-CN" sz="1600" kern="0" dirty="0">
                <a:latin typeface="微软雅黑" panose="020B0503020204020204" pitchFamily="34" charset="-122"/>
                <a:ea typeface="微软雅黑" panose="020B0503020204020204" pitchFamily="34" charset="-122"/>
                <a:cs typeface="+mn-ea"/>
              </a:rPr>
              <a:t>UID</a:t>
            </a:r>
            <a:r>
              <a:rPr lang="zh-CN" altLang="zh-CN" sz="1600" kern="0" dirty="0">
                <a:latin typeface="微软雅黑" panose="020B0503020204020204" pitchFamily="34" charset="-122"/>
                <a:ea typeface="微软雅黑" panose="020B0503020204020204" pitchFamily="34" charset="-122"/>
                <a:cs typeface="+mn-ea"/>
              </a:rPr>
              <a:t>  /public/home/</a:t>
            </a:r>
            <a:r>
              <a:rPr lang="zh-CN" altLang="en-US" sz="1600" kern="0" dirty="0">
                <a:latin typeface="微软雅黑" panose="020B0503020204020204" pitchFamily="34" charset="-122"/>
                <a:ea typeface="微软雅黑" panose="020B0503020204020204" pitchFamily="34" charset="-122"/>
                <a:cs typeface="+mn-ea"/>
              </a:rPr>
              <a:t>用户名</a:t>
            </a:r>
            <a:r>
              <a:rPr lang="zh-CN" altLang="zh-CN" sz="1600" kern="0" dirty="0">
                <a:latin typeface="微软雅黑" panose="020B0503020204020204" pitchFamily="34" charset="-122"/>
                <a:ea typeface="微软雅黑" panose="020B0503020204020204" pitchFamily="34" charset="-122"/>
                <a:cs typeface="+mn-ea"/>
              </a:rPr>
              <a:t>  -h   #查看容量</a:t>
            </a:r>
          </a:p>
        </p:txBody>
      </p:sp>
      <p:pic>
        <p:nvPicPr>
          <p:cNvPr id="8" name="图片 7">
            <a:extLst>
              <a:ext uri="{FF2B5EF4-FFF2-40B4-BE49-F238E27FC236}">
                <a16:creationId xmlns:a16="http://schemas.microsoft.com/office/drawing/2014/main" id="{CA3E65CE-E909-76B6-D268-09D0C66EC548}"/>
              </a:ext>
            </a:extLst>
          </p:cNvPr>
          <p:cNvPicPr>
            <a:picLocks noChangeAspect="1"/>
          </p:cNvPicPr>
          <p:nvPr/>
        </p:nvPicPr>
        <p:blipFill>
          <a:blip r:embed="rId3"/>
          <a:stretch>
            <a:fillRect/>
          </a:stretch>
        </p:blipFill>
        <p:spPr>
          <a:xfrm>
            <a:off x="1410970" y="3073401"/>
            <a:ext cx="6202643" cy="488693"/>
          </a:xfrm>
          <a:prstGeom prst="rect">
            <a:avLst/>
          </a:prstGeom>
        </p:spPr>
      </p:pic>
      <p:pic>
        <p:nvPicPr>
          <p:cNvPr id="10" name="图片 9">
            <a:extLst>
              <a:ext uri="{FF2B5EF4-FFF2-40B4-BE49-F238E27FC236}">
                <a16:creationId xmlns:a16="http://schemas.microsoft.com/office/drawing/2014/main" id="{63BC61D9-D57A-4953-1524-388DAC4F02FB}"/>
              </a:ext>
            </a:extLst>
          </p:cNvPr>
          <p:cNvPicPr>
            <a:picLocks noChangeAspect="1"/>
          </p:cNvPicPr>
          <p:nvPr/>
        </p:nvPicPr>
        <p:blipFill>
          <a:blip r:embed="rId4"/>
          <a:stretch>
            <a:fillRect/>
          </a:stretch>
        </p:blipFill>
        <p:spPr>
          <a:xfrm>
            <a:off x="1418141" y="3658193"/>
            <a:ext cx="8641860" cy="1232377"/>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Linux</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系统介绍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Linux</a:t>
                </a:r>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命令</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909625" y="1692106"/>
            <a:ext cx="10849559" cy="3046988"/>
          </a:xfrm>
          <a:prstGeom prst="rect">
            <a:avLst/>
          </a:prstGeom>
        </p:spPr>
        <p:txBody>
          <a:bodyPr wrap="square">
            <a:spAutoFit/>
          </a:bodyPr>
          <a:lstStyle/>
          <a:p>
            <a:r>
              <a:rPr lang="en-US" altLang="zh-CN" sz="1600" dirty="0"/>
              <a:t>ls	</a:t>
            </a:r>
            <a:r>
              <a:rPr lang="zh-CN" altLang="en-US" sz="1600" dirty="0"/>
              <a:t>－	列出目录下的文件</a:t>
            </a:r>
          </a:p>
          <a:p>
            <a:r>
              <a:rPr lang="en-US" altLang="zh-CN" sz="1600" dirty="0" err="1"/>
              <a:t>cp</a:t>
            </a:r>
            <a:r>
              <a:rPr lang="en-US" altLang="zh-CN" sz="1600" dirty="0"/>
              <a:t>	</a:t>
            </a:r>
            <a:r>
              <a:rPr lang="zh-CN" altLang="en-US" sz="1600" dirty="0"/>
              <a:t>－	复制文件</a:t>
            </a:r>
          </a:p>
          <a:p>
            <a:r>
              <a:rPr lang="en-US" altLang="zh-CN" sz="1600" dirty="0"/>
              <a:t>mv	</a:t>
            </a:r>
            <a:r>
              <a:rPr lang="zh-CN" altLang="en-US" sz="1600" dirty="0"/>
              <a:t>－	移动或重命名文件</a:t>
            </a:r>
          </a:p>
          <a:p>
            <a:r>
              <a:rPr lang="en-US" altLang="zh-CN" sz="1600" dirty="0" err="1"/>
              <a:t>rm</a:t>
            </a:r>
            <a:r>
              <a:rPr lang="en-US" altLang="zh-CN" sz="1600" dirty="0"/>
              <a:t>	</a:t>
            </a:r>
            <a:r>
              <a:rPr lang="zh-CN" altLang="en-US" sz="1600" dirty="0"/>
              <a:t>－	删除文件</a:t>
            </a:r>
          </a:p>
          <a:p>
            <a:r>
              <a:rPr lang="en-US" altLang="zh-CN" sz="1600" dirty="0"/>
              <a:t>touch       </a:t>
            </a:r>
            <a:r>
              <a:rPr lang="zh-CN" altLang="en-US" sz="1600" dirty="0"/>
              <a:t>－	创建空文件</a:t>
            </a:r>
            <a:endParaRPr lang="en-US" altLang="zh-CN" sz="1600" dirty="0"/>
          </a:p>
          <a:p>
            <a:r>
              <a:rPr lang="en-US" altLang="zh-CN" sz="1600" dirty="0"/>
              <a:t>cat	</a:t>
            </a:r>
            <a:r>
              <a:rPr lang="zh-CN" altLang="en-US" sz="1600" dirty="0"/>
              <a:t>－	查看文件内容</a:t>
            </a:r>
          </a:p>
          <a:p>
            <a:r>
              <a:rPr lang="en-US" altLang="zh-CN" sz="1600" dirty="0"/>
              <a:t>more        </a:t>
            </a:r>
            <a:r>
              <a:rPr lang="zh-CN" altLang="en-US" sz="1600" dirty="0"/>
              <a:t>－	逐屏查看文件内容</a:t>
            </a:r>
          </a:p>
          <a:p>
            <a:r>
              <a:rPr lang="en-US" altLang="zh-CN" sz="1600" dirty="0"/>
              <a:t>less          </a:t>
            </a:r>
            <a:r>
              <a:rPr lang="zh-CN" altLang="en-US" sz="1600" dirty="0"/>
              <a:t>－	逐行查看文件内容</a:t>
            </a:r>
            <a:endParaRPr lang="en-US" altLang="zh-CN" sz="1600" dirty="0"/>
          </a:p>
          <a:p>
            <a:r>
              <a:rPr lang="en-US" altLang="zh-CN" sz="1600" dirty="0"/>
              <a:t>head        </a:t>
            </a:r>
            <a:r>
              <a:rPr lang="zh-CN" altLang="en-US" sz="1600" dirty="0"/>
              <a:t>－             显示文件的开头</a:t>
            </a:r>
          </a:p>
          <a:p>
            <a:r>
              <a:rPr lang="en-US" altLang="zh-CN" sz="1600" dirty="0"/>
              <a:t>tail           </a:t>
            </a:r>
            <a:r>
              <a:rPr lang="zh-CN" altLang="en-US" sz="1600" dirty="0"/>
              <a:t>－             显示文件的结尾</a:t>
            </a:r>
            <a:endParaRPr lang="en-US" altLang="zh-CN" sz="1600" dirty="0"/>
          </a:p>
          <a:p>
            <a:r>
              <a:rPr lang="en-US" altLang="zh-CN" sz="1600" dirty="0"/>
              <a:t>alias         </a:t>
            </a:r>
            <a:r>
              <a:rPr lang="zh-CN" altLang="en-US" sz="1600" dirty="0"/>
              <a:t>－             设置命令别名</a:t>
            </a:r>
          </a:p>
          <a:p>
            <a:endParaRPr lang="zh-CN" altLang="en-US" sz="1600"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idx="4294967295"/>
          </p:nvPr>
        </p:nvSpPr>
        <p:spPr>
          <a:xfrm>
            <a:off x="4894430" y="3478534"/>
            <a:ext cx="6134641" cy="648051"/>
          </a:xfrm>
        </p:spPr>
        <p:txBody>
          <a:bodyPr/>
          <a:lstStyle/>
          <a:p>
            <a:pPr defTabSz="866775">
              <a:spcBef>
                <a:spcPts val="0"/>
              </a:spcBef>
              <a:defRPr/>
            </a:pPr>
            <a:r>
              <a:rPr lang="en-US" altLang="zh-CN"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Module</a:t>
            </a:r>
            <a:r>
              <a:rPr lang="zh-CN" altLang="en-US"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使用</a:t>
            </a:r>
            <a:endParaRPr lang="en-US" altLang="zh-CN"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20" name="组合 19"/>
          <p:cNvGrpSpPr/>
          <p:nvPr/>
        </p:nvGrpSpPr>
        <p:grpSpPr>
          <a:xfrm>
            <a:off x="838594" y="1989492"/>
            <a:ext cx="1357322" cy="1500198"/>
            <a:chOff x="1837124" y="1808150"/>
            <a:chExt cx="1431472" cy="1582153"/>
          </a:xfrm>
        </p:grpSpPr>
        <p:sp>
          <p:nvSpPr>
            <p:cNvPr id="21" name="圆角矩形 20"/>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圆角矩形 21"/>
            <p:cNvSpPr/>
            <p:nvPr/>
          </p:nvSpPr>
          <p:spPr bwMode="auto">
            <a:xfrm>
              <a:off x="2590530" y="1808150"/>
              <a:ext cx="678066" cy="678066"/>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3" name="圆角矩形 22"/>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4" name="圆角矩形 23"/>
          <p:cNvSpPr/>
          <p:nvPr/>
        </p:nvSpPr>
        <p:spPr bwMode="auto">
          <a:xfrm>
            <a:off x="3372163" y="4346946"/>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5" name="圆角矩形 24"/>
          <p:cNvSpPr/>
          <p:nvPr/>
        </p:nvSpPr>
        <p:spPr bwMode="auto">
          <a:xfrm>
            <a:off x="1124346" y="4489822"/>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26" name="组合 25"/>
          <p:cNvGrpSpPr/>
          <p:nvPr/>
        </p:nvGrpSpPr>
        <p:grpSpPr>
          <a:xfrm>
            <a:off x="2794552" y="4789472"/>
            <a:ext cx="1143009" cy="1143008"/>
            <a:chOff x="4172683" y="4897116"/>
            <a:chExt cx="1205451" cy="1205450"/>
          </a:xfrm>
        </p:grpSpPr>
        <p:sp>
          <p:nvSpPr>
            <p:cNvPr id="27" name="圆角矩形 26"/>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圆角矩形 27"/>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圆角矩形 28"/>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0" name="组合 29"/>
          <p:cNvGrpSpPr/>
          <p:nvPr/>
        </p:nvGrpSpPr>
        <p:grpSpPr>
          <a:xfrm>
            <a:off x="2943534" y="970992"/>
            <a:ext cx="3051937" cy="2090070"/>
            <a:chOff x="4474046" y="734010"/>
            <a:chExt cx="3218663" cy="2204250"/>
          </a:xfrm>
        </p:grpSpPr>
        <p:sp>
          <p:nvSpPr>
            <p:cNvPr id="31" name="圆角矩形 30"/>
            <p:cNvSpPr/>
            <p:nvPr/>
          </p:nvSpPr>
          <p:spPr bwMode="auto">
            <a:xfrm>
              <a:off x="4474046" y="2034172"/>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31"/>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圆角矩形 34"/>
            <p:cNvSpPr/>
            <p:nvPr/>
          </p:nvSpPr>
          <p:spPr bwMode="auto">
            <a:xfrm>
              <a:off x="6788621" y="734010"/>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6" name="对角圆角矩形 35"/>
          <p:cNvSpPr/>
          <p:nvPr/>
        </p:nvSpPr>
        <p:spPr bwMode="auto">
          <a:xfrm>
            <a:off x="1657650" y="2971789"/>
            <a:ext cx="1916615"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r>
              <a:rPr lang="en-US" altLang="zh-CN" sz="66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3</a:t>
            </a:r>
            <a:endParaRPr kumimoji="0" lang="zh-CN" altLang="en-US" sz="6600" b="1" i="0" u="none" strike="noStrike" kern="1200" cap="none" spc="0" normalizeH="0" baseline="0" noProof="0" dirty="0">
              <a:ln>
                <a:noFill/>
              </a:ln>
              <a:solidFill>
                <a:srgbClr val="0070C0"/>
              </a:solidFill>
              <a:effectLst>
                <a:innerShdw blurRad="63500" dist="50800" dir="18900000">
                  <a:prstClr val="black">
                    <a:alpha val="50000"/>
                  </a:prstClr>
                </a:innerShdw>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Module</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Module</a:t>
                </a:r>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使用</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798757" y="1015423"/>
            <a:ext cx="10849559" cy="3216265"/>
          </a:xfrm>
          <a:prstGeom prst="rect">
            <a:avLst/>
          </a:prstGeom>
        </p:spPr>
        <p:txBody>
          <a:bodyPr wrap="square">
            <a:spAutoFit/>
          </a:bodyPr>
          <a:lstStyle/>
          <a:p>
            <a:r>
              <a:rPr lang="en-US" altLang="zh-CN" dirty="0"/>
              <a:t>Module </a:t>
            </a:r>
            <a:r>
              <a:rPr lang="zh-CN" altLang="zh-CN" dirty="0"/>
              <a:t>简介</a:t>
            </a:r>
          </a:p>
          <a:p>
            <a:pPr indent="457200">
              <a:lnSpc>
                <a:spcPct val="150000"/>
              </a:lnSpc>
            </a:pPr>
            <a:r>
              <a:rPr lang="en-US" altLang="zh-CN" dirty="0"/>
              <a:t>Environment Modules</a:t>
            </a:r>
            <a:r>
              <a:rPr lang="zh-CN" altLang="zh-CN" dirty="0"/>
              <a:t>软件包提供了通过</a:t>
            </a:r>
            <a:r>
              <a:rPr lang="en-US" altLang="zh-CN" dirty="0" err="1"/>
              <a:t>modulefile</a:t>
            </a:r>
            <a:r>
              <a:rPr lang="zh-CN" altLang="zh-CN" dirty="0"/>
              <a:t>动态修改用户环境的功能，通常，用户在登录时通过设置会话期间将引用的每个应用程序的环境信息来初始化其环境。</a:t>
            </a:r>
            <a:r>
              <a:rPr lang="en-US" altLang="zh-CN" dirty="0"/>
              <a:t>Environment Modules</a:t>
            </a:r>
            <a:r>
              <a:rPr lang="zh-CN" altLang="zh-CN" dirty="0"/>
              <a:t>软件包是一种简化外壳初始化的工具，使用户可以在会话期间使用</a:t>
            </a:r>
            <a:r>
              <a:rPr lang="en-US" altLang="zh-CN" dirty="0" err="1"/>
              <a:t>modulefiles</a:t>
            </a:r>
            <a:r>
              <a:rPr lang="zh-CN" altLang="zh-CN" dirty="0"/>
              <a:t>轻松修改其环境。</a:t>
            </a:r>
            <a:endParaRPr lang="en-US" altLang="zh-CN" dirty="0"/>
          </a:p>
          <a:p>
            <a:pPr indent="457200">
              <a:lnSpc>
                <a:spcPct val="150000"/>
              </a:lnSpc>
            </a:pPr>
            <a:r>
              <a:rPr lang="zh-CN" altLang="en-US" dirty="0"/>
              <a:t>并且它</a:t>
            </a:r>
            <a:r>
              <a:rPr lang="zh-CN" altLang="zh-CN" dirty="0"/>
              <a:t>可以以一种干净的方式动态地和原子地加载和卸载模块。所有流行的</a:t>
            </a:r>
            <a:r>
              <a:rPr lang="en-US" altLang="zh-CN" dirty="0"/>
              <a:t>shell</a:t>
            </a:r>
            <a:r>
              <a:rPr lang="zh-CN" altLang="zh-CN" dirty="0"/>
              <a:t>都支持，包括</a:t>
            </a:r>
            <a:r>
              <a:rPr lang="en-US" altLang="zh-CN" dirty="0"/>
              <a:t>bash, </a:t>
            </a:r>
            <a:r>
              <a:rPr lang="en-US" altLang="zh-CN" dirty="0" err="1"/>
              <a:t>ksh</a:t>
            </a:r>
            <a:r>
              <a:rPr lang="en-US" altLang="zh-CN" dirty="0"/>
              <a:t>, </a:t>
            </a:r>
            <a:r>
              <a:rPr lang="en-US" altLang="zh-CN" dirty="0" err="1"/>
              <a:t>zsh</a:t>
            </a:r>
            <a:r>
              <a:rPr lang="en-US" altLang="zh-CN" dirty="0"/>
              <a:t>, </a:t>
            </a:r>
            <a:r>
              <a:rPr lang="en-US" altLang="zh-CN" dirty="0" err="1"/>
              <a:t>sh</a:t>
            </a:r>
            <a:r>
              <a:rPr lang="en-US" altLang="zh-CN" dirty="0"/>
              <a:t>, </a:t>
            </a:r>
            <a:r>
              <a:rPr lang="en-US" altLang="zh-CN" dirty="0" err="1"/>
              <a:t>csh</a:t>
            </a:r>
            <a:r>
              <a:rPr lang="en-US" altLang="zh-CN" dirty="0"/>
              <a:t>, </a:t>
            </a:r>
            <a:r>
              <a:rPr lang="en-US" altLang="zh-CN" dirty="0" err="1"/>
              <a:t>tcsh</a:t>
            </a:r>
            <a:r>
              <a:rPr lang="en-US" altLang="zh-CN" dirty="0"/>
              <a:t>, fish,</a:t>
            </a:r>
            <a:r>
              <a:rPr lang="zh-CN" altLang="zh-CN" dirty="0"/>
              <a:t>以及一些脚本语言，如</a:t>
            </a:r>
            <a:r>
              <a:rPr lang="en-US" altLang="zh-CN" dirty="0"/>
              <a:t>Perl</a:t>
            </a:r>
            <a:r>
              <a:rPr lang="zh-CN" altLang="zh-CN" dirty="0"/>
              <a:t>中，</a:t>
            </a:r>
            <a:r>
              <a:rPr lang="en-US" altLang="zh-CN" dirty="0"/>
              <a:t>ruby, </a:t>
            </a:r>
            <a:r>
              <a:rPr lang="en-US" altLang="zh-CN" dirty="0" err="1"/>
              <a:t>tcl</a:t>
            </a:r>
            <a:r>
              <a:rPr lang="en-US" altLang="zh-CN" dirty="0"/>
              <a:t>, python, </a:t>
            </a:r>
            <a:r>
              <a:rPr lang="en-US" altLang="zh-CN" dirty="0" err="1"/>
              <a:t>cmake</a:t>
            </a:r>
            <a:r>
              <a:rPr lang="en-US" altLang="zh-CN" dirty="0"/>
              <a:t> </a:t>
            </a:r>
            <a:r>
              <a:rPr lang="zh-CN" altLang="zh-CN" dirty="0"/>
              <a:t>和</a:t>
            </a:r>
            <a:r>
              <a:rPr lang="en-US" altLang="zh-CN" dirty="0"/>
              <a:t> R</a:t>
            </a:r>
            <a:r>
              <a:rPr lang="zh-CN" altLang="zh-CN" dirty="0"/>
              <a:t>。</a:t>
            </a:r>
          </a:p>
          <a:p>
            <a:endParaRPr lang="zh-CN" altLang="zh-CN" dirty="0"/>
          </a:p>
          <a:p>
            <a:endParaRPr lang="zh-CN" altLang="en-US" sz="1600" dirty="0"/>
          </a:p>
          <a:p>
            <a:endParaRPr lang="zh-CN" altLang="en-US" sz="16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0" name="组合 19"/>
          <p:cNvGrpSpPr/>
          <p:nvPr/>
        </p:nvGrpSpPr>
        <p:grpSpPr>
          <a:xfrm>
            <a:off x="366207" y="3046859"/>
            <a:ext cx="1357322" cy="1500198"/>
            <a:chOff x="1837124" y="1808150"/>
            <a:chExt cx="1431472" cy="1582153"/>
          </a:xfrm>
        </p:grpSpPr>
        <p:sp>
          <p:nvSpPr>
            <p:cNvPr id="21" name="圆角矩形 20"/>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圆角矩形 21"/>
            <p:cNvSpPr/>
            <p:nvPr/>
          </p:nvSpPr>
          <p:spPr bwMode="auto">
            <a:xfrm>
              <a:off x="2590530" y="1808150"/>
              <a:ext cx="678066" cy="678066"/>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3" name="圆角矩形 22"/>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4" name="圆角矩形 23"/>
          <p:cNvSpPr/>
          <p:nvPr/>
        </p:nvSpPr>
        <p:spPr bwMode="auto">
          <a:xfrm>
            <a:off x="794836" y="4397809"/>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5" name="圆角矩形 24"/>
          <p:cNvSpPr/>
          <p:nvPr/>
        </p:nvSpPr>
        <p:spPr bwMode="auto">
          <a:xfrm>
            <a:off x="1259182" y="2296759"/>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26" name="组合 25"/>
          <p:cNvGrpSpPr/>
          <p:nvPr/>
        </p:nvGrpSpPr>
        <p:grpSpPr>
          <a:xfrm>
            <a:off x="599872" y="4687122"/>
            <a:ext cx="1143009" cy="1143008"/>
            <a:chOff x="4172683" y="4897116"/>
            <a:chExt cx="1205451" cy="1205450"/>
          </a:xfrm>
        </p:grpSpPr>
        <p:sp>
          <p:nvSpPr>
            <p:cNvPr id="27" name="圆角矩形 26"/>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圆角矩形 27"/>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圆角矩形 28"/>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0" name="组合 29"/>
          <p:cNvGrpSpPr/>
          <p:nvPr/>
        </p:nvGrpSpPr>
        <p:grpSpPr>
          <a:xfrm>
            <a:off x="885624" y="459533"/>
            <a:ext cx="3051937" cy="2090070"/>
            <a:chOff x="4474046" y="734010"/>
            <a:chExt cx="3218663" cy="2204250"/>
          </a:xfrm>
        </p:grpSpPr>
        <p:sp>
          <p:nvSpPr>
            <p:cNvPr id="31" name="圆角矩形 30"/>
            <p:cNvSpPr/>
            <p:nvPr/>
          </p:nvSpPr>
          <p:spPr bwMode="auto">
            <a:xfrm>
              <a:off x="4474046" y="2034172"/>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31"/>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圆角矩形 34"/>
            <p:cNvSpPr/>
            <p:nvPr/>
          </p:nvSpPr>
          <p:spPr bwMode="auto">
            <a:xfrm>
              <a:off x="6788621" y="734010"/>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6" name="对角圆角矩形 35"/>
          <p:cNvSpPr/>
          <p:nvPr/>
        </p:nvSpPr>
        <p:spPr bwMode="auto">
          <a:xfrm>
            <a:off x="3611695" y="2243169"/>
            <a:ext cx="492563" cy="452836"/>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r>
              <a:rPr lang="en-US" altLang="zh-CN"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1</a:t>
            </a:r>
            <a:endParaRPr lang="zh-CN" altLang="en-US"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1" name="对角圆角矩形 40"/>
          <p:cNvSpPr/>
          <p:nvPr/>
        </p:nvSpPr>
        <p:spPr bwMode="auto">
          <a:xfrm>
            <a:off x="3607320" y="3902701"/>
            <a:ext cx="496938" cy="452836"/>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r>
              <a:rPr lang="en-US" altLang="zh-CN"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3</a:t>
            </a:r>
            <a:endParaRPr lang="zh-CN" altLang="en-US"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2" name="对角圆角矩形 41"/>
          <p:cNvSpPr/>
          <p:nvPr/>
        </p:nvSpPr>
        <p:spPr bwMode="auto">
          <a:xfrm>
            <a:off x="3631308" y="3031670"/>
            <a:ext cx="496938" cy="452836"/>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r>
              <a:rPr lang="en-US" altLang="zh-CN"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2</a:t>
            </a:r>
            <a:endParaRPr lang="zh-CN" altLang="en-US"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3" name="标题 12"/>
          <p:cNvSpPr txBox="1"/>
          <p:nvPr/>
        </p:nvSpPr>
        <p:spPr bwMode="auto">
          <a:xfrm>
            <a:off x="4979809" y="2139340"/>
            <a:ext cx="3158351" cy="64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2" tIns="60936" rIns="121872" bIns="60936" numCol="1" anchor="ctr" anchorCtr="0" compatLnSpc="1"/>
          <a:lstStyle>
            <a:lvl1pPr algn="ctr" rtl="0" eaLnBrk="0" fontAlgn="base" hangingPunct="0">
              <a:spcBef>
                <a:spcPct val="0"/>
              </a:spcBef>
              <a:spcAft>
                <a:spcPct val="0"/>
              </a:spcAft>
              <a:defRPr sz="6200" kern="1200">
                <a:solidFill>
                  <a:schemeClr val="tx1"/>
                </a:solidFill>
                <a:latin typeface="+mj-lt"/>
                <a:ea typeface="+mj-ea"/>
                <a:cs typeface="+mj-cs"/>
              </a:defRPr>
            </a:lvl1pPr>
            <a:lvl2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5pPr>
            <a:lvl6pPr marL="64262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6pPr>
            <a:lvl7pPr marL="128524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7pPr>
            <a:lvl8pPr marL="192786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8pPr>
            <a:lvl9pPr marL="257048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9pPr>
          </a:lstStyle>
          <a:p>
            <a:pPr algn="l" defTabSz="866775" fontAlgn="auto">
              <a:spcBef>
                <a:spcPts val="0"/>
              </a:spcBef>
              <a:spcAft>
                <a:spcPts val="0"/>
              </a:spcAft>
              <a:defRPr/>
            </a:pPr>
            <a:r>
              <a:rPr lang="zh-CN" altLang="en-US"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智算平台简介</a:t>
            </a:r>
            <a:endParaRPr lang="en-US" altLang="zh-CN"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44" name="标题 12"/>
          <p:cNvSpPr txBox="1"/>
          <p:nvPr/>
        </p:nvSpPr>
        <p:spPr bwMode="auto">
          <a:xfrm>
            <a:off x="4979809" y="2943206"/>
            <a:ext cx="5270615" cy="64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2" tIns="60936" rIns="121872" bIns="60936" numCol="1" anchor="ctr" anchorCtr="0" compatLnSpc="1"/>
          <a:lstStyle>
            <a:lvl1pPr algn="ctr" rtl="0" eaLnBrk="0" fontAlgn="base" hangingPunct="0">
              <a:spcBef>
                <a:spcPct val="0"/>
              </a:spcBef>
              <a:spcAft>
                <a:spcPct val="0"/>
              </a:spcAft>
              <a:defRPr sz="6200" kern="1200">
                <a:solidFill>
                  <a:schemeClr val="tx1"/>
                </a:solidFill>
                <a:latin typeface="+mj-lt"/>
                <a:ea typeface="+mj-ea"/>
                <a:cs typeface="+mj-cs"/>
              </a:defRPr>
            </a:lvl1pPr>
            <a:lvl2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5pPr>
            <a:lvl6pPr marL="64262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6pPr>
            <a:lvl7pPr marL="128524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7pPr>
            <a:lvl8pPr marL="192786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8pPr>
            <a:lvl9pPr marL="257048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9pPr>
          </a:lstStyle>
          <a:p>
            <a:pPr algn="l" defTabSz="866775" fontAlgn="auto">
              <a:spcBef>
                <a:spcPts val="0"/>
              </a:spcBef>
              <a:spcAft>
                <a:spcPts val="0"/>
              </a:spcAft>
              <a:defRPr/>
            </a:pPr>
            <a:r>
              <a:rPr lang="en-US" altLang="zh-CN"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Linux</a:t>
            </a:r>
            <a:r>
              <a:rPr lang="zh-CN" altLang="en-US"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系统命令使用</a:t>
            </a:r>
            <a:endParaRPr lang="en-US" altLang="zh-CN"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45" name="标题 12"/>
          <p:cNvSpPr txBox="1"/>
          <p:nvPr/>
        </p:nvSpPr>
        <p:spPr bwMode="auto">
          <a:xfrm>
            <a:off x="5041518" y="3831894"/>
            <a:ext cx="2573598" cy="64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2" tIns="60936" rIns="121872" bIns="60936" numCol="1" anchor="ctr" anchorCtr="0" compatLnSpc="1"/>
          <a:lstStyle>
            <a:lvl1pPr algn="ctr" rtl="0" eaLnBrk="0" fontAlgn="base" hangingPunct="0">
              <a:spcBef>
                <a:spcPct val="0"/>
              </a:spcBef>
              <a:spcAft>
                <a:spcPct val="0"/>
              </a:spcAft>
              <a:defRPr sz="6200" kern="1200">
                <a:solidFill>
                  <a:schemeClr val="tx1"/>
                </a:solidFill>
                <a:latin typeface="+mj-lt"/>
                <a:ea typeface="+mj-ea"/>
                <a:cs typeface="+mj-cs"/>
              </a:defRPr>
            </a:lvl1pPr>
            <a:lvl2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5pPr>
            <a:lvl6pPr marL="64262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6pPr>
            <a:lvl7pPr marL="128524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7pPr>
            <a:lvl8pPr marL="192786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8pPr>
            <a:lvl9pPr marL="257048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9pPr>
          </a:lstStyle>
          <a:p>
            <a:pPr algn="l" defTabSz="866775" fontAlgn="auto">
              <a:spcBef>
                <a:spcPts val="0"/>
              </a:spcBef>
              <a:spcAft>
                <a:spcPts val="0"/>
              </a:spcAft>
              <a:defRPr/>
            </a:pPr>
            <a:r>
              <a:rPr lang="en-US" altLang="zh-CN"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Module</a:t>
            </a:r>
            <a:r>
              <a:rPr lang="zh-CN" altLang="en-US"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使用</a:t>
            </a:r>
            <a:endParaRPr lang="en-US" altLang="zh-CN"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37" name="对角圆角矩形 36"/>
          <p:cNvSpPr/>
          <p:nvPr/>
        </p:nvSpPr>
        <p:spPr bwMode="auto">
          <a:xfrm>
            <a:off x="3607320" y="4761170"/>
            <a:ext cx="496938" cy="452836"/>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r>
              <a:rPr lang="en-US" altLang="zh-CN"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4</a:t>
            </a:r>
            <a:endParaRPr lang="zh-CN" altLang="en-US"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8" name="标题 12"/>
          <p:cNvSpPr txBox="1"/>
          <p:nvPr/>
        </p:nvSpPr>
        <p:spPr bwMode="auto">
          <a:xfrm>
            <a:off x="4997634" y="4635760"/>
            <a:ext cx="5883726" cy="64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2" tIns="60936" rIns="121872" bIns="60936" numCol="1" anchor="ctr" anchorCtr="0" compatLnSpc="1"/>
          <a:lstStyle>
            <a:lvl1pPr algn="ctr" rtl="0" eaLnBrk="0" fontAlgn="base" hangingPunct="0">
              <a:spcBef>
                <a:spcPct val="0"/>
              </a:spcBef>
              <a:spcAft>
                <a:spcPct val="0"/>
              </a:spcAft>
              <a:defRPr sz="6200" kern="1200">
                <a:solidFill>
                  <a:schemeClr val="tx1"/>
                </a:solidFill>
                <a:latin typeface="+mj-lt"/>
                <a:ea typeface="+mj-ea"/>
                <a:cs typeface="+mj-cs"/>
              </a:defRPr>
            </a:lvl1pPr>
            <a:lvl2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5pPr>
            <a:lvl6pPr marL="64262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6pPr>
            <a:lvl7pPr marL="128524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7pPr>
            <a:lvl8pPr marL="192786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8pPr>
            <a:lvl9pPr marL="257048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9pPr>
          </a:lstStyle>
          <a:p>
            <a:pPr algn="l" defTabSz="866775" fontAlgn="auto">
              <a:spcBef>
                <a:spcPts val="0"/>
              </a:spcBef>
              <a:spcAft>
                <a:spcPts val="0"/>
              </a:spcAft>
              <a:defRPr/>
            </a:pPr>
            <a:r>
              <a:rPr lang="en-US" altLang="zh-CN" sz="3200" b="1" dirty="0" err="1">
                <a:solidFill>
                  <a:prstClr val="black">
                    <a:lumMod val="75000"/>
                    <a:lumOff val="25000"/>
                  </a:prstClr>
                </a:solidFill>
                <a:latin typeface="SF Orson Casual Heavy" panose="00000400000000000000" pitchFamily="2" charset="0"/>
                <a:ea typeface="幼圆" panose="02010509060101010101" pitchFamily="49" charset="-122"/>
              </a:rPr>
              <a:t>Slurm</a:t>
            </a:r>
            <a:r>
              <a:rPr lang="zh-CN" altLang="en-US" sz="3200" b="1" dirty="0">
                <a:solidFill>
                  <a:prstClr val="black">
                    <a:lumMod val="75000"/>
                    <a:lumOff val="25000"/>
                  </a:prstClr>
                </a:solidFill>
                <a:latin typeface="SF Orson Casual Heavy" panose="00000400000000000000" pitchFamily="2" charset="0"/>
                <a:ea typeface="幼圆" panose="02010509060101010101" pitchFamily="49" charset="-122"/>
              </a:rPr>
              <a:t>命令及作业脚本介绍</a:t>
            </a:r>
            <a:endParaRPr lang="en-US" altLang="zh-CN"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Module</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Module</a:t>
                </a:r>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使用</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798757" y="1015423"/>
            <a:ext cx="10849559" cy="861774"/>
          </a:xfrm>
          <a:prstGeom prst="rect">
            <a:avLst/>
          </a:prstGeom>
        </p:spPr>
        <p:txBody>
          <a:bodyPr wrap="square">
            <a:spAutoFit/>
          </a:bodyPr>
          <a:lstStyle/>
          <a:p>
            <a:r>
              <a:rPr lang="en-US" altLang="zh-CN" dirty="0"/>
              <a:t>Module </a:t>
            </a:r>
            <a:r>
              <a:rPr lang="zh-CN" altLang="en-US" dirty="0"/>
              <a:t>常用命令</a:t>
            </a:r>
            <a:endParaRPr lang="zh-CN" altLang="zh-CN" dirty="0"/>
          </a:p>
          <a:p>
            <a:endParaRPr lang="zh-CN" altLang="en-US" sz="1600" dirty="0"/>
          </a:p>
          <a:p>
            <a:endParaRPr lang="zh-CN" altLang="en-US" sz="1600" dirty="0"/>
          </a:p>
        </p:txBody>
      </p:sp>
      <p:sp>
        <p:nvSpPr>
          <p:cNvPr id="2" name="矩形 1"/>
          <p:cNvSpPr/>
          <p:nvPr/>
        </p:nvSpPr>
        <p:spPr>
          <a:xfrm>
            <a:off x="977352" y="1639337"/>
            <a:ext cx="9437663" cy="2585323"/>
          </a:xfrm>
          <a:prstGeom prst="rect">
            <a:avLst/>
          </a:prstGeom>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spc="15" dirty="0">
                <a:latin typeface="Times New Roman" panose="02020603050405020304" pitchFamily="18" charset="0"/>
                <a:ea typeface="宋体" panose="02010600030101010101" pitchFamily="2" charset="-122"/>
              </a:rPr>
              <a:t>module avail </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或</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module av      #</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查看系统中可用的软件 </a:t>
            </a:r>
            <a:endParaRPr lang="zh-CN" altLang="zh-CN" sz="3600" kern="100" dirty="0">
              <a:latin typeface="Times New Roman" panose="02020603050405020304" pitchFamily="18" charset="0"/>
              <a:ea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spc="15" dirty="0">
                <a:latin typeface="Times New Roman" panose="02020603050405020304" pitchFamily="18" charset="0"/>
                <a:ea typeface="宋体" panose="02010600030101010101" pitchFamily="2" charset="-122"/>
              </a:rPr>
              <a:t>module spider </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或</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module </a:t>
            </a:r>
            <a:r>
              <a:rPr lang="en-US" altLang="zh-CN" kern="0" spc="15" dirty="0" err="1">
                <a:latin typeface="Times New Roman" panose="02020603050405020304" pitchFamily="18" charset="0"/>
                <a:ea typeface="宋体" panose="02010600030101010101" pitchFamily="2" charset="-122"/>
                <a:cs typeface="宋体" panose="02010600030101010101" pitchFamily="2" charset="-122"/>
              </a:rPr>
              <a:t>sp</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查询所有可用的模块版本</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a:t>
            </a:r>
            <a:endParaRPr lang="zh-CN" altLang="zh-CN" sz="3600" kern="100" dirty="0">
              <a:latin typeface="Times New Roman" panose="02020603050405020304" pitchFamily="18" charset="0"/>
              <a:ea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spc="15" dirty="0">
                <a:latin typeface="Times New Roman" panose="02020603050405020304" pitchFamily="18" charset="0"/>
                <a:ea typeface="宋体" panose="02010600030101010101" pitchFamily="2" charset="-122"/>
              </a:rPr>
              <a:t>module add </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或</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module load      #</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加载模块</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a:t>
            </a:r>
            <a:endParaRPr lang="zh-CN" altLang="zh-CN" sz="3600" kern="100" dirty="0">
              <a:latin typeface="Times New Roman" panose="02020603050405020304" pitchFamily="18" charset="0"/>
              <a:ea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spc="15" dirty="0">
                <a:latin typeface="Times New Roman" panose="02020603050405020304" pitchFamily="18" charset="0"/>
                <a:ea typeface="宋体" panose="02010600030101010101" pitchFamily="2" charset="-122"/>
              </a:rPr>
              <a:t>module rm </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或</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unload            #</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卸载模块</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a:t>
            </a:r>
            <a:endParaRPr lang="zh-CN" altLang="zh-CN" sz="3600" kern="100" dirty="0">
              <a:latin typeface="Times New Roman" panose="02020603050405020304" pitchFamily="18" charset="0"/>
              <a:ea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spc="15" dirty="0">
                <a:latin typeface="Times New Roman" panose="02020603050405020304" pitchFamily="18" charset="0"/>
                <a:ea typeface="宋体" panose="02010600030101010101" pitchFamily="2" charset="-122"/>
              </a:rPr>
              <a:t>module list </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或</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module li       #</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显示已加载模块</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a:t>
            </a:r>
            <a:endParaRPr lang="zh-CN" altLang="zh-CN" sz="3600" kern="100" dirty="0">
              <a:latin typeface="Times New Roman" panose="02020603050405020304" pitchFamily="18" charset="0"/>
              <a:ea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spc="15" dirty="0">
                <a:latin typeface="Times New Roman" panose="02020603050405020304" pitchFamily="18" charset="0"/>
                <a:ea typeface="宋体" panose="02010600030101010101" pitchFamily="2" charset="-122"/>
              </a:rPr>
              <a:t>module purge                   </a:t>
            </a:r>
            <a:r>
              <a:rPr lang="en-US" altLang="zh-CN" kern="0" spc="15" dirty="0">
                <a:latin typeface="宋体" panose="02010600030101010101" pitchFamily="2" charset="-122"/>
                <a:ea typeface="宋体" panose="02010600030101010101" pitchFamily="2" charset="-122"/>
                <a:cs typeface="宋体" panose="02010600030101010101" pitchFamily="2" charset="-122"/>
              </a:rPr>
              <a:t>#</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卸载所有模块</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a:t>
            </a:r>
            <a:endParaRPr lang="zh-CN" altLang="zh-CN" sz="3600" kern="100" dirty="0">
              <a:latin typeface="Times New Roman" panose="02020603050405020304" pitchFamily="18" charset="0"/>
              <a:ea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spc="15" dirty="0">
                <a:latin typeface="Times New Roman" panose="02020603050405020304" pitchFamily="18" charset="0"/>
                <a:ea typeface="宋体" panose="02010600030101010101" pitchFamily="2" charset="-122"/>
              </a:rPr>
              <a:t>module show [MODULE]           </a:t>
            </a:r>
            <a:r>
              <a:rPr lang="en-US" altLang="zh-CN" kern="0" spc="15" dirty="0">
                <a:latin typeface="宋体" panose="02010600030101010101" pitchFamily="2" charset="-122"/>
                <a:ea typeface="宋体" panose="02010600030101010101" pitchFamily="2" charset="-122"/>
                <a:cs typeface="宋体" panose="02010600030101010101" pitchFamily="2" charset="-122"/>
              </a:rPr>
              <a:t>#</a:t>
            </a:r>
            <a:r>
              <a:rPr lang="zh-CN" altLang="zh-CN" kern="0" spc="15" dirty="0">
                <a:latin typeface="Times New Roman" panose="02020603050405020304" pitchFamily="18" charset="0"/>
                <a:ea typeface="宋体" panose="02010600030101010101" pitchFamily="2" charset="-122"/>
                <a:cs typeface="宋体" panose="02010600030101010101" pitchFamily="2" charset="-122"/>
              </a:rPr>
              <a:t>列出该模块的信息，如路径、环境变量等</a:t>
            </a:r>
            <a:r>
              <a:rPr lang="en-US" altLang="zh-CN" kern="0" spc="15" dirty="0">
                <a:latin typeface="Times New Roman" panose="02020603050405020304" pitchFamily="18" charset="0"/>
                <a:ea typeface="宋体" panose="02010600030101010101" pitchFamily="2" charset="-122"/>
                <a:cs typeface="宋体" panose="02010600030101010101" pitchFamily="2" charset="-122"/>
              </a:rPr>
              <a:t>     </a:t>
            </a:r>
            <a:endParaRPr lang="zh-CN" altLang="zh-CN" sz="3600" kern="100" dirty="0">
              <a:latin typeface="Times New Roman" panose="02020603050405020304" pitchFamily="18" charset="0"/>
              <a:ea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spc="15" dirty="0">
                <a:latin typeface="Times New Roman" panose="02020603050405020304" pitchFamily="18" charset="0"/>
                <a:ea typeface="宋体" panose="02010600030101010101" pitchFamily="2" charset="-122"/>
              </a:rPr>
              <a:t>module swap </a:t>
            </a:r>
            <a:r>
              <a:rPr lang="zh-CN" altLang="zh-CN" kern="0" spc="15" dirty="0">
                <a:latin typeface="Times New Roman" panose="02020603050405020304" pitchFamily="18" charset="0"/>
                <a:ea typeface="宋体" panose="02010600030101010101" pitchFamily="2" charset="-122"/>
              </a:rPr>
              <a:t>或</a:t>
            </a:r>
            <a:r>
              <a:rPr lang="en-US" altLang="zh-CN" kern="0" spc="15" dirty="0">
                <a:latin typeface="Times New Roman" panose="02020603050405020304" pitchFamily="18" charset="0"/>
                <a:ea typeface="宋体" panose="02010600030101010101" pitchFamily="2" charset="-122"/>
              </a:rPr>
              <a:t> module switch   #</a:t>
            </a:r>
            <a:r>
              <a:rPr lang="zh-CN" altLang="zh-CN" kern="0" spc="15" dirty="0">
                <a:latin typeface="Times New Roman" panose="02020603050405020304" pitchFamily="18" charset="0"/>
                <a:ea typeface="宋体" panose="02010600030101010101" pitchFamily="2" charset="-122"/>
              </a:rPr>
              <a:t>将模块</a:t>
            </a:r>
            <a:r>
              <a:rPr lang="en-US" altLang="zh-CN" kern="0" spc="15" dirty="0">
                <a:latin typeface="Times New Roman" panose="02020603050405020304" pitchFamily="18" charset="0"/>
                <a:ea typeface="宋体" panose="02010600030101010101" pitchFamily="2" charset="-122"/>
              </a:rPr>
              <a:t>1</a:t>
            </a:r>
            <a:r>
              <a:rPr lang="zh-CN" altLang="zh-CN" kern="0" spc="15" dirty="0">
                <a:latin typeface="Times New Roman" panose="02020603050405020304" pitchFamily="18" charset="0"/>
                <a:ea typeface="宋体" panose="02010600030101010101" pitchFamily="2" charset="-122"/>
              </a:rPr>
              <a:t>替换为模块</a:t>
            </a:r>
            <a:r>
              <a:rPr lang="en-US" altLang="zh-CN" kern="0" spc="15" dirty="0">
                <a:latin typeface="Times New Roman" panose="02020603050405020304" pitchFamily="18" charset="0"/>
                <a:ea typeface="宋体" panose="02010600030101010101" pitchFamily="2" charset="-122"/>
              </a:rPr>
              <a:t>2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spc="15" dirty="0">
                <a:latin typeface="Times New Roman" panose="02020603050405020304" pitchFamily="18" charset="0"/>
                <a:ea typeface="宋体" panose="02010600030101010101" pitchFamily="2" charset="-122"/>
              </a:rPr>
              <a:t>module help                    </a:t>
            </a:r>
            <a:r>
              <a:rPr lang="en-US" altLang="zh-CN" kern="0" spc="15" dirty="0">
                <a:latin typeface="宋体" panose="02010600030101010101" pitchFamily="2" charset="-122"/>
                <a:ea typeface="宋体" panose="02010600030101010101" pitchFamily="2" charset="-122"/>
                <a:cs typeface="宋体" panose="02010600030101010101" pitchFamily="2" charset="-122"/>
              </a:rPr>
              <a:t>#</a:t>
            </a:r>
            <a:r>
              <a:rPr lang="zh-CN" altLang="zh-CN" kern="0" spc="15" dirty="0">
                <a:latin typeface="宋体" panose="02010600030101010101" pitchFamily="2" charset="-122"/>
                <a:ea typeface="宋体" panose="02010600030101010101" pitchFamily="2" charset="-122"/>
                <a:cs typeface="宋体" panose="02010600030101010101" pitchFamily="2" charset="-122"/>
              </a:rPr>
              <a:t>显示帮助信息</a:t>
            </a:r>
            <a:r>
              <a:rPr lang="en-US" altLang="zh-CN" kern="0" spc="15" dirty="0">
                <a:latin typeface="宋体" panose="02010600030101010101" pitchFamily="2" charset="-122"/>
                <a:ea typeface="宋体" panose="02010600030101010101" pitchFamily="2" charset="-122"/>
                <a:cs typeface="宋体" panose="02010600030101010101" pitchFamily="2" charset="-122"/>
              </a:rPr>
              <a:t>   </a:t>
            </a:r>
            <a:endParaRPr lang="zh-CN" altLang="zh-CN" kern="0" spc="15" dirty="0">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870194" y="4562763"/>
            <a:ext cx="11035293" cy="923330"/>
          </a:xfrm>
          <a:prstGeom prst="rect">
            <a:avLst/>
          </a:prstGeom>
        </p:spPr>
        <p:txBody>
          <a:bodyPr wrap="square">
            <a:spAutoFit/>
          </a:bodyPr>
          <a:lstStyle/>
          <a:p>
            <a:pPr indent="267970" algn="just">
              <a:spcAft>
                <a:spcPts val="0"/>
              </a:spcAft>
            </a:pPr>
            <a:r>
              <a:rPr lang="zh-CN" altLang="zh-CN" b="1" kern="100" dirty="0">
                <a:latin typeface="Times New Roman" panose="02020603050405020304" pitchFamily="18" charset="0"/>
                <a:ea typeface="宋体" panose="02010600030101010101" pitchFamily="2" charset="-122"/>
              </a:rPr>
              <a:t>注意事项</a:t>
            </a:r>
            <a:r>
              <a:rPr lang="en-US" altLang="zh-CN" b="1" kern="100" dirty="0">
                <a:latin typeface="Times New Roman" panose="02020603050405020304" pitchFamily="18" charset="0"/>
                <a:ea typeface="宋体" panose="02010600030101010101" pitchFamily="2" charset="-122"/>
              </a:rPr>
              <a:t>:</a:t>
            </a:r>
            <a:r>
              <a:rPr lang="en-US" altLang="zh-CN" kern="100" dirty="0">
                <a:latin typeface="宋体" panose="02010600030101010101" pitchFamily="2" charset="-122"/>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建议不要同时</a:t>
            </a:r>
            <a:r>
              <a:rPr lang="en-US" altLang="zh-CN" kern="100" dirty="0">
                <a:latin typeface="Times New Roman" panose="02020603050405020304" pitchFamily="18" charset="0"/>
                <a:ea typeface="宋体" panose="02010600030101010101" pitchFamily="2" charset="-122"/>
              </a:rPr>
              <a:t>module add</a:t>
            </a:r>
            <a:r>
              <a:rPr lang="zh-CN" altLang="zh-CN" kern="100" dirty="0">
                <a:latin typeface="Times New Roman" panose="02020603050405020304" pitchFamily="18" charset="0"/>
                <a:ea typeface="宋体" panose="02010600030101010101" pitchFamily="2" charset="-122"/>
              </a:rPr>
              <a:t>多个软件，因为不同软件间可能是有冲突的。比较好的方式是</a:t>
            </a:r>
            <a:r>
              <a:rPr lang="en-US" altLang="zh-CN" kern="100" dirty="0">
                <a:latin typeface="Times New Roman" panose="02020603050405020304" pitchFamily="18" charset="0"/>
                <a:ea typeface="宋体" panose="02010600030101010101" pitchFamily="2" charset="-122"/>
              </a:rPr>
              <a:t>module add</a:t>
            </a:r>
            <a:r>
              <a:rPr lang="zh-CN" altLang="zh-CN" kern="100" dirty="0">
                <a:latin typeface="Times New Roman" panose="02020603050405020304" pitchFamily="18" charset="0"/>
                <a:ea typeface="宋体" panose="02010600030101010101" pitchFamily="2" charset="-122"/>
              </a:rPr>
              <a:t>一个或一组相互依赖的软件，软件运行完后运行</a:t>
            </a:r>
            <a:r>
              <a:rPr lang="en-US" altLang="zh-CN" kern="100" dirty="0">
                <a:latin typeface="Times New Roman" panose="02020603050405020304" pitchFamily="18" charset="0"/>
                <a:ea typeface="宋体" panose="02010600030101010101" pitchFamily="2" charset="-122"/>
              </a:rPr>
              <a:t>module purge</a:t>
            </a:r>
            <a:r>
              <a:rPr lang="zh-CN" altLang="zh-CN" kern="100" dirty="0">
                <a:latin typeface="Times New Roman" panose="02020603050405020304" pitchFamily="18" charset="0"/>
                <a:ea typeface="宋体" panose="02010600030101010101" pitchFamily="2" charset="-122"/>
              </a:rPr>
              <a:t>清除导入的环境，然后再导入另外一个或一组相互依赖的软件。</a:t>
            </a:r>
            <a:endParaRPr lang="zh-CN" altLang="zh-CN" sz="2800" kern="100" dirty="0">
              <a:effectLst/>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Module</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Module</a:t>
                </a:r>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使用</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 name="矩形 1"/>
          <p:cNvSpPr/>
          <p:nvPr/>
        </p:nvSpPr>
        <p:spPr>
          <a:xfrm>
            <a:off x="584443" y="810260"/>
            <a:ext cx="9437663" cy="1200329"/>
          </a:xfrm>
          <a:prstGeom prst="rect">
            <a:avLst/>
          </a:prstGeom>
        </p:spPr>
        <p:txBody>
          <a:bodyPr wrap="square">
            <a:spAutoFit/>
          </a:bodyPr>
          <a:lstStyle/>
          <a:p>
            <a:pPr lvl="0"/>
            <a:r>
              <a:rPr lang="zh-CN" altLang="zh-CN" b="1" dirty="0"/>
              <a:t>简单作业示例：</a:t>
            </a:r>
            <a:endParaRPr lang="zh-CN" altLang="zh-CN" dirty="0"/>
          </a:p>
          <a:p>
            <a:r>
              <a:rPr lang="en-US" altLang="zh-CN" b="1" dirty="0"/>
              <a:t>a.</a:t>
            </a:r>
            <a:r>
              <a:rPr lang="zh-CN" altLang="zh-CN" b="1" dirty="0"/>
              <a:t>查看集群现有软件环境</a:t>
            </a:r>
            <a:endParaRPr lang="en-US" altLang="zh-CN" b="1" dirty="0"/>
          </a:p>
          <a:p>
            <a:r>
              <a:rPr lang="en-US" altLang="zh-CN" b="1" dirty="0"/>
              <a:t>module avail</a:t>
            </a:r>
            <a:endParaRPr lang="zh-CN" altLang="zh-CN" b="1" dirty="0"/>
          </a:p>
          <a:p>
            <a:endParaRPr lang="zh-CN" altLang="zh-CN" dirty="0"/>
          </a:p>
        </p:txBody>
      </p:sp>
      <p:pic>
        <p:nvPicPr>
          <p:cNvPr id="16" name="图片 15"/>
          <p:cNvPicPr/>
          <p:nvPr/>
        </p:nvPicPr>
        <p:blipFill>
          <a:blip r:embed="rId3"/>
          <a:stretch>
            <a:fillRect/>
          </a:stretch>
        </p:blipFill>
        <p:spPr>
          <a:xfrm>
            <a:off x="4267744" y="807785"/>
            <a:ext cx="7086056" cy="2241770"/>
          </a:xfrm>
          <a:prstGeom prst="rect">
            <a:avLst/>
          </a:prstGeom>
        </p:spPr>
      </p:pic>
      <p:sp>
        <p:nvSpPr>
          <p:cNvPr id="4" name="矩形 3"/>
          <p:cNvSpPr/>
          <p:nvPr/>
        </p:nvSpPr>
        <p:spPr>
          <a:xfrm>
            <a:off x="584443" y="3798166"/>
            <a:ext cx="6096000" cy="646331"/>
          </a:xfrm>
          <a:prstGeom prst="rect">
            <a:avLst/>
          </a:prstGeom>
        </p:spPr>
        <p:txBody>
          <a:bodyPr>
            <a:spAutoFit/>
          </a:bodyPr>
          <a:lstStyle/>
          <a:p>
            <a:r>
              <a:rPr lang="en-US" altLang="zh-CN" b="1" dirty="0"/>
              <a:t>b.</a:t>
            </a:r>
            <a:r>
              <a:rPr lang="zh-CN" altLang="zh-CN" b="1" dirty="0"/>
              <a:t>查看</a:t>
            </a:r>
            <a:r>
              <a:rPr lang="en-US" altLang="zh-CN" b="1" dirty="0" err="1"/>
              <a:t>vasp</a:t>
            </a:r>
            <a:r>
              <a:rPr lang="zh-CN" altLang="zh-CN" b="1" dirty="0"/>
              <a:t>软件环境</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dirty="0"/>
              <a:t>module avail </a:t>
            </a:r>
            <a:r>
              <a:rPr lang="en-US" altLang="zh-CN" b="1" dirty="0" err="1"/>
              <a:t>vasp</a:t>
            </a:r>
            <a:endParaRPr lang="zh-CN" altLang="zh-CN" b="1" dirty="0"/>
          </a:p>
        </p:txBody>
      </p:sp>
      <p:pic>
        <p:nvPicPr>
          <p:cNvPr id="18" name="图片 17"/>
          <p:cNvPicPr/>
          <p:nvPr/>
        </p:nvPicPr>
        <p:blipFill>
          <a:blip r:embed="rId4"/>
          <a:stretch>
            <a:fillRect/>
          </a:stretch>
        </p:blipFill>
        <p:spPr>
          <a:xfrm>
            <a:off x="4200786" y="3824308"/>
            <a:ext cx="7219972" cy="951623"/>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Module</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Module</a:t>
                </a:r>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使用</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 name="矩形 1"/>
          <p:cNvSpPr/>
          <p:nvPr/>
        </p:nvSpPr>
        <p:spPr>
          <a:xfrm>
            <a:off x="441567" y="1409334"/>
            <a:ext cx="9437663" cy="1754326"/>
          </a:xfrm>
          <a:prstGeom prst="rect">
            <a:avLst/>
          </a:prstGeom>
        </p:spPr>
        <p:txBody>
          <a:bodyPr wrap="square">
            <a:spAutoFit/>
          </a:bodyPr>
          <a:lstStyle/>
          <a:p>
            <a:r>
              <a:rPr lang="en-US" altLang="zh-CN" b="1" dirty="0"/>
              <a:t>c.</a:t>
            </a:r>
            <a:r>
              <a:rPr lang="zh-CN" altLang="zh-CN" b="1" dirty="0"/>
              <a:t>加载</a:t>
            </a:r>
            <a:r>
              <a:rPr lang="en-US" altLang="zh-CN" b="1" dirty="0" err="1"/>
              <a:t>vasp</a:t>
            </a:r>
            <a:r>
              <a:rPr lang="en-US" altLang="zh-CN" b="1" dirty="0"/>
              <a:t>/6.2.0-intel</a:t>
            </a:r>
            <a:r>
              <a:rPr lang="zh-CN" altLang="zh-CN" b="1" dirty="0"/>
              <a:t>软件环境</a:t>
            </a:r>
            <a:endParaRPr lang="zh-CN" altLang="zh-CN" dirty="0"/>
          </a:p>
          <a:p>
            <a:r>
              <a:rPr lang="en-US" altLang="zh-CN" b="1" dirty="0"/>
              <a:t>module add </a:t>
            </a:r>
            <a:r>
              <a:rPr lang="en-US" altLang="zh-CN" b="1" dirty="0" err="1"/>
              <a:t>vasp</a:t>
            </a:r>
            <a:r>
              <a:rPr lang="en-US" altLang="zh-CN" b="1" dirty="0"/>
              <a:t>/6.2.0-intel</a:t>
            </a:r>
          </a:p>
          <a:p>
            <a:r>
              <a:rPr lang="en-US" altLang="zh-CN" b="1" dirty="0"/>
              <a:t>d.</a:t>
            </a:r>
            <a:r>
              <a:rPr lang="zh-CN" altLang="zh-CN" b="1" dirty="0"/>
              <a:t>显示所有已加载的环境</a:t>
            </a:r>
            <a:endParaRPr lang="zh-CN" altLang="zh-CN" dirty="0"/>
          </a:p>
          <a:p>
            <a:r>
              <a:rPr lang="en-US" altLang="zh-CN" b="1" dirty="0"/>
              <a:t>module list</a:t>
            </a:r>
            <a:endParaRPr lang="zh-CN" altLang="zh-CN" b="1" dirty="0"/>
          </a:p>
          <a:p>
            <a:endParaRPr lang="zh-CN" altLang="zh-CN" dirty="0"/>
          </a:p>
          <a:p>
            <a:endParaRPr lang="zh-CN" altLang="zh-CN" dirty="0"/>
          </a:p>
        </p:txBody>
      </p:sp>
      <p:pic>
        <p:nvPicPr>
          <p:cNvPr id="17" name="图片 16"/>
          <p:cNvPicPr/>
          <p:nvPr/>
        </p:nvPicPr>
        <p:blipFill>
          <a:blip r:embed="rId3"/>
          <a:stretch>
            <a:fillRect/>
          </a:stretch>
        </p:blipFill>
        <p:spPr>
          <a:xfrm>
            <a:off x="3708642" y="1457727"/>
            <a:ext cx="7806023" cy="1923323"/>
          </a:xfrm>
          <a:prstGeom prst="rect">
            <a:avLst/>
          </a:prstGeom>
        </p:spPr>
      </p:pic>
      <p:sp>
        <p:nvSpPr>
          <p:cNvPr id="3" name="矩形 2"/>
          <p:cNvSpPr/>
          <p:nvPr/>
        </p:nvSpPr>
        <p:spPr>
          <a:xfrm>
            <a:off x="584443" y="4037574"/>
            <a:ext cx="6096000" cy="646331"/>
          </a:xfrm>
          <a:prstGeom prst="rect">
            <a:avLst/>
          </a:prstGeom>
        </p:spPr>
        <p:txBody>
          <a:bodyPr>
            <a:spAutoFit/>
          </a:bodyPr>
          <a:lstStyle/>
          <a:p>
            <a:r>
              <a:rPr lang="en-US" altLang="zh-CN" b="1" dirty="0"/>
              <a:t>e.</a:t>
            </a:r>
            <a:r>
              <a:rPr lang="zh-CN" altLang="zh-CN" b="1" dirty="0"/>
              <a:t>清除已加载的环境</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dirty="0"/>
              <a:t>module purge</a:t>
            </a:r>
            <a:endParaRPr lang="zh-CN" altLang="zh-CN" b="1" dirty="0"/>
          </a:p>
        </p:txBody>
      </p:sp>
      <p:pic>
        <p:nvPicPr>
          <p:cNvPr id="4" name="图片 3"/>
          <p:cNvPicPr>
            <a:picLocks noChangeAspect="1"/>
          </p:cNvPicPr>
          <p:nvPr/>
        </p:nvPicPr>
        <p:blipFill>
          <a:blip r:embed="rId4"/>
          <a:stretch>
            <a:fillRect/>
          </a:stretch>
        </p:blipFill>
        <p:spPr>
          <a:xfrm>
            <a:off x="3708642" y="4105018"/>
            <a:ext cx="6433136" cy="1225460"/>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2"/>
              <a:chOff x="-23476" y="-1"/>
              <a:chExt cx="12880639" cy="519982"/>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15929" y="0"/>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Module</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8"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Module</a:t>
                </a:r>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在脚本中使用</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 name="矩形 1"/>
          <p:cNvSpPr/>
          <p:nvPr/>
        </p:nvSpPr>
        <p:spPr>
          <a:xfrm>
            <a:off x="870195" y="951194"/>
            <a:ext cx="10160614" cy="5447645"/>
          </a:xfrm>
          <a:prstGeom prst="rect">
            <a:avLst/>
          </a:prstGeom>
        </p:spPr>
        <p:txBody>
          <a:bodyPr wrap="square">
            <a:spAutoFit/>
          </a:bodyPr>
          <a:lstStyle/>
          <a:p>
            <a:r>
              <a:rPr lang="zh-CN" altLang="zh-CN" dirty="0"/>
              <a:t>注意事项</a:t>
            </a:r>
            <a:r>
              <a:rPr lang="en-US" altLang="zh-CN" dirty="0"/>
              <a:t>: </a:t>
            </a:r>
            <a:r>
              <a:rPr lang="zh-CN" altLang="zh-CN" dirty="0"/>
              <a:t>在使用脚本提交作业时，需将需要的环境变量加载到脚本中，如下示例</a:t>
            </a:r>
            <a:r>
              <a:rPr lang="zh-CN" altLang="zh-CN" sz="1400" dirty="0"/>
              <a:t>：</a:t>
            </a:r>
          </a:p>
          <a:p>
            <a:r>
              <a:rPr lang="en-US" altLang="zh-CN" sz="1400" dirty="0"/>
              <a:t>#!/bin/bash</a:t>
            </a:r>
            <a:endParaRPr lang="zh-CN" altLang="zh-CN" sz="1400" dirty="0"/>
          </a:p>
          <a:p>
            <a:r>
              <a:rPr lang="en-US" altLang="zh-CN" sz="1400" dirty="0"/>
              <a:t>#SBATCH --output=</a:t>
            </a:r>
            <a:r>
              <a:rPr lang="en-US" altLang="zh-CN" sz="1400" dirty="0" err="1"/>
              <a:t>testSlurmJob</a:t>
            </a:r>
            <a:r>
              <a:rPr lang="en-US" altLang="zh-CN" sz="1400" dirty="0"/>
              <a:t>.%</a:t>
            </a:r>
            <a:r>
              <a:rPr lang="en-US" altLang="zh-CN" sz="1400" dirty="0" err="1"/>
              <a:t>j.out</a:t>
            </a:r>
            <a:r>
              <a:rPr lang="en-US" altLang="zh-CN" sz="1400" dirty="0"/>
              <a:t>    # </a:t>
            </a:r>
            <a:r>
              <a:rPr lang="en-US" altLang="zh-CN" sz="1400" dirty="0" err="1"/>
              <a:t>Stdout</a:t>
            </a:r>
            <a:r>
              <a:rPr lang="en-US" altLang="zh-CN" sz="1400" dirty="0"/>
              <a:t> (%j expands to </a:t>
            </a:r>
            <a:r>
              <a:rPr lang="en-US" altLang="zh-CN" sz="1400" dirty="0" err="1"/>
              <a:t>jobId</a:t>
            </a:r>
            <a:r>
              <a:rPr lang="en-US" altLang="zh-CN" sz="1400" dirty="0"/>
              <a:t>)</a:t>
            </a:r>
            <a:endParaRPr lang="zh-CN" altLang="zh-CN" sz="1400" dirty="0"/>
          </a:p>
          <a:p>
            <a:r>
              <a:rPr lang="en-US" altLang="zh-CN" sz="1400" dirty="0"/>
              <a:t>#SBATCH --error=</a:t>
            </a:r>
            <a:r>
              <a:rPr lang="en-US" altLang="zh-CN" sz="1400" dirty="0" err="1"/>
              <a:t>testSlurmJob</a:t>
            </a:r>
            <a:r>
              <a:rPr lang="en-US" altLang="zh-CN" sz="1400" dirty="0"/>
              <a:t>.%</a:t>
            </a:r>
            <a:r>
              <a:rPr lang="en-US" altLang="zh-CN" sz="1400" dirty="0" err="1"/>
              <a:t>j.err</a:t>
            </a:r>
            <a:r>
              <a:rPr lang="en-US" altLang="zh-CN" sz="1400" dirty="0"/>
              <a:t>     # </a:t>
            </a:r>
            <a:r>
              <a:rPr lang="en-US" altLang="zh-CN" sz="1400" dirty="0" err="1"/>
              <a:t>Stderr</a:t>
            </a:r>
            <a:r>
              <a:rPr lang="en-US" altLang="zh-CN" sz="1400" dirty="0"/>
              <a:t> (%j expands to </a:t>
            </a:r>
            <a:r>
              <a:rPr lang="en-US" altLang="zh-CN" sz="1400" dirty="0" err="1"/>
              <a:t>jobId</a:t>
            </a:r>
            <a:r>
              <a:rPr lang="en-US" altLang="zh-CN" sz="1400" dirty="0"/>
              <a:t>)</a:t>
            </a:r>
            <a:endParaRPr lang="zh-CN" altLang="zh-CN" sz="1400" dirty="0"/>
          </a:p>
          <a:p>
            <a:r>
              <a:rPr lang="en-US" altLang="zh-CN" sz="1400" dirty="0"/>
              <a:t>#SBATCH -p </a:t>
            </a:r>
            <a:r>
              <a:rPr lang="en-US" altLang="zh-CN" sz="1400" dirty="0" err="1"/>
              <a:t>small_l</a:t>
            </a:r>
            <a:r>
              <a:rPr lang="en-US" altLang="zh-CN" sz="1400" dirty="0"/>
              <a:t>    # partition name use </a:t>
            </a:r>
            <a:r>
              <a:rPr lang="en-US" altLang="zh-CN" sz="1400" dirty="0" err="1"/>
              <a:t>sinfo</a:t>
            </a:r>
            <a:r>
              <a:rPr lang="en-US" altLang="zh-CN" sz="1400" dirty="0"/>
              <a:t> get the information</a:t>
            </a:r>
            <a:endParaRPr lang="zh-CN" altLang="zh-CN" sz="1400" dirty="0"/>
          </a:p>
          <a:p>
            <a:r>
              <a:rPr lang="en-US" altLang="zh-CN" sz="1400" dirty="0"/>
              <a:t>#SBATCH -N 1                        # Maximum number of  node</a:t>
            </a:r>
            <a:endParaRPr lang="zh-CN" altLang="zh-CN" sz="1400" dirty="0"/>
          </a:p>
          <a:p>
            <a:r>
              <a:rPr lang="en-US" altLang="zh-CN" sz="1400" dirty="0"/>
              <a:t>#SBATCH --</a:t>
            </a:r>
            <a:r>
              <a:rPr lang="en-US" altLang="zh-CN" sz="1400" dirty="0" err="1"/>
              <a:t>ntasks</a:t>
            </a:r>
            <a:r>
              <a:rPr lang="en-US" altLang="zh-CN" sz="1400" dirty="0"/>
              <a:t>-per-node=64                 # Maximum number CPUs  of  each node</a:t>
            </a:r>
            <a:endParaRPr lang="zh-CN" altLang="zh-CN" sz="1400" dirty="0"/>
          </a:p>
          <a:p>
            <a:r>
              <a:rPr lang="en-US" altLang="zh-CN" sz="1400" dirty="0"/>
              <a:t> </a:t>
            </a:r>
            <a:endParaRPr lang="zh-CN" altLang="zh-CN" sz="1400" dirty="0"/>
          </a:p>
          <a:p>
            <a:r>
              <a:rPr lang="en-US" altLang="zh-CN" sz="1400" b="1" dirty="0"/>
              <a:t>module load intel/oneapi2021.1</a:t>
            </a:r>
            <a:endParaRPr lang="zh-CN" altLang="zh-CN" sz="1400" dirty="0"/>
          </a:p>
          <a:p>
            <a:r>
              <a:rPr lang="en-US" altLang="zh-CN" sz="1400" b="1" dirty="0"/>
              <a:t>module load  </a:t>
            </a:r>
            <a:r>
              <a:rPr lang="en-US" altLang="zh-CN" sz="1400" b="1" dirty="0" err="1"/>
              <a:t>vasp</a:t>
            </a:r>
            <a:r>
              <a:rPr lang="en-US" altLang="zh-CN" sz="1400" b="1" dirty="0"/>
              <a:t>/5.4.4-intel</a:t>
            </a:r>
            <a:endParaRPr lang="zh-CN" altLang="zh-CN" sz="1400" dirty="0"/>
          </a:p>
          <a:p>
            <a:r>
              <a:rPr lang="en-US" altLang="zh-CN" sz="1400" dirty="0"/>
              <a:t> </a:t>
            </a:r>
            <a:endParaRPr lang="zh-CN" altLang="zh-CN" sz="1400" dirty="0"/>
          </a:p>
          <a:p>
            <a:r>
              <a:rPr lang="en-US" altLang="zh-CN" sz="1400" dirty="0" err="1"/>
              <a:t>srun</a:t>
            </a:r>
            <a:r>
              <a:rPr lang="en-US" altLang="zh-CN" sz="1400" dirty="0"/>
              <a:t> hostname &gt;./</a:t>
            </a:r>
            <a:r>
              <a:rPr lang="en-US" altLang="zh-CN" sz="1400" dirty="0" err="1"/>
              <a:t>hostfile</a:t>
            </a:r>
            <a:endParaRPr lang="zh-CN" altLang="zh-CN" sz="1400" dirty="0"/>
          </a:p>
          <a:p>
            <a:r>
              <a:rPr lang="en-US" altLang="zh-CN" sz="1400" dirty="0"/>
              <a:t>echo $SLURM_NTASKS</a:t>
            </a:r>
            <a:endParaRPr lang="zh-CN" altLang="zh-CN" sz="1400" dirty="0"/>
          </a:p>
          <a:p>
            <a:r>
              <a:rPr lang="en-US" altLang="zh-CN" sz="1400" dirty="0"/>
              <a:t>echo "Date              = $(date)"</a:t>
            </a:r>
            <a:endParaRPr lang="zh-CN" altLang="zh-CN" sz="1400" dirty="0"/>
          </a:p>
          <a:p>
            <a:r>
              <a:rPr lang="en-US" altLang="zh-CN" sz="1400" dirty="0"/>
              <a:t>echo "Hostname          = $(hostname -s)"</a:t>
            </a:r>
            <a:endParaRPr lang="zh-CN" altLang="zh-CN" sz="1400" dirty="0"/>
          </a:p>
          <a:p>
            <a:r>
              <a:rPr lang="en-US" altLang="zh-CN" sz="1400" dirty="0"/>
              <a:t>echo "Working Directory = $(</a:t>
            </a:r>
            <a:r>
              <a:rPr lang="en-US" altLang="zh-CN" sz="1400" dirty="0" err="1"/>
              <a:t>pwd</a:t>
            </a:r>
            <a:r>
              <a:rPr lang="en-US" altLang="zh-CN" sz="1400" dirty="0"/>
              <a:t>)"</a:t>
            </a:r>
            <a:endParaRPr lang="zh-CN" altLang="zh-CN" sz="1400" dirty="0"/>
          </a:p>
          <a:p>
            <a:r>
              <a:rPr lang="en-US" altLang="zh-CN" sz="1400" dirty="0"/>
              <a:t>echo ""</a:t>
            </a:r>
            <a:endParaRPr lang="zh-CN" altLang="zh-CN" sz="1400" dirty="0"/>
          </a:p>
          <a:p>
            <a:r>
              <a:rPr lang="en-US" altLang="zh-CN" sz="1400" dirty="0"/>
              <a:t>echo "Number of Nodes Allocated      = $SLURM_JOB_NUM_NODES"</a:t>
            </a:r>
            <a:endParaRPr lang="zh-CN" altLang="zh-CN" sz="1400" dirty="0"/>
          </a:p>
          <a:p>
            <a:r>
              <a:rPr lang="en-US" altLang="zh-CN" sz="1400" dirty="0"/>
              <a:t>echo "Number of Tasks Allocated      = $SLURM_NTASKS"</a:t>
            </a:r>
            <a:endParaRPr lang="zh-CN" altLang="zh-CN" sz="1400" dirty="0"/>
          </a:p>
          <a:p>
            <a:r>
              <a:rPr lang="en-US" altLang="zh-CN" sz="1400" dirty="0"/>
              <a:t>echo "Number of Cores/Task Allocated = $SLURM_CPUS_PER_TASK"</a:t>
            </a:r>
            <a:endParaRPr lang="zh-CN" altLang="zh-CN" sz="1400" dirty="0"/>
          </a:p>
          <a:p>
            <a:r>
              <a:rPr lang="en-US" altLang="zh-CN" sz="1400" dirty="0"/>
              <a:t>echo $SLURM_NPROCS</a:t>
            </a:r>
            <a:endParaRPr lang="zh-CN" altLang="zh-CN" sz="1400" dirty="0"/>
          </a:p>
          <a:p>
            <a:r>
              <a:rPr lang="en-US" altLang="zh-CN" sz="1400" dirty="0" err="1"/>
              <a:t>mpirun</a:t>
            </a:r>
            <a:r>
              <a:rPr lang="en-US" altLang="zh-CN" sz="1400" dirty="0"/>
              <a:t> -</a:t>
            </a:r>
            <a:r>
              <a:rPr lang="en-US" altLang="zh-CN" sz="1400" dirty="0" err="1"/>
              <a:t>genv</a:t>
            </a:r>
            <a:r>
              <a:rPr lang="en-US" altLang="zh-CN" sz="1400" dirty="0"/>
              <a:t> I_MPI_FABRICS=</a:t>
            </a:r>
            <a:r>
              <a:rPr lang="en-US" altLang="zh-CN" sz="1400" dirty="0" err="1"/>
              <a:t>shm:ofi</a:t>
            </a:r>
            <a:r>
              <a:rPr lang="en-US" altLang="zh-CN" sz="1400" dirty="0"/>
              <a:t> -</a:t>
            </a:r>
            <a:r>
              <a:rPr lang="en-US" altLang="zh-CN" sz="1400" dirty="0" err="1"/>
              <a:t>machinefile</a:t>
            </a:r>
            <a:r>
              <a:rPr lang="en-US" altLang="zh-CN" sz="1400" dirty="0"/>
              <a:t> </a:t>
            </a:r>
            <a:r>
              <a:rPr lang="en-US" altLang="zh-CN" sz="1400" dirty="0" err="1"/>
              <a:t>hostfile</a:t>
            </a:r>
            <a:r>
              <a:rPr lang="en-US" altLang="zh-CN" sz="1400" dirty="0"/>
              <a:t> -np $SLURM_NTASKS </a:t>
            </a:r>
            <a:r>
              <a:rPr lang="en-US" altLang="zh-CN" sz="1400" dirty="0" err="1"/>
              <a:t>vasp_std</a:t>
            </a:r>
            <a:endParaRPr lang="zh-CN" altLang="zh-CN" sz="1400" dirty="0"/>
          </a:p>
          <a:p>
            <a:endParaRPr lang="zh-CN" altLang="zh-CN" dirty="0"/>
          </a:p>
          <a:p>
            <a:endParaRPr lang="zh-CN" altLang="zh-CN"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idx="4294967295"/>
          </p:nvPr>
        </p:nvSpPr>
        <p:spPr>
          <a:xfrm>
            <a:off x="4894430" y="3478534"/>
            <a:ext cx="6134641" cy="648051"/>
          </a:xfrm>
        </p:spPr>
        <p:txBody>
          <a:bodyPr>
            <a:normAutofit/>
          </a:bodyPr>
          <a:lstStyle/>
          <a:p>
            <a:pPr defTabSz="866775">
              <a:spcBef>
                <a:spcPts val="0"/>
              </a:spcBef>
              <a:defRPr/>
            </a:pPr>
            <a:r>
              <a:rPr lang="en-US" altLang="zh-CN" sz="4000" b="1" dirty="0" err="1">
                <a:solidFill>
                  <a:prstClr val="black">
                    <a:lumMod val="75000"/>
                    <a:lumOff val="25000"/>
                  </a:prstClr>
                </a:solidFill>
                <a:latin typeface="SF Orson Casual Heavy" panose="00000400000000000000" pitchFamily="2" charset="0"/>
                <a:ea typeface="幼圆" panose="02010509060101010101" pitchFamily="49" charset="-122"/>
              </a:rPr>
              <a:t>Slurm</a:t>
            </a:r>
            <a:r>
              <a:rPr lang="zh-CN" altLang="en-US" sz="4000" b="1" dirty="0">
                <a:solidFill>
                  <a:prstClr val="black">
                    <a:lumMod val="75000"/>
                    <a:lumOff val="25000"/>
                  </a:prstClr>
                </a:solidFill>
                <a:latin typeface="SF Orson Casual Heavy" panose="00000400000000000000" pitchFamily="2" charset="0"/>
                <a:ea typeface="幼圆" panose="02010509060101010101" pitchFamily="49" charset="-122"/>
              </a:rPr>
              <a:t>命令及作业脚本介绍</a:t>
            </a:r>
            <a:endParaRPr lang="en-US" altLang="zh-CN"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20" name="组合 19"/>
          <p:cNvGrpSpPr/>
          <p:nvPr/>
        </p:nvGrpSpPr>
        <p:grpSpPr>
          <a:xfrm>
            <a:off x="838594" y="1989492"/>
            <a:ext cx="1357322" cy="1500198"/>
            <a:chOff x="1837124" y="1808150"/>
            <a:chExt cx="1431472" cy="1582153"/>
          </a:xfrm>
        </p:grpSpPr>
        <p:sp>
          <p:nvSpPr>
            <p:cNvPr id="21" name="圆角矩形 20"/>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圆角矩形 21"/>
            <p:cNvSpPr/>
            <p:nvPr/>
          </p:nvSpPr>
          <p:spPr bwMode="auto">
            <a:xfrm>
              <a:off x="2590530" y="1808150"/>
              <a:ext cx="678066" cy="678066"/>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3" name="圆角矩形 22"/>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4" name="圆角矩形 23"/>
          <p:cNvSpPr/>
          <p:nvPr/>
        </p:nvSpPr>
        <p:spPr bwMode="auto">
          <a:xfrm>
            <a:off x="3372163" y="4346946"/>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5" name="圆角矩形 24"/>
          <p:cNvSpPr/>
          <p:nvPr/>
        </p:nvSpPr>
        <p:spPr bwMode="auto">
          <a:xfrm>
            <a:off x="1124346" y="4489822"/>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26" name="组合 25"/>
          <p:cNvGrpSpPr/>
          <p:nvPr/>
        </p:nvGrpSpPr>
        <p:grpSpPr>
          <a:xfrm>
            <a:off x="2794552" y="4789472"/>
            <a:ext cx="1143009" cy="1143008"/>
            <a:chOff x="4172683" y="4897116"/>
            <a:chExt cx="1205451" cy="1205450"/>
          </a:xfrm>
        </p:grpSpPr>
        <p:sp>
          <p:nvSpPr>
            <p:cNvPr id="27" name="圆角矩形 26"/>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圆角矩形 27"/>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圆角矩形 28"/>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0" name="组合 29"/>
          <p:cNvGrpSpPr/>
          <p:nvPr/>
        </p:nvGrpSpPr>
        <p:grpSpPr>
          <a:xfrm>
            <a:off x="2943534" y="970992"/>
            <a:ext cx="3051937" cy="2090070"/>
            <a:chOff x="4474046" y="734010"/>
            <a:chExt cx="3218663" cy="2204250"/>
          </a:xfrm>
        </p:grpSpPr>
        <p:sp>
          <p:nvSpPr>
            <p:cNvPr id="31" name="圆角矩形 30"/>
            <p:cNvSpPr/>
            <p:nvPr/>
          </p:nvSpPr>
          <p:spPr bwMode="auto">
            <a:xfrm>
              <a:off x="4474046" y="2034172"/>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31"/>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圆角矩形 34"/>
            <p:cNvSpPr/>
            <p:nvPr/>
          </p:nvSpPr>
          <p:spPr bwMode="auto">
            <a:xfrm>
              <a:off x="6788621" y="734010"/>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6" name="对角圆角矩形 35"/>
          <p:cNvSpPr/>
          <p:nvPr/>
        </p:nvSpPr>
        <p:spPr bwMode="auto">
          <a:xfrm>
            <a:off x="1657650" y="2971789"/>
            <a:ext cx="1916615"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r>
              <a:rPr lang="en-US" altLang="zh-CN" sz="66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4</a:t>
            </a:r>
            <a:endParaRPr kumimoji="0" lang="zh-CN" altLang="en-US" sz="6600" b="1" i="0" u="none" strike="noStrike" kern="1200" cap="none" spc="0" normalizeH="0" baseline="0" noProof="0" dirty="0">
              <a:ln>
                <a:noFill/>
              </a:ln>
              <a:solidFill>
                <a:srgbClr val="0070C0"/>
              </a:solidFill>
              <a:effectLst>
                <a:innerShdw blurRad="63500" dist="50800" dir="18900000">
                  <a:prstClr val="black">
                    <a:alpha val="50000"/>
                  </a:prstClr>
                </a:innerShdw>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610009"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4 </a:t>
                </a:r>
                <a:r>
                  <a:rPr lang="en-US" altLang="zh-CN" dirty="0" err="1">
                    <a:solidFill>
                      <a:prstClr val="white"/>
                    </a:solidFill>
                    <a:latin typeface="SF Orson Casual Heavy" panose="00000400000000000000" pitchFamily="2" charset="0"/>
                    <a:ea typeface="幼圆" panose="02010509060101010101" pitchFamily="49" charset="-122"/>
                  </a:rPr>
                  <a:t>Slurm</a:t>
                </a:r>
                <a:r>
                  <a:rPr lang="zh-CN" altLang="en-US" dirty="0">
                    <a:solidFill>
                      <a:prstClr val="white"/>
                    </a:solidFill>
                    <a:latin typeface="SF Orson Casual Heavy" panose="00000400000000000000" pitchFamily="2" charset="0"/>
                    <a:ea typeface="幼圆" panose="02010509060101010101" pitchFamily="49" charset="-122"/>
                  </a:rPr>
                  <a:t>命令及作业脚本介绍</a:t>
                </a:r>
                <a:endParaRPr lang="en-US" altLang="zh-CN"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37121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err="1">
                <a:solidFill>
                  <a:srgbClr val="0070C0"/>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srgbClr val="0070C0"/>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命令及作业脚本使用</a:t>
            </a:r>
            <a:endParaRPr lang="en-US" altLang="zh-CN" sz="1895" dirty="0">
              <a:solidFill>
                <a:srgbClr val="0070C0"/>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21" name="对角圆角矩形 20"/>
          <p:cNvSpPr/>
          <p:nvPr/>
        </p:nvSpPr>
        <p:spPr bwMode="auto">
          <a:xfrm>
            <a:off x="1298824" y="1121502"/>
            <a:ext cx="9927194" cy="3478634"/>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indent="467995" defTabSz="801370" fontAlgn="base">
              <a:lnSpc>
                <a:spcPct val="150000"/>
              </a:lnSpc>
              <a:spcBef>
                <a:spcPts val="600"/>
              </a:spcBef>
              <a:spcAft>
                <a:spcPts val="600"/>
              </a:spcAft>
            </a:pPr>
            <a:r>
              <a:rPr lang="zh-CN" altLang="en-US"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 </a:t>
            </a:r>
            <a:r>
              <a:rPr lang="en-US" altLang="zh-CN" dirty="0" err="1">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Slurm</a:t>
            </a:r>
            <a:r>
              <a:rPr lang="en-US" altLang="zh-CN"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 </a:t>
            </a:r>
            <a:r>
              <a:rPr lang="zh-CN" altLang="en-US"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是一个开源、容错、高度可扩展的集群管理和作业调度系统，适用于大型和小型</a:t>
            </a:r>
            <a:r>
              <a:rPr lang="en-US" altLang="zh-CN"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Linux</a:t>
            </a:r>
            <a:r>
              <a:rPr lang="zh-CN" altLang="en-US"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集群。</a:t>
            </a:r>
            <a:r>
              <a:rPr lang="en-US" altLang="zh-CN" dirty="0" err="1">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Slurm</a:t>
            </a:r>
            <a:r>
              <a:rPr lang="zh-CN" altLang="en-US"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不需要对其操作系统进行内核修改，并且相对独立。作为集群工作负载管理器，</a:t>
            </a:r>
            <a:r>
              <a:rPr lang="en-US" altLang="zh-CN" dirty="0" err="1">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Slurm</a:t>
            </a:r>
            <a:r>
              <a:rPr lang="zh-CN" altLang="en-US"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有三个关键功能。</a:t>
            </a:r>
          </a:p>
          <a:p>
            <a:pPr marL="393700" indent="-285750" defTabSz="801370" fontAlgn="base">
              <a:lnSpc>
                <a:spcPct val="150000"/>
              </a:lnSpc>
              <a:spcBef>
                <a:spcPts val="600"/>
              </a:spcBef>
              <a:spcAft>
                <a:spcPts val="600"/>
              </a:spcAft>
              <a:buFont typeface="Wingdings" panose="05000000000000000000" pitchFamily="2" charset="2"/>
              <a:buChar char="l"/>
            </a:pPr>
            <a:r>
              <a:rPr lang="zh-CN" altLang="en-US"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在一段时间内为用户分配资源（计算节点的独占或非独占访问），以便他们可以执行工作。</a:t>
            </a:r>
          </a:p>
          <a:p>
            <a:pPr marL="393700" indent="-285750" defTabSz="801370" fontAlgn="base">
              <a:lnSpc>
                <a:spcPct val="150000"/>
              </a:lnSpc>
              <a:spcBef>
                <a:spcPts val="600"/>
              </a:spcBef>
              <a:spcAft>
                <a:spcPts val="600"/>
              </a:spcAft>
              <a:buFont typeface="Wingdings" panose="05000000000000000000" pitchFamily="2" charset="2"/>
              <a:buChar char="l"/>
            </a:pPr>
            <a:r>
              <a:rPr lang="zh-CN" altLang="en-US"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提供了一个框架，在分配的节点集上进行启动，执行和监视工作（通常是并行作业）。</a:t>
            </a:r>
          </a:p>
          <a:p>
            <a:pPr marL="393700" indent="-285750" defTabSz="801370" fontAlgn="base">
              <a:lnSpc>
                <a:spcPct val="150000"/>
              </a:lnSpc>
              <a:spcBef>
                <a:spcPts val="600"/>
              </a:spcBef>
              <a:spcAft>
                <a:spcPts val="600"/>
              </a:spcAft>
              <a:buFont typeface="Wingdings" panose="05000000000000000000" pitchFamily="2" charset="2"/>
              <a:buChar char="l"/>
            </a:pPr>
            <a:r>
              <a:rPr lang="zh-CN" altLang="en-US"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rPr>
              <a:t>管理队列进行仲裁资源，充分利用资源</a:t>
            </a:r>
            <a:endParaRPr lang="en-US" altLang="zh-CN"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sym typeface="Times New Roman" panose="02020603050405020304" pitchFamily="18" charset="0"/>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610009"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37121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err="1">
                <a:solidFill>
                  <a:srgbClr val="0070C0"/>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srgbClr val="0070C0"/>
                </a:solidFill>
                <a:latin typeface="微软雅黑" panose="020B0503020204020204" pitchFamily="34" charset="-122"/>
                <a:ea typeface="微软雅黑" panose="020B0503020204020204" pitchFamily="34" charset="-122"/>
                <a:sym typeface="SF Orson Casual Heavy" panose="00000400000000000000" pitchFamily="2" charset="0"/>
              </a:rPr>
              <a:t>组件</a:t>
            </a:r>
            <a:endParaRPr lang="en-US" altLang="zh-CN" sz="1895" dirty="0">
              <a:solidFill>
                <a:srgbClr val="0070C0"/>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21" name="对角圆角矩形 20"/>
          <p:cNvSpPr/>
          <p:nvPr/>
        </p:nvSpPr>
        <p:spPr bwMode="auto">
          <a:xfrm>
            <a:off x="7030930" y="1462136"/>
            <a:ext cx="4654944" cy="3924241"/>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slurmctld</a:t>
            </a:r>
            <a:r>
              <a:rPr lang="zh-CN" altLang="en-US" dirty="0">
                <a:latin typeface="微软雅黑" panose="020B0503020204020204" pitchFamily="34" charset="-122"/>
                <a:ea typeface="微软雅黑" panose="020B0503020204020204" pitchFamily="34" charset="-122"/>
              </a:rPr>
              <a:t>：中心化的管理服务（可主备） </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slurmd</a:t>
            </a:r>
            <a:r>
              <a:rPr lang="zh-CN" altLang="en-US" dirty="0">
                <a:latin typeface="微软雅黑" panose="020B0503020204020204" pitchFamily="34" charset="-122"/>
                <a:ea typeface="微软雅黑" panose="020B0503020204020204" pitchFamily="34" charset="-122"/>
              </a:rPr>
              <a:t>：可以类比为远程的</a:t>
            </a:r>
            <a:r>
              <a:rPr lang="en-US" altLang="zh-CN" dirty="0">
                <a:latin typeface="微软雅黑" panose="020B0503020204020204" pitchFamily="34" charset="-122"/>
                <a:ea typeface="微软雅黑" panose="020B0503020204020204" pitchFamily="34" charset="-122"/>
              </a:rPr>
              <a:t>shell</a:t>
            </a:r>
            <a:r>
              <a:rPr lang="zh-CN" altLang="en-US" dirty="0">
                <a:latin typeface="微软雅黑" panose="020B0503020204020204" pitchFamily="34" charset="-122"/>
                <a:ea typeface="微软雅黑" panose="020B0503020204020204" pitchFamily="34" charset="-122"/>
              </a:rPr>
              <a:t>（等待任务，执行任务，返回结果，继续等待任务） </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slurmdbd</a:t>
            </a:r>
            <a:r>
              <a:rPr lang="zh-CN" altLang="en-US" dirty="0">
                <a:latin typeface="微软雅黑" panose="020B0503020204020204" pitchFamily="34" charset="-122"/>
                <a:ea typeface="微软雅黑" panose="020B0503020204020204" pitchFamily="34" charset="-122"/>
              </a:rPr>
              <a:t>：记录</a:t>
            </a:r>
            <a:r>
              <a:rPr lang="en-US" altLang="zh-CN" dirty="0">
                <a:latin typeface="微软雅黑" panose="020B0503020204020204" pitchFamily="34" charset="-122"/>
                <a:ea typeface="微软雅黑" panose="020B0503020204020204" pitchFamily="34" charset="-122"/>
              </a:rPr>
              <a:t>account</a:t>
            </a:r>
            <a:r>
              <a:rPr lang="zh-CN" altLang="en-US" dirty="0">
                <a:latin typeface="微软雅黑" panose="020B0503020204020204" pitchFamily="34" charset="-122"/>
                <a:ea typeface="微软雅黑" panose="020B0503020204020204" pitchFamily="34" charset="-122"/>
              </a:rPr>
              <a:t>信息（可以记录多个</a:t>
            </a:r>
            <a:r>
              <a:rPr lang="en-US" altLang="zh-CN" dirty="0" err="1">
                <a:latin typeface="微软雅黑" panose="020B0503020204020204" pitchFamily="34" charset="-122"/>
                <a:ea typeface="微软雅黑" panose="020B0503020204020204" pitchFamily="34" charset="-122"/>
              </a:rPr>
              <a:t>slurm</a:t>
            </a:r>
            <a:r>
              <a:rPr lang="zh-CN" altLang="en-US" dirty="0">
                <a:latin typeface="微软雅黑" panose="020B0503020204020204" pitchFamily="34" charset="-122"/>
                <a:ea typeface="微软雅黑" panose="020B0503020204020204" pitchFamily="34" charset="-122"/>
              </a:rPr>
              <a:t>集群）</a:t>
            </a:r>
            <a:endParaRPr lang="en-US" altLang="zh-CN"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67" y="1084915"/>
            <a:ext cx="6437727" cy="4828295"/>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610009"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37121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err="1">
                <a:solidFill>
                  <a:srgbClr val="0070C0"/>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srgbClr val="0070C0"/>
                </a:solidFill>
                <a:latin typeface="微软雅黑" panose="020B0503020204020204" pitchFamily="34" charset="-122"/>
                <a:ea typeface="微软雅黑" panose="020B0503020204020204" pitchFamily="34" charset="-122"/>
                <a:sym typeface="SF Orson Casual Heavy" panose="00000400000000000000" pitchFamily="2" charset="0"/>
              </a:rPr>
              <a:t>组件</a:t>
            </a:r>
            <a:endParaRPr lang="en-US" altLang="zh-CN" sz="1895" dirty="0">
              <a:solidFill>
                <a:srgbClr val="0070C0"/>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21" name="对角圆角矩形 20"/>
          <p:cNvSpPr/>
          <p:nvPr/>
        </p:nvSpPr>
        <p:spPr bwMode="auto">
          <a:xfrm>
            <a:off x="6671004" y="1069423"/>
            <a:ext cx="5161070" cy="451527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285750" indent="-28575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Node:</a:t>
            </a:r>
            <a:r>
              <a:rPr lang="zh-CN" altLang="en-US" dirty="0">
                <a:latin typeface="微软雅黑" panose="020B0503020204020204" pitchFamily="34" charset="-122"/>
                <a:ea typeface="微软雅黑" panose="020B0503020204020204" pitchFamily="34" charset="-122"/>
              </a:rPr>
              <a:t>节点（服务器）</a:t>
            </a:r>
            <a:r>
              <a:rPr lang="en-US" altLang="zh-CN" dirty="0" err="1">
                <a:latin typeface="微软雅黑" panose="020B0503020204020204" pitchFamily="34" charset="-122"/>
                <a:ea typeface="微软雅黑" panose="020B0503020204020204" pitchFamily="34" charset="-122"/>
              </a:rPr>
              <a:t>Slurm</a:t>
            </a:r>
            <a:r>
              <a:rPr lang="zh-CN" altLang="en-US" dirty="0">
                <a:latin typeface="微软雅黑" panose="020B0503020204020204" pitchFamily="34" charset="-122"/>
                <a:ea typeface="微软雅黑" panose="020B0503020204020204" pitchFamily="34" charset="-122"/>
              </a:rPr>
              <a:t>中的计算资源</a:t>
            </a:r>
          </a:p>
          <a:p>
            <a:pPr marL="285750" indent="-28575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Partition</a:t>
            </a:r>
            <a:r>
              <a:rPr lang="zh-CN" altLang="en-US" dirty="0">
                <a:latin typeface="微软雅黑" panose="020B0503020204020204" pitchFamily="34" charset="-122"/>
                <a:ea typeface="微软雅黑" panose="020B0503020204020204" pitchFamily="34" charset="-122"/>
              </a:rPr>
              <a:t>：分区，节点分组，逻辑（可能重叠）集，也可以理解为作业队列，每个分区都有各种约束，例如作业大小限制，作业时间限制，允许使用它的用户等</a:t>
            </a:r>
          </a:p>
          <a:p>
            <a:pPr marL="285750" indent="-28575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Job</a:t>
            </a:r>
            <a:r>
              <a:rPr lang="zh-CN" altLang="en-US" dirty="0">
                <a:latin typeface="微软雅黑" panose="020B0503020204020204" pitchFamily="34" charset="-122"/>
                <a:ea typeface="微软雅黑" panose="020B0503020204020204" pitchFamily="34" charset="-122"/>
              </a:rPr>
              <a:t>：作业或分配给用户的指定数量的资源分配时间</a:t>
            </a:r>
          </a:p>
          <a:p>
            <a:pPr marL="285750" indent="-28575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Job Step</a:t>
            </a:r>
            <a:r>
              <a:rPr lang="zh-CN" altLang="en-US" dirty="0">
                <a:latin typeface="微软雅黑" panose="020B0503020204020204" pitchFamily="34" charset="-122"/>
                <a:ea typeface="微软雅黑" panose="020B0503020204020204" pitchFamily="34" charset="-122"/>
              </a:rPr>
              <a:t>：工作步骤，这是作业中的（可能是并行的）任务集</a:t>
            </a: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28" y="1303064"/>
            <a:ext cx="5585498" cy="4184325"/>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err="1">
                <a:solidFill>
                  <a:srgbClr val="0070C0"/>
                </a:solidFill>
                <a:latin typeface="微软雅黑" panose="020B0503020204020204" pitchFamily="34" charset="-122"/>
                <a:ea typeface="微软雅黑" panose="020B0503020204020204" pitchFamily="34" charset="-122"/>
              </a:rPr>
              <a:t>Slurm</a:t>
            </a:r>
            <a:r>
              <a:rPr lang="zh-CN" altLang="en-US" sz="1895" dirty="0">
                <a:solidFill>
                  <a:srgbClr val="0070C0"/>
                </a:solidFill>
                <a:latin typeface="微软雅黑" panose="020B0503020204020204" pitchFamily="34" charset="-122"/>
                <a:ea typeface="微软雅黑" panose="020B0503020204020204" pitchFamily="34" charset="-122"/>
              </a:rPr>
              <a:t>常用命令介绍</a:t>
            </a:r>
            <a:endParaRPr lang="en-US" altLang="zh-CN" sz="1895" dirty="0">
              <a:solidFill>
                <a:srgbClr val="0070C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nvGraphicFramePr>
        <p:xfrm>
          <a:off x="1298824" y="737220"/>
          <a:ext cx="10338457" cy="5244594"/>
        </p:xfrm>
        <a:graphic>
          <a:graphicData uri="http://schemas.openxmlformats.org/drawingml/2006/table">
            <a:tbl>
              <a:tblPr firstRow="1" bandRow="1">
                <a:tableStyleId>{5C22544A-7EE6-4342-B048-85BDC9FD1C3A}</a:tableStyleId>
              </a:tblPr>
              <a:tblGrid>
                <a:gridCol w="2770851">
                  <a:extLst>
                    <a:ext uri="{9D8B030D-6E8A-4147-A177-3AD203B41FA5}">
                      <a16:colId xmlns:a16="http://schemas.microsoft.com/office/drawing/2014/main" val="20000"/>
                    </a:ext>
                  </a:extLst>
                </a:gridCol>
                <a:gridCol w="7567606">
                  <a:extLst>
                    <a:ext uri="{9D8B030D-6E8A-4147-A177-3AD203B41FA5}">
                      <a16:colId xmlns:a16="http://schemas.microsoft.com/office/drawing/2014/main" val="20001"/>
                    </a:ext>
                  </a:extLst>
                </a:gridCol>
              </a:tblGrid>
              <a:tr h="492068">
                <a:tc>
                  <a:txBody>
                    <a:bodyPr/>
                    <a:lstStyle/>
                    <a:p>
                      <a:pPr algn="l"/>
                      <a:r>
                        <a:rPr lang="zh-CN" altLang="en-US" sz="1800" b="1" dirty="0">
                          <a:effectLst/>
                          <a:latin typeface="Content-font"/>
                          <a:ea typeface="微软雅黑" panose="020B0503020204020204" pitchFamily="34" charset="-122"/>
                        </a:rPr>
                        <a:t>命令</a:t>
                      </a:r>
                      <a:endParaRPr lang="zh-CN" altLang="en-US" sz="1800" b="1" dirty="0">
                        <a:effectLst/>
                        <a:latin typeface="微软雅黑" panose="020B0503020204020204" pitchFamily="34" charset="-122"/>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zh-CN" altLang="en-US" sz="1800" b="1" dirty="0">
                          <a:effectLst/>
                          <a:latin typeface="Content-font"/>
                          <a:ea typeface="微软雅黑" panose="020B0503020204020204" pitchFamily="34" charset="-122"/>
                        </a:rPr>
                        <a:t>作用</a:t>
                      </a:r>
                      <a:endParaRPr lang="zh-CN" altLang="en-US" sz="1800" b="1" dirty="0">
                        <a:effectLst/>
                        <a:latin typeface="微软雅黑" panose="020B0503020204020204" pitchFamily="34" charset="-122"/>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654025">
                <a:tc>
                  <a:txBody>
                    <a:bodyPr/>
                    <a:lstStyle/>
                    <a:p>
                      <a:pPr marL="0" algn="l" defTabSz="914400" rtl="0" eaLnBrk="1" latinLnBrk="0" hangingPunct="1"/>
                      <a:r>
                        <a:rPr lang="en-US" sz="1600" b="0" u="none" kern="12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600" b="0" u="none" kern="1200" dirty="0">
                          <a:solidFill>
                            <a:schemeClr val="tx1"/>
                          </a:solidFill>
                          <a:effectLst/>
                          <a:latin typeface="微软雅黑" panose="020B0503020204020204" pitchFamily="34" charset="-122"/>
                          <a:ea typeface="微软雅黑" panose="020B0503020204020204" pitchFamily="34" charset="-122"/>
                          <a:cs typeface="+mn-cs"/>
                        </a:rPr>
                        <a:t>sinfo</a:t>
                      </a:r>
                      <a:endParaRPr lang="en-US" sz="1600" b="0" u="none" kern="1200" dirty="0">
                        <a:solidFill>
                          <a:schemeClr val="tx1"/>
                        </a:solidFill>
                        <a:effectLst/>
                        <a:latin typeface="微软雅黑" panose="020B0503020204020204" pitchFamily="34" charset="-122"/>
                        <a:ea typeface="微软雅黑" panose="020B0503020204020204" pitchFamily="34" charset="-122"/>
                        <a:cs typeface="+mn-cs"/>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b="0" dirty="0">
                          <a:effectLst/>
                          <a:latin typeface="微软雅黑" panose="020B0503020204020204" pitchFamily="34" charset="-122"/>
                          <a:ea typeface="微软雅黑" panose="020B0503020204020204" pitchFamily="34" charset="-122"/>
                        </a:rPr>
                        <a:t>查看有关</a:t>
                      </a:r>
                      <a:r>
                        <a:rPr lang="en-US" altLang="zh-CN" sz="1600" b="0" dirty="0" err="1">
                          <a:effectLst/>
                          <a:latin typeface="微软雅黑" panose="020B0503020204020204" pitchFamily="34" charset="-122"/>
                          <a:ea typeface="微软雅黑" panose="020B0503020204020204" pitchFamily="34" charset="-122"/>
                        </a:rPr>
                        <a:t>slurm</a:t>
                      </a:r>
                      <a:r>
                        <a:rPr lang="zh-CN" altLang="en-US" sz="1600" b="0" dirty="0">
                          <a:effectLst/>
                          <a:latin typeface="微软雅黑" panose="020B0503020204020204" pitchFamily="34" charset="-122"/>
                          <a:ea typeface="微软雅黑" panose="020B0503020204020204" pitchFamily="34" charset="-122"/>
                        </a:rPr>
                        <a:t>节点和分区的信息</a:t>
                      </a:r>
                      <a:endParaRPr lang="zh-CN" altLang="en-US" sz="1600" dirty="0">
                        <a:effectLst/>
                        <a:latin typeface="微软雅黑" panose="020B0503020204020204" pitchFamily="34" charset="-122"/>
                        <a:ea typeface="微软雅黑" panose="020B0503020204020204" pitchFamily="34" charset="-122"/>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92068">
                <a:tc>
                  <a:txBody>
                    <a:bodyPr/>
                    <a:lstStyle/>
                    <a:p>
                      <a:pPr marL="0" algn="l" defTabSz="914400" rtl="0" eaLnBrk="1" latinLnBrk="0" hangingPunct="1"/>
                      <a:r>
                        <a:rPr lang="en-US" sz="1600" b="0" u="none" kern="12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600" dirty="0">
                          <a:latin typeface="微软雅黑" panose="020B0503020204020204" pitchFamily="34" charset="-122"/>
                          <a:ea typeface="微软雅黑" panose="020B0503020204020204" pitchFamily="34" charset="-122"/>
                        </a:rPr>
                        <a:t>scontrol show</a:t>
                      </a:r>
                      <a:r>
                        <a:rPr lang="en-US" altLang="zh-CN" sz="1600" baseline="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partition</a:t>
                      </a:r>
                      <a:endParaRPr lang="en-US" sz="1600" b="0" u="none" kern="1200" dirty="0">
                        <a:solidFill>
                          <a:schemeClr val="dk1"/>
                        </a:solidFill>
                        <a:effectLst/>
                        <a:latin typeface="微软雅黑" panose="020B0503020204020204" pitchFamily="34" charset="-122"/>
                        <a:ea typeface="微软雅黑" panose="020B0503020204020204" pitchFamily="34" charset="-122"/>
                        <a:cs typeface="+mn-cs"/>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latin typeface="微软雅黑" panose="020B0503020204020204" pitchFamily="34" charset="-122"/>
                          <a:ea typeface="微软雅黑" panose="020B0503020204020204" pitchFamily="34" charset="-122"/>
                        </a:rPr>
                        <a:t>查看详细分区信息</a:t>
                      </a:r>
                      <a:endParaRPr lang="zh-CN" altLang="en-US" sz="1600" dirty="0">
                        <a:effectLst/>
                        <a:latin typeface="微软雅黑" panose="020B0503020204020204" pitchFamily="34" charset="-122"/>
                        <a:ea typeface="微软雅黑" panose="020B0503020204020204" pitchFamily="34" charset="-122"/>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54025">
                <a:tc>
                  <a:txBody>
                    <a:bodyPr/>
                    <a:lstStyle/>
                    <a:p>
                      <a:pPr marL="0" algn="l" defTabSz="914400" rtl="0" eaLnBrk="1" latinLnBrk="0" hangingPunct="1"/>
                      <a:r>
                        <a:rPr lang="en-US" sz="1600" b="0" u="none" kern="12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600" dirty="0">
                          <a:latin typeface="微软雅黑" panose="020B0503020204020204" pitchFamily="34" charset="-122"/>
                          <a:ea typeface="微软雅黑" panose="020B0503020204020204" pitchFamily="34" charset="-122"/>
                        </a:rPr>
                        <a:t>scontrol show node</a:t>
                      </a:r>
                      <a:endParaRPr lang="en-US" sz="1600" b="0" u="none" kern="1200" dirty="0">
                        <a:solidFill>
                          <a:schemeClr val="dk1"/>
                        </a:solidFill>
                        <a:effectLst/>
                        <a:latin typeface="微软雅黑" panose="020B0503020204020204" pitchFamily="34" charset="-122"/>
                        <a:ea typeface="微软雅黑" panose="020B0503020204020204" pitchFamily="34" charset="-122"/>
                        <a:cs typeface="+mn-cs"/>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pitchFamily="34" charset="-122"/>
                          <a:ea typeface="微软雅黑" panose="020B0503020204020204" pitchFamily="34" charset="-122"/>
                        </a:rPr>
                        <a:t>查看详细节点信息</a:t>
                      </a:r>
                      <a:endParaRPr lang="zh-CN" altLang="en-US" sz="1600" dirty="0">
                        <a:effectLst/>
                        <a:latin typeface="微软雅黑" panose="020B0503020204020204" pitchFamily="34" charset="-122"/>
                        <a:ea typeface="微软雅黑" panose="020B0503020204020204" pitchFamily="34" charset="-122"/>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92068">
                <a:tc>
                  <a:txBody>
                    <a:bodyPr/>
                    <a:lstStyle/>
                    <a:p>
                      <a:pPr marL="0" algn="l" defTabSz="914400" rtl="0" eaLnBrk="1" latinLnBrk="0" hangingPunct="1"/>
                      <a:r>
                        <a:rPr lang="en-US" sz="1600" b="0" u="none" kern="12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600" dirty="0">
                          <a:latin typeface="微软雅黑" panose="020B0503020204020204" pitchFamily="34" charset="-122"/>
                          <a:ea typeface="微软雅黑" panose="020B0503020204020204" pitchFamily="34" charset="-122"/>
                        </a:rPr>
                        <a:t>scontrol show job </a:t>
                      </a:r>
                      <a:endParaRPr lang="en-US" sz="1600" b="0" u="none" kern="1200" dirty="0">
                        <a:solidFill>
                          <a:schemeClr val="dk1"/>
                        </a:solidFill>
                        <a:effectLst/>
                        <a:latin typeface="微软雅黑" panose="020B0503020204020204" pitchFamily="34" charset="-122"/>
                        <a:ea typeface="微软雅黑" panose="020B0503020204020204" pitchFamily="34" charset="-122"/>
                        <a:cs typeface="+mn-cs"/>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effectLst/>
                          <a:latin typeface="微软雅黑" panose="020B0503020204020204" pitchFamily="34" charset="-122"/>
                          <a:ea typeface="微软雅黑" panose="020B0503020204020204" pitchFamily="34" charset="-122"/>
                        </a:rPr>
                        <a:t>查看作业详细信息</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92068">
                <a:tc>
                  <a:txBody>
                    <a:bodyPr/>
                    <a:lstStyle/>
                    <a:p>
                      <a:pPr algn="l"/>
                      <a:r>
                        <a:rPr lang="en-US" sz="1600" b="0" dirty="0">
                          <a:effectLst/>
                          <a:latin typeface="微软雅黑" panose="020B0503020204020204" pitchFamily="34" charset="-122"/>
                          <a:ea typeface="微软雅黑" panose="020B0503020204020204" pitchFamily="34" charset="-122"/>
                        </a:rPr>
                        <a:t>s</a:t>
                      </a:r>
                      <a:r>
                        <a:rPr lang="en-US" altLang="zh-CN" sz="1600" b="0" dirty="0">
                          <a:effectLst/>
                          <a:latin typeface="微软雅黑" panose="020B0503020204020204" pitchFamily="34" charset="-122"/>
                          <a:ea typeface="微软雅黑" panose="020B0503020204020204" pitchFamily="34" charset="-122"/>
                        </a:rPr>
                        <a:t>batch</a:t>
                      </a:r>
                      <a:endParaRPr lang="en-US" sz="1600" dirty="0">
                        <a:effectLst/>
                        <a:latin typeface="微软雅黑" panose="020B0503020204020204" pitchFamily="34" charset="-122"/>
                        <a:ea typeface="微软雅黑" panose="020B0503020204020204" pitchFamily="34" charset="-122"/>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dirty="0">
                          <a:effectLst/>
                          <a:latin typeface="微软雅黑" panose="020B0503020204020204" pitchFamily="34" charset="-122"/>
                          <a:ea typeface="微软雅黑" panose="020B0503020204020204" pitchFamily="34" charset="-122"/>
                        </a:rPr>
                        <a:t>批处理方式提交作业</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92068">
                <a:tc>
                  <a:txBody>
                    <a:bodyPr/>
                    <a:lstStyle/>
                    <a:p>
                      <a:pPr algn="l"/>
                      <a:r>
                        <a:rPr lang="en-US" sz="1600" b="0" dirty="0" err="1">
                          <a:effectLst/>
                          <a:latin typeface="微软雅黑" panose="020B0503020204020204" pitchFamily="34" charset="-122"/>
                          <a:ea typeface="微软雅黑" panose="020B0503020204020204" pitchFamily="34" charset="-122"/>
                        </a:rPr>
                        <a:t>s</a:t>
                      </a:r>
                      <a:r>
                        <a:rPr lang="en-US" altLang="zh-CN" sz="1600" b="0" dirty="0" err="1">
                          <a:effectLst/>
                          <a:latin typeface="微软雅黑" panose="020B0503020204020204" pitchFamily="34" charset="-122"/>
                          <a:ea typeface="微软雅黑" panose="020B0503020204020204" pitchFamily="34" charset="-122"/>
                        </a:rPr>
                        <a:t>run</a:t>
                      </a:r>
                      <a:endParaRPr lang="en-US" sz="1600" dirty="0">
                        <a:effectLst/>
                        <a:latin typeface="微软雅黑" panose="020B0503020204020204" pitchFamily="34" charset="-122"/>
                        <a:ea typeface="微软雅黑" panose="020B0503020204020204" pitchFamily="34" charset="-122"/>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effectLst/>
                          <a:latin typeface="微软雅黑" panose="020B0503020204020204" pitchFamily="34" charset="-122"/>
                          <a:ea typeface="微软雅黑" panose="020B0503020204020204" pitchFamily="34" charset="-122"/>
                        </a:rPr>
                        <a:t>交互式提交并行作业</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92068">
                <a:tc>
                  <a:txBody>
                    <a:bodyPr/>
                    <a:lstStyle/>
                    <a:p>
                      <a:pPr marL="0" algn="l" defTabSz="914400" rtl="0" eaLnBrk="1" latinLnBrk="0" hangingPunct="1"/>
                      <a:r>
                        <a:rPr lang="en-US" sz="1600" b="0" u="none" kern="1200" dirty="0">
                          <a:solidFill>
                            <a:schemeClr val="dk1"/>
                          </a:solidFill>
                          <a:effectLst/>
                          <a:latin typeface="微软雅黑" panose="020B0503020204020204" pitchFamily="34" charset="-122"/>
                          <a:ea typeface="微软雅黑" panose="020B0503020204020204" pitchFamily="34" charset="-122"/>
                          <a:cs typeface="+mn-cs"/>
                        </a:rPr>
                        <a:t>​squeue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b="0" dirty="0">
                          <a:effectLst/>
                          <a:latin typeface="微软雅黑" panose="020B0503020204020204" pitchFamily="34" charset="-122"/>
                          <a:ea typeface="微软雅黑" panose="020B0503020204020204" pitchFamily="34" charset="-122"/>
                        </a:rPr>
                        <a:t>报告作业或作业步骤的状态</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92068">
                <a:tc>
                  <a:txBody>
                    <a:bodyPr/>
                    <a:lstStyle/>
                    <a:p>
                      <a:pPr marL="0" algn="l" defTabSz="914400" rtl="0" eaLnBrk="1" latinLnBrk="0" hangingPunct="1"/>
                      <a:r>
                        <a:rPr lang="en-US" sz="1600" b="0" u="none" kern="1200" dirty="0" err="1">
                          <a:solidFill>
                            <a:schemeClr val="dk1"/>
                          </a:solidFill>
                          <a:effectLst/>
                          <a:latin typeface="微软雅黑" panose="020B0503020204020204" pitchFamily="34" charset="-122"/>
                          <a:ea typeface="微软雅黑" panose="020B0503020204020204" pitchFamily="34" charset="-122"/>
                          <a:cs typeface="+mn-cs"/>
                        </a:rPr>
                        <a:t>scancel</a:t>
                      </a:r>
                      <a:endParaRPr lang="en-US" sz="1600" b="0" u="none" kern="1200" dirty="0">
                        <a:solidFill>
                          <a:schemeClr val="dk1"/>
                        </a:solidFill>
                        <a:effectLst/>
                        <a:latin typeface="微软雅黑" panose="020B0503020204020204" pitchFamily="34" charset="-122"/>
                        <a:ea typeface="微软雅黑" panose="020B0503020204020204" pitchFamily="34" charset="-122"/>
                        <a:cs typeface="+mn-cs"/>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b="0" dirty="0">
                          <a:effectLst/>
                          <a:latin typeface="微软雅黑" panose="020B0503020204020204" pitchFamily="34" charset="-122"/>
                          <a:ea typeface="微软雅黑" panose="020B0503020204020204" pitchFamily="34" charset="-122"/>
                        </a:rPr>
                        <a:t>取消挂起或等待或者运行的作业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92068">
                <a:tc>
                  <a:txBody>
                    <a:bodyPr/>
                    <a:lstStyle/>
                    <a:p>
                      <a:pPr algn="l"/>
                      <a:r>
                        <a:rPr lang="en-US" sz="1600" b="0" dirty="0" err="1">
                          <a:effectLst/>
                          <a:latin typeface="微软雅黑" panose="020B0503020204020204" pitchFamily="34" charset="-122"/>
                          <a:ea typeface="微软雅黑" panose="020B0503020204020204" pitchFamily="34" charset="-122"/>
                        </a:rPr>
                        <a:t>s</a:t>
                      </a:r>
                      <a:r>
                        <a:rPr lang="en-US" altLang="zh-CN" sz="1600" b="0" dirty="0" err="1">
                          <a:effectLst/>
                          <a:latin typeface="微软雅黑" panose="020B0503020204020204" pitchFamily="34" charset="-122"/>
                          <a:ea typeface="微软雅黑" panose="020B0503020204020204" pitchFamily="34" charset="-122"/>
                        </a:rPr>
                        <a:t>acct</a:t>
                      </a:r>
                      <a:endParaRPr lang="en-US" sz="1600" dirty="0">
                        <a:effectLst/>
                        <a:latin typeface="微软雅黑" panose="020B0503020204020204" pitchFamily="34" charset="-122"/>
                        <a:ea typeface="微软雅黑" panose="020B0503020204020204" pitchFamily="34" charset="-122"/>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effectLst/>
                          <a:latin typeface="微软雅黑" panose="020B0503020204020204" pitchFamily="34" charset="-122"/>
                          <a:ea typeface="微软雅黑" panose="020B0503020204020204" pitchFamily="34" charset="-122"/>
                        </a:rPr>
                        <a:t>查看已完成的作业</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sinfo</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节点状态</a:t>
            </a:r>
            <a:endParaRPr lang="en-US" altLang="zh-CN" sz="1895" dirty="0">
              <a:solidFill>
                <a:srgbClr val="0070C0"/>
              </a:solidFill>
              <a:latin typeface="微软雅黑" panose="020B0503020204020204" pitchFamily="34" charset="-122"/>
              <a:ea typeface="微软雅黑" panose="020B0503020204020204" pitchFamily="34" charset="-122"/>
            </a:endParaRPr>
          </a:p>
        </p:txBody>
      </p:sp>
      <p:sp>
        <p:nvSpPr>
          <p:cNvPr id="16" name="对角圆角矩形 15"/>
          <p:cNvSpPr/>
          <p:nvPr/>
        </p:nvSpPr>
        <p:spPr bwMode="auto">
          <a:xfrm>
            <a:off x="1190729" y="682729"/>
            <a:ext cx="9469250" cy="3472322"/>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b="1" dirty="0" err="1">
                <a:latin typeface="微软雅黑" panose="020B0503020204020204" pitchFamily="34" charset="-122"/>
                <a:ea typeface="微软雅黑" panose="020B0503020204020204" pitchFamily="34" charset="-122"/>
                <a:sym typeface="宋体" panose="02010600030101010101" pitchFamily="2" charset="-122"/>
              </a:rPr>
              <a:t>sinfo</a:t>
            </a:r>
            <a:r>
              <a:rPr lang="zh-CN" altLang="en-US" sz="1600" b="1" dirty="0">
                <a:latin typeface="微软雅黑" panose="020B0503020204020204" pitchFamily="34" charset="-122"/>
                <a:ea typeface="微软雅黑" panose="020B0503020204020204" pitchFamily="34" charset="-122"/>
                <a:sym typeface="宋体" panose="02010600030101010101" pitchFamily="2" charset="-122"/>
              </a:rPr>
              <a:t>节点状态</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STATE</a:t>
            </a:r>
            <a:r>
              <a:rPr lang="zh-CN" altLang="en-US" sz="1600" dirty="0">
                <a:latin typeface="微软雅黑" panose="020B0503020204020204" pitchFamily="34" charset="-122"/>
                <a:ea typeface="微软雅黑" panose="020B0503020204020204" pitchFamily="34" charset="-122"/>
              </a:rPr>
              <a:t>：节点状态，可能的状态包括： </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idle</a:t>
            </a:r>
            <a:r>
              <a:rPr lang="zh-CN" altLang="en-US" sz="1600" dirty="0">
                <a:latin typeface="微软雅黑" panose="020B0503020204020204" pitchFamily="34" charset="-122"/>
                <a:ea typeface="微软雅黑" panose="020B0503020204020204" pitchFamily="34" charset="-122"/>
              </a:rPr>
              <a:t>：空闲，可以接收新作业</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en-US" altLang="zh-CN" sz="1600" dirty="0" err="1">
                <a:latin typeface="微软雅黑" panose="020B0503020204020204" pitchFamily="34" charset="-122"/>
                <a:ea typeface="微软雅黑" panose="020B0503020204020204" pitchFamily="34" charset="-122"/>
              </a:rPr>
              <a:t>alloc</a:t>
            </a:r>
            <a:r>
              <a:rPr lang="zh-CN" altLang="en-US" sz="1600" dirty="0">
                <a:latin typeface="微软雅黑" panose="020B0503020204020204" pitchFamily="34" charset="-122"/>
                <a:ea typeface="微软雅黑" panose="020B0503020204020204" pitchFamily="34" charset="-122"/>
              </a:rPr>
              <a:t>：已分配</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mix</a:t>
            </a:r>
            <a:r>
              <a:rPr lang="zh-CN" altLang="en-US" sz="1600" dirty="0">
                <a:latin typeface="微软雅黑" panose="020B0503020204020204" pitchFamily="34" charset="-122"/>
                <a:ea typeface="微软雅黑" panose="020B0503020204020204" pitchFamily="34" charset="-122"/>
              </a:rPr>
              <a:t>：混合，节点在运行作业，但有些空闲</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核，可接受新作业 </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down</a:t>
            </a:r>
            <a:r>
              <a:rPr lang="zh-CN" altLang="en-US" sz="1600" dirty="0">
                <a:latin typeface="微软雅黑" panose="020B0503020204020204" pitchFamily="34" charset="-122"/>
                <a:ea typeface="微软雅黑" panose="020B0503020204020204" pitchFamily="34" charset="-122"/>
              </a:rPr>
              <a:t>：服务异常或者节点</a:t>
            </a:r>
            <a:r>
              <a:rPr lang="en-US" altLang="zh-CN" sz="1600" dirty="0">
                <a:latin typeface="微软雅黑" panose="020B0503020204020204" pitchFamily="34" charset="-122"/>
                <a:ea typeface="微软雅黑" panose="020B0503020204020204" pitchFamily="34" charset="-122"/>
              </a:rPr>
              <a:t>OS</a:t>
            </a:r>
            <a:r>
              <a:rPr lang="zh-CN" altLang="en-US" sz="1600" dirty="0">
                <a:latin typeface="微软雅黑" panose="020B0503020204020204" pitchFamily="34" charset="-122"/>
                <a:ea typeface="微软雅黑" panose="020B0503020204020204" pitchFamily="34" charset="-122"/>
              </a:rPr>
              <a:t>已宕机</a:t>
            </a:r>
            <a:r>
              <a:rPr lang="en-US" altLang="zh-CN" sz="1600" dirty="0">
                <a:latin typeface="微软雅黑" panose="020B0503020204020204" pitchFamily="34" charset="-122"/>
                <a:ea typeface="微软雅黑" panose="020B0503020204020204" pitchFamily="34" charset="-122"/>
              </a:rPr>
              <a:t>                                                                      </a:t>
            </a:r>
          </a:p>
          <a:p>
            <a:pPr marL="742950" lvl="1" indent="-285750">
              <a:lnSpc>
                <a:spcPct val="150000"/>
              </a:lnSpc>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drain</a:t>
            </a:r>
            <a:r>
              <a:rPr lang="zh-CN" altLang="en-US" sz="1600" dirty="0">
                <a:latin typeface="微软雅黑" panose="020B0503020204020204" pitchFamily="34" charset="-122"/>
                <a:ea typeface="微软雅黑" panose="020B0503020204020204" pitchFamily="34" charset="-122"/>
              </a:rPr>
              <a:t>：已失去活力 </a:t>
            </a:r>
            <a:endParaRPr lang="zh-CN" altLang="en-US" sz="1600" b="1"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3"/>
          <a:srcRect r="-682" b="49466"/>
          <a:stretch>
            <a:fillRect/>
          </a:stretch>
        </p:blipFill>
        <p:spPr>
          <a:xfrm>
            <a:off x="1866369" y="4283442"/>
            <a:ext cx="8565490" cy="2242506"/>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idx="4294967295"/>
          </p:nvPr>
        </p:nvSpPr>
        <p:spPr>
          <a:xfrm>
            <a:off x="4894430" y="3489690"/>
            <a:ext cx="4981090" cy="648051"/>
          </a:xfrm>
        </p:spPr>
        <p:txBody>
          <a:bodyPr/>
          <a:lstStyle/>
          <a:p>
            <a:pPr algn="l" defTabSz="866775" fontAlgn="auto">
              <a:spcBef>
                <a:spcPts val="0"/>
              </a:spcBef>
              <a:spcAft>
                <a:spcPts val="0"/>
              </a:spcAft>
              <a:defRPr/>
            </a:pPr>
            <a:r>
              <a:rPr lang="zh-CN" altLang="en-US"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智算平台介绍</a:t>
            </a:r>
            <a:endParaRPr lang="en-US" altLang="zh-CN"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20" name="组合 19"/>
          <p:cNvGrpSpPr/>
          <p:nvPr/>
        </p:nvGrpSpPr>
        <p:grpSpPr>
          <a:xfrm>
            <a:off x="838594" y="1989492"/>
            <a:ext cx="1357322" cy="1500198"/>
            <a:chOff x="1837124" y="1808150"/>
            <a:chExt cx="1431472" cy="1582153"/>
          </a:xfrm>
        </p:grpSpPr>
        <p:sp>
          <p:nvSpPr>
            <p:cNvPr id="21" name="圆角矩形 20"/>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圆角矩形 21"/>
            <p:cNvSpPr/>
            <p:nvPr/>
          </p:nvSpPr>
          <p:spPr bwMode="auto">
            <a:xfrm>
              <a:off x="2590530" y="1808150"/>
              <a:ext cx="678066" cy="678066"/>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3" name="圆角矩形 22"/>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4" name="圆角矩形 23"/>
          <p:cNvSpPr/>
          <p:nvPr/>
        </p:nvSpPr>
        <p:spPr bwMode="auto">
          <a:xfrm>
            <a:off x="3372163" y="4346946"/>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5" name="圆角矩形 24"/>
          <p:cNvSpPr/>
          <p:nvPr/>
        </p:nvSpPr>
        <p:spPr bwMode="auto">
          <a:xfrm>
            <a:off x="1124346" y="4489822"/>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26" name="组合 25"/>
          <p:cNvGrpSpPr/>
          <p:nvPr/>
        </p:nvGrpSpPr>
        <p:grpSpPr>
          <a:xfrm>
            <a:off x="2794552" y="4789472"/>
            <a:ext cx="1143009" cy="1143008"/>
            <a:chOff x="4172683" y="4897116"/>
            <a:chExt cx="1205451" cy="1205450"/>
          </a:xfrm>
        </p:grpSpPr>
        <p:sp>
          <p:nvSpPr>
            <p:cNvPr id="27" name="圆角矩形 26"/>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圆角矩形 27"/>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圆角矩形 28"/>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0" name="组合 29"/>
          <p:cNvGrpSpPr/>
          <p:nvPr/>
        </p:nvGrpSpPr>
        <p:grpSpPr>
          <a:xfrm>
            <a:off x="2943534" y="970992"/>
            <a:ext cx="3051937" cy="2090070"/>
            <a:chOff x="4474046" y="734010"/>
            <a:chExt cx="3218663" cy="2204250"/>
          </a:xfrm>
        </p:grpSpPr>
        <p:sp>
          <p:nvSpPr>
            <p:cNvPr id="31" name="圆角矩形 30"/>
            <p:cNvSpPr/>
            <p:nvPr/>
          </p:nvSpPr>
          <p:spPr bwMode="auto">
            <a:xfrm>
              <a:off x="4474046" y="2034172"/>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31"/>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圆角矩形 34"/>
            <p:cNvSpPr/>
            <p:nvPr/>
          </p:nvSpPr>
          <p:spPr bwMode="auto">
            <a:xfrm>
              <a:off x="6788621" y="734010"/>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6" name="对角圆角矩形 35"/>
          <p:cNvSpPr/>
          <p:nvPr/>
        </p:nvSpPr>
        <p:spPr bwMode="auto">
          <a:xfrm>
            <a:off x="1657650" y="2971789"/>
            <a:ext cx="1916615"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r>
              <a:rPr kumimoji="0" lang="en-US" altLang="zh-CN" sz="6600" b="1" i="0" u="none" strike="noStrike" kern="1200" cap="none" spc="0" normalizeH="0" baseline="0" noProof="0" dirty="0">
                <a:ln>
                  <a:noFill/>
                </a:ln>
                <a:solidFill>
                  <a:srgbClr val="0070C0"/>
                </a:solidFill>
                <a:effectLst>
                  <a:innerShdw blurRad="63500" dist="50800" dir="18900000">
                    <a:prstClr val="black">
                      <a:alpha val="50000"/>
                    </a:prstClr>
                  </a:innerShdw>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rPr>
              <a:t>1</a:t>
            </a:r>
            <a:endParaRPr kumimoji="0" lang="zh-CN" altLang="en-US" sz="6600" b="1" i="0" u="none" strike="noStrike" kern="1200" cap="none" spc="0" normalizeH="0" baseline="0" noProof="0" dirty="0">
              <a:ln>
                <a:noFill/>
              </a:ln>
              <a:solidFill>
                <a:srgbClr val="0070C0"/>
              </a:solidFill>
              <a:effectLst>
                <a:innerShdw blurRad="63500" dist="50800" dir="18900000">
                  <a:prstClr val="black">
                    <a:alpha val="50000"/>
                  </a:prstClr>
                </a:innerShdw>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scontrol</a:t>
            </a:r>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 show partition</a:t>
            </a:r>
            <a:endParaRPr lang="en-US" altLang="zh-CN" sz="1895" dirty="0">
              <a:solidFill>
                <a:srgbClr val="0070C0"/>
              </a:solidFill>
              <a:latin typeface="微软雅黑" panose="020B0503020204020204" pitchFamily="34" charset="-122"/>
              <a:ea typeface="微软雅黑" panose="020B0503020204020204" pitchFamily="34" charset="-122"/>
            </a:endParaRPr>
          </a:p>
        </p:txBody>
      </p:sp>
      <p:sp>
        <p:nvSpPr>
          <p:cNvPr id="16" name="对角圆角矩形 15"/>
          <p:cNvSpPr/>
          <p:nvPr/>
        </p:nvSpPr>
        <p:spPr bwMode="auto">
          <a:xfrm>
            <a:off x="1298824" y="761306"/>
            <a:ext cx="9673976" cy="188291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partition</a:t>
            </a:r>
            <a:r>
              <a:rPr lang="zh-CN" altLang="en-US" sz="1600" dirty="0">
                <a:latin typeface="微软雅黑" panose="020B0503020204020204" pitchFamily="34" charset="-122"/>
                <a:ea typeface="微软雅黑" panose="020B0503020204020204" pitchFamily="34" charset="-122"/>
              </a:rPr>
              <a:t>：显示全部队列的详细信息，</a:t>
            </a:r>
          </a:p>
          <a:p>
            <a:pPr>
              <a:lnSpc>
                <a:spcPct val="150000"/>
              </a:lnSpc>
            </a:pP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partition GPU_s</a:t>
            </a:r>
            <a:r>
              <a:rPr lang="zh-CN" altLang="en-US" sz="1600" dirty="0">
                <a:latin typeface="微软雅黑" panose="020B0503020204020204" pitchFamily="34" charset="-122"/>
                <a:ea typeface="微软雅黑" panose="020B0503020204020204" pitchFamily="34" charset="-122"/>
              </a:rPr>
              <a:t>或 </a:t>
            </a: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partition= </a:t>
            </a:r>
            <a:r>
              <a:rPr lang="en-US" altLang="zh-CN" sz="1600" dirty="0">
                <a:latin typeface="微软雅黑" panose="020B0503020204020204" pitchFamily="34" charset="-122"/>
                <a:ea typeface="微软雅黑" panose="020B0503020204020204" pitchFamily="34" charset="-122"/>
                <a:sym typeface="+mn-ea"/>
              </a:rPr>
              <a:t>GPU_s</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：显示队列名</a:t>
            </a:r>
            <a:r>
              <a:rPr lang="en-US" altLang="zh-CN" sz="1600" dirty="0">
                <a:latin typeface="微软雅黑" panose="020B0503020204020204" pitchFamily="34" charset="-122"/>
                <a:ea typeface="微软雅黑" panose="020B0503020204020204" pitchFamily="34" charset="-122"/>
                <a:sym typeface="+mn-ea"/>
              </a:rPr>
              <a:t>GPU_s</a:t>
            </a:r>
            <a:r>
              <a:rPr lang="zh-CN" altLang="en-US" sz="1600" dirty="0">
                <a:latin typeface="微软雅黑" panose="020B0503020204020204" pitchFamily="34" charset="-122"/>
                <a:ea typeface="微软雅黑" panose="020B0503020204020204" pitchFamily="34" charset="-122"/>
              </a:rPr>
              <a:t>的队列信息</a:t>
            </a:r>
            <a:endParaRPr lang="zh-CN" altLang="en-US" sz="1600"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3"/>
          <a:stretch>
            <a:fillRect/>
          </a:stretch>
        </p:blipFill>
        <p:spPr>
          <a:xfrm>
            <a:off x="1312592" y="2772610"/>
            <a:ext cx="9660208" cy="3523840"/>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scontrol</a:t>
            </a:r>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 show node</a:t>
            </a:r>
            <a:endParaRPr lang="en-US" altLang="zh-CN" sz="1895" dirty="0">
              <a:solidFill>
                <a:srgbClr val="0070C0"/>
              </a:solidFill>
              <a:latin typeface="微软雅黑" panose="020B0503020204020204" pitchFamily="34" charset="-122"/>
              <a:ea typeface="微软雅黑" panose="020B0503020204020204" pitchFamily="34" charset="-122"/>
            </a:endParaRPr>
          </a:p>
        </p:txBody>
      </p:sp>
      <p:sp>
        <p:nvSpPr>
          <p:cNvPr id="16" name="对角圆角矩形 15"/>
          <p:cNvSpPr/>
          <p:nvPr/>
        </p:nvSpPr>
        <p:spPr bwMode="auto">
          <a:xfrm>
            <a:off x="1298824" y="761306"/>
            <a:ext cx="9856856" cy="1851265"/>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node</a:t>
            </a:r>
            <a:r>
              <a:rPr lang="zh-CN" altLang="en-US" sz="1600" dirty="0">
                <a:latin typeface="微软雅黑" panose="020B0503020204020204" pitchFamily="34" charset="-122"/>
                <a:ea typeface="微软雅黑" panose="020B0503020204020204" pitchFamily="34" charset="-122"/>
              </a:rPr>
              <a:t>：显示全部节点的详细信息，</a:t>
            </a:r>
          </a:p>
          <a:p>
            <a:pPr>
              <a:lnSpc>
                <a:spcPct val="150000"/>
              </a:lnSpc>
            </a:pP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node cu001</a:t>
            </a:r>
            <a:r>
              <a:rPr lang="zh-CN" altLang="en-US" sz="1600" dirty="0">
                <a:latin typeface="微软雅黑" panose="020B0503020204020204" pitchFamily="34" charset="-122"/>
                <a:ea typeface="微软雅黑" panose="020B0503020204020204" pitchFamily="34" charset="-122"/>
              </a:rPr>
              <a:t>或 </a:t>
            </a: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node= cu001 </a:t>
            </a:r>
            <a:r>
              <a:rPr lang="zh-CN" altLang="en-US" sz="1600" dirty="0">
                <a:latin typeface="微软雅黑" panose="020B0503020204020204" pitchFamily="34" charset="-122"/>
                <a:ea typeface="微软雅黑" panose="020B0503020204020204" pitchFamily="34" charset="-122"/>
              </a:rPr>
              <a:t>：显示节点名</a:t>
            </a:r>
            <a:r>
              <a:rPr lang="en-US" altLang="zh-CN" sz="1600" dirty="0">
                <a:latin typeface="微软雅黑" panose="020B0503020204020204" pitchFamily="34" charset="-122"/>
                <a:ea typeface="微软雅黑" panose="020B0503020204020204" pitchFamily="34" charset="-122"/>
              </a:rPr>
              <a:t>cu001</a:t>
            </a:r>
            <a:r>
              <a:rPr lang="zh-CN" altLang="en-US" sz="1600" dirty="0">
                <a:latin typeface="微软雅黑" panose="020B0503020204020204" pitchFamily="34" charset="-122"/>
                <a:ea typeface="微软雅黑" panose="020B0503020204020204" pitchFamily="34" charset="-122"/>
              </a:rPr>
              <a:t>的节点详细信息</a:t>
            </a:r>
          </a:p>
        </p:txBody>
      </p:sp>
      <p:pic>
        <p:nvPicPr>
          <p:cNvPr id="2" name="图片 1"/>
          <p:cNvPicPr>
            <a:picLocks noChangeAspect="1"/>
          </p:cNvPicPr>
          <p:nvPr/>
        </p:nvPicPr>
        <p:blipFill>
          <a:blip r:embed="rId3"/>
          <a:stretch>
            <a:fillRect/>
          </a:stretch>
        </p:blipFill>
        <p:spPr>
          <a:xfrm>
            <a:off x="1298825" y="2887412"/>
            <a:ext cx="9881398" cy="3325729"/>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scontrol</a:t>
            </a:r>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 show job</a:t>
            </a:r>
            <a:endParaRPr lang="en-US" altLang="zh-CN" sz="1895" dirty="0">
              <a:solidFill>
                <a:srgbClr val="0070C0"/>
              </a:solidFill>
              <a:latin typeface="微软雅黑" panose="020B0503020204020204" pitchFamily="34" charset="-122"/>
              <a:ea typeface="微软雅黑" panose="020B0503020204020204" pitchFamily="34" charset="-122"/>
            </a:endParaRPr>
          </a:p>
        </p:txBody>
      </p:sp>
      <p:sp>
        <p:nvSpPr>
          <p:cNvPr id="16" name="对角圆角矩形 15"/>
          <p:cNvSpPr/>
          <p:nvPr/>
        </p:nvSpPr>
        <p:spPr bwMode="auto">
          <a:xfrm>
            <a:off x="1298824" y="914400"/>
            <a:ext cx="10484497" cy="1174075"/>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job</a:t>
            </a:r>
            <a:r>
              <a:rPr lang="zh-CN" altLang="en-US" sz="1600" dirty="0">
                <a:latin typeface="微软雅黑" panose="020B0503020204020204" pitchFamily="34" charset="-122"/>
                <a:ea typeface="微软雅黑" panose="020B0503020204020204" pitchFamily="34" charset="-122"/>
              </a:rPr>
              <a:t>：显示该用户的全部作业的详细信息，</a:t>
            </a:r>
          </a:p>
          <a:p>
            <a:pPr>
              <a:lnSpc>
                <a:spcPct val="150000"/>
              </a:lnSpc>
            </a:pP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job 1594467</a:t>
            </a:r>
            <a:r>
              <a:rPr lang="zh-CN" altLang="en-US" sz="1600" dirty="0">
                <a:latin typeface="微软雅黑" panose="020B0503020204020204" pitchFamily="34" charset="-122"/>
                <a:ea typeface="微软雅黑" panose="020B0503020204020204" pitchFamily="34" charset="-122"/>
              </a:rPr>
              <a:t>或 </a:t>
            </a: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job = </a:t>
            </a:r>
            <a:r>
              <a:rPr lang="en-US" altLang="zh-CN" sz="1600" dirty="0">
                <a:latin typeface="微软雅黑" panose="020B0503020204020204" pitchFamily="34" charset="-122"/>
                <a:ea typeface="微软雅黑" panose="020B0503020204020204" pitchFamily="34" charset="-122"/>
                <a:sym typeface="+mn-ea"/>
              </a:rPr>
              <a:t>1594467</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：显示该作业</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sym typeface="+mn-ea"/>
              </a:rPr>
              <a:t>1594467</a:t>
            </a:r>
            <a:r>
              <a:rPr lang="zh-CN" altLang="en-US" sz="1600" dirty="0">
                <a:latin typeface="微软雅黑" panose="020B0503020204020204" pitchFamily="34" charset="-122"/>
                <a:ea typeface="微软雅黑" panose="020B0503020204020204" pitchFamily="34" charset="-122"/>
              </a:rPr>
              <a:t>的作业详细信息</a:t>
            </a:r>
          </a:p>
        </p:txBody>
      </p:sp>
      <p:pic>
        <p:nvPicPr>
          <p:cNvPr id="2" name="图片 1"/>
          <p:cNvPicPr>
            <a:picLocks noChangeAspect="1"/>
          </p:cNvPicPr>
          <p:nvPr>
            <p:custDataLst>
              <p:tags r:id="rId1"/>
            </p:custDataLst>
          </p:nvPr>
        </p:nvPicPr>
        <p:blipFill>
          <a:blip r:embed="rId4"/>
          <a:stretch>
            <a:fillRect/>
          </a:stretch>
        </p:blipFill>
        <p:spPr>
          <a:xfrm>
            <a:off x="1298824" y="2088475"/>
            <a:ext cx="10360025" cy="4457700"/>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sbatch</a:t>
            </a:r>
            <a:endParaRPr lang="en-US" altLang="zh-CN" sz="1895" dirty="0">
              <a:solidFill>
                <a:srgbClr val="0070C0"/>
              </a:solidFill>
              <a:latin typeface="微软雅黑" panose="020B0503020204020204" pitchFamily="34" charset="-122"/>
              <a:ea typeface="微软雅黑" panose="020B0503020204020204" pitchFamily="34" charset="-122"/>
            </a:endParaRPr>
          </a:p>
        </p:txBody>
      </p:sp>
      <p:sp>
        <p:nvSpPr>
          <p:cNvPr id="16" name="对角圆角矩形 15"/>
          <p:cNvSpPr/>
          <p:nvPr/>
        </p:nvSpPr>
        <p:spPr bwMode="auto">
          <a:xfrm>
            <a:off x="798757" y="597750"/>
            <a:ext cx="10892758" cy="4308695"/>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err="1">
                <a:latin typeface="微软雅黑" panose="020B0503020204020204" pitchFamily="34" charset="-122"/>
                <a:ea typeface="微软雅黑" panose="020B0503020204020204" pitchFamily="34" charset="-122"/>
              </a:rPr>
              <a:t>sbatch</a:t>
            </a:r>
            <a:r>
              <a:rPr lang="zh-CN" altLang="en-US" sz="1600" dirty="0">
                <a:latin typeface="微软雅黑" panose="020B0503020204020204" pitchFamily="34" charset="-122"/>
                <a:ea typeface="微软雅黑" panose="020B0503020204020204" pitchFamily="34" charset="-122"/>
              </a:rPr>
              <a:t>命令采用批处理方式运行作业，</a:t>
            </a:r>
            <a:r>
              <a:rPr lang="en-US" altLang="zh-CN" sz="1600" dirty="0" err="1">
                <a:latin typeface="微软雅黑" panose="020B0503020204020204" pitchFamily="34" charset="-122"/>
                <a:ea typeface="微软雅黑" panose="020B0503020204020204" pitchFamily="34" charset="-122"/>
              </a:rPr>
              <a:t>sbatch</a:t>
            </a:r>
            <a:r>
              <a:rPr lang="zh-CN" altLang="en-US" sz="1600" dirty="0">
                <a:latin typeface="微软雅黑" panose="020B0503020204020204" pitchFamily="34" charset="-122"/>
                <a:ea typeface="微软雅黑" panose="020B0503020204020204" pitchFamily="34" charset="-122"/>
              </a:rPr>
              <a:t>提交完脚本后，立即退出，同时获取到一个作业号</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作业等所需资源满足后开始运行（详细操作，请参考：</a:t>
            </a:r>
            <a:r>
              <a:rPr lang="en-US" altLang="zh-CN" sz="1600" dirty="0">
                <a:solidFill>
                  <a:schemeClr val="accent1"/>
                </a:solidFill>
                <a:latin typeface="微软雅黑" panose="020B0503020204020204" pitchFamily="34" charset="-122"/>
                <a:ea typeface="微软雅黑" panose="020B0503020204020204" pitchFamily="34" charset="-122"/>
              </a:rPr>
              <a:t>man </a:t>
            </a:r>
            <a:r>
              <a:rPr lang="en-US" altLang="zh-CN" sz="1600" dirty="0" err="1">
                <a:solidFill>
                  <a:schemeClr val="accent1"/>
                </a:solidFill>
                <a:latin typeface="微软雅黑" panose="020B0503020204020204" pitchFamily="34" charset="-122"/>
                <a:ea typeface="微软雅黑" panose="020B0503020204020204" pitchFamily="34" charset="-122"/>
              </a:rPr>
              <a:t>sbatch</a:t>
            </a:r>
            <a:r>
              <a:rPr lang="zh-CN" altLang="en-US" sz="1600" dirty="0">
                <a:latin typeface="微软雅黑" panose="020B0503020204020204" pitchFamily="34" charset="-122"/>
                <a:ea typeface="微软雅黑" panose="020B0503020204020204" pitchFamily="34" charset="-122"/>
              </a:rPr>
              <a:t>） 。具体过程如下：</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用户编写</a:t>
            </a:r>
            <a:r>
              <a:rPr lang="en-US" altLang="zh-CN" sz="1600" dirty="0" err="1">
                <a:latin typeface="微软雅黑" panose="020B0503020204020204" pitchFamily="34" charset="-122"/>
                <a:ea typeface="微软雅黑" panose="020B0503020204020204" pitchFamily="34" charset="-122"/>
              </a:rPr>
              <a:t>slurm</a:t>
            </a:r>
            <a:r>
              <a:rPr lang="zh-CN" altLang="en-US" sz="1600" dirty="0">
                <a:latin typeface="微软雅黑" panose="020B0503020204020204" pitchFamily="34" charset="-122"/>
                <a:ea typeface="微软雅黑" panose="020B0503020204020204" pitchFamily="34" charset="-122"/>
              </a:rPr>
              <a:t>作业脚本（该脚本为</a:t>
            </a:r>
            <a:r>
              <a:rPr lang="en-US" altLang="zh-CN" sz="1600" dirty="0" err="1">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普通</a:t>
            </a:r>
            <a:r>
              <a:rPr lang="en-US" altLang="zh-CN" sz="1600" dirty="0">
                <a:latin typeface="微软雅黑" panose="020B0503020204020204" pitchFamily="34" charset="-122"/>
                <a:ea typeface="微软雅黑" panose="020B0503020204020204" pitchFamily="34" charset="-122"/>
              </a:rPr>
              <a:t>shell</a:t>
            </a:r>
            <a:r>
              <a:rPr lang="zh-CN" altLang="en-US" sz="1600" dirty="0">
                <a:latin typeface="微软雅黑" panose="020B0503020204020204" pitchFamily="34" charset="-122"/>
                <a:ea typeface="微软雅黑" panose="020B0503020204020204" pitchFamily="34" charset="-122"/>
              </a:rPr>
              <a:t>脚本文件）；</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使用</a:t>
            </a:r>
            <a:r>
              <a:rPr lang="en-US" altLang="zh-CN" sz="1600" i="1" dirty="0" err="1">
                <a:solidFill>
                  <a:srgbClr val="FF0000"/>
                </a:solidFill>
                <a:latin typeface="微软雅黑" panose="020B0503020204020204" pitchFamily="34" charset="-122"/>
                <a:ea typeface="微软雅黑" panose="020B0503020204020204" pitchFamily="34" charset="-122"/>
              </a:rPr>
              <a:t>sbatch</a:t>
            </a:r>
            <a:r>
              <a:rPr lang="en-US" altLang="zh-CN" sz="1600" i="1" dirty="0">
                <a:solidFill>
                  <a:srgbClr val="FF0000"/>
                </a:solidFill>
                <a:latin typeface="微软雅黑" panose="020B0503020204020204" pitchFamily="34" charset="-122"/>
                <a:ea typeface="微软雅黑" panose="020B0503020204020204" pitchFamily="34" charset="-122"/>
              </a:rPr>
              <a:t> </a:t>
            </a:r>
            <a:r>
              <a:rPr lang="zh-CN" altLang="en-US" sz="1600" i="1" dirty="0">
                <a:solidFill>
                  <a:srgbClr val="FF0000"/>
                </a:solidFill>
                <a:latin typeface="微软雅黑" panose="020B0503020204020204" pitchFamily="34" charset="-122"/>
                <a:ea typeface="微软雅黑" panose="020B0503020204020204" pitchFamily="34" charset="-122"/>
              </a:rPr>
              <a:t>脚本文件名称</a:t>
            </a:r>
            <a:r>
              <a:rPr lang="zh-CN" altLang="en-US" sz="1600" dirty="0">
                <a:latin typeface="微软雅黑" panose="020B0503020204020204" pitchFamily="34" charset="-122"/>
                <a:ea typeface="微软雅黑" panose="020B0503020204020204" pitchFamily="34" charset="-122"/>
              </a:rPr>
              <a:t>命令提交作业；</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作业排队等待资源分配；</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分配资源后执行作业；</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脚本执行结束，释放资源；</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运行结果定向到指定的文件中记录（</a:t>
            </a:r>
            <a:r>
              <a:rPr lang="en-US" altLang="zh-CN" sz="1600" dirty="0" err="1">
                <a:latin typeface="微软雅黑" panose="020B0503020204020204" pitchFamily="34" charset="-122"/>
                <a:ea typeface="微软雅黑" panose="020B0503020204020204" pitchFamily="34" charset="-122"/>
              </a:rPr>
              <a:t>JobID.out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JobID.err</a:t>
            </a:r>
            <a:r>
              <a:rPr lang="zh-CN" altLang="en-US" sz="1600" dirty="0">
                <a:latin typeface="微软雅黑" panose="020B0503020204020204" pitchFamily="34" charset="-122"/>
                <a:ea typeface="微软雅黑" panose="020B0503020204020204" pitchFamily="34" charset="-122"/>
              </a:rPr>
              <a:t>两个文件），其中</a:t>
            </a:r>
            <a:r>
              <a:rPr lang="en-US" altLang="zh-CN" sz="1600" dirty="0" err="1">
                <a:latin typeface="微软雅黑" panose="020B0503020204020204" pitchFamily="34" charset="-122"/>
                <a:ea typeface="微软雅黑" panose="020B0503020204020204" pitchFamily="34" charset="-122"/>
              </a:rPr>
              <a:t>JobID.out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文件为标准输出，</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JobID.err</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文件为错误输出。</a:t>
            </a:r>
            <a:endParaRPr lang="zh-CN" altLang="en-US" sz="1600"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cs typeface="+mn-ea"/>
            </a:endParaRPr>
          </a:p>
        </p:txBody>
      </p:sp>
      <p:pic>
        <p:nvPicPr>
          <p:cNvPr id="18" name="图片 17"/>
          <p:cNvPicPr>
            <a:picLocks noChangeAspect="1"/>
          </p:cNvPicPr>
          <p:nvPr/>
        </p:nvPicPr>
        <p:blipFill>
          <a:blip r:embed="rId3"/>
          <a:stretch>
            <a:fillRect/>
          </a:stretch>
        </p:blipFill>
        <p:spPr>
          <a:xfrm>
            <a:off x="1866997" y="5028763"/>
            <a:ext cx="8756277" cy="1440906"/>
          </a:xfrm>
          <a:prstGeom prst="rect">
            <a:avLst/>
          </a:prstGeom>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salloc</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交互式作业提交</a:t>
            </a:r>
          </a:p>
        </p:txBody>
      </p:sp>
      <p:sp>
        <p:nvSpPr>
          <p:cNvPr id="16" name="对角圆角矩形 15"/>
          <p:cNvSpPr/>
          <p:nvPr/>
        </p:nvSpPr>
        <p:spPr bwMode="auto">
          <a:xfrm>
            <a:off x="977353" y="552765"/>
            <a:ext cx="11003302" cy="2537306"/>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err="1">
                <a:latin typeface="微软雅黑" panose="020B0503020204020204" pitchFamily="34" charset="-122"/>
                <a:ea typeface="微软雅黑" panose="020B0503020204020204" pitchFamily="34" charset="-122"/>
              </a:rPr>
              <a:t>salloc</a:t>
            </a:r>
            <a:r>
              <a:rPr lang="zh-CN" altLang="en-US" sz="1600" dirty="0">
                <a:latin typeface="微软雅黑" panose="020B0503020204020204" pitchFamily="34" charset="-122"/>
                <a:ea typeface="微软雅黑" panose="020B0503020204020204" pitchFamily="34" charset="-122"/>
              </a:rPr>
              <a:t>提交交互式作业</a:t>
            </a:r>
          </a:p>
          <a:p>
            <a:pPr>
              <a:lnSpc>
                <a:spcPct val="150000"/>
              </a:lnSpc>
            </a:pPr>
            <a:r>
              <a:rPr lang="en-US" altLang="zh-CN" sz="1600" dirty="0" err="1">
                <a:latin typeface="微软雅黑" panose="020B0503020204020204" pitchFamily="34" charset="-122"/>
                <a:ea typeface="微软雅黑" panose="020B0503020204020204" pitchFamily="34" charset="-122"/>
              </a:rPr>
              <a:t>salloc</a:t>
            </a:r>
            <a:r>
              <a:rPr lang="zh-CN" altLang="en-US" sz="1600" dirty="0">
                <a:latin typeface="微软雅黑" panose="020B0503020204020204" pitchFamily="34" charset="-122"/>
                <a:ea typeface="微软雅黑" panose="020B0503020204020204" pitchFamily="34" charset="-122"/>
              </a:rPr>
              <a:t>将获取作业的分配后执行命令，当命令结束后释放分配的资源（详细操作，请参考：</a:t>
            </a:r>
            <a:r>
              <a:rPr lang="en-US" altLang="zh-CN" sz="1600" dirty="0">
                <a:latin typeface="微软雅黑" panose="020B0503020204020204" pitchFamily="34" charset="-122"/>
                <a:ea typeface="微软雅黑" panose="020B0503020204020204" pitchFamily="34" charset="-122"/>
              </a:rPr>
              <a:t>man </a:t>
            </a:r>
            <a:r>
              <a:rPr lang="en-US" altLang="zh-CN" sz="1600" dirty="0" err="1">
                <a:latin typeface="微软雅黑" panose="020B0503020204020204" pitchFamily="34" charset="-122"/>
                <a:ea typeface="微软雅黑" panose="020B0503020204020204" pitchFamily="34" charset="-122"/>
              </a:rPr>
              <a:t>salloc</a:t>
            </a:r>
            <a:r>
              <a:rPr lang="zh-CN" altLang="en-US"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提交资源分配请求； </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作业排队等待资源分配；</a:t>
            </a: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执行用户指定的命令；</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命令执行结束，释放资源</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资源分配请求成功后会进入 </a:t>
            </a:r>
            <a:r>
              <a:rPr lang="en-US" altLang="zh-CN" sz="1600" dirty="0">
                <a:latin typeface="微软雅黑" panose="020B0503020204020204" pitchFamily="34" charset="-122"/>
                <a:ea typeface="微软雅黑" panose="020B0503020204020204" pitchFamily="34" charset="-122"/>
              </a:rPr>
              <a:t>bash shell </a:t>
            </a:r>
            <a:r>
              <a:rPr lang="zh-CN" altLang="en-US" sz="1600" dirty="0">
                <a:latin typeface="微软雅黑" panose="020B0503020204020204" pitchFamily="34" charset="-122"/>
                <a:ea typeface="微软雅黑" panose="020B0503020204020204" pitchFamily="34" charset="-122"/>
              </a:rPr>
              <a:t>终端。在终端输入 </a:t>
            </a:r>
            <a:r>
              <a:rPr lang="en-US" altLang="zh-CN" sz="1600" dirty="0">
                <a:latin typeface="微软雅黑" panose="020B0503020204020204" pitchFamily="34" charset="-122"/>
                <a:ea typeface="微软雅黑" panose="020B0503020204020204" pitchFamily="34" charset="-122"/>
              </a:rPr>
              <a:t>exit </a:t>
            </a:r>
            <a:r>
              <a:rPr lang="zh-CN" altLang="en-US" sz="1600" dirty="0">
                <a:latin typeface="微软雅黑" panose="020B0503020204020204" pitchFamily="34" charset="-122"/>
                <a:ea typeface="微软雅黑" panose="020B0503020204020204" pitchFamily="34" charset="-122"/>
              </a:rPr>
              <a:t>命令或 </a:t>
            </a:r>
            <a:r>
              <a:rPr lang="en-US" altLang="zh-CN" sz="1600" dirty="0" err="1">
                <a:latin typeface="微软雅黑" panose="020B0503020204020204" pitchFamily="34" charset="-122"/>
                <a:ea typeface="微软雅黑" panose="020B0503020204020204" pitchFamily="34" charset="-122"/>
              </a:rPr>
              <a:t>Ctrl+D</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退出分配模式</a:t>
            </a:r>
          </a:p>
        </p:txBody>
      </p:sp>
      <p:pic>
        <p:nvPicPr>
          <p:cNvPr id="3" name="图片 2">
            <a:extLst>
              <a:ext uri="{FF2B5EF4-FFF2-40B4-BE49-F238E27FC236}">
                <a16:creationId xmlns:a16="http://schemas.microsoft.com/office/drawing/2014/main" id="{E11855CD-584C-C586-4571-8CA7593016F4}"/>
              </a:ext>
            </a:extLst>
          </p:cNvPr>
          <p:cNvPicPr>
            <a:picLocks noChangeAspect="1"/>
          </p:cNvPicPr>
          <p:nvPr/>
        </p:nvPicPr>
        <p:blipFill>
          <a:blip r:embed="rId3"/>
          <a:stretch>
            <a:fillRect/>
          </a:stretch>
        </p:blipFill>
        <p:spPr>
          <a:xfrm>
            <a:off x="977353" y="3287132"/>
            <a:ext cx="11003303" cy="2404522"/>
          </a:xfrm>
          <a:prstGeom prst="rect">
            <a:avLst/>
          </a:prstGeo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srun</a:t>
            </a:r>
            <a:endParaRPr lang="en-US" altLang="zh-CN" sz="1895" dirty="0">
              <a:solidFill>
                <a:srgbClr val="0070C0"/>
              </a:solidFill>
              <a:latin typeface="微软雅黑" panose="020B0503020204020204" pitchFamily="34" charset="-122"/>
              <a:ea typeface="微软雅黑" panose="020B0503020204020204" pitchFamily="34" charset="-122"/>
            </a:endParaRPr>
          </a:p>
        </p:txBody>
      </p:sp>
      <p:sp>
        <p:nvSpPr>
          <p:cNvPr id="16" name="对角圆角矩形 15"/>
          <p:cNvSpPr/>
          <p:nvPr/>
        </p:nvSpPr>
        <p:spPr bwMode="auto">
          <a:xfrm>
            <a:off x="620162" y="764947"/>
            <a:ext cx="11289178" cy="3608597"/>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err="1">
                <a:latin typeface="微软雅黑" panose="020B0503020204020204" pitchFamily="34" charset="-122"/>
                <a:ea typeface="微软雅黑" panose="020B0503020204020204" pitchFamily="34" charset="-122"/>
              </a:rPr>
              <a:t>srun</a:t>
            </a:r>
            <a:r>
              <a:rPr lang="zh-CN" altLang="en-US" sz="1600" dirty="0">
                <a:latin typeface="微软雅黑" panose="020B0503020204020204" pitchFamily="34" charset="-122"/>
                <a:ea typeface="微软雅黑" panose="020B0503020204020204" pitchFamily="34" charset="-122"/>
              </a:rPr>
              <a:t>可以交互式提交运行并行作业，提交后，作业等待运行，等运行完毕后，才返回终端（详细操作，请参考：</a:t>
            </a:r>
            <a:r>
              <a:rPr lang="en-US" altLang="zh-CN" sz="1600" dirty="0">
                <a:latin typeface="微软雅黑" panose="020B0503020204020204" pitchFamily="34" charset="-122"/>
                <a:ea typeface="微软雅黑" panose="020B0503020204020204" pitchFamily="34" charset="-122"/>
              </a:rPr>
              <a:t>man </a:t>
            </a:r>
            <a:r>
              <a:rPr lang="en-US" altLang="zh-CN" sz="1600" dirty="0" err="1">
                <a:latin typeface="微软雅黑" panose="020B0503020204020204" pitchFamily="34" charset="-122"/>
                <a:ea typeface="微软雅黑" panose="020B0503020204020204" pitchFamily="34" charset="-122"/>
              </a:rPr>
              <a:t>srun</a:t>
            </a:r>
            <a:r>
              <a:rPr lang="zh-CN" altLang="en-US" sz="1600" dirty="0">
                <a:latin typeface="微软雅黑" panose="020B0503020204020204" pitchFamily="34" charset="-122"/>
                <a:ea typeface="微软雅黑" panose="020B0503020204020204" pitchFamily="34" charset="-122"/>
              </a:rPr>
              <a:t>） 。流程如下：</a:t>
            </a:r>
          </a:p>
          <a:p>
            <a:pPr>
              <a:lnSpc>
                <a:spcPct val="150000"/>
              </a:lnSpc>
            </a:pPr>
            <a:r>
              <a:rPr lang="zh-CN" altLang="en-US" sz="1600" dirty="0">
                <a:latin typeface="微软雅黑" panose="020B0503020204020204" pitchFamily="34" charset="-122"/>
                <a:ea typeface="微软雅黑" panose="020B0503020204020204" pitchFamily="34" charset="-122"/>
              </a:rPr>
              <a:t>在终端提交资源分配请求，指定资源数量与限制；</a:t>
            </a:r>
          </a:p>
          <a:p>
            <a:pPr>
              <a:lnSpc>
                <a:spcPct val="150000"/>
              </a:lnSpc>
            </a:pPr>
            <a:r>
              <a:rPr lang="zh-CN" altLang="en-US" sz="1600" dirty="0">
                <a:latin typeface="微软雅黑" panose="020B0503020204020204" pitchFamily="34" charset="-122"/>
                <a:ea typeface="微软雅黑" panose="020B0503020204020204" pitchFamily="34" charset="-122"/>
              </a:rPr>
              <a:t>等待资源分配；</a:t>
            </a:r>
          </a:p>
          <a:p>
            <a:pPr>
              <a:lnSpc>
                <a:spcPct val="150000"/>
              </a:lnSpc>
            </a:pPr>
            <a:r>
              <a:rPr lang="zh-CN" altLang="en-US" sz="1600" dirty="0">
                <a:latin typeface="微软雅黑" panose="020B0503020204020204" pitchFamily="34" charset="-122"/>
                <a:ea typeface="微软雅黑" panose="020B0503020204020204" pitchFamily="34" charset="-122"/>
              </a:rPr>
              <a:t>获得资源后，加载计算任务；</a:t>
            </a:r>
          </a:p>
          <a:p>
            <a:pPr>
              <a:lnSpc>
                <a:spcPct val="150000"/>
              </a:lnSpc>
            </a:pPr>
            <a:r>
              <a:rPr lang="zh-CN" altLang="en-US" sz="1600" dirty="0">
                <a:latin typeface="微软雅黑" panose="020B0503020204020204" pitchFamily="34" charset="-122"/>
                <a:ea typeface="微软雅黑" panose="020B0503020204020204" pitchFamily="34" charset="-122"/>
              </a:rPr>
              <a:t>运行中，任务 </a:t>
            </a:r>
            <a:r>
              <a:rPr lang="en-US" altLang="zh-CN" sz="1600" dirty="0">
                <a:latin typeface="微软雅黑" panose="020B0503020204020204" pitchFamily="34" charset="-122"/>
                <a:ea typeface="微软雅黑" panose="020B0503020204020204" pitchFamily="34" charset="-122"/>
              </a:rPr>
              <a:t>I/O </a:t>
            </a:r>
            <a:r>
              <a:rPr lang="zh-CN" altLang="en-US" sz="1600" dirty="0">
                <a:latin typeface="微软雅黑" panose="020B0503020204020204" pitchFamily="34" charset="-122"/>
                <a:ea typeface="微软雅黑" panose="020B0503020204020204" pitchFamily="34" charset="-122"/>
              </a:rPr>
              <a:t>传递到终端；</a:t>
            </a:r>
          </a:p>
          <a:p>
            <a:pPr>
              <a:lnSpc>
                <a:spcPct val="150000"/>
              </a:lnSpc>
            </a:pPr>
            <a:r>
              <a:rPr lang="zh-CN" altLang="en-US" sz="1600" dirty="0">
                <a:latin typeface="微软雅黑" panose="020B0503020204020204" pitchFamily="34" charset="-122"/>
                <a:ea typeface="微软雅黑" panose="020B0503020204020204" pitchFamily="34" charset="-122"/>
              </a:rPr>
              <a:t>可与任务进行交互，包括 </a:t>
            </a:r>
            <a:r>
              <a:rPr lang="en-US" altLang="zh-CN" sz="1600" dirty="0">
                <a:latin typeface="微软雅黑" panose="020B0503020204020204" pitchFamily="34" charset="-122"/>
                <a:ea typeface="微软雅黑" panose="020B0503020204020204" pitchFamily="34" charset="-122"/>
              </a:rPr>
              <a:t>I/O</a:t>
            </a:r>
            <a:r>
              <a:rPr lang="zh-CN" altLang="en-US" sz="1600" dirty="0">
                <a:latin typeface="微软雅黑" panose="020B0503020204020204" pitchFamily="34" charset="-122"/>
                <a:ea typeface="微软雅黑" panose="020B0503020204020204" pitchFamily="34" charset="-122"/>
              </a:rPr>
              <a:t>，信号等；</a:t>
            </a:r>
          </a:p>
          <a:p>
            <a:pPr>
              <a:lnSpc>
                <a:spcPct val="150000"/>
              </a:lnSpc>
            </a:pPr>
            <a:r>
              <a:rPr lang="zh-CN" altLang="en-US" sz="1600" dirty="0">
                <a:latin typeface="微软雅黑" panose="020B0503020204020204" pitchFamily="34" charset="-122"/>
                <a:ea typeface="微软雅黑" panose="020B0503020204020204" pitchFamily="34" charset="-122"/>
              </a:rPr>
              <a:t>任务执行结束后，资源被释放。</a:t>
            </a:r>
          </a:p>
        </p:txBody>
      </p:sp>
      <p:pic>
        <p:nvPicPr>
          <p:cNvPr id="18" name="图片 17"/>
          <p:cNvPicPr>
            <a:picLocks noChangeAspect="1"/>
          </p:cNvPicPr>
          <p:nvPr/>
        </p:nvPicPr>
        <p:blipFill>
          <a:blip r:embed="rId3"/>
          <a:stretch>
            <a:fillRect/>
          </a:stretch>
        </p:blipFill>
        <p:spPr>
          <a:xfrm>
            <a:off x="1298824" y="4500469"/>
            <a:ext cx="10074577" cy="1798408"/>
          </a:xfrm>
          <a:prstGeom prst="rect">
            <a:avLst/>
          </a:prstGeom>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srun</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交互式作业提交</a:t>
            </a:r>
          </a:p>
        </p:txBody>
      </p:sp>
      <p:sp>
        <p:nvSpPr>
          <p:cNvPr id="16" name="对角圆角矩形 15"/>
          <p:cNvSpPr/>
          <p:nvPr/>
        </p:nvSpPr>
        <p:spPr bwMode="auto">
          <a:xfrm>
            <a:off x="1906917" y="853145"/>
            <a:ext cx="8009110" cy="755894"/>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err="1">
                <a:latin typeface="微软雅黑" panose="020B0503020204020204" pitchFamily="34" charset="-122"/>
                <a:ea typeface="微软雅黑" panose="020B0503020204020204" pitchFamily="34" charset="-122"/>
              </a:rPr>
              <a:t>srun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提交交互式作业命令如下：</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srun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运行多进程并行任务</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1848352" y="1727026"/>
            <a:ext cx="8124825" cy="1295400"/>
          </a:xfrm>
          <a:prstGeom prst="rect">
            <a:avLst/>
          </a:prstGeom>
        </p:spPr>
      </p:pic>
      <p:sp>
        <p:nvSpPr>
          <p:cNvPr id="24" name="对角圆角矩形 23"/>
          <p:cNvSpPr/>
          <p:nvPr/>
        </p:nvSpPr>
        <p:spPr bwMode="auto">
          <a:xfrm>
            <a:off x="1848352" y="3098441"/>
            <a:ext cx="8067675" cy="49241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srun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运行</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openmp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或者多线程任务</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5" name="图片 24"/>
          <p:cNvPicPr>
            <a:picLocks noChangeAspect="1"/>
          </p:cNvPicPr>
          <p:nvPr/>
        </p:nvPicPr>
        <p:blipFill>
          <a:blip r:embed="rId4"/>
          <a:stretch>
            <a:fillRect/>
          </a:stretch>
        </p:blipFill>
        <p:spPr>
          <a:xfrm>
            <a:off x="1848352" y="3776865"/>
            <a:ext cx="8067675" cy="742950"/>
          </a:xfrm>
          <a:prstGeom prst="rect">
            <a:avLst/>
          </a:prstGeom>
        </p:spPr>
      </p:pic>
      <p:sp>
        <p:nvSpPr>
          <p:cNvPr id="26" name="对角圆角矩形 25"/>
          <p:cNvSpPr/>
          <p:nvPr/>
        </p:nvSpPr>
        <p:spPr bwMode="auto">
          <a:xfrm>
            <a:off x="1848352" y="4648206"/>
            <a:ext cx="8067675" cy="1759759"/>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a:latin typeface="微软雅黑" panose="020B0503020204020204" pitchFamily="34" charset="-122"/>
                <a:ea typeface="微软雅黑" panose="020B0503020204020204" pitchFamily="34" charset="-122"/>
              </a:rPr>
              <a:t>­-N, --­­nodes=&lt;</a:t>
            </a:r>
            <a:r>
              <a:rPr lang="en-US" altLang="zh-CN" sz="1600" dirty="0" err="1">
                <a:latin typeface="微软雅黑" panose="020B0503020204020204" pitchFamily="34" charset="-122"/>
                <a:ea typeface="微软雅黑" panose="020B0503020204020204" pitchFamily="34" charset="-122"/>
              </a:rPr>
              <a:t>nodenum</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：申请执行作业节点数，</a:t>
            </a:r>
          </a:p>
          <a:p>
            <a:pPr>
              <a:lnSpc>
                <a:spcPct val="150000"/>
              </a:lnSpc>
            </a:pPr>
            <a:r>
              <a:rPr lang="en-US" altLang="zh-CN" sz="1600" dirty="0">
                <a:latin typeface="微软雅黑" panose="020B0503020204020204" pitchFamily="34" charset="-122"/>
                <a:ea typeface="微软雅黑" panose="020B0503020204020204" pitchFamily="34" charset="-122"/>
              </a:rPr>
              <a:t>-n , --</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作业总的进程数</a:t>
            </a:r>
          </a:p>
          <a:p>
            <a:pPr>
              <a:lnSpc>
                <a:spcPct val="150000"/>
              </a:lnSpc>
            </a:pP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-per-node=1</a:t>
            </a:r>
            <a:r>
              <a:rPr lang="zh-CN" altLang="en-US" sz="1600" dirty="0">
                <a:latin typeface="微软雅黑" panose="020B0503020204020204" pitchFamily="34" charset="-122"/>
                <a:ea typeface="微软雅黑" panose="020B0503020204020204" pitchFamily="34" charset="-122"/>
              </a:rPr>
              <a:t>，一个节点使用几个进程</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cpu</a:t>
            </a:r>
            <a:r>
              <a:rPr lang="en-US" altLang="zh-CN" sz="1600" dirty="0">
                <a:latin typeface="微软雅黑" panose="020B0503020204020204" pitchFamily="34" charset="-122"/>
                <a:ea typeface="微软雅黑" panose="020B0503020204020204" pitchFamily="34" charset="-122"/>
              </a:rPr>
              <a:t>-per-task=NCPUs</a:t>
            </a:r>
            <a:r>
              <a:rPr lang="zh-CN" altLang="en-US" sz="1600" dirty="0">
                <a:latin typeface="微软雅黑" panose="020B0503020204020204" pitchFamily="34" charset="-122"/>
                <a:ea typeface="微软雅黑" panose="020B0503020204020204" pitchFamily="34" charset="-122"/>
              </a:rPr>
              <a:t>：一个进程使用几个</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核</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srun</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sbatch</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主要参数</a:t>
            </a:r>
          </a:p>
        </p:txBody>
      </p:sp>
      <p:sp>
        <p:nvSpPr>
          <p:cNvPr id="16" name="对角圆角矩形 15"/>
          <p:cNvSpPr/>
          <p:nvPr/>
        </p:nvSpPr>
        <p:spPr bwMode="auto">
          <a:xfrm>
            <a:off x="1013072" y="651297"/>
            <a:ext cx="10409894" cy="5326109"/>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285750" indent="-285750">
              <a:lnSpc>
                <a:spcPct val="150000"/>
              </a:lnSpc>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rPr>
              <a:t>N,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rPr>
              <a:t>nodes=&lt;</a:t>
            </a:r>
            <a:r>
              <a:rPr lang="en-US" altLang="zh-CN" sz="1600" dirty="0" err="1">
                <a:latin typeface="微软雅黑" panose="020B0503020204020204" pitchFamily="34" charset="-122"/>
                <a:ea typeface="微软雅黑" panose="020B0503020204020204" pitchFamily="34" charset="-122"/>
              </a:rPr>
              <a:t>nodenum</a:t>
            </a:r>
            <a:r>
              <a:rPr lang="en-US" altLang="zh-CN" sz="1600" dirty="0">
                <a:latin typeface="微软雅黑" panose="020B0503020204020204" pitchFamily="34" charset="-122"/>
                <a:ea typeface="微软雅黑" panose="020B0503020204020204" pitchFamily="34" charset="-122"/>
              </a:rPr>
              <a:t>&gt;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申请执行作业节点数</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-n , --</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作业总的进程数</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per-</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node</a:t>
            </a:r>
            <a:r>
              <a:rPr lang="zh-CN" altLang="zh-CN" sz="1600" dirty="0">
                <a:latin typeface="微软雅黑" panose="020B0503020204020204" pitchFamily="34" charset="-122"/>
                <a:ea typeface="微软雅黑" panose="020B0503020204020204" pitchFamily="34" charset="-122"/>
              </a:rPr>
              <a:t>：每个节点</a:t>
            </a:r>
            <a:r>
              <a:rPr lang="zh-CN" altLang="en-US" sz="1600" dirty="0">
                <a:latin typeface="微软雅黑" panose="020B0503020204020204" pitchFamily="34" charset="-122"/>
                <a:ea typeface="微软雅黑" panose="020B0503020204020204" pitchFamily="34" charset="-122"/>
              </a:rPr>
              <a:t>使用的进程数</a:t>
            </a:r>
            <a:r>
              <a:rPr lang="zh-CN"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-c, --</a:t>
            </a:r>
            <a:r>
              <a:rPr lang="en-US" altLang="zh-CN" sz="1600" dirty="0" err="1">
                <a:latin typeface="微软雅黑" panose="020B0503020204020204" pitchFamily="34" charset="-122"/>
                <a:ea typeface="微软雅黑" panose="020B0503020204020204" pitchFamily="34" charset="-122"/>
              </a:rPr>
              <a:t>cpus</a:t>
            </a:r>
            <a:r>
              <a:rPr lang="en-US" altLang="zh-CN" sz="1600" dirty="0">
                <a:latin typeface="微软雅黑" panose="020B0503020204020204" pitchFamily="34" charset="-122"/>
                <a:ea typeface="微软雅黑" panose="020B0503020204020204" pitchFamily="34" charset="-122"/>
              </a:rPr>
              <a:t>-per-task</a:t>
            </a:r>
            <a:r>
              <a:rPr lang="zh-CN" altLang="en-US" sz="1600" dirty="0">
                <a:latin typeface="微软雅黑" panose="020B0503020204020204" pitchFamily="34" charset="-122"/>
                <a:ea typeface="微软雅黑" panose="020B0503020204020204" pitchFamily="34" charset="-122"/>
              </a:rPr>
              <a:t>：每个进程使用的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核心数。</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-J, --job-name=&lt;</a:t>
            </a:r>
            <a:r>
              <a:rPr lang="en-US" altLang="zh-CN" sz="1600" dirty="0" err="1">
                <a:latin typeface="微软雅黑" panose="020B0503020204020204" pitchFamily="34" charset="-122"/>
                <a:ea typeface="微软雅黑" panose="020B0503020204020204" pitchFamily="34" charset="-122"/>
              </a:rPr>
              <a:t>jobname</a:t>
            </a:r>
            <a:r>
              <a:rPr lang="en-US" altLang="zh-CN" sz="1600" dirty="0">
                <a:latin typeface="微软雅黑" panose="020B0503020204020204" pitchFamily="34" charset="-122"/>
                <a:ea typeface="微软雅黑" panose="020B0503020204020204" pitchFamily="34" charset="-122"/>
              </a:rPr>
              <a:t>&gt;</a:t>
            </a:r>
            <a:r>
              <a:rPr lang="zh-CN" altLang="zh-CN" sz="1600" dirty="0">
                <a:latin typeface="微软雅黑" panose="020B0503020204020204" pitchFamily="34" charset="-122"/>
                <a:ea typeface="微软雅黑" panose="020B0503020204020204" pitchFamily="34" charset="-122"/>
              </a:rPr>
              <a:t>：设定作业名</a:t>
            </a:r>
            <a:r>
              <a:rPr lang="en-US" altLang="zh-CN" sz="1600" dirty="0">
                <a:latin typeface="微软雅黑" panose="020B0503020204020204" pitchFamily="34" charset="-122"/>
                <a:ea typeface="微软雅黑" panose="020B0503020204020204" pitchFamily="34" charset="-122"/>
              </a:rPr>
              <a:t>&lt;</a:t>
            </a:r>
            <a:r>
              <a:rPr lang="en-US" altLang="zh-CN" sz="1600" dirty="0" err="1">
                <a:latin typeface="微软雅黑" panose="020B0503020204020204" pitchFamily="34" charset="-122"/>
                <a:ea typeface="微软雅黑" panose="020B0503020204020204" pitchFamily="34" charset="-122"/>
              </a:rPr>
              <a:t>jobname</a:t>
            </a:r>
            <a:r>
              <a:rPr lang="en-US" altLang="zh-CN" sz="1600" dirty="0">
                <a:latin typeface="微软雅黑" panose="020B0503020204020204" pitchFamily="34" charset="-122"/>
                <a:ea typeface="微软雅黑" panose="020B0503020204020204" pitchFamily="34" charset="-122"/>
              </a:rPr>
              <a:t>&gt;</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-o</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--output=file, </a:t>
            </a:r>
            <a:r>
              <a:rPr lang="zh-CN" altLang="en-US" sz="1600" dirty="0">
                <a:latin typeface="微软雅黑" panose="020B0503020204020204" pitchFamily="34" charset="-122"/>
                <a:ea typeface="微软雅黑" panose="020B0503020204020204" pitchFamily="34" charset="-122"/>
              </a:rPr>
              <a:t>标准输出到指导的</a:t>
            </a:r>
            <a:r>
              <a:rPr lang="en-US" altLang="zh-CN" sz="1600" dirty="0">
                <a:latin typeface="微软雅黑" panose="020B0503020204020204" pitchFamily="34" charset="-122"/>
                <a:ea typeface="微软雅黑" panose="020B0503020204020204" pitchFamily="34" charset="-122"/>
              </a:rPr>
              <a:t>file</a:t>
            </a:r>
            <a:r>
              <a:rPr lang="zh-CN" altLang="en-US" sz="1600" dirty="0">
                <a:latin typeface="微软雅黑" panose="020B0503020204020204" pitchFamily="34" charset="-122"/>
                <a:ea typeface="微软雅黑" panose="020B0503020204020204" pitchFamily="34" charset="-122"/>
              </a:rPr>
              <a:t>文件中</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--error=file</a:t>
            </a:r>
            <a:r>
              <a:rPr lang="zh-CN" altLang="en-US" sz="1600" dirty="0">
                <a:latin typeface="微软雅黑" panose="020B0503020204020204" pitchFamily="34" charset="-122"/>
                <a:ea typeface="微软雅黑" panose="020B0503020204020204" pitchFamily="34" charset="-122"/>
              </a:rPr>
              <a:t>，错误流输出到指定的文件中</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-p, --partition=&lt;</a:t>
            </a:r>
            <a:r>
              <a:rPr lang="en-US" altLang="zh-CN" sz="1600" dirty="0" err="1">
                <a:latin typeface="微软雅黑" panose="020B0503020204020204" pitchFamily="34" charset="-122"/>
                <a:ea typeface="微软雅黑" panose="020B0503020204020204" pitchFamily="34" charset="-122"/>
              </a:rPr>
              <a:t>partition_names</a:t>
            </a:r>
            <a:r>
              <a:rPr lang="en-US" altLang="zh-CN" sz="1600" dirty="0">
                <a:latin typeface="微软雅黑" panose="020B0503020204020204" pitchFamily="34" charset="-122"/>
                <a:ea typeface="微软雅黑" panose="020B0503020204020204" pitchFamily="34" charset="-122"/>
              </a:rPr>
              <a:t>&gt;</a:t>
            </a:r>
            <a:r>
              <a:rPr lang="zh-CN" altLang="zh-CN" sz="1600" dirty="0">
                <a:solidFill>
                  <a:schemeClr val="accent2"/>
                </a:solidFill>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将任务提交到指导的</a:t>
            </a:r>
            <a:r>
              <a:rPr lang="en-US" altLang="zh-CN" sz="1600" dirty="0" err="1">
                <a:latin typeface="微软雅黑" panose="020B0503020204020204" pitchFamily="34" charset="-122"/>
                <a:ea typeface="微软雅黑" panose="020B0503020204020204" pitchFamily="34" charset="-122"/>
              </a:rPr>
              <a:t>partition_names</a:t>
            </a:r>
            <a:r>
              <a:rPr lang="zh-CN" altLang="en-US" sz="1600" dirty="0">
                <a:latin typeface="微软雅黑" panose="020B0503020204020204" pitchFamily="34" charset="-122"/>
                <a:ea typeface="微软雅黑" panose="020B0503020204020204" pitchFamily="34" charset="-122"/>
              </a:rPr>
              <a:t>分区中</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gres</a:t>
            </a:r>
            <a:r>
              <a:rPr lang="en-US" altLang="zh-CN" sz="1600" dirty="0">
                <a:latin typeface="微软雅黑" panose="020B0503020204020204" pitchFamily="34" charset="-122"/>
                <a:ea typeface="微软雅黑" panose="020B0503020204020204" pitchFamily="34" charset="-122"/>
              </a:rPr>
              <a:t>=gpu:1 </a:t>
            </a:r>
            <a:r>
              <a:rPr lang="zh-CN" altLang="en-US" sz="1600" dirty="0">
                <a:latin typeface="微软雅黑" panose="020B0503020204020204" pitchFamily="34" charset="-122"/>
                <a:ea typeface="微软雅黑" panose="020B0503020204020204" pitchFamily="34" charset="-122"/>
              </a:rPr>
              <a:t>：每个节点的</a:t>
            </a:r>
            <a:r>
              <a:rPr lang="en-US" altLang="zh-CN" sz="1600" dirty="0">
                <a:latin typeface="微软雅黑" panose="020B0503020204020204" pitchFamily="34" charset="-122"/>
                <a:ea typeface="微软雅黑" panose="020B0503020204020204" pitchFamily="34" charset="-122"/>
              </a:rPr>
              <a:t>GPU</a:t>
            </a:r>
            <a:r>
              <a:rPr lang="zh-CN" altLang="en-US" sz="1600" dirty="0">
                <a:latin typeface="微软雅黑" panose="020B0503020204020204" pitchFamily="34" charset="-122"/>
                <a:ea typeface="微软雅黑" panose="020B0503020204020204" pitchFamily="34" charset="-122"/>
              </a:rPr>
              <a:t>数量</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nl-NL" altLang="zh-CN" sz="1600" dirty="0">
                <a:latin typeface="微软雅黑" panose="020B0503020204020204" pitchFamily="34" charset="-122"/>
                <a:ea typeface="微软雅黑" panose="020B0503020204020204" pitchFamily="34" charset="-122"/>
              </a:rPr>
              <a:t>-w, --nodelist=&lt;node name list&gt;</a:t>
            </a:r>
            <a:r>
              <a:rPr lang="zh-CN" altLang="en-US" sz="1600" dirty="0">
                <a:latin typeface="微软雅黑" panose="020B0503020204020204" pitchFamily="34" charset="-122"/>
                <a:ea typeface="微软雅黑" panose="020B0503020204020204" pitchFamily="34" charset="-122"/>
              </a:rPr>
              <a:t>：指定作业运行在某些节点上。</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nl-NL" altLang="zh-CN" sz="1600" dirty="0">
                <a:latin typeface="微软雅黑" panose="020B0503020204020204" pitchFamily="34" charset="-122"/>
                <a:ea typeface="微软雅黑" panose="020B0503020204020204" pitchFamily="34" charset="-122"/>
              </a:rPr>
              <a:t>-q, --qos=&lt;qos&gt;</a:t>
            </a:r>
            <a:r>
              <a:rPr lang="zh-CN" altLang="en-US" sz="1600" dirty="0">
                <a:latin typeface="微软雅黑" panose="020B0503020204020204" pitchFamily="34" charset="-122"/>
                <a:ea typeface="微软雅黑" panose="020B0503020204020204" pitchFamily="34" charset="-122"/>
              </a:rPr>
              <a:t>：指定作业使用的</a:t>
            </a:r>
            <a:r>
              <a:rPr lang="en-US" altLang="zh-CN" sz="1600" dirty="0" err="1">
                <a:latin typeface="微软雅黑" panose="020B0503020204020204" pitchFamily="34" charset="-122"/>
                <a:ea typeface="微软雅黑" panose="020B0503020204020204" pitchFamily="34" charset="-122"/>
              </a:rPr>
              <a:t>qos</a:t>
            </a:r>
            <a:endParaRPr lang="nl-NL" altLang="zh-CN" sz="16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squeue</a:t>
            </a:r>
            <a:endPar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对角圆角矩形 15"/>
          <p:cNvSpPr/>
          <p:nvPr/>
        </p:nvSpPr>
        <p:spPr bwMode="auto">
          <a:xfrm>
            <a:off x="963286" y="707358"/>
            <a:ext cx="9784431" cy="658319"/>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squeue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：显示分区中的作业信息</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详细操作，请使用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man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squeue</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2" name="图片 1"/>
          <p:cNvPicPr>
            <a:picLocks noChangeAspect="1"/>
          </p:cNvPicPr>
          <p:nvPr>
            <p:custDataLst>
              <p:tags r:id="rId1"/>
            </p:custDataLst>
          </p:nvPr>
        </p:nvPicPr>
        <p:blipFill>
          <a:blip r:embed="rId4"/>
          <a:stretch>
            <a:fillRect/>
          </a:stretch>
        </p:blipFill>
        <p:spPr>
          <a:xfrm>
            <a:off x="1107228" y="1743926"/>
            <a:ext cx="9331325" cy="3293745"/>
          </a:xfrm>
          <a:prstGeom prst="rect">
            <a:avLst/>
          </a:prstGeom>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scancel</a:t>
            </a:r>
            <a:endPar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对角圆角矩形 15"/>
          <p:cNvSpPr/>
          <p:nvPr/>
        </p:nvSpPr>
        <p:spPr bwMode="auto">
          <a:xfrm>
            <a:off x="963286" y="755203"/>
            <a:ext cx="10361206" cy="834445"/>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scancel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：删除分区中的作业</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详细操作，请使用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man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scancel</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。如</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scancel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显示，对正在运行的作业号为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35</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的作业进行删除操作</a:t>
            </a:r>
          </a:p>
        </p:txBody>
      </p:sp>
      <p:pic>
        <p:nvPicPr>
          <p:cNvPr id="18" name="图片 17"/>
          <p:cNvPicPr>
            <a:picLocks noChangeAspect="1"/>
          </p:cNvPicPr>
          <p:nvPr/>
        </p:nvPicPr>
        <p:blipFill>
          <a:blip r:embed="rId3"/>
          <a:stretch>
            <a:fillRect/>
          </a:stretch>
        </p:blipFill>
        <p:spPr>
          <a:xfrm>
            <a:off x="979146" y="1860900"/>
            <a:ext cx="10345346" cy="3231068"/>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2605310"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a:t>
                </a:r>
                <a:r>
                  <a:rPr lang="zh-CN" altLang="en-US"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项目整体介绍</a:t>
                </a:r>
                <a:endParaRPr lang="en-US" altLang="zh-CN"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项目背景</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17" name="对角圆角矩形 16"/>
          <p:cNvSpPr/>
          <p:nvPr/>
        </p:nvSpPr>
        <p:spPr bwMode="auto">
          <a:xfrm>
            <a:off x="1148936" y="1329234"/>
            <a:ext cx="10164827" cy="3676719"/>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indent="457200" defTabSz="801370" fontAlgn="base">
              <a:lnSpc>
                <a:spcPct val="150000"/>
              </a:lnSpc>
              <a:spcBef>
                <a:spcPct val="0"/>
              </a:spcBef>
              <a:spcAft>
                <a:spcPct val="0"/>
              </a:spcAft>
            </a:pPr>
            <a:r>
              <a:rPr lang="zh-CN" altLang="zh-CN" sz="1600" kern="0" dirty="0">
                <a:latin typeface="微软雅黑" panose="020B0503020204020204" pitchFamily="34" charset="-122"/>
                <a:ea typeface="微软雅黑" panose="020B0503020204020204" pitchFamily="34" charset="-122"/>
                <a:cs typeface="+mn-ea"/>
              </a:rPr>
              <a:t>嘉庚创新实验室（全称：中国福建能源材料科学与技术创新实验室）于</a:t>
            </a:r>
            <a:r>
              <a:rPr lang="en-US" altLang="zh-CN" sz="1600" kern="0" dirty="0">
                <a:latin typeface="微软雅黑" panose="020B0503020204020204" pitchFamily="34" charset="-122"/>
                <a:ea typeface="微软雅黑" panose="020B0503020204020204" pitchFamily="34" charset="-122"/>
                <a:cs typeface="+mn-ea"/>
              </a:rPr>
              <a:t>2019</a:t>
            </a:r>
            <a:r>
              <a:rPr lang="zh-CN" altLang="zh-CN" sz="1600" kern="0" dirty="0">
                <a:latin typeface="微软雅黑" panose="020B0503020204020204" pitchFamily="34" charset="-122"/>
                <a:ea typeface="微软雅黑" panose="020B0503020204020204" pitchFamily="34" charset="-122"/>
                <a:cs typeface="+mn-ea"/>
              </a:rPr>
              <a:t>年</a:t>
            </a:r>
            <a:r>
              <a:rPr lang="en-US" altLang="zh-CN" sz="1600" kern="0" dirty="0">
                <a:latin typeface="微软雅黑" panose="020B0503020204020204" pitchFamily="34" charset="-122"/>
                <a:ea typeface="微软雅黑" panose="020B0503020204020204" pitchFamily="34" charset="-122"/>
                <a:cs typeface="+mn-ea"/>
              </a:rPr>
              <a:t>9</a:t>
            </a:r>
            <a:r>
              <a:rPr lang="zh-CN" altLang="zh-CN" sz="1600" kern="0" dirty="0">
                <a:latin typeface="微软雅黑" panose="020B0503020204020204" pitchFamily="34" charset="-122"/>
                <a:ea typeface="微软雅黑" panose="020B0503020204020204" pitchFamily="34" charset="-122"/>
                <a:cs typeface="+mn-ea"/>
              </a:rPr>
              <a:t>月</a:t>
            </a:r>
            <a:r>
              <a:rPr lang="en-US" altLang="zh-CN" sz="1600" kern="0" dirty="0">
                <a:latin typeface="微软雅黑" panose="020B0503020204020204" pitchFamily="34" charset="-122"/>
                <a:ea typeface="微软雅黑" panose="020B0503020204020204" pitchFamily="34" charset="-122"/>
                <a:cs typeface="+mn-ea"/>
              </a:rPr>
              <a:t>10</a:t>
            </a:r>
            <a:r>
              <a:rPr lang="zh-CN" altLang="zh-CN" sz="1600" kern="0" dirty="0">
                <a:latin typeface="微软雅黑" panose="020B0503020204020204" pitchFamily="34" charset="-122"/>
                <a:ea typeface="微软雅黑" panose="020B0503020204020204" pitchFamily="34" charset="-122"/>
                <a:cs typeface="+mn-ea"/>
              </a:rPr>
              <a:t>日获得福建省委、省政府授牌成立，是福建首批四家省创新实验室之一。嘉庚创新实验室围绕国家战略需求和地方产业发展，以攻克“卡脖子”技术、落地产业化成果为己任，布局高效能源存储、低碳能源系统、未来显示技术、石墨烯等先进材料、仪器装备网络、能源政策智库等研发方向。通过创新体制机制，汇聚全球创新资源，打造能源材料领域的“科技加速器”和“产业发动机”，</a:t>
            </a:r>
            <a:r>
              <a:rPr lang="zh-CN" altLang="en-US" sz="1600" kern="0" dirty="0">
                <a:latin typeface="微软雅黑" panose="020B0503020204020204" pitchFamily="34" charset="-122"/>
                <a:ea typeface="微软雅黑" panose="020B0503020204020204" pitchFamily="34" charset="-122"/>
                <a:cs typeface="+mn-ea"/>
              </a:rPr>
              <a:t>嘉庚实验室与浪潮联合，</a:t>
            </a:r>
            <a:r>
              <a:rPr lang="zh-CN" altLang="zh-CN" sz="1600" kern="0" dirty="0">
                <a:latin typeface="微软雅黑" panose="020B0503020204020204" pitchFamily="34" charset="-122"/>
                <a:ea typeface="微软雅黑" panose="020B0503020204020204" pitchFamily="34" charset="-122"/>
                <a:cs typeface="+mn-ea"/>
              </a:rPr>
              <a:t>力争建成具备世界影响力的实验室，为支撑中国建设世界科技强国作出贡献。</a:t>
            </a:r>
          </a:p>
          <a:p>
            <a:pPr defTabSz="801370" fontAlgn="base">
              <a:lnSpc>
                <a:spcPct val="150000"/>
              </a:lnSpc>
              <a:spcBef>
                <a:spcPct val="0"/>
              </a:spcBef>
              <a:spcAft>
                <a:spcPct val="0"/>
              </a:spcAft>
            </a:pPr>
            <a:endParaRPr lang="zh-CN" altLang="en-US" sz="1600" kern="0" dirty="0">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9" y="-1"/>
                <a:ext cx="4764182"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sacct</a:t>
            </a:r>
            <a:endPar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对角圆角矩形 15"/>
          <p:cNvSpPr/>
          <p:nvPr/>
        </p:nvSpPr>
        <p:spPr bwMode="auto">
          <a:xfrm>
            <a:off x="963285" y="755204"/>
            <a:ext cx="10701845" cy="61047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sacct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：查看已完成作业</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详细操作，请使用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man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sacct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。如</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sacct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显示，查询用户当前运行过的所有作业</a:t>
            </a:r>
          </a:p>
        </p:txBody>
      </p:sp>
      <p:pic>
        <p:nvPicPr>
          <p:cNvPr id="2" name="图片 1"/>
          <p:cNvPicPr>
            <a:picLocks noChangeAspect="1"/>
          </p:cNvPicPr>
          <p:nvPr>
            <p:custDataLst>
              <p:tags r:id="rId1"/>
            </p:custDataLst>
          </p:nvPr>
        </p:nvPicPr>
        <p:blipFill>
          <a:blip r:embed="rId5"/>
          <a:stretch>
            <a:fillRect/>
          </a:stretch>
        </p:blipFill>
        <p:spPr>
          <a:xfrm>
            <a:off x="286385" y="1597975"/>
            <a:ext cx="4996815" cy="3523276"/>
          </a:xfrm>
          <a:prstGeom prst="rect">
            <a:avLst/>
          </a:prstGeom>
        </p:spPr>
      </p:pic>
      <p:pic>
        <p:nvPicPr>
          <p:cNvPr id="3" name="图片 2"/>
          <p:cNvPicPr>
            <a:picLocks noChangeAspect="1"/>
          </p:cNvPicPr>
          <p:nvPr>
            <p:custDataLst>
              <p:tags r:id="rId2"/>
            </p:custDataLst>
          </p:nvPr>
        </p:nvPicPr>
        <p:blipFill>
          <a:blip r:embed="rId6"/>
          <a:stretch>
            <a:fillRect/>
          </a:stretch>
        </p:blipFill>
        <p:spPr>
          <a:xfrm>
            <a:off x="5467835" y="1596974"/>
            <a:ext cx="6437780" cy="3438244"/>
          </a:xfrm>
          <a:prstGeom prst="rect">
            <a:avLst/>
          </a:prstGeom>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419030" y="29860"/>
            <a:ext cx="5614539"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defRPr/>
            </a:pP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通用</a:t>
            </a:r>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CPU</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计算任务作业脚本模板</a:t>
            </a:r>
          </a:p>
        </p:txBody>
      </p:sp>
      <p:sp>
        <p:nvSpPr>
          <p:cNvPr id="16" name="对角圆角矩形 15"/>
          <p:cNvSpPr/>
          <p:nvPr/>
        </p:nvSpPr>
        <p:spPr bwMode="auto">
          <a:xfrm>
            <a:off x="870195" y="552765"/>
            <a:ext cx="11070284" cy="5911061"/>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CPU</a:t>
            </a:r>
            <a:r>
              <a:rPr lang="zh-CN" altLang="en-US" sz="1600" b="1" dirty="0">
                <a:latin typeface="微软雅黑" panose="020B0503020204020204" pitchFamily="34" charset="-122"/>
                <a:ea typeface="微软雅黑" panose="020B0503020204020204" pitchFamily="34" charset="-122"/>
              </a:rPr>
              <a:t>计算任务通用脚本内容如下，所有</a:t>
            </a:r>
            <a:r>
              <a:rPr lang="en-US" altLang="zh-CN" sz="1600" b="1" dirty="0">
                <a:latin typeface="微软雅黑" panose="020B0503020204020204" pitchFamily="34" charset="-122"/>
                <a:ea typeface="微软雅黑" panose="020B0503020204020204" pitchFamily="34" charset="-122"/>
              </a:rPr>
              <a:t>CPU</a:t>
            </a:r>
            <a:r>
              <a:rPr lang="zh-CN" altLang="en-US" sz="1600" b="1" dirty="0">
                <a:latin typeface="微软雅黑" panose="020B0503020204020204" pitchFamily="34" charset="-122"/>
                <a:ea typeface="微软雅黑" panose="020B0503020204020204" pitchFamily="34" charset="-122"/>
              </a:rPr>
              <a:t>计算任务均可在该模板的基础上进行相应的修改</a:t>
            </a:r>
            <a:endParaRPr lang="en-US" altLang="zh-CN" sz="1600" b="1"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#!/bin/bash</a:t>
            </a:r>
          </a:p>
          <a:p>
            <a:r>
              <a:rPr lang="en-US" altLang="zh-CN" sz="1600" dirty="0">
                <a:latin typeface="微软雅黑" panose="020B0503020204020204" pitchFamily="34" charset="-122"/>
                <a:ea typeface="微软雅黑" panose="020B0503020204020204" pitchFamily="34" charset="-122"/>
              </a:rPr>
              <a:t>#SBATCH --job-name=</a:t>
            </a:r>
            <a:r>
              <a:rPr lang="en-US" altLang="zh-CN" sz="1600" dirty="0" err="1">
                <a:solidFill>
                  <a:srgbClr val="FF0000"/>
                </a:solidFill>
                <a:latin typeface="微软雅黑" panose="020B0503020204020204" pitchFamily="34" charset="-122"/>
                <a:ea typeface="微软雅黑" panose="020B0503020204020204" pitchFamily="34" charset="-122"/>
              </a:rPr>
              <a:t>cpu</a:t>
            </a:r>
            <a:r>
              <a:rPr lang="en-US" altLang="zh-CN" sz="1600" dirty="0">
                <a:solidFill>
                  <a:srgbClr val="FF0000"/>
                </a:solidFill>
                <a:latin typeface="微软雅黑" panose="020B0503020204020204" pitchFamily="34" charset="-122"/>
                <a:ea typeface="微软雅黑" panose="020B0503020204020204" pitchFamily="34" charset="-122"/>
              </a:rPr>
              <a:t>-test        ##</a:t>
            </a:r>
            <a:r>
              <a:rPr lang="zh-CN" altLang="en-US" sz="1600" dirty="0">
                <a:solidFill>
                  <a:srgbClr val="FF0000"/>
                </a:solidFill>
                <a:latin typeface="微软雅黑" panose="020B0503020204020204" pitchFamily="34" charset="-122"/>
                <a:ea typeface="微软雅黑" panose="020B0503020204020204" pitchFamily="34" charset="-122"/>
              </a:rPr>
              <a:t>作业名称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--partition=</a:t>
            </a:r>
            <a:r>
              <a:rPr lang="en-US" altLang="zh-CN" sz="1600" dirty="0" err="1">
                <a:solidFill>
                  <a:srgbClr val="FF0000"/>
                </a:solidFill>
                <a:latin typeface="微软雅黑" panose="020B0503020204020204" pitchFamily="34" charset="-122"/>
                <a:ea typeface="微软雅黑" panose="020B0503020204020204" pitchFamily="34" charset="-122"/>
              </a:rPr>
              <a:t>cpuPartition</a:t>
            </a:r>
            <a:r>
              <a:rPr lang="en-US" altLang="zh-CN" sz="1600" dirty="0">
                <a:solidFill>
                  <a:srgbClr val="FF0000"/>
                </a:solidFill>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作业申请的分区名称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--nodes=</a:t>
            </a:r>
            <a:r>
              <a:rPr lang="en-US" altLang="zh-CN" sz="1600" dirty="0">
                <a:solidFill>
                  <a:srgbClr val="FF0000"/>
                </a:solidFill>
                <a:latin typeface="微软雅黑" panose="020B0503020204020204" pitchFamily="34" charset="-122"/>
                <a:ea typeface="微软雅黑" panose="020B0503020204020204" pitchFamily="34" charset="-122"/>
              </a:rPr>
              <a:t>1                        ##</a:t>
            </a:r>
            <a:r>
              <a:rPr lang="zh-CN" altLang="en-US" sz="1600" dirty="0">
                <a:solidFill>
                  <a:srgbClr val="FF0000"/>
                </a:solidFill>
                <a:latin typeface="微软雅黑" panose="020B0503020204020204" pitchFamily="34" charset="-122"/>
                <a:ea typeface="微软雅黑" panose="020B0503020204020204" pitchFamily="34" charset="-122"/>
              </a:rPr>
              <a:t>作业申请的节点数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-per-node=</a:t>
            </a:r>
            <a:r>
              <a:rPr lang="en-US" altLang="zh-CN" sz="1600" dirty="0">
                <a:solidFill>
                  <a:srgbClr val="FF0000"/>
                </a:solidFill>
                <a:latin typeface="微软雅黑" panose="020B0503020204020204" pitchFamily="34" charset="-122"/>
                <a:ea typeface="微软雅黑" panose="020B0503020204020204" pitchFamily="34" charset="-122"/>
              </a:rPr>
              <a:t>4        ##</a:t>
            </a:r>
            <a:r>
              <a:rPr lang="zh-CN" altLang="en-US" sz="1600" dirty="0">
                <a:solidFill>
                  <a:srgbClr val="FF0000"/>
                </a:solidFill>
                <a:latin typeface="微软雅黑" panose="020B0503020204020204" pitchFamily="34" charset="-122"/>
                <a:ea typeface="微软雅黑" panose="020B0503020204020204" pitchFamily="34" charset="-122"/>
              </a:rPr>
              <a:t>作业申请的每个节点使用的核心数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--error=%</a:t>
            </a:r>
            <a:r>
              <a:rPr lang="en-US" altLang="zh-CN" sz="1600" dirty="0" err="1">
                <a:latin typeface="微软雅黑" panose="020B0503020204020204" pitchFamily="34" charset="-122"/>
                <a:ea typeface="微软雅黑" panose="020B0503020204020204" pitchFamily="34" charset="-122"/>
              </a:rPr>
              <a:t>j.err</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--output=%</a:t>
            </a:r>
            <a:r>
              <a:rPr lang="en-US" altLang="zh-CN" sz="1600" dirty="0" err="1">
                <a:latin typeface="微软雅黑" panose="020B0503020204020204" pitchFamily="34" charset="-122"/>
                <a:ea typeface="微软雅黑" panose="020B0503020204020204" pitchFamily="34" charset="-122"/>
              </a:rPr>
              <a:t>j.out</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--mem-per-</a:t>
            </a:r>
            <a:r>
              <a:rPr lang="en-US" altLang="zh-CN" sz="1600" dirty="0" err="1">
                <a:latin typeface="微软雅黑" panose="020B0503020204020204" pitchFamily="34" charset="-122"/>
                <a:ea typeface="微软雅黑" panose="020B0503020204020204" pitchFamily="34" charset="-122"/>
              </a:rPr>
              <a:t>cpu</a:t>
            </a:r>
            <a:r>
              <a:rPr lang="en-US" altLang="zh-CN" sz="1600" dirty="0">
                <a:latin typeface="微软雅黑" panose="020B0503020204020204" pitchFamily="34" charset="-122"/>
                <a:ea typeface="微软雅黑" panose="020B0503020204020204" pitchFamily="34" charset="-122"/>
              </a:rPr>
              <a:t>=2G</a:t>
            </a:r>
          </a:p>
          <a:p>
            <a:r>
              <a:rPr lang="en-US" altLang="zh-CN" sz="1600" dirty="0">
                <a:latin typeface="微软雅黑" panose="020B0503020204020204" pitchFamily="34" charset="-122"/>
                <a:ea typeface="微软雅黑" panose="020B0503020204020204" pitchFamily="34" charset="-122"/>
              </a:rPr>
              <a:t>#SBATCH --mem=16G </a:t>
            </a: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CURDIR=`</a:t>
            </a:r>
            <a:r>
              <a:rPr lang="en-US" altLang="zh-CN" sz="1600" dirty="0" err="1">
                <a:latin typeface="微软雅黑" panose="020B0503020204020204" pitchFamily="34" charset="-122"/>
                <a:ea typeface="微软雅黑" panose="020B0503020204020204" pitchFamily="34" charset="-122"/>
              </a:rPr>
              <a:t>pwd</a:t>
            </a:r>
            <a:r>
              <a:rPr lang="en-US" altLang="zh-CN" sz="1600" dirty="0">
                <a:latin typeface="微软雅黑" panose="020B0503020204020204" pitchFamily="34" charset="-122"/>
                <a:ea typeface="微软雅黑" panose="020B0503020204020204" pitchFamily="34" charset="-122"/>
              </a:rPr>
              <a:t>`</a:t>
            </a:r>
          </a:p>
          <a:p>
            <a:r>
              <a:rPr lang="en-US" altLang="zh-CN" sz="1600" dirty="0" err="1">
                <a:latin typeface="微软雅黑" panose="020B0503020204020204" pitchFamily="34" charset="-122"/>
                <a:ea typeface="微软雅黑" panose="020B0503020204020204" pitchFamily="34" charset="-122"/>
              </a:rPr>
              <a:t>rm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rf</a:t>
            </a:r>
            <a:r>
              <a:rPr lang="en-US" altLang="zh-CN" sz="1600" dirty="0">
                <a:latin typeface="微软雅黑" panose="020B0503020204020204" pitchFamily="34" charset="-122"/>
                <a:ea typeface="微软雅黑" panose="020B0503020204020204" pitchFamily="34" charset="-122"/>
              </a:rPr>
              <a: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a:p>
            <a:r>
              <a:rPr lang="en-US" altLang="zh-CN" sz="1600" dirty="0">
                <a:latin typeface="微软雅黑" panose="020B0503020204020204" pitchFamily="34" charset="-122"/>
                <a:ea typeface="微软雅黑" panose="020B0503020204020204" pitchFamily="34" charset="-122"/>
              </a:rPr>
              <a:t>NODES=`</a:t>
            </a: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hostnames $SLURM_JOB_NODELIST`</a:t>
            </a:r>
          </a:p>
          <a:p>
            <a:r>
              <a:rPr lang="en-US" altLang="zh-CN" sz="1600" dirty="0">
                <a:latin typeface="微软雅黑" panose="020B0503020204020204" pitchFamily="34" charset="-122"/>
                <a:ea typeface="微软雅黑" panose="020B0503020204020204" pitchFamily="34" charset="-122"/>
              </a:rPr>
              <a:t>for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in $NODES</a:t>
            </a:r>
          </a:p>
          <a:p>
            <a:r>
              <a:rPr lang="en-US" altLang="zh-CN" sz="1600" dirty="0">
                <a:latin typeface="微软雅黑" panose="020B0503020204020204" pitchFamily="34" charset="-122"/>
                <a:ea typeface="微软雅黑" panose="020B0503020204020204" pitchFamily="34" charset="-122"/>
              </a:rPr>
              <a:t>do</a:t>
            </a:r>
          </a:p>
          <a:p>
            <a:r>
              <a:rPr lang="en-US" altLang="zh-CN" sz="1600" dirty="0">
                <a:latin typeface="微软雅黑" panose="020B0503020204020204" pitchFamily="34" charset="-122"/>
                <a:ea typeface="微软雅黑" panose="020B0503020204020204" pitchFamily="34" charset="-122"/>
              </a:rPr>
              <a:t>echo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:$SLURM_NTASKS_PER_NODE" &gt;&gt;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a:p>
            <a:r>
              <a:rPr lang="en-US" altLang="zh-CN" sz="1600" dirty="0">
                <a:latin typeface="微软雅黑" panose="020B0503020204020204" pitchFamily="34" charset="-122"/>
                <a:ea typeface="微软雅黑" panose="020B0503020204020204" pitchFamily="34" charset="-122"/>
              </a:rPr>
              <a:t>done</a:t>
            </a:r>
          </a:p>
          <a:p>
            <a:r>
              <a:rPr lang="en-US" altLang="zh-CN" sz="1600" dirty="0">
                <a:latin typeface="微软雅黑" panose="020B0503020204020204" pitchFamily="34" charset="-122"/>
                <a:ea typeface="微软雅黑" panose="020B0503020204020204" pitchFamily="34" charset="-122"/>
              </a:rPr>
              <a:t>echo $SLURM_NPROCS</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5489174"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通用</a:t>
            </a:r>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CPU</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计算任务作业脚本模板</a:t>
            </a:r>
          </a:p>
        </p:txBody>
      </p:sp>
      <p:sp>
        <p:nvSpPr>
          <p:cNvPr id="16" name="对角圆角矩形 15"/>
          <p:cNvSpPr/>
          <p:nvPr/>
        </p:nvSpPr>
        <p:spPr bwMode="auto">
          <a:xfrm>
            <a:off x="655882" y="567361"/>
            <a:ext cx="10961834" cy="6052987"/>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a:latin typeface="微软雅黑" panose="020B0503020204020204" pitchFamily="34" charset="-122"/>
                <a:ea typeface="微软雅黑" panose="020B0503020204020204" pitchFamily="34" charset="-122"/>
              </a:rPr>
              <a:t>echo "process will start at : "</a:t>
            </a:r>
          </a:p>
          <a:p>
            <a:pPr>
              <a:lnSpc>
                <a:spcPct val="150000"/>
              </a:lnSpc>
            </a:pPr>
            <a:r>
              <a:rPr lang="en-US" altLang="zh-CN" sz="1600" dirty="0">
                <a:latin typeface="微软雅黑" panose="020B0503020204020204" pitchFamily="34" charset="-122"/>
                <a:ea typeface="微软雅黑" panose="020B0503020204020204" pitchFamily="34" charset="-122"/>
              </a:rPr>
              <a:t>date</a:t>
            </a:r>
          </a:p>
          <a:p>
            <a:pPr>
              <a:lnSpc>
                <a:spcPct val="150000"/>
              </a:lnSpc>
            </a:pPr>
            <a:r>
              <a:rPr lang="en-US" altLang="zh-CN" sz="1600" dirty="0">
                <a:latin typeface="微软雅黑" panose="020B0503020204020204" pitchFamily="34" charset="-122"/>
                <a:ea typeface="微软雅黑" panose="020B0503020204020204" pitchFamily="34" charset="-122"/>
              </a:rPr>
              <a:t>echo "++++++++++++++++++++++++++++++++++++++++"</a:t>
            </a:r>
          </a:p>
          <a:p>
            <a:pPr>
              <a:lnSpc>
                <a:spcPct val="15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以下几行为加载软件环境变量（注意：你在该任务里面需要用到的所有软件均需要添加到这个位置，务必根据实际情况按需添加或者删除）</a:t>
            </a:r>
          </a:p>
          <a:p>
            <a:pPr>
              <a:lnSpc>
                <a:spcPct val="150000"/>
              </a:lnSpc>
            </a:pPr>
            <a:r>
              <a:rPr lang="en-US" altLang="zh-CN" sz="1600" dirty="0">
                <a:latin typeface="微软雅黑" panose="020B0503020204020204" pitchFamily="34" charset="-122"/>
                <a:ea typeface="微软雅黑" panose="020B0503020204020204" pitchFamily="34" charset="-122"/>
              </a:rPr>
              <a:t>module load XXX</a:t>
            </a:r>
          </a:p>
          <a:p>
            <a:pPr>
              <a:lnSpc>
                <a:spcPct val="150000"/>
              </a:lnSpc>
            </a:pPr>
            <a:r>
              <a:rPr lang="en-US" altLang="zh-CN" sz="1600" dirty="0">
                <a:latin typeface="微软雅黑" panose="020B0503020204020204" pitchFamily="34" charset="-122"/>
                <a:ea typeface="微软雅黑" panose="020B0503020204020204" pitchFamily="34" charset="-122"/>
              </a:rPr>
              <a:t>Program </a:t>
            </a:r>
            <a:r>
              <a:rPr lang="en-US" altLang="zh-CN" sz="1600" dirty="0" err="1">
                <a:latin typeface="微软雅黑" panose="020B0503020204020204" pitchFamily="34" charset="-122"/>
                <a:ea typeface="微软雅黑" panose="020B0503020204020204" pitchFamily="34" charset="-122"/>
              </a:rPr>
              <a:t>excute</a:t>
            </a:r>
            <a:r>
              <a:rPr lang="en-US" altLang="zh-CN" sz="1600" dirty="0">
                <a:latin typeface="微软雅黑" panose="020B0503020204020204" pitchFamily="34" charset="-122"/>
                <a:ea typeface="微软雅黑" panose="020B0503020204020204" pitchFamily="34" charset="-122"/>
              </a:rPr>
              <a:t> Command   </a:t>
            </a:r>
            <a:r>
              <a:rPr lang="en-US" altLang="zh-CN" sz="1600" dirty="0">
                <a:solidFill>
                  <a:srgbClr val="FF0000"/>
                </a:solidFill>
                <a:latin typeface="微软雅黑" panose="020B0503020204020204" pitchFamily="34" charset="-122"/>
                <a:ea typeface="微软雅黑" panose="020B0503020204020204" pitchFamily="34" charset="-122"/>
              </a:rPr>
              <a:t>          ##CPU</a:t>
            </a:r>
            <a:r>
              <a:rPr lang="zh-CN" altLang="en-US" sz="1600" dirty="0">
                <a:solidFill>
                  <a:srgbClr val="FF0000"/>
                </a:solidFill>
                <a:latin typeface="微软雅黑" panose="020B0503020204020204" pitchFamily="34" charset="-122"/>
                <a:ea typeface="微软雅黑" panose="020B0503020204020204" pitchFamily="34" charset="-122"/>
              </a:rPr>
              <a:t>程序执行命令语句，每个软件的执行命令都是互不相同的，请自行查询你所需要使用到的软件程序执行的命令格式，务必根据实际情况修改。软件跑串行、单节点多核并行、多节点多核并行、多线程请参考你所用到的软件的使用说明。</a:t>
            </a:r>
          </a:p>
          <a:p>
            <a:pPr>
              <a:lnSpc>
                <a:spcPct val="150000"/>
              </a:lnSpc>
            </a:pPr>
            <a:r>
              <a:rPr lang="en-US" altLang="zh-CN" sz="1600" dirty="0">
                <a:latin typeface="微软雅黑" panose="020B0503020204020204" pitchFamily="34" charset="-122"/>
                <a:ea typeface="微软雅黑" panose="020B0503020204020204" pitchFamily="34" charset="-122"/>
              </a:rPr>
              <a:t>echo "++++++++++++++++++++++++++++++++++++++++"</a:t>
            </a:r>
          </a:p>
          <a:p>
            <a:pPr>
              <a:lnSpc>
                <a:spcPct val="150000"/>
              </a:lnSpc>
            </a:pPr>
            <a:r>
              <a:rPr lang="en-US" altLang="zh-CN" sz="1600" dirty="0">
                <a:latin typeface="微软雅黑" panose="020B0503020204020204" pitchFamily="34" charset="-122"/>
                <a:ea typeface="微软雅黑" panose="020B0503020204020204" pitchFamily="34" charset="-122"/>
              </a:rPr>
              <a:t>echo "process will sleep 30s"</a:t>
            </a:r>
          </a:p>
          <a:p>
            <a:pPr>
              <a:lnSpc>
                <a:spcPct val="150000"/>
              </a:lnSpc>
            </a:pPr>
            <a:r>
              <a:rPr lang="en-US" altLang="zh-CN" sz="1600" dirty="0">
                <a:latin typeface="微软雅黑" panose="020B0503020204020204" pitchFamily="34" charset="-122"/>
                <a:ea typeface="微软雅黑" panose="020B0503020204020204" pitchFamily="34" charset="-122"/>
              </a:rPr>
              <a:t>sleep 30</a:t>
            </a:r>
          </a:p>
          <a:p>
            <a:pPr>
              <a:lnSpc>
                <a:spcPct val="150000"/>
              </a:lnSpc>
            </a:pPr>
            <a:r>
              <a:rPr lang="en-US" altLang="zh-CN" sz="1600" dirty="0">
                <a:latin typeface="微软雅黑" panose="020B0503020204020204" pitchFamily="34" charset="-122"/>
                <a:ea typeface="微软雅黑" panose="020B0503020204020204" pitchFamily="34" charset="-122"/>
              </a:rPr>
              <a:t>echo "process end at : "</a:t>
            </a:r>
          </a:p>
          <a:p>
            <a:pPr>
              <a:lnSpc>
                <a:spcPct val="150000"/>
              </a:lnSpc>
            </a:pPr>
            <a:r>
              <a:rPr lang="en-US" altLang="zh-CN" sz="1600" dirty="0">
                <a:latin typeface="微软雅黑" panose="020B0503020204020204" pitchFamily="34" charset="-122"/>
                <a:ea typeface="微软雅黑" panose="020B0503020204020204" pitchFamily="34" charset="-122"/>
              </a:rPr>
              <a:t>date</a:t>
            </a:r>
          </a:p>
          <a:p>
            <a:pPr>
              <a:lnSpc>
                <a:spcPct val="150000"/>
              </a:lnSpc>
            </a:pPr>
            <a:r>
              <a:rPr lang="en-US" altLang="zh-CN" sz="1600" dirty="0" err="1">
                <a:latin typeface="微软雅黑" panose="020B0503020204020204" pitchFamily="34" charset="-122"/>
                <a:ea typeface="微软雅黑" panose="020B0503020204020204" pitchFamily="34" charset="-122"/>
              </a:rPr>
              <a:t>rm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rf</a:t>
            </a:r>
            <a:r>
              <a:rPr lang="en-US" altLang="zh-CN" sz="1600" dirty="0">
                <a:latin typeface="微软雅黑" panose="020B0503020204020204" pitchFamily="34" charset="-122"/>
                <a:ea typeface="微软雅黑" panose="020B0503020204020204" pitchFamily="34" charset="-122"/>
              </a:rPr>
              <a: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5489174"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通用</a:t>
            </a:r>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GPU</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计算任务作业脚本模板</a:t>
            </a:r>
          </a:p>
        </p:txBody>
      </p:sp>
      <p:sp>
        <p:nvSpPr>
          <p:cNvPr id="16" name="对角圆角矩形 15"/>
          <p:cNvSpPr/>
          <p:nvPr/>
        </p:nvSpPr>
        <p:spPr bwMode="auto">
          <a:xfrm>
            <a:off x="870195" y="552765"/>
            <a:ext cx="11163374" cy="5845729"/>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GPU</a:t>
            </a:r>
            <a:r>
              <a:rPr lang="zh-CN" altLang="en-US" sz="1600" b="1" dirty="0">
                <a:latin typeface="微软雅黑" panose="020B0503020204020204" pitchFamily="34" charset="-122"/>
                <a:ea typeface="微软雅黑" panose="020B0503020204020204" pitchFamily="34" charset="-122"/>
              </a:rPr>
              <a:t>计算任务通用脚本内容如下，所有</a:t>
            </a:r>
            <a:r>
              <a:rPr lang="en-US" altLang="zh-CN" sz="1600" b="1" dirty="0">
                <a:latin typeface="微软雅黑" panose="020B0503020204020204" pitchFamily="34" charset="-122"/>
                <a:ea typeface="微软雅黑" panose="020B0503020204020204" pitchFamily="34" charset="-122"/>
              </a:rPr>
              <a:t>GPU</a:t>
            </a:r>
            <a:r>
              <a:rPr lang="zh-CN" altLang="en-US" sz="1600" b="1" dirty="0">
                <a:latin typeface="微软雅黑" panose="020B0503020204020204" pitchFamily="34" charset="-122"/>
                <a:ea typeface="微软雅黑" panose="020B0503020204020204" pitchFamily="34" charset="-122"/>
              </a:rPr>
              <a:t>计算任务均可在该模板的基础上进行相应的修改</a:t>
            </a:r>
            <a:endParaRPr lang="en-US" altLang="zh-CN" sz="1600" b="1"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#!/bin/bash</a:t>
            </a:r>
          </a:p>
          <a:p>
            <a:r>
              <a:rPr lang="en-US" altLang="zh-CN" sz="1600" dirty="0">
                <a:latin typeface="微软雅黑" panose="020B0503020204020204" pitchFamily="34" charset="-122"/>
                <a:ea typeface="微软雅黑" panose="020B0503020204020204" pitchFamily="34" charset="-122"/>
              </a:rPr>
              <a:t>#SBATCH --job-name=</a:t>
            </a:r>
            <a:r>
              <a:rPr lang="en-US" altLang="zh-CN" sz="1600" dirty="0" err="1">
                <a:solidFill>
                  <a:srgbClr val="FF0000"/>
                </a:solidFill>
                <a:latin typeface="微软雅黑" panose="020B0503020204020204" pitchFamily="34" charset="-122"/>
                <a:ea typeface="微软雅黑" panose="020B0503020204020204" pitchFamily="34" charset="-122"/>
              </a:rPr>
              <a:t>gpu</a:t>
            </a:r>
            <a:r>
              <a:rPr lang="en-US" altLang="zh-CN" sz="1600" dirty="0">
                <a:solidFill>
                  <a:srgbClr val="FF0000"/>
                </a:solidFill>
                <a:latin typeface="微软雅黑" panose="020B0503020204020204" pitchFamily="34" charset="-122"/>
                <a:ea typeface="微软雅黑" panose="020B0503020204020204" pitchFamily="34" charset="-122"/>
              </a:rPr>
              <a:t>-test        ##</a:t>
            </a:r>
            <a:r>
              <a:rPr lang="zh-CN" altLang="en-US" sz="1600" dirty="0">
                <a:solidFill>
                  <a:srgbClr val="FF0000"/>
                </a:solidFill>
                <a:latin typeface="微软雅黑" panose="020B0503020204020204" pitchFamily="34" charset="-122"/>
                <a:ea typeface="微软雅黑" panose="020B0503020204020204" pitchFamily="34" charset="-122"/>
              </a:rPr>
              <a:t>作业名称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--partition=</a:t>
            </a:r>
            <a:r>
              <a:rPr lang="en-US" altLang="zh-CN" sz="1600" dirty="0" err="1">
                <a:solidFill>
                  <a:srgbClr val="FF0000"/>
                </a:solidFill>
                <a:latin typeface="微软雅黑" panose="020B0503020204020204" pitchFamily="34" charset="-122"/>
                <a:ea typeface="微软雅黑" panose="020B0503020204020204" pitchFamily="34" charset="-122"/>
              </a:rPr>
              <a:t>gpuPartition</a:t>
            </a:r>
            <a:r>
              <a:rPr lang="en-US" altLang="zh-CN" sz="1600" dirty="0">
                <a:solidFill>
                  <a:srgbClr val="FF0000"/>
                </a:solidFill>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作业申请的分区名称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--nodes=</a:t>
            </a:r>
            <a:r>
              <a:rPr lang="en-US" altLang="zh-CN" sz="1600" dirty="0">
                <a:solidFill>
                  <a:srgbClr val="FF0000"/>
                </a:solidFill>
                <a:latin typeface="微软雅黑" panose="020B0503020204020204" pitchFamily="34" charset="-122"/>
                <a:ea typeface="微软雅黑" panose="020B0503020204020204" pitchFamily="34" charset="-122"/>
              </a:rPr>
              <a:t>1                        ##</a:t>
            </a:r>
            <a:r>
              <a:rPr lang="zh-CN" altLang="en-US" sz="1600" dirty="0">
                <a:solidFill>
                  <a:srgbClr val="FF0000"/>
                </a:solidFill>
                <a:latin typeface="微软雅黑" panose="020B0503020204020204" pitchFamily="34" charset="-122"/>
                <a:ea typeface="微软雅黑" panose="020B0503020204020204" pitchFamily="34" charset="-122"/>
              </a:rPr>
              <a:t>作业申请的节点数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-per-node=</a:t>
            </a:r>
            <a:r>
              <a:rPr lang="en-US" altLang="zh-CN" sz="1600" dirty="0">
                <a:solidFill>
                  <a:srgbClr val="FF0000"/>
                </a:solidFill>
                <a:latin typeface="微软雅黑" panose="020B0503020204020204" pitchFamily="34" charset="-122"/>
                <a:ea typeface="微软雅黑" panose="020B0503020204020204" pitchFamily="34" charset="-122"/>
              </a:rPr>
              <a:t>8        ##</a:t>
            </a:r>
            <a:r>
              <a:rPr lang="zh-CN" altLang="en-US" sz="1600" dirty="0">
                <a:solidFill>
                  <a:srgbClr val="FF0000"/>
                </a:solidFill>
                <a:latin typeface="微软雅黑" panose="020B0503020204020204" pitchFamily="34" charset="-122"/>
                <a:ea typeface="微软雅黑" panose="020B0503020204020204" pitchFamily="34" charset="-122"/>
              </a:rPr>
              <a:t>作业申请的每个节点使用的核心数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a:t>
            </a:r>
            <a:r>
              <a:rPr lang="en-US" altLang="zh-CN" sz="1600" dirty="0" err="1">
                <a:latin typeface="微软雅黑" panose="020B0503020204020204" pitchFamily="34" charset="-122"/>
                <a:ea typeface="微软雅黑" panose="020B0503020204020204" pitchFamily="34" charset="-122"/>
              </a:rPr>
              <a:t>gres</a:t>
            </a:r>
            <a:r>
              <a:rPr lang="en-US" altLang="zh-CN" sz="1600" dirty="0">
                <a:latin typeface="微软雅黑" panose="020B0503020204020204" pitchFamily="34" charset="-122"/>
                <a:ea typeface="微软雅黑" panose="020B0503020204020204" pitchFamily="34" charset="-122"/>
              </a:rPr>
              <a:t>=gpu:1                    </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作业申请的每个节点</a:t>
            </a:r>
            <a:r>
              <a:rPr lang="en-US" altLang="zh-CN" sz="1600" dirty="0">
                <a:solidFill>
                  <a:srgbClr val="FF0000"/>
                </a:solidFill>
                <a:latin typeface="微软雅黑" panose="020B0503020204020204" pitchFamily="34" charset="-122"/>
                <a:ea typeface="微软雅黑" panose="020B0503020204020204" pitchFamily="34" charset="-122"/>
              </a:rPr>
              <a:t>GPU</a:t>
            </a:r>
            <a:r>
              <a:rPr lang="zh-CN" altLang="en-US" sz="1600" dirty="0">
                <a:solidFill>
                  <a:srgbClr val="FF0000"/>
                </a:solidFill>
                <a:latin typeface="微软雅黑" panose="020B0503020204020204" pitchFamily="34" charset="-122"/>
                <a:ea typeface="微软雅黑" panose="020B0503020204020204" pitchFamily="34" charset="-122"/>
              </a:rPr>
              <a:t>卡数量</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--error=%</a:t>
            </a:r>
            <a:r>
              <a:rPr lang="en-US" altLang="zh-CN" sz="1600" dirty="0" err="1">
                <a:latin typeface="微软雅黑" panose="020B0503020204020204" pitchFamily="34" charset="-122"/>
                <a:ea typeface="微软雅黑" panose="020B0503020204020204" pitchFamily="34" charset="-122"/>
              </a:rPr>
              <a:t>j.err</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--output=%</a:t>
            </a:r>
            <a:r>
              <a:rPr lang="en-US" altLang="zh-CN" sz="1600" dirty="0" err="1">
                <a:latin typeface="微软雅黑" panose="020B0503020204020204" pitchFamily="34" charset="-122"/>
                <a:ea typeface="微软雅黑" panose="020B0503020204020204" pitchFamily="34" charset="-122"/>
              </a:rPr>
              <a:t>j.out</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--mem-per-</a:t>
            </a:r>
            <a:r>
              <a:rPr lang="en-US" altLang="zh-CN" sz="1600" dirty="0" err="1">
                <a:latin typeface="微软雅黑" panose="020B0503020204020204" pitchFamily="34" charset="-122"/>
                <a:ea typeface="微软雅黑" panose="020B0503020204020204" pitchFamily="34" charset="-122"/>
              </a:rPr>
              <a:t>cpu</a:t>
            </a:r>
            <a:r>
              <a:rPr lang="en-US" altLang="zh-CN" sz="1600" dirty="0">
                <a:latin typeface="微软雅黑" panose="020B0503020204020204" pitchFamily="34" charset="-122"/>
                <a:ea typeface="微软雅黑" panose="020B0503020204020204" pitchFamily="34" charset="-122"/>
              </a:rPr>
              <a:t>=2G</a:t>
            </a:r>
          </a:p>
          <a:p>
            <a:r>
              <a:rPr lang="en-US" altLang="zh-CN" sz="1600" dirty="0">
                <a:latin typeface="微软雅黑" panose="020B0503020204020204" pitchFamily="34" charset="-122"/>
                <a:ea typeface="微软雅黑" panose="020B0503020204020204" pitchFamily="34" charset="-122"/>
              </a:rPr>
              <a:t>#SBATCH --mem=16G </a:t>
            </a: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CURDIR=`</a:t>
            </a:r>
            <a:r>
              <a:rPr lang="en-US" altLang="zh-CN" sz="1600" dirty="0" err="1">
                <a:latin typeface="微软雅黑" panose="020B0503020204020204" pitchFamily="34" charset="-122"/>
                <a:ea typeface="微软雅黑" panose="020B0503020204020204" pitchFamily="34" charset="-122"/>
              </a:rPr>
              <a:t>pwd</a:t>
            </a:r>
            <a:r>
              <a:rPr lang="en-US" altLang="zh-CN" sz="1600" dirty="0">
                <a:latin typeface="微软雅黑" panose="020B0503020204020204" pitchFamily="34" charset="-122"/>
                <a:ea typeface="微软雅黑" panose="020B0503020204020204" pitchFamily="34" charset="-122"/>
              </a:rPr>
              <a:t>`</a:t>
            </a:r>
          </a:p>
          <a:p>
            <a:r>
              <a:rPr lang="en-US" altLang="zh-CN" sz="1600" dirty="0" err="1">
                <a:latin typeface="微软雅黑" panose="020B0503020204020204" pitchFamily="34" charset="-122"/>
                <a:ea typeface="微软雅黑" panose="020B0503020204020204" pitchFamily="34" charset="-122"/>
              </a:rPr>
              <a:t>rm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rf</a:t>
            </a:r>
            <a:r>
              <a:rPr lang="en-US" altLang="zh-CN" sz="1600" dirty="0">
                <a:latin typeface="微软雅黑" panose="020B0503020204020204" pitchFamily="34" charset="-122"/>
                <a:ea typeface="微软雅黑" panose="020B0503020204020204" pitchFamily="34" charset="-122"/>
              </a:rPr>
              <a: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a:p>
            <a:r>
              <a:rPr lang="en-US" altLang="zh-CN" sz="1600" dirty="0">
                <a:latin typeface="微软雅黑" panose="020B0503020204020204" pitchFamily="34" charset="-122"/>
                <a:ea typeface="微软雅黑" panose="020B0503020204020204" pitchFamily="34" charset="-122"/>
              </a:rPr>
              <a:t>NODES=`</a:t>
            </a: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hostnames $SLURM_JOB_NODELIST`</a:t>
            </a:r>
          </a:p>
          <a:p>
            <a:r>
              <a:rPr lang="en-US" altLang="zh-CN" sz="1600" dirty="0">
                <a:latin typeface="微软雅黑" panose="020B0503020204020204" pitchFamily="34" charset="-122"/>
                <a:ea typeface="微软雅黑" panose="020B0503020204020204" pitchFamily="34" charset="-122"/>
              </a:rPr>
              <a:t>for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in $NODES</a:t>
            </a:r>
          </a:p>
          <a:p>
            <a:r>
              <a:rPr lang="en-US" altLang="zh-CN" sz="1600" dirty="0">
                <a:latin typeface="微软雅黑" panose="020B0503020204020204" pitchFamily="34" charset="-122"/>
                <a:ea typeface="微软雅黑" panose="020B0503020204020204" pitchFamily="34" charset="-122"/>
              </a:rPr>
              <a:t>do</a:t>
            </a:r>
          </a:p>
          <a:p>
            <a:r>
              <a:rPr lang="en-US" altLang="zh-CN" sz="1600" dirty="0">
                <a:latin typeface="微软雅黑" panose="020B0503020204020204" pitchFamily="34" charset="-122"/>
                <a:ea typeface="微软雅黑" panose="020B0503020204020204" pitchFamily="34" charset="-122"/>
              </a:rPr>
              <a:t>echo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:$SLURM_NTASKS_PER_NODE" &gt;&gt;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a:p>
            <a:r>
              <a:rPr lang="en-US" altLang="zh-CN" sz="1600" dirty="0">
                <a:latin typeface="微软雅黑" panose="020B0503020204020204" pitchFamily="34" charset="-122"/>
                <a:ea typeface="微软雅黑" panose="020B0503020204020204" pitchFamily="34" charset="-122"/>
              </a:rPr>
              <a:t>done</a:t>
            </a:r>
          </a:p>
          <a:p>
            <a:r>
              <a:rPr lang="en-US" altLang="zh-CN" sz="1600" dirty="0">
                <a:latin typeface="微软雅黑" panose="020B0503020204020204" pitchFamily="34" charset="-122"/>
                <a:ea typeface="微软雅黑" panose="020B0503020204020204" pitchFamily="34" charset="-122"/>
              </a:rPr>
              <a:t>echo $SLURM_NPROCS</a:t>
            </a:r>
          </a:p>
          <a:p>
            <a:r>
              <a:rPr lang="en-US" altLang="zh-CN" sz="1600" dirty="0">
                <a:latin typeface="微软雅黑" panose="020B0503020204020204" pitchFamily="34" charset="-122"/>
                <a:ea typeface="微软雅黑" panose="020B0503020204020204" pitchFamily="34" charset="-122"/>
              </a:rPr>
              <a:t>echo $SLURM_GPUS</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5489174"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通用</a:t>
            </a:r>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GPU</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计算任务作业脚本模板</a:t>
            </a:r>
          </a:p>
        </p:txBody>
      </p:sp>
      <p:sp>
        <p:nvSpPr>
          <p:cNvPr id="16" name="对角圆角矩形 15"/>
          <p:cNvSpPr/>
          <p:nvPr/>
        </p:nvSpPr>
        <p:spPr bwMode="auto">
          <a:xfrm>
            <a:off x="870195" y="552765"/>
            <a:ext cx="11163374" cy="5845729"/>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sz="1600" dirty="0">
                <a:latin typeface="微软雅黑" panose="020B0503020204020204" pitchFamily="34" charset="-122"/>
                <a:ea typeface="微软雅黑" panose="020B0503020204020204" pitchFamily="34" charset="-122"/>
              </a:rPr>
              <a:t>echo "process will start at : "</a:t>
            </a:r>
          </a:p>
          <a:p>
            <a:r>
              <a:rPr lang="en-US" altLang="zh-CN" sz="1600" dirty="0">
                <a:latin typeface="微软雅黑" panose="020B0503020204020204" pitchFamily="34" charset="-122"/>
                <a:ea typeface="微软雅黑" panose="020B0503020204020204" pitchFamily="34" charset="-122"/>
              </a:rPr>
              <a:t>date</a:t>
            </a:r>
          </a:p>
          <a:p>
            <a:r>
              <a:rPr lang="en-US" altLang="zh-CN" sz="1600" dirty="0">
                <a:latin typeface="微软雅黑" panose="020B0503020204020204" pitchFamily="34" charset="-122"/>
                <a:ea typeface="微软雅黑" panose="020B0503020204020204" pitchFamily="34" charset="-122"/>
              </a:rPr>
              <a:t>echo "++++++++++++++++++++++++++++++++++++++++"</a:t>
            </a:r>
          </a:p>
          <a:p>
            <a:endParaRPr lang="en-US" altLang="zh-CN" sz="1600" dirty="0">
              <a:latin typeface="微软雅黑" panose="020B0503020204020204" pitchFamily="34" charset="-122"/>
              <a:ea typeface="微软雅黑" panose="020B0503020204020204" pitchFamily="34" charset="-122"/>
            </a:endParaRPr>
          </a:p>
          <a:p>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以下几行为加载软件环境变量（注意：你在该任务里面需要用到的所有软件均需要添加到这个位置，务必根据实际情况按需添加或者删除）</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solidFill>
                  <a:srgbClr val="FF0000"/>
                </a:solidFill>
                <a:latin typeface="微软雅黑" panose="020B0503020204020204" pitchFamily="34" charset="-122"/>
                <a:ea typeface="微软雅黑" panose="020B0503020204020204" pitchFamily="34" charset="-122"/>
              </a:rPr>
              <a:t>module load XXX</a:t>
            </a:r>
          </a:p>
          <a:p>
            <a:pPr>
              <a:lnSpc>
                <a:spcPct val="150000"/>
              </a:lnSpc>
            </a:pPr>
            <a:r>
              <a:rPr lang="en-US" altLang="zh-CN" sz="1600" dirty="0">
                <a:solidFill>
                  <a:srgbClr val="FF0000"/>
                </a:solidFill>
                <a:latin typeface="微软雅黑" panose="020B0503020204020204" pitchFamily="34" charset="-122"/>
                <a:ea typeface="微软雅黑" panose="020B0503020204020204" pitchFamily="34" charset="-122"/>
              </a:rPr>
              <a:t>Program </a:t>
            </a:r>
            <a:r>
              <a:rPr lang="en-US" altLang="zh-CN" sz="1600" dirty="0" err="1">
                <a:solidFill>
                  <a:srgbClr val="FF0000"/>
                </a:solidFill>
                <a:latin typeface="微软雅黑" panose="020B0503020204020204" pitchFamily="34" charset="-122"/>
                <a:ea typeface="微软雅黑" panose="020B0503020204020204" pitchFamily="34" charset="-122"/>
              </a:rPr>
              <a:t>excute</a:t>
            </a:r>
            <a:r>
              <a:rPr lang="en-US" altLang="zh-CN" sz="1600" dirty="0">
                <a:solidFill>
                  <a:srgbClr val="FF0000"/>
                </a:solidFill>
                <a:latin typeface="微软雅黑" panose="020B0503020204020204" pitchFamily="34" charset="-122"/>
                <a:ea typeface="微软雅黑" panose="020B0503020204020204" pitchFamily="34" charset="-122"/>
              </a:rPr>
              <a:t> Command  ##GPU</a:t>
            </a:r>
            <a:r>
              <a:rPr lang="zh-CN" altLang="en-US" sz="1600" dirty="0">
                <a:solidFill>
                  <a:srgbClr val="FF0000"/>
                </a:solidFill>
                <a:latin typeface="微软雅黑" panose="020B0503020204020204" pitchFamily="34" charset="-122"/>
                <a:ea typeface="微软雅黑" panose="020B0503020204020204" pitchFamily="34" charset="-122"/>
              </a:rPr>
              <a:t>程序执行命令语句，每个软件的执行命令都是互不相同的，请自行查询你所需要使用到的软件程序执行的命令格式，务必根据实际情况修改。软件跑串行、单节点多和并行、多节点多核并行、多线程请参考你所用到的软件的使用说明。</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echo "++++++++++++++++++++++++++++++++++++++++"</a:t>
            </a:r>
          </a:p>
          <a:p>
            <a:r>
              <a:rPr lang="en-US" altLang="zh-CN" sz="1600" dirty="0">
                <a:latin typeface="微软雅黑" panose="020B0503020204020204" pitchFamily="34" charset="-122"/>
                <a:ea typeface="微软雅黑" panose="020B0503020204020204" pitchFamily="34" charset="-122"/>
              </a:rPr>
              <a:t>echo "process will sleep 30s"</a:t>
            </a:r>
          </a:p>
          <a:p>
            <a:r>
              <a:rPr lang="en-US" altLang="zh-CN" sz="1600" dirty="0">
                <a:latin typeface="微软雅黑" panose="020B0503020204020204" pitchFamily="34" charset="-122"/>
                <a:ea typeface="微软雅黑" panose="020B0503020204020204" pitchFamily="34" charset="-122"/>
              </a:rPr>
              <a:t>sleep 30</a:t>
            </a:r>
          </a:p>
          <a:p>
            <a:r>
              <a:rPr lang="en-US" altLang="zh-CN" sz="1600" dirty="0">
                <a:latin typeface="微软雅黑" panose="020B0503020204020204" pitchFamily="34" charset="-122"/>
                <a:ea typeface="微软雅黑" panose="020B0503020204020204" pitchFamily="34" charset="-122"/>
              </a:rPr>
              <a:t>echo "process end at : "</a:t>
            </a:r>
          </a:p>
          <a:p>
            <a:r>
              <a:rPr lang="en-US" altLang="zh-CN" sz="1600" dirty="0">
                <a:latin typeface="微软雅黑" panose="020B0503020204020204" pitchFamily="34" charset="-122"/>
                <a:ea typeface="微软雅黑" panose="020B0503020204020204" pitchFamily="34" charset="-122"/>
              </a:rPr>
              <a:t>date</a:t>
            </a:r>
          </a:p>
          <a:p>
            <a:r>
              <a:rPr lang="en-US" altLang="zh-CN" sz="1600" dirty="0" err="1">
                <a:latin typeface="微软雅黑" panose="020B0503020204020204" pitchFamily="34" charset="-122"/>
                <a:ea typeface="微软雅黑" panose="020B0503020204020204" pitchFamily="34" charset="-122"/>
              </a:rPr>
              <a:t>rm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rf</a:t>
            </a:r>
            <a:r>
              <a:rPr lang="en-US" altLang="zh-CN" sz="1600" dirty="0">
                <a:latin typeface="微软雅黑" panose="020B0503020204020204" pitchFamily="34" charset="-122"/>
                <a:ea typeface="微软雅黑" panose="020B0503020204020204" pitchFamily="34" charset="-122"/>
              </a:rPr>
              <a: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Slurm</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作业参数说明</a:t>
            </a:r>
          </a:p>
        </p:txBody>
      </p:sp>
      <p:sp>
        <p:nvSpPr>
          <p:cNvPr id="16" name="对角圆角矩形 15"/>
          <p:cNvSpPr/>
          <p:nvPr/>
        </p:nvSpPr>
        <p:spPr bwMode="auto">
          <a:xfrm>
            <a:off x="798757" y="940526"/>
            <a:ext cx="11070284" cy="4536814"/>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GPU</a:t>
            </a:r>
            <a:r>
              <a:rPr lang="zh-CN" altLang="en-US" sz="1600" dirty="0">
                <a:latin typeface="微软雅黑" panose="020B0503020204020204" pitchFamily="34" charset="-122"/>
                <a:ea typeface="微软雅黑" panose="020B0503020204020204" pitchFamily="34" charset="-122"/>
              </a:rPr>
              <a:t>的脚本差异在于</a:t>
            </a:r>
            <a:r>
              <a:rPr lang="en-US" altLang="zh-CN" sz="1600" dirty="0">
                <a:latin typeface="微软雅黑" panose="020B0503020204020204" pitchFamily="34" charset="-122"/>
                <a:ea typeface="微软雅黑" panose="020B0503020204020204" pitchFamily="34" charset="-122"/>
              </a:rPr>
              <a:t>GPU</a:t>
            </a:r>
            <a:r>
              <a:rPr lang="zh-CN" altLang="en-US" sz="1600" dirty="0">
                <a:latin typeface="微软雅黑" panose="020B0503020204020204" pitchFamily="34" charset="-122"/>
                <a:ea typeface="微软雅黑" panose="020B0503020204020204" pitchFamily="34" charset="-122"/>
              </a:rPr>
              <a:t>脚本多了</a:t>
            </a:r>
            <a:r>
              <a:rPr lang="en-US" altLang="zh-CN" sz="1600" dirty="0">
                <a:solidFill>
                  <a:srgbClr val="FF0000"/>
                </a:solidFill>
                <a:latin typeface="微软雅黑" panose="020B0503020204020204" pitchFamily="34" charset="-122"/>
                <a:ea typeface="微软雅黑" panose="020B0503020204020204" pitchFamily="34" charset="-122"/>
              </a:rPr>
              <a:t>#SBATCH --</a:t>
            </a:r>
            <a:r>
              <a:rPr lang="en-US" altLang="zh-CN" sz="1600" dirty="0" err="1">
                <a:solidFill>
                  <a:srgbClr val="FF0000"/>
                </a:solidFill>
                <a:latin typeface="微软雅黑" panose="020B0503020204020204" pitchFamily="34" charset="-122"/>
                <a:ea typeface="微软雅黑" panose="020B0503020204020204" pitchFamily="34" charset="-122"/>
              </a:rPr>
              <a:t>gpus</a:t>
            </a:r>
            <a:r>
              <a:rPr lang="en-US" altLang="zh-CN" sz="1600" dirty="0">
                <a:solidFill>
                  <a:srgbClr val="FF0000"/>
                </a:solidFill>
                <a:latin typeface="微软雅黑" panose="020B0503020204020204" pitchFamily="34" charset="-122"/>
                <a:ea typeface="微软雅黑" panose="020B0503020204020204" pitchFamily="34" charset="-122"/>
              </a:rPr>
              <a:t>=1</a:t>
            </a:r>
            <a:r>
              <a:rPr lang="zh-CN" altLang="en-US" sz="1600" dirty="0">
                <a:solidFill>
                  <a:srgbClr val="FF0000"/>
                </a:solidFill>
                <a:latin typeface="微软雅黑" panose="020B0503020204020204" pitchFamily="34" charset="-122"/>
                <a:ea typeface="微软雅黑" panose="020B0503020204020204" pitchFamily="34" charset="-122"/>
              </a:rPr>
              <a:t>和</a:t>
            </a:r>
            <a:r>
              <a:rPr lang="en-US" altLang="zh-CN" sz="1600" dirty="0">
                <a:solidFill>
                  <a:srgbClr val="FF0000"/>
                </a:solidFill>
                <a:latin typeface="微软雅黑" panose="020B0503020204020204" pitchFamily="34" charset="-122"/>
                <a:ea typeface="微软雅黑" panose="020B0503020204020204" pitchFamily="34" charset="-122"/>
              </a:rPr>
              <a:t> echo $SLURM_GPUS</a:t>
            </a:r>
          </a:p>
          <a:p>
            <a:pPr>
              <a:lnSpc>
                <a:spcPct val="150000"/>
              </a:lnSpc>
            </a:pPr>
            <a:r>
              <a:rPr lang="zh-CN" altLang="en-US" sz="1600" dirty="0">
                <a:latin typeface="微软雅黑" panose="020B0503020204020204" pitchFamily="34" charset="-122"/>
                <a:ea typeface="微软雅黑" panose="020B0503020204020204" pitchFamily="34" charset="-122"/>
              </a:rPr>
              <a:t>两行参数，因此该部分内容以</a:t>
            </a:r>
            <a:r>
              <a:rPr lang="en-US" altLang="zh-CN" sz="1600" dirty="0">
                <a:latin typeface="微软雅黑" panose="020B0503020204020204" pitchFamily="34" charset="-122"/>
                <a:ea typeface="微软雅黑" panose="020B0503020204020204" pitchFamily="34" charset="-122"/>
              </a:rPr>
              <a:t>GPU</a:t>
            </a:r>
            <a:r>
              <a:rPr lang="zh-CN" altLang="en-US" sz="1600" dirty="0">
                <a:latin typeface="微软雅黑" panose="020B0503020204020204" pitchFamily="34" charset="-122"/>
                <a:ea typeface="微软雅黑" panose="020B0503020204020204" pitchFamily="34" charset="-122"/>
              </a:rPr>
              <a:t>脚本模板为例子做详细说明</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指定脚本使用</a:t>
            </a:r>
            <a:r>
              <a:rPr lang="en-US" altLang="zh-CN" sz="1600" dirty="0">
                <a:latin typeface="微软雅黑" panose="020B0503020204020204" pitchFamily="34" charset="-122"/>
                <a:ea typeface="微软雅黑" panose="020B0503020204020204" pitchFamily="34" charset="-122"/>
              </a:rPr>
              <a:t>/bin/</a:t>
            </a:r>
            <a:r>
              <a:rPr lang="en-US" altLang="zh-CN" sz="1600" dirty="0" err="1">
                <a:latin typeface="微软雅黑" panose="020B0503020204020204" pitchFamily="34" charset="-122"/>
                <a:ea typeface="微软雅黑" panose="020B0503020204020204" pitchFamily="34" charset="-122"/>
              </a:rPr>
              <a:t>sh</a:t>
            </a:r>
            <a:r>
              <a:rPr lang="zh-CN" altLang="en-US" sz="1600" dirty="0">
                <a:latin typeface="微软雅黑" panose="020B0503020204020204" pitchFamily="34" charset="-122"/>
                <a:ea typeface="微软雅黑" panose="020B0503020204020204" pitchFamily="34" charset="-122"/>
              </a:rPr>
              <a:t>来解释执行</a:t>
            </a:r>
          </a:p>
          <a:p>
            <a:pPr>
              <a:lnSpc>
                <a:spcPct val="150000"/>
              </a:lnSpc>
            </a:pPr>
            <a:r>
              <a:rPr lang="en-US" altLang="zh-CN" sz="1600" dirty="0">
                <a:latin typeface="微软雅黑" panose="020B0503020204020204" pitchFamily="34" charset="-122"/>
                <a:ea typeface="微软雅黑" panose="020B0503020204020204" pitchFamily="34" charset="-122"/>
              </a:rPr>
              <a:t>#!/bin/</a:t>
            </a:r>
            <a:r>
              <a:rPr lang="en-US" altLang="zh-CN" sz="1600" dirty="0" err="1">
                <a:latin typeface="微软雅黑" panose="020B0503020204020204" pitchFamily="34" charset="-122"/>
                <a:ea typeface="微软雅黑" panose="020B0503020204020204" pitchFamily="34" charset="-122"/>
              </a:rPr>
              <a:t>sh</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指定作业名</a:t>
            </a:r>
          </a:p>
          <a:p>
            <a:pPr>
              <a:lnSpc>
                <a:spcPct val="150000"/>
              </a:lnSpc>
            </a:pPr>
            <a:r>
              <a:rPr lang="en-US" altLang="zh-CN" sz="1600" dirty="0">
                <a:latin typeface="微软雅黑" panose="020B0503020204020204" pitchFamily="34" charset="-122"/>
                <a:ea typeface="微软雅黑" panose="020B0503020204020204" pitchFamily="34" charset="-122"/>
              </a:rPr>
              <a:t>#SBATCH --job-name=</a:t>
            </a:r>
            <a:r>
              <a:rPr lang="en-US" altLang="zh-CN" sz="1600" dirty="0" err="1">
                <a:latin typeface="微软雅黑" panose="020B0503020204020204" pitchFamily="34" charset="-122"/>
                <a:ea typeface="微软雅黑" panose="020B0503020204020204" pitchFamily="34" charset="-122"/>
              </a:rPr>
              <a:t>gpu</a:t>
            </a:r>
            <a:r>
              <a:rPr lang="en-US" altLang="zh-CN" sz="1600" dirty="0">
                <a:latin typeface="微软雅黑" panose="020B0503020204020204" pitchFamily="34" charset="-122"/>
                <a:ea typeface="微软雅黑" panose="020B0503020204020204" pitchFamily="34" charset="-122"/>
              </a:rPr>
              <a:t>-test    ##</a:t>
            </a:r>
            <a:r>
              <a:rPr lang="zh-CN" altLang="en-US" sz="1600" dirty="0">
                <a:latin typeface="微软雅黑" panose="020B0503020204020204" pitchFamily="34" charset="-122"/>
                <a:ea typeface="微软雅黑" panose="020B0503020204020204" pitchFamily="34" charset="-122"/>
              </a:rPr>
              <a:t>通过</a:t>
            </a:r>
            <a:r>
              <a:rPr lang="en-US" altLang="zh-CN" sz="1600" dirty="0">
                <a:latin typeface="微软雅黑" panose="020B0503020204020204" pitchFamily="34" charset="-122"/>
                <a:ea typeface="微软雅黑" panose="020B0503020204020204" pitchFamily="34" charset="-122"/>
              </a:rPr>
              <a:t>--job-name </a:t>
            </a:r>
            <a:r>
              <a:rPr lang="zh-CN" altLang="en-US" sz="1600" dirty="0">
                <a:latin typeface="微软雅黑" panose="020B0503020204020204" pitchFamily="34" charset="-122"/>
                <a:ea typeface="微软雅黑" panose="020B0503020204020204" pitchFamily="34" charset="-122"/>
              </a:rPr>
              <a:t>参数指定作业名为</a:t>
            </a:r>
            <a:r>
              <a:rPr lang="en-US" altLang="zh-CN" sz="1600" dirty="0" err="1">
                <a:latin typeface="微软雅黑" panose="020B0503020204020204" pitchFamily="34" charset="-122"/>
                <a:ea typeface="微软雅黑" panose="020B0503020204020204" pitchFamily="34" charset="-122"/>
              </a:rPr>
              <a:t>gpu</a:t>
            </a:r>
            <a:r>
              <a:rPr lang="en-US" altLang="zh-CN" sz="1600" dirty="0">
                <a:latin typeface="微软雅黑" panose="020B0503020204020204" pitchFamily="34" charset="-122"/>
                <a:ea typeface="微软雅黑" panose="020B0503020204020204" pitchFamily="34" charset="-122"/>
              </a:rPr>
              <a:t>-test</a:t>
            </a:r>
            <a:r>
              <a:rPr lang="zh-CN" altLang="en-US" sz="1600" dirty="0">
                <a:latin typeface="微软雅黑" panose="020B0503020204020204" pitchFamily="34" charset="-122"/>
                <a:ea typeface="微软雅黑" panose="020B0503020204020204" pitchFamily="34" charset="-122"/>
              </a:rPr>
              <a:t>，若不写该参数，则作业名默认跟</a:t>
            </a:r>
            <a:r>
              <a:rPr lang="en-US" altLang="zh-CN" sz="1600" dirty="0" err="1">
                <a:latin typeface="微软雅黑" panose="020B0503020204020204" pitchFamily="34" charset="-122"/>
                <a:ea typeface="微软雅黑" panose="020B0503020204020204" pitchFamily="34" charset="-122"/>
              </a:rPr>
              <a:t>slurm</a:t>
            </a:r>
            <a:r>
              <a:rPr lang="zh-CN" altLang="en-US" sz="1600" dirty="0">
                <a:latin typeface="微软雅黑" panose="020B0503020204020204" pitchFamily="34" charset="-122"/>
                <a:ea typeface="微软雅黑" panose="020B0503020204020204" pitchFamily="34" charset="-122"/>
              </a:rPr>
              <a:t>作业脚本的名称一致</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指定所要执行的分区名称</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#SBATCH --partition=</a:t>
            </a:r>
            <a:r>
              <a:rPr lang="en-US" altLang="zh-CN" sz="1600" dirty="0" err="1">
                <a:latin typeface="微软雅黑" panose="020B0503020204020204" pitchFamily="34" charset="-122"/>
                <a:ea typeface="微软雅黑" panose="020B0503020204020204" pitchFamily="34" charset="-122"/>
              </a:rPr>
              <a:t>cpuPartition</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通过</a:t>
            </a:r>
            <a:r>
              <a:rPr lang="en-US" altLang="zh-CN" sz="1600" dirty="0">
                <a:latin typeface="微软雅黑" panose="020B0503020204020204" pitchFamily="34" charset="-122"/>
                <a:ea typeface="微软雅黑" panose="020B0503020204020204" pitchFamily="34" charset="-122"/>
              </a:rPr>
              <a:t>--partition</a:t>
            </a:r>
            <a:r>
              <a:rPr lang="zh-CN" altLang="en-US" sz="1600" dirty="0">
                <a:latin typeface="微软雅黑" panose="020B0503020204020204" pitchFamily="34" charset="-122"/>
                <a:ea typeface="微软雅黑" panose="020B0503020204020204" pitchFamily="34" charset="-122"/>
              </a:rPr>
              <a:t>参数指定作业所选择的分区，</a:t>
            </a:r>
            <a:r>
              <a:rPr lang="zh-CN" altLang="en-US" sz="1600" dirty="0">
                <a:solidFill>
                  <a:srgbClr val="FF0000"/>
                </a:solidFill>
                <a:latin typeface="微软雅黑" panose="020B0503020204020204" pitchFamily="34" charset="-122"/>
                <a:ea typeface="微软雅黑" panose="020B0503020204020204" pitchFamily="34" charset="-122"/>
              </a:rPr>
              <a:t>该参数必须要写，需要</a:t>
            </a:r>
            <a:r>
              <a:rPr lang="en-US" altLang="zh-CN" sz="1600" dirty="0" err="1">
                <a:solidFill>
                  <a:srgbClr val="FF0000"/>
                </a:solidFill>
                <a:latin typeface="微软雅黑" panose="020B0503020204020204" pitchFamily="34" charset="-122"/>
                <a:ea typeface="微软雅黑" panose="020B0503020204020204" pitchFamily="34" charset="-122"/>
              </a:rPr>
              <a:t>sinfo</a:t>
            </a:r>
            <a:r>
              <a:rPr lang="zh-CN" altLang="en-US" sz="1600" dirty="0">
                <a:solidFill>
                  <a:srgbClr val="FF0000"/>
                </a:solidFill>
                <a:latin typeface="微软雅黑" panose="020B0503020204020204" pitchFamily="34" charset="-122"/>
                <a:ea typeface="微软雅黑" panose="020B0503020204020204" pitchFamily="34" charset="-122"/>
              </a:rPr>
              <a:t>查看自己可以提交的分区</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Slurm</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作业参数说明</a:t>
            </a:r>
          </a:p>
        </p:txBody>
      </p:sp>
      <p:sp>
        <p:nvSpPr>
          <p:cNvPr id="16" name="对角圆角矩形 15"/>
          <p:cNvSpPr/>
          <p:nvPr/>
        </p:nvSpPr>
        <p:spPr bwMode="auto">
          <a:xfrm>
            <a:off x="870195" y="1053924"/>
            <a:ext cx="11070284" cy="4780012"/>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指定使用的节点数以及每个节点使用的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核心数</a:t>
            </a:r>
          </a:p>
          <a:p>
            <a:pPr>
              <a:lnSpc>
                <a:spcPct val="150000"/>
              </a:lnSpc>
            </a:pPr>
            <a:r>
              <a:rPr lang="en-US" altLang="zh-CN" sz="1600" dirty="0">
                <a:latin typeface="微软雅黑" panose="020B0503020204020204" pitchFamily="34" charset="-122"/>
                <a:ea typeface="微软雅黑" panose="020B0503020204020204" pitchFamily="34" charset="-122"/>
              </a:rPr>
              <a:t>#SBATCH --nodes=1  ##</a:t>
            </a:r>
            <a:r>
              <a:rPr lang="zh-CN" altLang="en-US" sz="1600" dirty="0">
                <a:latin typeface="微软雅黑" panose="020B0503020204020204" pitchFamily="34" charset="-122"/>
                <a:ea typeface="微软雅黑" panose="020B0503020204020204" pitchFamily="34" charset="-122"/>
              </a:rPr>
              <a:t>通过</a:t>
            </a:r>
            <a:r>
              <a:rPr lang="en-US" altLang="zh-CN" sz="1600" dirty="0">
                <a:latin typeface="微软雅黑" panose="020B0503020204020204" pitchFamily="34" charset="-122"/>
                <a:ea typeface="微软雅黑" panose="020B0503020204020204" pitchFamily="34" charset="-122"/>
              </a:rPr>
              <a:t>--nodes</a:t>
            </a:r>
            <a:r>
              <a:rPr lang="zh-CN" altLang="en-US" sz="1600" dirty="0">
                <a:latin typeface="微软雅黑" panose="020B0503020204020204" pitchFamily="34" charset="-122"/>
                <a:ea typeface="微软雅黑" panose="020B0503020204020204" pitchFamily="34" charset="-122"/>
              </a:rPr>
              <a:t>参数指定作业要申请的节点数，</a:t>
            </a:r>
            <a:r>
              <a:rPr lang="en-US" altLang="zh-CN" sz="1600" dirty="0">
                <a:latin typeface="微软雅黑" panose="020B0503020204020204" pitchFamily="34" charset="-122"/>
                <a:ea typeface="微软雅黑" panose="020B0503020204020204" pitchFamily="34" charset="-122"/>
              </a:rPr>
              <a:t>--nodes=1</a:t>
            </a:r>
            <a:r>
              <a:rPr lang="zh-CN" altLang="en-US" sz="1600" dirty="0">
                <a:latin typeface="微软雅黑" panose="020B0503020204020204" pitchFamily="34" charset="-122"/>
                <a:ea typeface="微软雅黑" panose="020B0503020204020204" pitchFamily="34" charset="-122"/>
              </a:rPr>
              <a:t>表示随机启动</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个节点每个节点</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核心。若不写该参数，则作业默认只使用一个来运行。</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#SBATCH --</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-per-node=8  ##</a:t>
            </a:r>
            <a:r>
              <a:rPr lang="zh-CN" altLang="en-US" sz="1600" dirty="0">
                <a:latin typeface="微软雅黑" panose="020B0503020204020204" pitchFamily="34" charset="-122"/>
                <a:ea typeface="微软雅黑" panose="020B0503020204020204" pitchFamily="34" charset="-122"/>
              </a:rPr>
              <a:t>通过</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-per-node</a:t>
            </a:r>
            <a:r>
              <a:rPr lang="zh-CN" altLang="en-US" sz="1600" dirty="0">
                <a:latin typeface="微软雅黑" panose="020B0503020204020204" pitchFamily="34" charset="-122"/>
                <a:ea typeface="微软雅黑" panose="020B0503020204020204" pitchFamily="34" charset="-122"/>
              </a:rPr>
              <a:t>参数指定作业要申请的每个节点所使用的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核心数，</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-per-node=8</a:t>
            </a:r>
            <a:r>
              <a:rPr lang="zh-CN" altLang="en-US" sz="1600" dirty="0">
                <a:latin typeface="微软雅黑" panose="020B0503020204020204" pitchFamily="34" charset="-122"/>
                <a:ea typeface="微软雅黑" panose="020B0503020204020204" pitchFamily="34" charset="-122"/>
              </a:rPr>
              <a:t>表示随机在每个节点内使用</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核心资源。若不写该参数，则作业在每个节点内默认只使用一个</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核心资源。</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注意：</a:t>
            </a:r>
            <a:r>
              <a:rPr lang="en-US" altLang="zh-CN" sz="1600" dirty="0">
                <a:solidFill>
                  <a:srgbClr val="FF0000"/>
                </a:solidFill>
                <a:latin typeface="微软雅黑" panose="020B0503020204020204" pitchFamily="34" charset="-122"/>
                <a:ea typeface="微软雅黑" panose="020B0503020204020204" pitchFamily="34" charset="-122"/>
              </a:rPr>
              <a:t> #SBATCH --nodes=1 </a:t>
            </a:r>
            <a:r>
              <a:rPr lang="zh-CN" altLang="en-US" sz="1600" dirty="0">
                <a:solidFill>
                  <a:srgbClr val="FF0000"/>
                </a:solidFill>
                <a:latin typeface="微软雅黑" panose="020B0503020204020204" pitchFamily="34" charset="-122"/>
                <a:ea typeface="微软雅黑" panose="020B0503020204020204" pitchFamily="34" charset="-122"/>
              </a:rPr>
              <a:t>和</a:t>
            </a:r>
            <a:r>
              <a:rPr lang="en-US" altLang="zh-CN" sz="1600" dirty="0">
                <a:solidFill>
                  <a:srgbClr val="FF0000"/>
                </a:solidFill>
                <a:latin typeface="微软雅黑" panose="020B0503020204020204" pitchFamily="34" charset="-122"/>
                <a:ea typeface="微软雅黑" panose="020B0503020204020204" pitchFamily="34" charset="-122"/>
              </a:rPr>
              <a:t>#SBATCH --</a:t>
            </a:r>
            <a:r>
              <a:rPr lang="en-US" altLang="zh-CN" sz="1600" dirty="0" err="1">
                <a:solidFill>
                  <a:srgbClr val="FF0000"/>
                </a:solidFill>
                <a:latin typeface="微软雅黑" panose="020B0503020204020204" pitchFamily="34" charset="-122"/>
                <a:ea typeface="微软雅黑" panose="020B0503020204020204" pitchFamily="34" charset="-122"/>
              </a:rPr>
              <a:t>ntasks</a:t>
            </a:r>
            <a:r>
              <a:rPr lang="en-US" altLang="zh-CN" sz="1600" dirty="0">
                <a:solidFill>
                  <a:srgbClr val="FF0000"/>
                </a:solidFill>
                <a:latin typeface="微软雅黑" panose="020B0503020204020204" pitchFamily="34" charset="-122"/>
                <a:ea typeface="微软雅黑" panose="020B0503020204020204" pitchFamily="34" charset="-122"/>
              </a:rPr>
              <a:t>-per-node=8 </a:t>
            </a:r>
            <a:r>
              <a:rPr lang="zh-CN" altLang="en-US" sz="1600" dirty="0">
                <a:solidFill>
                  <a:srgbClr val="FF0000"/>
                </a:solidFill>
                <a:latin typeface="微软雅黑" panose="020B0503020204020204" pitchFamily="34" charset="-122"/>
                <a:ea typeface="微软雅黑" panose="020B0503020204020204" pitchFamily="34" charset="-122"/>
              </a:rPr>
              <a:t>两个参数需要配合使用。如果是单核串行作业，则</a:t>
            </a:r>
            <a:r>
              <a:rPr lang="en-US" altLang="zh-CN" sz="1600" dirty="0">
                <a:solidFill>
                  <a:srgbClr val="FF0000"/>
                </a:solidFill>
                <a:latin typeface="微软雅黑" panose="020B0503020204020204" pitchFamily="34" charset="-122"/>
                <a:ea typeface="微软雅黑" panose="020B0503020204020204" pitchFamily="34" charset="-122"/>
              </a:rPr>
              <a:t>nodes</a:t>
            </a:r>
            <a:r>
              <a:rPr lang="zh-CN" altLang="en-US" sz="1600" dirty="0">
                <a:solidFill>
                  <a:srgbClr val="FF0000"/>
                </a:solidFill>
                <a:latin typeface="微软雅黑" panose="020B0503020204020204" pitchFamily="34" charset="-122"/>
                <a:ea typeface="微软雅黑" panose="020B0503020204020204" pitchFamily="34" charset="-122"/>
              </a:rPr>
              <a:t>参数和</a:t>
            </a:r>
            <a:r>
              <a:rPr lang="en-US" altLang="zh-CN" sz="1600" dirty="0" err="1">
                <a:solidFill>
                  <a:srgbClr val="FF0000"/>
                </a:solidFill>
                <a:latin typeface="微软雅黑" panose="020B0503020204020204" pitchFamily="34" charset="-122"/>
                <a:ea typeface="微软雅黑" panose="020B0503020204020204" pitchFamily="34" charset="-122"/>
              </a:rPr>
              <a:t>ntasks</a:t>
            </a:r>
            <a:r>
              <a:rPr lang="en-US" altLang="zh-CN" sz="1600" dirty="0">
                <a:solidFill>
                  <a:srgbClr val="FF0000"/>
                </a:solidFill>
                <a:latin typeface="微软雅黑" panose="020B0503020204020204" pitchFamily="34" charset="-122"/>
                <a:ea typeface="微软雅黑" panose="020B0503020204020204" pitchFamily="34" charset="-122"/>
              </a:rPr>
              <a:t>-per-node</a:t>
            </a:r>
            <a:r>
              <a:rPr lang="zh-CN" altLang="en-US" sz="1600" dirty="0">
                <a:solidFill>
                  <a:srgbClr val="FF0000"/>
                </a:solidFill>
                <a:latin typeface="微软雅黑" panose="020B0503020204020204" pitchFamily="34" charset="-122"/>
                <a:ea typeface="微软雅黑" panose="020B0503020204020204" pitchFamily="34" charset="-122"/>
              </a:rPr>
              <a:t>参数均写</a:t>
            </a:r>
            <a:r>
              <a:rPr lang="en-US" altLang="zh-CN" sz="1600" dirty="0">
                <a:solidFill>
                  <a:srgbClr val="FF0000"/>
                </a:solidFill>
                <a:latin typeface="微软雅黑" panose="020B0503020204020204" pitchFamily="34" charset="-122"/>
                <a:ea typeface="微软雅黑" panose="020B0503020204020204" pitchFamily="34" charset="-122"/>
              </a:rPr>
              <a:t>1</a:t>
            </a:r>
            <a:r>
              <a:rPr lang="zh-CN" altLang="en-US" sz="1600" dirty="0">
                <a:solidFill>
                  <a:srgbClr val="FF0000"/>
                </a:solidFill>
                <a:latin typeface="微软雅黑" panose="020B0503020204020204" pitchFamily="34" charset="-122"/>
                <a:ea typeface="微软雅黑" panose="020B0503020204020204" pitchFamily="34" charset="-122"/>
              </a:rPr>
              <a:t>。如果是单节点多线程作业，则</a:t>
            </a:r>
            <a:r>
              <a:rPr lang="en-US" altLang="zh-CN" sz="1600" dirty="0">
                <a:solidFill>
                  <a:srgbClr val="FF0000"/>
                </a:solidFill>
                <a:latin typeface="微软雅黑" panose="020B0503020204020204" pitchFamily="34" charset="-122"/>
                <a:ea typeface="微软雅黑" panose="020B0503020204020204" pitchFamily="34" charset="-122"/>
              </a:rPr>
              <a:t>nodes</a:t>
            </a:r>
            <a:r>
              <a:rPr lang="zh-CN" altLang="en-US" sz="1600" dirty="0">
                <a:solidFill>
                  <a:srgbClr val="FF0000"/>
                </a:solidFill>
                <a:latin typeface="微软雅黑" panose="020B0503020204020204" pitchFamily="34" charset="-122"/>
                <a:ea typeface="微软雅黑" panose="020B0503020204020204" pitchFamily="34" charset="-122"/>
              </a:rPr>
              <a:t>参数写</a:t>
            </a:r>
            <a:r>
              <a:rPr lang="en-US" altLang="zh-CN" sz="1600" dirty="0">
                <a:solidFill>
                  <a:srgbClr val="FF0000"/>
                </a:solidFill>
                <a:latin typeface="微软雅黑" panose="020B0503020204020204" pitchFamily="34" charset="-122"/>
                <a:ea typeface="微软雅黑" panose="020B0503020204020204" pitchFamily="34" charset="-122"/>
              </a:rPr>
              <a:t>1</a:t>
            </a:r>
            <a:r>
              <a:rPr lang="zh-CN" altLang="en-US" sz="1600" dirty="0">
                <a:solidFill>
                  <a:srgbClr val="FF0000"/>
                </a:solidFill>
                <a:latin typeface="微软雅黑" panose="020B0503020204020204" pitchFamily="34" charset="-122"/>
                <a:ea typeface="微软雅黑" panose="020B0503020204020204" pitchFamily="34" charset="-122"/>
              </a:rPr>
              <a:t>，</a:t>
            </a:r>
            <a:r>
              <a:rPr lang="en-US" altLang="zh-CN" sz="1600" dirty="0" err="1">
                <a:solidFill>
                  <a:srgbClr val="FF0000"/>
                </a:solidFill>
                <a:latin typeface="微软雅黑" panose="020B0503020204020204" pitchFamily="34" charset="-122"/>
                <a:ea typeface="微软雅黑" panose="020B0503020204020204" pitchFamily="34" charset="-122"/>
              </a:rPr>
              <a:t>ntasks</a:t>
            </a:r>
            <a:r>
              <a:rPr lang="en-US" altLang="zh-CN" sz="1600" dirty="0">
                <a:solidFill>
                  <a:srgbClr val="FF0000"/>
                </a:solidFill>
                <a:latin typeface="微软雅黑" panose="020B0503020204020204" pitchFamily="34" charset="-122"/>
                <a:ea typeface="微软雅黑" panose="020B0503020204020204" pitchFamily="34" charset="-122"/>
              </a:rPr>
              <a:t>-per-node</a:t>
            </a:r>
            <a:r>
              <a:rPr lang="zh-CN" altLang="en-US" sz="1600" dirty="0">
                <a:solidFill>
                  <a:srgbClr val="FF0000"/>
                </a:solidFill>
                <a:latin typeface="微软雅黑" panose="020B0503020204020204" pitchFamily="34" charset="-122"/>
                <a:ea typeface="微软雅黑" panose="020B0503020204020204" pitchFamily="34" charset="-122"/>
              </a:rPr>
              <a:t>参数写线程数。如果是多节点多核并行作业，则</a:t>
            </a:r>
            <a:r>
              <a:rPr lang="en-US" altLang="zh-CN" sz="1600" dirty="0">
                <a:solidFill>
                  <a:srgbClr val="FF0000"/>
                </a:solidFill>
                <a:latin typeface="微软雅黑" panose="020B0503020204020204" pitchFamily="34" charset="-122"/>
                <a:ea typeface="微软雅黑" panose="020B0503020204020204" pitchFamily="34" charset="-122"/>
              </a:rPr>
              <a:t>nodes</a:t>
            </a:r>
            <a:r>
              <a:rPr lang="zh-CN" altLang="en-US" sz="1600" dirty="0">
                <a:solidFill>
                  <a:srgbClr val="FF0000"/>
                </a:solidFill>
                <a:latin typeface="微软雅黑" panose="020B0503020204020204" pitchFamily="34" charset="-122"/>
                <a:ea typeface="微软雅黑" panose="020B0503020204020204" pitchFamily="34" charset="-122"/>
              </a:rPr>
              <a:t>参数和</a:t>
            </a:r>
            <a:r>
              <a:rPr lang="en-US" altLang="zh-CN" sz="1600" dirty="0" err="1">
                <a:solidFill>
                  <a:srgbClr val="FF0000"/>
                </a:solidFill>
                <a:latin typeface="微软雅黑" panose="020B0503020204020204" pitchFamily="34" charset="-122"/>
                <a:ea typeface="微软雅黑" panose="020B0503020204020204" pitchFamily="34" charset="-122"/>
              </a:rPr>
              <a:t>ntasks</a:t>
            </a:r>
            <a:r>
              <a:rPr lang="en-US" altLang="zh-CN" sz="1600" dirty="0">
                <a:solidFill>
                  <a:srgbClr val="FF0000"/>
                </a:solidFill>
                <a:latin typeface="微软雅黑" panose="020B0503020204020204" pitchFamily="34" charset="-122"/>
                <a:ea typeface="微软雅黑" panose="020B0503020204020204" pitchFamily="34" charset="-122"/>
              </a:rPr>
              <a:t>-per-node</a:t>
            </a:r>
            <a:r>
              <a:rPr lang="zh-CN" altLang="en-US" sz="1600" dirty="0">
                <a:solidFill>
                  <a:srgbClr val="FF0000"/>
                </a:solidFill>
                <a:latin typeface="微软雅黑" panose="020B0503020204020204" pitchFamily="34" charset="-122"/>
                <a:ea typeface="微软雅黑" panose="020B0503020204020204" pitchFamily="34" charset="-122"/>
              </a:rPr>
              <a:t>根据实际情况修改，两个参数的值应都大于等于</a:t>
            </a:r>
            <a:r>
              <a:rPr lang="en-US" altLang="zh-CN" sz="1600" dirty="0">
                <a:solidFill>
                  <a:srgbClr val="FF0000"/>
                </a:solidFill>
                <a:latin typeface="微软雅黑" panose="020B0503020204020204" pitchFamily="34" charset="-122"/>
                <a:ea typeface="微软雅黑" panose="020B0503020204020204" pitchFamily="34" charset="-122"/>
              </a:rPr>
              <a:t>2</a:t>
            </a:r>
            <a:r>
              <a:rPr lang="zh-CN" altLang="en-US" sz="1600" dirty="0">
                <a:solidFill>
                  <a:srgbClr val="FF0000"/>
                </a:solidFill>
                <a:latin typeface="微软雅黑" panose="020B0503020204020204" pitchFamily="34" charset="-122"/>
                <a:ea typeface="微软雅黑" panose="020B0503020204020204" pitchFamily="34" charset="-122"/>
              </a:rPr>
              <a:t>。</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Slurm</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作业参数说明</a:t>
            </a:r>
          </a:p>
        </p:txBody>
      </p:sp>
      <p:sp>
        <p:nvSpPr>
          <p:cNvPr id="16" name="对角圆角矩形 15"/>
          <p:cNvSpPr/>
          <p:nvPr/>
        </p:nvSpPr>
        <p:spPr bwMode="auto">
          <a:xfrm>
            <a:off x="870195" y="1053924"/>
            <a:ext cx="11070284" cy="4780012"/>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zh-CN" altLang="en-US" sz="1600" dirty="0">
                <a:latin typeface="微软雅黑" panose="020B0503020204020204" pitchFamily="34" charset="-122"/>
                <a:ea typeface="微软雅黑" panose="020B0503020204020204" pitchFamily="34" charset="-122"/>
              </a:rPr>
              <a:t>出现内存不足的问题（</a:t>
            </a:r>
            <a:r>
              <a:rPr lang="en-US" altLang="zh-CN" sz="1600" dirty="0">
                <a:latin typeface="微软雅黑" panose="020B0503020204020204" pitchFamily="34" charset="-122"/>
                <a:ea typeface="微软雅黑" panose="020B0503020204020204" pitchFamily="34" charset="-122"/>
              </a:rPr>
              <a:t>Out Of Memory</a:t>
            </a:r>
            <a:r>
              <a:rPr lang="zh-CN" altLang="en-US" sz="1600" dirty="0">
                <a:latin typeface="微软雅黑" panose="020B0503020204020204" pitchFamily="34" charset="-122"/>
                <a:ea typeface="微软雅黑" panose="020B0503020204020204" pitchFamily="34" charset="-122"/>
              </a:rPr>
              <a:t>），此时，需要手动在脚本中设定 </a:t>
            </a:r>
            <a:r>
              <a:rPr lang="en-US" altLang="zh-CN" sz="1600" dirty="0">
                <a:latin typeface="微软雅黑" panose="020B0503020204020204" pitchFamily="34" charset="-122"/>
                <a:ea typeface="微软雅黑" panose="020B0503020204020204" pitchFamily="34" charset="-122"/>
              </a:rPr>
              <a:t>--mem-per-</a:t>
            </a:r>
            <a:r>
              <a:rPr lang="en-US" altLang="zh-CN" sz="1600" dirty="0" err="1">
                <a:latin typeface="微软雅黑" panose="020B0503020204020204" pitchFamily="34" charset="-122"/>
                <a:ea typeface="微软雅黑" panose="020B0503020204020204" pitchFamily="34" charset="-122"/>
              </a:rPr>
              <a:t>cpu</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或者 </a:t>
            </a:r>
            <a:r>
              <a:rPr lang="en-US" altLang="zh-CN" sz="1600" dirty="0">
                <a:latin typeface="微软雅黑" panose="020B0503020204020204" pitchFamily="34" charset="-122"/>
                <a:ea typeface="微软雅黑" panose="020B0503020204020204" pitchFamily="34" charset="-122"/>
              </a:rPr>
              <a:t>--mem </a:t>
            </a:r>
            <a:r>
              <a:rPr lang="zh-CN" altLang="en-US" sz="1600" dirty="0">
                <a:latin typeface="微软雅黑" panose="020B0503020204020204" pitchFamily="34" charset="-122"/>
                <a:ea typeface="微软雅黑" panose="020B0503020204020204" pitchFamily="34" charset="-122"/>
              </a:rPr>
              <a:t>参数，以增大内存的使用量。例如，如果想要为每个 </a:t>
            </a:r>
            <a:r>
              <a:rPr lang="en-US" altLang="zh-CN" sz="1600" dirty="0">
                <a:latin typeface="微软雅黑" panose="020B0503020204020204" pitchFamily="34" charset="-122"/>
                <a:ea typeface="微软雅黑" panose="020B0503020204020204" pitchFamily="34" charset="-122"/>
              </a:rPr>
              <a:t>CPU </a:t>
            </a:r>
            <a:r>
              <a:rPr lang="zh-CN" altLang="en-US" sz="1600" dirty="0">
                <a:latin typeface="微软雅黑" panose="020B0503020204020204" pitchFamily="34" charset="-122"/>
                <a:ea typeface="微软雅黑" panose="020B0503020204020204" pitchFamily="34" charset="-122"/>
              </a:rPr>
              <a:t>核心分配 </a:t>
            </a:r>
            <a:r>
              <a:rPr lang="en-US" altLang="zh-CN" sz="1600" dirty="0">
                <a:latin typeface="微软雅黑" panose="020B0503020204020204" pitchFamily="34" charset="-122"/>
                <a:ea typeface="微软雅黑" panose="020B0503020204020204" pitchFamily="34" charset="-122"/>
              </a:rPr>
              <a:t>2G </a:t>
            </a:r>
            <a:r>
              <a:rPr lang="zh-CN" altLang="en-US" sz="1600" dirty="0">
                <a:latin typeface="微软雅黑" panose="020B0503020204020204" pitchFamily="34" charset="-122"/>
                <a:ea typeface="微软雅黑" panose="020B0503020204020204" pitchFamily="34" charset="-122"/>
              </a:rPr>
              <a:t>的内存，在提交作业时加上 </a:t>
            </a:r>
            <a:r>
              <a:rPr lang="en-US" altLang="zh-CN" sz="1600" dirty="0">
                <a:latin typeface="微软雅黑" panose="020B0503020204020204" pitchFamily="34" charset="-122"/>
                <a:ea typeface="微软雅黑" panose="020B0503020204020204" pitchFamily="34" charset="-122"/>
              </a:rPr>
              <a:t>--mem-per-</a:t>
            </a:r>
            <a:r>
              <a:rPr lang="en-US" altLang="zh-CN" sz="1600" dirty="0" err="1">
                <a:latin typeface="微软雅黑" panose="020B0503020204020204" pitchFamily="34" charset="-122"/>
                <a:ea typeface="微软雅黑" panose="020B0503020204020204" pitchFamily="34" charset="-122"/>
              </a:rPr>
              <a:t>cpu</a:t>
            </a:r>
            <a:r>
              <a:rPr lang="en-US" altLang="zh-CN" sz="1600" dirty="0">
                <a:latin typeface="微软雅黑" panose="020B0503020204020204" pitchFamily="34" charset="-122"/>
                <a:ea typeface="微软雅黑" panose="020B0503020204020204" pitchFamily="34" charset="-122"/>
              </a:rPr>
              <a:t>=2G </a:t>
            </a:r>
            <a:r>
              <a:rPr lang="zh-CN" altLang="en-US" sz="1600" dirty="0">
                <a:latin typeface="微软雅黑" panose="020B0503020204020204" pitchFamily="34" charset="-122"/>
                <a:ea typeface="微软雅黑" panose="020B0503020204020204" pitchFamily="34" charset="-122"/>
              </a:rPr>
              <a:t>的选项；如果想要为每个任务节点分配 </a:t>
            </a:r>
            <a:r>
              <a:rPr lang="en-US" altLang="zh-CN" sz="1600" dirty="0">
                <a:latin typeface="微软雅黑" panose="020B0503020204020204" pitchFamily="34" charset="-122"/>
                <a:ea typeface="微软雅黑" panose="020B0503020204020204" pitchFamily="34" charset="-122"/>
              </a:rPr>
              <a:t>16G </a:t>
            </a:r>
            <a:r>
              <a:rPr lang="zh-CN" altLang="en-US" sz="1600" dirty="0">
                <a:latin typeface="微软雅黑" panose="020B0503020204020204" pitchFamily="34" charset="-122"/>
                <a:ea typeface="微软雅黑" panose="020B0503020204020204" pitchFamily="34" charset="-122"/>
              </a:rPr>
              <a:t>的内存，在提交作业时加上 </a:t>
            </a:r>
            <a:r>
              <a:rPr lang="en-US" altLang="zh-CN" sz="1600" dirty="0">
                <a:latin typeface="微软雅黑" panose="020B0503020204020204" pitchFamily="34" charset="-122"/>
                <a:ea typeface="微软雅黑" panose="020B0503020204020204" pitchFamily="34" charset="-122"/>
              </a:rPr>
              <a:t>--mem=16G </a:t>
            </a:r>
            <a:r>
              <a:rPr lang="zh-CN" altLang="en-US" sz="1600" dirty="0">
                <a:latin typeface="微软雅黑" panose="020B0503020204020204" pitchFamily="34" charset="-122"/>
                <a:ea typeface="微软雅黑" panose="020B0503020204020204" pitchFamily="34" charset="-122"/>
              </a:rPr>
              <a:t>的选项。根据您的作业实际需求，灵活地调整这些参数的值，以达到最佳的性能。</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注意：每个 </a:t>
            </a:r>
            <a:r>
              <a:rPr lang="en-US" altLang="zh-CN" sz="1600" dirty="0">
                <a:solidFill>
                  <a:srgbClr val="FF0000"/>
                </a:solidFill>
                <a:latin typeface="微软雅黑" panose="020B0503020204020204" pitchFamily="34" charset="-122"/>
                <a:ea typeface="微软雅黑" panose="020B0503020204020204" pitchFamily="34" charset="-122"/>
              </a:rPr>
              <a:t>CPU </a:t>
            </a:r>
            <a:r>
              <a:rPr lang="zh-CN" altLang="en-US" sz="1600" dirty="0">
                <a:solidFill>
                  <a:srgbClr val="FF0000"/>
                </a:solidFill>
                <a:latin typeface="微软雅黑" panose="020B0503020204020204" pitchFamily="34" charset="-122"/>
                <a:ea typeface="微软雅黑" panose="020B0503020204020204" pitchFamily="34" charset="-122"/>
              </a:rPr>
              <a:t>核心设置一个默认的内存使用配额（</a:t>
            </a:r>
            <a:r>
              <a:rPr lang="en-US" altLang="zh-CN" sz="1600" dirty="0" err="1">
                <a:solidFill>
                  <a:srgbClr val="FF0000"/>
                </a:solidFill>
                <a:latin typeface="微软雅黑" panose="020B0503020204020204" pitchFamily="34" charset="-122"/>
                <a:ea typeface="微软雅黑" panose="020B0503020204020204" pitchFamily="34" charset="-122"/>
              </a:rPr>
              <a:t>DefMemPerCPU</a:t>
            </a:r>
            <a:r>
              <a:rPr lang="zh-CN" altLang="en-US" sz="1600" dirty="0">
                <a:solidFill>
                  <a:srgbClr val="FF0000"/>
                </a:solidFill>
                <a:latin typeface="微软雅黑" panose="020B0503020204020204" pitchFamily="34" charset="-122"/>
                <a:ea typeface="微软雅黑" panose="020B0503020204020204" pitchFamily="34" charset="-122"/>
              </a:rPr>
              <a:t>）和一个最大的内存使用配额（</a:t>
            </a:r>
            <a:r>
              <a:rPr lang="en-US" altLang="zh-CN" sz="1600" dirty="0" err="1">
                <a:solidFill>
                  <a:srgbClr val="FF0000"/>
                </a:solidFill>
                <a:latin typeface="微软雅黑" panose="020B0503020204020204" pitchFamily="34" charset="-122"/>
                <a:ea typeface="微软雅黑" panose="020B0503020204020204" pitchFamily="34" charset="-122"/>
              </a:rPr>
              <a:t>MaxMemPerCPU</a:t>
            </a:r>
            <a:r>
              <a:rPr lang="zh-CN" altLang="en-US" sz="1600" dirty="0">
                <a:solidFill>
                  <a:srgbClr val="FF0000"/>
                </a:solidFill>
                <a:latin typeface="微软雅黑" panose="020B0503020204020204" pitchFamily="34" charset="-122"/>
                <a:ea typeface="微软雅黑" panose="020B0503020204020204" pitchFamily="34" charset="-122"/>
              </a:rPr>
              <a:t>）。对于普通节点，这两个参数的值分别为 </a:t>
            </a:r>
            <a:r>
              <a:rPr lang="en-US" altLang="zh-CN" sz="1600" dirty="0">
                <a:solidFill>
                  <a:srgbClr val="FF0000"/>
                </a:solidFill>
                <a:latin typeface="微软雅黑" panose="020B0503020204020204" pitchFamily="34" charset="-122"/>
                <a:ea typeface="微软雅黑" panose="020B0503020204020204" pitchFamily="34" charset="-122"/>
              </a:rPr>
              <a:t>1G </a:t>
            </a:r>
            <a:r>
              <a:rPr lang="zh-CN" altLang="en-US" sz="1600" dirty="0">
                <a:solidFill>
                  <a:srgbClr val="FF0000"/>
                </a:solidFill>
                <a:latin typeface="微软雅黑" panose="020B0503020204020204" pitchFamily="34" charset="-122"/>
                <a:ea typeface="微软雅黑" panose="020B0503020204020204" pitchFamily="34" charset="-122"/>
              </a:rPr>
              <a:t>和 </a:t>
            </a:r>
            <a:r>
              <a:rPr lang="en-US" altLang="zh-CN" sz="1600" dirty="0">
                <a:solidFill>
                  <a:srgbClr val="FF0000"/>
                </a:solidFill>
                <a:latin typeface="微软雅黑" panose="020B0503020204020204" pitchFamily="34" charset="-122"/>
                <a:ea typeface="微软雅黑" panose="020B0503020204020204" pitchFamily="34" charset="-122"/>
              </a:rPr>
              <a:t>4G</a:t>
            </a:r>
            <a:r>
              <a:rPr lang="zh-CN" altLang="en-US" sz="1600" dirty="0">
                <a:solidFill>
                  <a:srgbClr val="FF0000"/>
                </a:solidFill>
                <a:latin typeface="微软雅黑" panose="020B0503020204020204" pitchFamily="34" charset="-122"/>
                <a:ea typeface="微软雅黑" panose="020B0503020204020204" pitchFamily="34" charset="-122"/>
              </a:rPr>
              <a:t>；对于胖节点，这两个参数的值分别为 </a:t>
            </a:r>
            <a:r>
              <a:rPr lang="en-US" altLang="zh-CN" sz="1600" dirty="0">
                <a:solidFill>
                  <a:srgbClr val="FF0000"/>
                </a:solidFill>
                <a:latin typeface="微软雅黑" panose="020B0503020204020204" pitchFamily="34" charset="-122"/>
                <a:ea typeface="微软雅黑" panose="020B0503020204020204" pitchFamily="34" charset="-122"/>
              </a:rPr>
              <a:t>8G </a:t>
            </a:r>
            <a:r>
              <a:rPr lang="zh-CN" altLang="en-US" sz="1600" dirty="0">
                <a:solidFill>
                  <a:srgbClr val="FF0000"/>
                </a:solidFill>
                <a:latin typeface="微软雅黑" panose="020B0503020204020204" pitchFamily="34" charset="-122"/>
                <a:ea typeface="微软雅黑" panose="020B0503020204020204" pitchFamily="34" charset="-122"/>
              </a:rPr>
              <a:t>和 </a:t>
            </a:r>
            <a:r>
              <a:rPr lang="en-US" altLang="zh-CN" sz="1600" dirty="0">
                <a:solidFill>
                  <a:srgbClr val="FF0000"/>
                </a:solidFill>
                <a:latin typeface="微软雅黑" panose="020B0503020204020204" pitchFamily="34" charset="-122"/>
                <a:ea typeface="微软雅黑" panose="020B0503020204020204" pitchFamily="34" charset="-122"/>
              </a:rPr>
              <a:t>32G</a:t>
            </a:r>
            <a:r>
              <a:rPr lang="zh-CN" altLang="en-US" sz="1600" dirty="0">
                <a:solidFill>
                  <a:srgbClr val="FF0000"/>
                </a:solidFill>
                <a:latin typeface="微软雅黑" panose="020B0503020204020204" pitchFamily="34" charset="-122"/>
                <a:ea typeface="微软雅黑" panose="020B0503020204020204" pitchFamily="34" charset="-122"/>
              </a:rPr>
              <a:t>。当提交作业时，</a:t>
            </a:r>
            <a:r>
              <a:rPr lang="en-US" altLang="zh-CN" sz="1600" dirty="0" err="1">
                <a:solidFill>
                  <a:srgbClr val="FF0000"/>
                </a:solidFill>
                <a:latin typeface="微软雅黑" panose="020B0503020204020204" pitchFamily="34" charset="-122"/>
                <a:ea typeface="微软雅黑" panose="020B0503020204020204" pitchFamily="34" charset="-122"/>
              </a:rPr>
              <a:t>Slurm</a:t>
            </a:r>
            <a:r>
              <a:rPr lang="en-US" altLang="zh-CN" sz="1600" dirty="0">
                <a:solidFill>
                  <a:srgbClr val="FF0000"/>
                </a:solidFill>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将根据申请的 </a:t>
            </a:r>
            <a:r>
              <a:rPr lang="en-US" altLang="zh-CN" sz="1600" dirty="0">
                <a:solidFill>
                  <a:srgbClr val="FF0000"/>
                </a:solidFill>
                <a:latin typeface="微软雅黑" panose="020B0503020204020204" pitchFamily="34" charset="-122"/>
                <a:ea typeface="微软雅黑" panose="020B0503020204020204" pitchFamily="34" charset="-122"/>
              </a:rPr>
              <a:t>CPU </a:t>
            </a:r>
            <a:r>
              <a:rPr lang="zh-CN" altLang="en-US" sz="1600" dirty="0">
                <a:solidFill>
                  <a:srgbClr val="FF0000"/>
                </a:solidFill>
                <a:latin typeface="微软雅黑" panose="020B0503020204020204" pitchFamily="34" charset="-122"/>
                <a:ea typeface="微软雅黑" panose="020B0503020204020204" pitchFamily="34" charset="-122"/>
              </a:rPr>
              <a:t>核心数和内存使用配额，分配合适的节点，从而提高作业的执行效率和资源的利用率。</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260105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Slurm</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作业参数说明</a:t>
            </a:r>
          </a:p>
        </p:txBody>
      </p:sp>
      <p:sp>
        <p:nvSpPr>
          <p:cNvPr id="16" name="对角圆角矩形 15"/>
          <p:cNvSpPr/>
          <p:nvPr/>
        </p:nvSpPr>
        <p:spPr bwMode="auto">
          <a:xfrm>
            <a:off x="1009253" y="1151363"/>
            <a:ext cx="11070284" cy="4611729"/>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指定作业在使用的</a:t>
            </a:r>
            <a:r>
              <a:rPr lang="en-US" altLang="zh-CN" sz="1600" dirty="0">
                <a:latin typeface="微软雅黑" panose="020B0503020204020204" pitchFamily="34" charset="-122"/>
                <a:ea typeface="微软雅黑" panose="020B0503020204020204" pitchFamily="34" charset="-122"/>
              </a:rPr>
              <a:t>GPU</a:t>
            </a:r>
            <a:r>
              <a:rPr lang="zh-CN" altLang="en-US" sz="1600" dirty="0">
                <a:latin typeface="微软雅黑" panose="020B0503020204020204" pitchFamily="34" charset="-122"/>
                <a:ea typeface="微软雅黑" panose="020B0503020204020204" pitchFamily="34" charset="-122"/>
              </a:rPr>
              <a:t>卡总数</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#SBATCH --</a:t>
            </a:r>
            <a:r>
              <a:rPr lang="en-US" altLang="zh-CN" sz="1600" dirty="0" err="1">
                <a:latin typeface="微软雅黑" panose="020B0503020204020204" pitchFamily="34" charset="-122"/>
                <a:ea typeface="微软雅黑" panose="020B0503020204020204" pitchFamily="34" charset="-122"/>
              </a:rPr>
              <a:t>gres</a:t>
            </a:r>
            <a:r>
              <a:rPr lang="en-US" altLang="zh-CN" sz="1600" dirty="0">
                <a:latin typeface="微软雅黑" panose="020B0503020204020204" pitchFamily="34" charset="-122"/>
                <a:ea typeface="微软雅黑" panose="020B0503020204020204" pitchFamily="34" charset="-122"/>
              </a:rPr>
              <a:t>=gpu:1  ##</a:t>
            </a:r>
            <a:r>
              <a:rPr lang="zh-CN" altLang="en-US" sz="1600" dirty="0">
                <a:latin typeface="微软雅黑" panose="020B0503020204020204" pitchFamily="34" charset="-122"/>
                <a:ea typeface="微软雅黑" panose="020B0503020204020204" pitchFamily="34" charset="-122"/>
              </a:rPr>
              <a:t>作业在每个节点申请的</a:t>
            </a:r>
            <a:r>
              <a:rPr lang="en-US" altLang="zh-CN" sz="1600" dirty="0">
                <a:latin typeface="微软雅黑" panose="020B0503020204020204" pitchFamily="34" charset="-122"/>
                <a:ea typeface="微软雅黑" panose="020B0503020204020204" pitchFamily="34" charset="-122"/>
              </a:rPr>
              <a:t>GPU</a:t>
            </a:r>
            <a:r>
              <a:rPr lang="zh-CN" altLang="en-US" sz="1600" dirty="0">
                <a:latin typeface="微软雅黑" panose="020B0503020204020204" pitchFamily="34" charset="-122"/>
                <a:ea typeface="微软雅黑" panose="020B0503020204020204" pitchFamily="34" charset="-122"/>
              </a:rPr>
              <a:t>卡数，</a:t>
            </a:r>
            <a:r>
              <a:rPr lang="en-US" altLang="zh-CN" sz="1600" dirty="0">
                <a:solidFill>
                  <a:srgbClr val="FF0000"/>
                </a:solidFill>
                <a:latin typeface="微软雅黑" panose="020B0503020204020204" pitchFamily="34" charset="-122"/>
                <a:ea typeface="微软雅黑" panose="020B0503020204020204" pitchFamily="34" charset="-122"/>
              </a:rPr>
              <a:t>GPU</a:t>
            </a:r>
            <a:r>
              <a:rPr lang="zh-CN" altLang="en-US" sz="1600" dirty="0">
                <a:solidFill>
                  <a:srgbClr val="FF0000"/>
                </a:solidFill>
                <a:latin typeface="微软雅黑" panose="020B0503020204020204" pitchFamily="34" charset="-122"/>
                <a:ea typeface="微软雅黑" panose="020B0503020204020204" pitchFamily="34" charset="-122"/>
              </a:rPr>
              <a:t>作业该参数必须要写，</a:t>
            </a:r>
            <a:r>
              <a:rPr lang="en-US" altLang="zh-CN" sz="1600" dirty="0">
                <a:solidFill>
                  <a:srgbClr val="FF0000"/>
                </a:solidFill>
                <a:latin typeface="微软雅黑" panose="020B0503020204020204" pitchFamily="34" charset="-122"/>
                <a:ea typeface="微软雅黑" panose="020B0503020204020204" pitchFamily="34" charset="-122"/>
              </a:rPr>
              <a:t>CPU</a:t>
            </a:r>
            <a:r>
              <a:rPr lang="zh-CN" altLang="en-US" sz="1600" dirty="0">
                <a:solidFill>
                  <a:srgbClr val="FF0000"/>
                </a:solidFill>
                <a:latin typeface="微软雅黑" panose="020B0503020204020204" pitchFamily="34" charset="-122"/>
                <a:ea typeface="微软雅黑" panose="020B0503020204020204" pitchFamily="34" charset="-122"/>
              </a:rPr>
              <a:t>作业该参数不能写。</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指定作业的标准输出文件</a:t>
            </a:r>
          </a:p>
          <a:p>
            <a:pPr>
              <a:lnSpc>
                <a:spcPct val="150000"/>
              </a:lnSpc>
            </a:pPr>
            <a:r>
              <a:rPr lang="en-US" altLang="zh-CN" sz="1600" dirty="0">
                <a:latin typeface="微软雅黑" panose="020B0503020204020204" pitchFamily="34" charset="-122"/>
                <a:ea typeface="微软雅黑" panose="020B0503020204020204" pitchFamily="34" charset="-122"/>
              </a:rPr>
              <a:t>#SBATCH --error=%</a:t>
            </a:r>
            <a:r>
              <a:rPr lang="en-US" altLang="zh-CN" sz="1600" dirty="0" err="1">
                <a:latin typeface="微软雅黑" panose="020B0503020204020204" pitchFamily="34" charset="-122"/>
                <a:ea typeface="微软雅黑" panose="020B0503020204020204" pitchFamily="34" charset="-122"/>
              </a:rPr>
              <a:t>j.err</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#SBATCH --output=%</a:t>
            </a:r>
            <a:r>
              <a:rPr lang="en-US" altLang="zh-CN" sz="1600" dirty="0" err="1">
                <a:latin typeface="微软雅黑" panose="020B0503020204020204" pitchFamily="34" charset="-122"/>
                <a:ea typeface="微软雅黑" panose="020B0503020204020204" pitchFamily="34" charset="-122"/>
              </a:rPr>
              <a:t>j.out</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作业运行后会生成两个标准文件，一个是</a:t>
            </a:r>
            <a:r>
              <a:rPr lang="en-US" altLang="zh-CN" sz="1600" dirty="0" err="1">
                <a:latin typeface="微软雅黑" panose="020B0503020204020204" pitchFamily="34" charset="-122"/>
                <a:ea typeface="微软雅黑" panose="020B0503020204020204" pitchFamily="34" charset="-122"/>
              </a:rPr>
              <a:t>JobID.err</a:t>
            </a:r>
            <a:r>
              <a:rPr lang="zh-CN" altLang="en-US" sz="1600" dirty="0">
                <a:latin typeface="微软雅黑" panose="020B0503020204020204" pitchFamily="34" charset="-122"/>
                <a:ea typeface="微软雅黑" panose="020B0503020204020204" pitchFamily="34" charset="-122"/>
              </a:rPr>
              <a:t>文件，一个是</a:t>
            </a:r>
            <a:r>
              <a:rPr lang="en-US" altLang="zh-CN" sz="1600" dirty="0" err="1">
                <a:latin typeface="微软雅黑" panose="020B0503020204020204" pitchFamily="34" charset="-122"/>
                <a:ea typeface="微软雅黑" panose="020B0503020204020204" pitchFamily="34" charset="-122"/>
              </a:rPr>
              <a:t>JobID.out</a:t>
            </a:r>
            <a:r>
              <a:rPr lang="zh-CN" altLang="en-US" sz="1600" dirty="0">
                <a:latin typeface="微软雅黑" panose="020B0503020204020204" pitchFamily="34" charset="-122"/>
                <a:ea typeface="微软雅黑" panose="020B0503020204020204" pitchFamily="34" charset="-122"/>
              </a:rPr>
              <a:t>文件。其中</a:t>
            </a:r>
            <a:r>
              <a:rPr lang="en-US" altLang="zh-CN" sz="1600" dirty="0" err="1">
                <a:latin typeface="微软雅黑" panose="020B0503020204020204" pitchFamily="34" charset="-122"/>
                <a:ea typeface="微软雅黑" panose="020B0503020204020204" pitchFamily="34" charset="-122"/>
              </a:rPr>
              <a:t>JobID.err</a:t>
            </a:r>
            <a:r>
              <a:rPr lang="zh-CN" altLang="en-US" sz="1600" dirty="0">
                <a:latin typeface="微软雅黑" panose="020B0503020204020204" pitchFamily="34" charset="-122"/>
                <a:ea typeface="微软雅黑" panose="020B0503020204020204" pitchFamily="34" charset="-122"/>
              </a:rPr>
              <a:t>为错误输出文件，通常情况下，若作业执行失败，报错信息会存储在</a:t>
            </a:r>
            <a:r>
              <a:rPr lang="en-US" altLang="zh-CN" sz="1600" dirty="0" err="1">
                <a:latin typeface="微软雅黑" panose="020B0503020204020204" pitchFamily="34" charset="-122"/>
                <a:ea typeface="微软雅黑" panose="020B0503020204020204" pitchFamily="34" charset="-122"/>
              </a:rPr>
              <a:t>JobID.err</a:t>
            </a:r>
            <a:r>
              <a:rPr lang="zh-CN" altLang="en-US" sz="1600" dirty="0">
                <a:latin typeface="微软雅黑" panose="020B0503020204020204" pitchFamily="34" charset="-122"/>
                <a:ea typeface="微软雅黑" panose="020B0503020204020204" pitchFamily="34" charset="-122"/>
              </a:rPr>
              <a:t>文件内；该文件常用于判断作业失败的原因。其中</a:t>
            </a:r>
            <a:r>
              <a:rPr lang="en-US" altLang="zh-CN" sz="1600" dirty="0" err="1">
                <a:latin typeface="微软雅黑" panose="020B0503020204020204" pitchFamily="34" charset="-122"/>
                <a:ea typeface="微软雅黑" panose="020B0503020204020204" pitchFamily="34" charset="-122"/>
              </a:rPr>
              <a:t>JobID.out</a:t>
            </a:r>
            <a:r>
              <a:rPr lang="zh-CN" altLang="en-US" sz="1600" dirty="0">
                <a:latin typeface="微软雅黑" panose="020B0503020204020204" pitchFamily="34" charset="-122"/>
                <a:ea typeface="微软雅黑" panose="020B0503020204020204" pitchFamily="34" charset="-122"/>
              </a:rPr>
              <a:t>文件为标准输出文件，若脚本内程序执行命令语句没有将结果重定向到指定文件内，则程序执行的结果的标准输出会存储在该文件内。</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Slurm</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作业参数说明</a:t>
            </a:r>
          </a:p>
        </p:txBody>
      </p:sp>
      <p:sp>
        <p:nvSpPr>
          <p:cNvPr id="16" name="对角圆角矩形 15"/>
          <p:cNvSpPr/>
          <p:nvPr/>
        </p:nvSpPr>
        <p:spPr bwMode="auto">
          <a:xfrm>
            <a:off x="858528" y="1077563"/>
            <a:ext cx="10564438" cy="4362420"/>
          </a:xfrm>
          <a:prstGeom prst="round2DiagRect">
            <a:avLst>
              <a:gd name="adj1" fmla="val 8932"/>
              <a:gd name="adj2" fmla="val 0"/>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计算</a:t>
            </a:r>
            <a:r>
              <a:rPr lang="en-US" altLang="zh-CN" sz="1600" dirty="0" err="1">
                <a:latin typeface="微软雅黑" panose="020B0503020204020204" pitchFamily="34" charset="-122"/>
                <a:ea typeface="微软雅黑" panose="020B0503020204020204" pitchFamily="34" charset="-122"/>
              </a:rPr>
              <a:t>slurm</a:t>
            </a:r>
            <a:r>
              <a:rPr lang="zh-CN" altLang="en-US" sz="1600" dirty="0">
                <a:latin typeface="微软雅黑" panose="020B0503020204020204" pitchFamily="34" charset="-122"/>
                <a:ea typeface="微软雅黑" panose="020B0503020204020204" pitchFamily="34" charset="-122"/>
              </a:rPr>
              <a:t>作业所需要用到的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总核心数以及</a:t>
            </a:r>
            <a:r>
              <a:rPr lang="en-US" altLang="zh-CN" sz="1600" dirty="0">
                <a:latin typeface="微软雅黑" panose="020B0503020204020204" pitchFamily="34" charset="-122"/>
                <a:ea typeface="微软雅黑" panose="020B0503020204020204" pitchFamily="34" charset="-122"/>
              </a:rPr>
              <a:t>GPU</a:t>
            </a:r>
            <a:r>
              <a:rPr lang="zh-CN" altLang="en-US" sz="1600" dirty="0">
                <a:latin typeface="微软雅黑" panose="020B0503020204020204" pitchFamily="34" charset="-122"/>
                <a:ea typeface="微软雅黑" panose="020B0503020204020204" pitchFamily="34" charset="-122"/>
              </a:rPr>
              <a:t>总卡数</a:t>
            </a:r>
          </a:p>
          <a:p>
            <a:endParaRPr lang="zh-CN" altLang="en-US"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CURDIR=`</a:t>
            </a:r>
            <a:r>
              <a:rPr lang="en-US" altLang="zh-CN" sz="1600" dirty="0" err="1">
                <a:latin typeface="微软雅黑" panose="020B0503020204020204" pitchFamily="34" charset="-122"/>
                <a:ea typeface="微软雅黑" panose="020B0503020204020204" pitchFamily="34" charset="-122"/>
              </a:rPr>
              <a:t>pwd</a:t>
            </a:r>
            <a:r>
              <a:rPr lang="en-US" altLang="zh-CN" sz="1600" dirty="0">
                <a:latin typeface="微软雅黑" panose="020B0503020204020204" pitchFamily="34" charset="-122"/>
                <a:ea typeface="微软雅黑" panose="020B0503020204020204" pitchFamily="34" charset="-122"/>
              </a:rPr>
              <a:t>`</a:t>
            </a:r>
          </a:p>
          <a:p>
            <a:r>
              <a:rPr lang="en-US" altLang="zh-CN" sz="1600" dirty="0" err="1">
                <a:latin typeface="微软雅黑" panose="020B0503020204020204" pitchFamily="34" charset="-122"/>
                <a:ea typeface="微软雅黑" panose="020B0503020204020204" pitchFamily="34" charset="-122"/>
              </a:rPr>
              <a:t>rm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rf</a:t>
            </a:r>
            <a:r>
              <a:rPr lang="en-US" altLang="zh-CN" sz="1600" dirty="0">
                <a:latin typeface="微软雅黑" panose="020B0503020204020204" pitchFamily="34" charset="-122"/>
                <a:ea typeface="微软雅黑" panose="020B0503020204020204" pitchFamily="34" charset="-122"/>
              </a:rPr>
              <a: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a:p>
            <a:r>
              <a:rPr lang="en-US" altLang="zh-CN" sz="1600" dirty="0">
                <a:latin typeface="微软雅黑" panose="020B0503020204020204" pitchFamily="34" charset="-122"/>
                <a:ea typeface="微软雅黑" panose="020B0503020204020204" pitchFamily="34" charset="-122"/>
              </a:rPr>
              <a:t>NODES=`</a:t>
            </a: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hostnames $SLURM_JOB_NODELIST`</a:t>
            </a:r>
          </a:p>
          <a:p>
            <a:r>
              <a:rPr lang="en-US" altLang="zh-CN" sz="1600" dirty="0">
                <a:latin typeface="微软雅黑" panose="020B0503020204020204" pitchFamily="34" charset="-122"/>
                <a:ea typeface="微软雅黑" panose="020B0503020204020204" pitchFamily="34" charset="-122"/>
              </a:rPr>
              <a:t>for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in $NODES</a:t>
            </a:r>
          </a:p>
          <a:p>
            <a:r>
              <a:rPr lang="en-US" altLang="zh-CN" sz="1600" dirty="0">
                <a:latin typeface="微软雅黑" panose="020B0503020204020204" pitchFamily="34" charset="-122"/>
                <a:ea typeface="微软雅黑" panose="020B0503020204020204" pitchFamily="34" charset="-122"/>
              </a:rPr>
              <a:t>do</a:t>
            </a:r>
          </a:p>
          <a:p>
            <a:r>
              <a:rPr lang="en-US" altLang="zh-CN" sz="1600" dirty="0">
                <a:latin typeface="微软雅黑" panose="020B0503020204020204" pitchFamily="34" charset="-122"/>
                <a:ea typeface="微软雅黑" panose="020B0503020204020204" pitchFamily="34" charset="-122"/>
              </a:rPr>
              <a:t>echo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:$SLURM_NTASKS_PER_NODE" &gt;&gt;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a:p>
            <a:r>
              <a:rPr lang="en-US" altLang="zh-CN" sz="1600" dirty="0">
                <a:latin typeface="微软雅黑" panose="020B0503020204020204" pitchFamily="34" charset="-122"/>
                <a:ea typeface="微软雅黑" panose="020B0503020204020204" pitchFamily="34" charset="-122"/>
              </a:rPr>
              <a:t>done</a:t>
            </a:r>
          </a:p>
          <a:p>
            <a:r>
              <a:rPr lang="en-US" altLang="zh-CN" sz="1600" dirty="0">
                <a:latin typeface="微软雅黑" panose="020B0503020204020204" pitchFamily="34" charset="-122"/>
                <a:ea typeface="微软雅黑" panose="020B0503020204020204" pitchFamily="34" charset="-122"/>
              </a:rPr>
              <a:t>echo $SLURM_NPROCS</a:t>
            </a:r>
          </a:p>
          <a:p>
            <a:r>
              <a:rPr lang="en-US" altLang="zh-CN" sz="1600" dirty="0">
                <a:latin typeface="微软雅黑" panose="020B0503020204020204" pitchFamily="34" charset="-122"/>
                <a:ea typeface="微软雅黑" panose="020B0503020204020204" pitchFamily="34" charset="-122"/>
              </a:rPr>
              <a:t>echo $SLURM_GPUS</a:t>
            </a: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这部分内容无需修改，是</a:t>
            </a:r>
            <a:r>
              <a:rPr lang="en-US" altLang="zh-CN" sz="1600" dirty="0" err="1">
                <a:latin typeface="微软雅黑" panose="020B0503020204020204" pitchFamily="34" charset="-122"/>
                <a:ea typeface="微软雅黑" panose="020B0503020204020204" pitchFamily="34" charset="-122"/>
              </a:rPr>
              <a:t>slurm</a:t>
            </a:r>
            <a:r>
              <a:rPr lang="zh-CN" altLang="en-US" sz="1600" dirty="0">
                <a:latin typeface="微软雅黑" panose="020B0503020204020204" pitchFamily="34" charset="-122"/>
                <a:ea typeface="微软雅黑" panose="020B0503020204020204" pitchFamily="34" charset="-122"/>
              </a:rPr>
              <a:t>自动根据前面两页的资源申请数自动计算出来的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总核心数以及</a:t>
            </a:r>
            <a:r>
              <a:rPr lang="en-US" altLang="zh-CN" sz="1600" dirty="0">
                <a:latin typeface="微软雅黑" panose="020B0503020204020204" pitchFamily="34" charset="-122"/>
                <a:ea typeface="微软雅黑" panose="020B0503020204020204" pitchFamily="34" charset="-122"/>
              </a:rPr>
              <a:t>GPU</a:t>
            </a:r>
            <a:r>
              <a:rPr lang="zh-CN" altLang="en-US" sz="1600" dirty="0">
                <a:latin typeface="微软雅黑" panose="020B0503020204020204" pitchFamily="34" charset="-122"/>
                <a:ea typeface="微软雅黑" panose="020B0503020204020204" pitchFamily="34" charset="-122"/>
              </a:rPr>
              <a:t>总卡数</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2605310"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a:t>
                </a:r>
                <a:r>
                  <a:rPr lang="zh-CN" altLang="en-US"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项目整体介绍</a:t>
                </a:r>
                <a:endParaRPr lang="en-US" altLang="zh-CN"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项目信息</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aphicFrame>
        <p:nvGraphicFramePr>
          <p:cNvPr id="15" name="表格 14"/>
          <p:cNvGraphicFramePr>
            <a:graphicFrameLocks noGrp="1"/>
          </p:cNvGraphicFramePr>
          <p:nvPr/>
        </p:nvGraphicFramePr>
        <p:xfrm>
          <a:off x="286327" y="598257"/>
          <a:ext cx="11747242" cy="5613766"/>
        </p:xfrm>
        <a:graphic>
          <a:graphicData uri="http://schemas.openxmlformats.org/drawingml/2006/table">
            <a:tbl>
              <a:tblPr/>
              <a:tblGrid>
                <a:gridCol w="1669632">
                  <a:extLst>
                    <a:ext uri="{9D8B030D-6E8A-4147-A177-3AD203B41FA5}">
                      <a16:colId xmlns:a16="http://schemas.microsoft.com/office/drawing/2014/main" val="20000"/>
                    </a:ext>
                  </a:extLst>
                </a:gridCol>
                <a:gridCol w="1863475">
                  <a:extLst>
                    <a:ext uri="{9D8B030D-6E8A-4147-A177-3AD203B41FA5}">
                      <a16:colId xmlns:a16="http://schemas.microsoft.com/office/drawing/2014/main" val="20001"/>
                    </a:ext>
                  </a:extLst>
                </a:gridCol>
                <a:gridCol w="2107465">
                  <a:extLst>
                    <a:ext uri="{9D8B030D-6E8A-4147-A177-3AD203B41FA5}">
                      <a16:colId xmlns:a16="http://schemas.microsoft.com/office/drawing/2014/main" val="20002"/>
                    </a:ext>
                  </a:extLst>
                </a:gridCol>
                <a:gridCol w="6106670">
                  <a:extLst>
                    <a:ext uri="{9D8B030D-6E8A-4147-A177-3AD203B41FA5}">
                      <a16:colId xmlns:a16="http://schemas.microsoft.com/office/drawing/2014/main" val="20003"/>
                    </a:ext>
                  </a:extLst>
                </a:gridCol>
              </a:tblGrid>
              <a:tr h="170603">
                <a:tc>
                  <a:txBody>
                    <a:bodyPr/>
                    <a:lstStyle/>
                    <a:p>
                      <a:pPr algn="ctr" rtl="0" fontAlgn="ctr"/>
                      <a:r>
                        <a:rPr lang="zh-CN" altLang="en-US" sz="1600" b="1" i="0" u="none" strike="noStrike" dirty="0">
                          <a:solidFill>
                            <a:srgbClr val="FFFFFF"/>
                          </a:solidFill>
                          <a:effectLst/>
                          <a:latin typeface="微软雅黑" panose="020B0503020204020204" pitchFamily="34" charset="-122"/>
                          <a:ea typeface="微软雅黑" panose="020B0503020204020204" pitchFamily="34" charset="-122"/>
                        </a:rPr>
                        <a:t>设备类型</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zh-CN" altLang="en-US" sz="1600" b="1" i="0" u="none" strike="noStrike" dirty="0">
                          <a:solidFill>
                            <a:srgbClr val="FFFFFF"/>
                          </a:solidFill>
                          <a:effectLst/>
                          <a:latin typeface="微软雅黑" panose="020B0503020204020204" pitchFamily="34" charset="-122"/>
                          <a:ea typeface="微软雅黑" panose="020B0503020204020204" pitchFamily="34" charset="-122"/>
                        </a:rPr>
                        <a:t>型号</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zh-CN" altLang="en-US" sz="1600" b="1" i="0" u="none" strike="noStrike" dirty="0">
                          <a:solidFill>
                            <a:srgbClr val="FFFFFF"/>
                          </a:solidFill>
                          <a:effectLst/>
                          <a:latin typeface="微软雅黑" panose="020B0503020204020204" pitchFamily="34" charset="-122"/>
                          <a:ea typeface="微软雅黑" panose="020B0503020204020204" pitchFamily="34" charset="-122"/>
                        </a:rPr>
                        <a:t>数量</a:t>
                      </a:r>
                    </a:p>
                  </a:txBody>
                  <a:tcPr marL="8656" marR="8656" marT="865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zh-CN" altLang="en-US" sz="1600" b="1" i="0" u="none" strike="noStrike" dirty="0">
                          <a:solidFill>
                            <a:srgbClr val="FFFFFF"/>
                          </a:solidFill>
                          <a:effectLst/>
                          <a:latin typeface="微软雅黑" panose="020B0503020204020204" pitchFamily="34" charset="-122"/>
                          <a:ea typeface="微软雅黑" panose="020B0503020204020204" pitchFamily="34" charset="-122"/>
                        </a:rPr>
                        <a:t>用途</a:t>
                      </a:r>
                    </a:p>
                  </a:txBody>
                  <a:tcPr marL="8656" marR="8656" marT="86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49359">
                <a:tc rowSpan="4">
                  <a:txBody>
                    <a:bodyPr/>
                    <a:lstStyle/>
                    <a:p>
                      <a:pPr algn="ctr"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服务器</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effectLst/>
                          <a:latin typeface="微软雅黑" panose="020B0503020204020204" pitchFamily="34" charset="-122"/>
                          <a:ea typeface="微软雅黑" panose="020B0503020204020204" pitchFamily="34" charset="-122"/>
                        </a:rPr>
                        <a:t>NF5280M6</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rPr>
                        <a:t>5</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管理登录节点</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rPr>
                        <a:t>4</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台</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9359">
                <a:tc vMerge="1">
                  <a:txBody>
                    <a:bodyPr/>
                    <a:lstStyle/>
                    <a:p>
                      <a:endParaRPr lang="zh-CN"/>
                    </a:p>
                  </a:txBody>
                  <a:tcPr/>
                </a:tc>
                <a:tc>
                  <a:txBody>
                    <a:bodyPr/>
                    <a:lstStyle/>
                    <a:p>
                      <a:pPr algn="ctr" rtl="0" fontAlgn="ctr"/>
                      <a:r>
                        <a:rPr lang="en-US" sz="1600" b="0" i="0" u="none" strike="noStrike" dirty="0">
                          <a:solidFill>
                            <a:schemeClr val="tx1"/>
                          </a:solidFill>
                          <a:effectLst/>
                          <a:latin typeface="微软雅黑" panose="020B0503020204020204" pitchFamily="34" charset="-122"/>
                          <a:ea typeface="微软雅黑" panose="020B0503020204020204" pitchFamily="34" charset="-122"/>
                        </a:rPr>
                        <a:t>NF5688</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L</a:t>
                      </a:r>
                      <a:r>
                        <a:rPr lang="en-US" sz="1600" b="0" i="0" u="none" strike="noStrike" dirty="0">
                          <a:solidFill>
                            <a:schemeClr val="tx1"/>
                          </a:solidFill>
                          <a:effectLst/>
                          <a:latin typeface="微软雅黑" panose="020B0503020204020204" pitchFamily="34" charset="-122"/>
                          <a:ea typeface="微软雅黑" panose="020B0503020204020204" pitchFamily="34" charset="-122"/>
                        </a:rPr>
                        <a:t>M6</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6</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八卡</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GPU</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计算节点</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6</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台</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5146">
                <a:tc vMerge="1">
                  <a:txBody>
                    <a:bodyPr/>
                    <a:lstStyle/>
                    <a:p>
                      <a:endParaRPr lang="zh-CN"/>
                    </a:p>
                  </a:txBody>
                  <a:tcPr/>
                </a:tc>
                <a:tc>
                  <a:txBody>
                    <a:bodyPr/>
                    <a:lstStyle/>
                    <a:p>
                      <a:pPr marL="0" algn="ctr" defTabSz="1218565" rtl="0" eaLnBrk="1" fontAlgn="ctr" latinLnBrk="0" hangingPunct="1"/>
                      <a:r>
                        <a:rPr lang="en-US" altLang="zh-CN"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NS5160LM6</a:t>
                      </a:r>
                      <a:endParaRPr lang="en-US" sz="16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1218565" rtl="0" eaLnBrk="1" fontAlgn="ctr" latinLnBrk="0" hangingPunct="1"/>
                      <a:r>
                        <a:rPr lang="en-US" altLang="zh-CN"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390</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双路计算节点</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rPr>
                        <a:t>390</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台</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227">
                <a:tc vMerge="1">
                  <a:txBody>
                    <a:bodyPr/>
                    <a:lstStyle/>
                    <a:p>
                      <a:endParaRPr lang="zh-CN"/>
                    </a:p>
                  </a:txBody>
                  <a:tcPr/>
                </a:tc>
                <a:tc>
                  <a:txBody>
                    <a:bodyPr/>
                    <a:lstStyle/>
                    <a:p>
                      <a:pPr marL="0" algn="ctr" defTabSz="1218565" rtl="0" eaLnBrk="1" fontAlgn="ctr" latinLnBrk="0" hangingPunct="1"/>
                      <a:r>
                        <a:rPr lang="en-US" altLang="zh-CN"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NS5160LM6</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2</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双路</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CPU</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胖节点</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9235">
                <a:tc rowSpan="2">
                  <a:txBody>
                    <a:bodyPr/>
                    <a:lstStyle/>
                    <a:p>
                      <a:pPr algn="ctr"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存储</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DDN </a:t>
                      </a:r>
                      <a:r>
                        <a:rPr lang="en-US" altLang="zh-CN" sz="16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DDN</a:t>
                      </a:r>
                      <a:r>
                        <a:rPr lang="en-US" altLang="zh-CN"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 ES400NVX2</a:t>
                      </a:r>
                      <a:endParaRPr lang="en-US" sz="16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1</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套</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元数据存储系统</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9235">
                <a:tc vMerge="1">
                  <a:txBody>
                    <a:bodyPr/>
                    <a:lstStyle/>
                    <a:p>
                      <a:endParaRPr lang="zh-CN"/>
                    </a:p>
                  </a:txBody>
                  <a:tcPr/>
                </a:tc>
                <a:tc>
                  <a:txBody>
                    <a:bodyPr/>
                    <a:lstStyle/>
                    <a:p>
                      <a:pPr algn="ctr" rtl="0" fontAlgn="ctr"/>
                      <a:r>
                        <a:rPr lang="en-US" altLang="zh-CN"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DDN </a:t>
                      </a:r>
                      <a:r>
                        <a:rPr lang="en-US" altLang="zh-CN" sz="16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DDN</a:t>
                      </a:r>
                      <a:r>
                        <a:rPr lang="en-US" altLang="zh-CN"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 ES400NVX2</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1</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套</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并行存储系统</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5433">
                <a:tc rowSpan="4">
                  <a:txBody>
                    <a:bodyPr/>
                    <a:lstStyle/>
                    <a:p>
                      <a:pPr algn="ctr"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交换机</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err="1">
                          <a:solidFill>
                            <a:schemeClr val="tx1"/>
                          </a:solidFill>
                          <a:effectLst/>
                          <a:latin typeface="微软雅黑" panose="020B0503020204020204" pitchFamily="34" charset="-122"/>
                          <a:ea typeface="微软雅黑" panose="020B0503020204020204" pitchFamily="34" charset="-122"/>
                        </a:rPr>
                        <a:t>Mellanox</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交换机</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18</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dirty="0">
                          <a:solidFill>
                            <a:schemeClr val="tx1"/>
                          </a:solidFill>
                          <a:effectLst/>
                          <a:latin typeface="微软雅黑" panose="020B0503020204020204" pitchFamily="34" charset="-122"/>
                          <a:ea typeface="微软雅黑" panose="020B0503020204020204" pitchFamily="34" charset="-122"/>
                        </a:rPr>
                        <a:t>MQM8700-HS2F 2</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台，</a:t>
                      </a:r>
                      <a:r>
                        <a:rPr lang="en-US" sz="1600" b="0" i="0" u="none" strike="noStrike" dirty="0">
                          <a:solidFill>
                            <a:schemeClr val="tx1"/>
                          </a:solidFill>
                          <a:effectLst/>
                          <a:latin typeface="微软雅黑" panose="020B0503020204020204" pitchFamily="34" charset="-122"/>
                          <a:ea typeface="微软雅黑" panose="020B0503020204020204" pitchFamily="34" charset="-122"/>
                        </a:rPr>
                        <a:t>MQM8790-HS2F 16</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台组建全线速计算网络</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9235">
                <a:tc vMerge="1">
                  <a:txBody>
                    <a:bodyPr/>
                    <a:lstStyle/>
                    <a:p>
                      <a:endParaRPr lang="zh-CN"/>
                    </a:p>
                  </a:txBody>
                  <a:tcPr/>
                </a:tc>
                <a:tc>
                  <a:txBody>
                    <a:bodyPr/>
                    <a:lstStyle/>
                    <a:p>
                      <a:pPr marL="0" algn="ctr" defTabSz="1218565" rtl="0" eaLnBrk="1" fontAlgn="ctr" latinLnBrk="0" hangingPunct="1"/>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浪</a:t>
                      </a:r>
                      <a:r>
                        <a:rPr lang="zh-CN" altLang="en-US"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思</a:t>
                      </a:r>
                      <a:r>
                        <a:rPr lang="en-US" altLang="zh-CN"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S6550E</a:t>
                      </a:r>
                      <a:r>
                        <a:rPr lang="zh-CN" altLang="en-US"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交换机</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40</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管理网和</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IPMI</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网络</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9235">
                <a:tc vMerge="1">
                  <a:txBody>
                    <a:bodyPr/>
                    <a:lstStyle/>
                    <a:p>
                      <a:endParaRPr lang="zh-CN"/>
                    </a:p>
                  </a:txBody>
                  <a:tcPr/>
                </a:tc>
                <a:tc>
                  <a:txBody>
                    <a:bodyPr/>
                    <a:lstStyle/>
                    <a:p>
                      <a:pPr algn="ctr"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浪</a:t>
                      </a:r>
                      <a:r>
                        <a:rPr lang="zh-CN" altLang="en-US"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思</a:t>
                      </a:r>
                      <a:r>
                        <a:rPr lang="en-US" altLang="zh-CN"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CN9008-48YC-S</a:t>
                      </a:r>
                      <a:endParaRPr lang="en-US" sz="16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4</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管理网和</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IPMI</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网络的核心交换机</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9235">
                <a:tc vMerge="1">
                  <a:txBody>
                    <a:bodyPr/>
                    <a:lstStyle/>
                    <a:p>
                      <a:endParaRPr lang="zh-CN"/>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浪思</a:t>
                      </a:r>
                      <a:r>
                        <a:rPr lang="en-US" altLang="zh-CN" sz="1600" b="0" i="0" u="none" strike="noStrike" kern="1200" dirty="0">
                          <a:solidFill>
                            <a:schemeClr val="tx1"/>
                          </a:solidFill>
                          <a:effectLst/>
                          <a:latin typeface="微软雅黑" panose="020B0503020204020204" pitchFamily="34" charset="-122"/>
                          <a:ea typeface="微软雅黑" panose="020B0503020204020204" pitchFamily="34" charset="-122"/>
                          <a:cs typeface="+mn-cs"/>
                        </a:rPr>
                        <a:t>S6820-24XQ-E</a:t>
                      </a:r>
                      <a:endParaRPr lang="en-US" sz="16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2</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校园网接入交换机</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2227">
                <a:tc>
                  <a:txBody>
                    <a:bodyPr/>
                    <a:lstStyle/>
                    <a:p>
                      <a:pPr algn="ctr"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热通道</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浪潮</a:t>
                      </a:r>
                      <a:r>
                        <a:rPr lang="en-US" sz="1600" b="0" i="0" u="none" strike="noStrike" dirty="0">
                          <a:solidFill>
                            <a:schemeClr val="tx1"/>
                          </a:solidFill>
                          <a:effectLst/>
                          <a:latin typeface="微软雅黑" panose="020B0503020204020204" pitchFamily="34" charset="-122"/>
                          <a:ea typeface="微软雅黑" panose="020B0503020204020204" pitchFamily="34" charset="-122"/>
                        </a:rPr>
                        <a:t>MDC</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1</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浪潮</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MDC</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热通道</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1</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个</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6176">
                <a:tc>
                  <a:txBody>
                    <a:bodyPr/>
                    <a:lstStyle/>
                    <a:p>
                      <a:pPr algn="ctr"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机柜</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机柜</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&amp;</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列头柜</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7</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浪潮定制机柜</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7</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个</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2227">
                <a:tc>
                  <a:txBody>
                    <a:bodyPr/>
                    <a:lstStyle/>
                    <a:p>
                      <a:pPr algn="ctr"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空调</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浪潮定制</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3</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浪潮定制空调</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3</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台</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2227">
                <a:tc>
                  <a:txBody>
                    <a:bodyPr/>
                    <a:lstStyle/>
                    <a:p>
                      <a:pPr algn="ctr" fontAlgn="ctr"/>
                      <a:r>
                        <a:rPr lang="en-US" sz="1600" b="0" i="0" u="none" strike="noStrike" dirty="0">
                          <a:solidFill>
                            <a:schemeClr val="tx1"/>
                          </a:solidFill>
                          <a:effectLst/>
                          <a:latin typeface="微软雅黑" panose="020B0503020204020204" pitchFamily="34" charset="-122"/>
                          <a:ea typeface="微软雅黑" panose="020B0503020204020204" pitchFamily="34" charset="-122"/>
                        </a:rPr>
                        <a:t>UPS</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科华</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1</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套</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ups</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系统一套</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2227">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CDU</a:t>
                      </a:r>
                      <a:endParaRPr lang="en-US"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中航</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1</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套</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液冷温控单元</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2227">
                <a:tc>
                  <a:txBody>
                    <a:bodyPr/>
                    <a:lstStyle/>
                    <a:p>
                      <a:pPr algn="ctr"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空调</a:t>
                      </a:r>
                      <a:endParaRPr lang="en-US"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 海悟</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2</a:t>
                      </a:r>
                      <a:endParaRPr lang="zh-CN" altLang="en-US"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海悟空调</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2</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台</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2227">
                <a:tc>
                  <a:txBody>
                    <a:bodyPr/>
                    <a:lstStyle/>
                    <a:p>
                      <a:pPr algn="ctr"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冷却塔</a:t>
                      </a:r>
                      <a:endParaRPr lang="en-US"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BAC</a:t>
                      </a:r>
                      <a:endParaRPr lang="zh-CN" altLang="en-US"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2</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套</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一次侧系统冷却系统</a:t>
                      </a:r>
                    </a:p>
                  </a:txBody>
                  <a:tcPr marL="8656" marR="8656" marT="86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Slurm</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作业参数说明</a:t>
            </a:r>
          </a:p>
        </p:txBody>
      </p:sp>
      <p:sp>
        <p:nvSpPr>
          <p:cNvPr id="16" name="对角圆角矩形 15"/>
          <p:cNvSpPr/>
          <p:nvPr/>
        </p:nvSpPr>
        <p:spPr bwMode="auto">
          <a:xfrm>
            <a:off x="1042113" y="775198"/>
            <a:ext cx="11070284" cy="5507282"/>
          </a:xfrm>
          <a:prstGeom prst="round2DiagRect">
            <a:avLst>
              <a:gd name="adj1" fmla="val 8932"/>
              <a:gd name="adj2" fmla="val 0"/>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记录作业开始运行的时间</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echo "process will start at : "</a:t>
            </a:r>
          </a:p>
          <a:p>
            <a:r>
              <a:rPr lang="en-US" altLang="zh-CN" dirty="0">
                <a:latin typeface="微软雅黑" panose="020B0503020204020204" pitchFamily="34" charset="-122"/>
                <a:ea typeface="微软雅黑" panose="020B0503020204020204" pitchFamily="34" charset="-122"/>
              </a:rPr>
              <a:t>date</a:t>
            </a:r>
          </a:p>
          <a:p>
            <a:r>
              <a:rPr lang="en-US" altLang="zh-CN" dirty="0">
                <a:latin typeface="微软雅黑" panose="020B0503020204020204" pitchFamily="34" charset="-122"/>
                <a:ea typeface="微软雅黑" panose="020B0503020204020204" pitchFamily="34" charset="-122"/>
              </a:rPr>
              <a:t>echo "++++++++++++++++++++++++++++++++++++++++"</a:t>
            </a:r>
          </a:p>
          <a:p>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设置程序执行所需要用到的软件环境变量</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这部分根据实际情况修改，需要添加在作业脚本里面程序执行所需要用到的所有软件环境变量。</a:t>
            </a:r>
            <a:endParaRPr lang="en-US" altLang="zh-CN" dirty="0">
              <a:solidFill>
                <a:srgbClr val="FF0000"/>
              </a:solidFill>
              <a:latin typeface="微软雅黑" panose="020B0503020204020204" pitchFamily="34" charset="-122"/>
              <a:ea typeface="微软雅黑" panose="020B0503020204020204" pitchFamily="34" charset="-122"/>
            </a:endParaRPr>
          </a:p>
          <a:p>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#setting environment for intel2018u3</a:t>
            </a:r>
          </a:p>
          <a:p>
            <a:r>
              <a:rPr lang="en-US" altLang="zh-CN" dirty="0">
                <a:solidFill>
                  <a:srgbClr val="FF0000"/>
                </a:solidFill>
                <a:latin typeface="微软雅黑" panose="020B0503020204020204" pitchFamily="34" charset="-122"/>
                <a:ea typeface="微软雅黑" panose="020B0503020204020204" pitchFamily="34" charset="-122"/>
              </a:rPr>
              <a:t>Module load intel/2018.3</a:t>
            </a: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Slurm</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作业参数说明</a:t>
            </a:r>
          </a:p>
        </p:txBody>
      </p:sp>
      <p:sp>
        <p:nvSpPr>
          <p:cNvPr id="16" name="对角圆角矩形 15"/>
          <p:cNvSpPr/>
          <p:nvPr/>
        </p:nvSpPr>
        <p:spPr bwMode="auto">
          <a:xfrm>
            <a:off x="936633" y="1006725"/>
            <a:ext cx="10937504" cy="4470615"/>
          </a:xfrm>
          <a:prstGeom prst="round2DiagRect">
            <a:avLst>
              <a:gd name="adj1" fmla="val 5618"/>
              <a:gd name="adj2" fmla="val 0"/>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记录作业开始运行的时间</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err="1">
                <a:solidFill>
                  <a:srgbClr val="FF0000"/>
                </a:solidFill>
                <a:latin typeface="微软雅黑" panose="020B0503020204020204" pitchFamily="34" charset="-122"/>
                <a:ea typeface="微软雅黑" panose="020B0503020204020204" pitchFamily="34" charset="-122"/>
              </a:rPr>
              <a:t>mpirun</a:t>
            </a:r>
            <a:r>
              <a:rPr lang="en-US" altLang="zh-CN" sz="1600" dirty="0">
                <a:solidFill>
                  <a:srgbClr val="FF0000"/>
                </a:solidFill>
                <a:latin typeface="微软雅黑" panose="020B0503020204020204" pitchFamily="34" charset="-122"/>
                <a:ea typeface="微软雅黑" panose="020B0503020204020204" pitchFamily="34" charset="-122"/>
              </a:rPr>
              <a:t> hostname    ##GPU</a:t>
            </a:r>
            <a:r>
              <a:rPr lang="zh-CN" altLang="en-US" sz="1600" dirty="0">
                <a:solidFill>
                  <a:srgbClr val="FF0000"/>
                </a:solidFill>
                <a:latin typeface="微软雅黑" panose="020B0503020204020204" pitchFamily="34" charset="-122"/>
                <a:ea typeface="微软雅黑" panose="020B0503020204020204" pitchFamily="34" charset="-122"/>
              </a:rPr>
              <a:t>程序执行命令语句，每个软件的执行命令都是互不相同的，请自行查询你所需要使用到的软件程序执行的命令格式，务必根据实际情况修改。软件跑串行、单节点多和并行、多节点多核并行、多线程请参考你所用到的软件的使用说明。</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记录作业运行结束时间，该部分内容无需修改</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echo "++++++++++++++++++++++++++++++++++++++++"</a:t>
            </a:r>
          </a:p>
          <a:p>
            <a:r>
              <a:rPr lang="en-US" altLang="zh-CN" sz="1600" dirty="0">
                <a:latin typeface="微软雅黑" panose="020B0503020204020204" pitchFamily="34" charset="-122"/>
                <a:ea typeface="微软雅黑" panose="020B0503020204020204" pitchFamily="34" charset="-122"/>
              </a:rPr>
              <a:t>echo "process will sleep 30s"</a:t>
            </a:r>
          </a:p>
          <a:p>
            <a:r>
              <a:rPr lang="en-US" altLang="zh-CN" sz="1600" dirty="0">
                <a:latin typeface="微软雅黑" panose="020B0503020204020204" pitchFamily="34" charset="-122"/>
                <a:ea typeface="微软雅黑" panose="020B0503020204020204" pitchFamily="34" charset="-122"/>
              </a:rPr>
              <a:t>sleep 30</a:t>
            </a:r>
          </a:p>
          <a:p>
            <a:r>
              <a:rPr lang="en-US" altLang="zh-CN" sz="1600" dirty="0">
                <a:latin typeface="微软雅黑" panose="020B0503020204020204" pitchFamily="34" charset="-122"/>
                <a:ea typeface="微软雅黑" panose="020B0503020204020204" pitchFamily="34" charset="-122"/>
              </a:rPr>
              <a:t>echo "process end at : "</a:t>
            </a:r>
          </a:p>
          <a:p>
            <a:r>
              <a:rPr lang="en-US" altLang="zh-CN" sz="1600" dirty="0">
                <a:latin typeface="微软雅黑" panose="020B0503020204020204" pitchFamily="34" charset="-122"/>
                <a:ea typeface="微软雅黑" panose="020B0503020204020204" pitchFamily="34" charset="-122"/>
              </a:rPr>
              <a:t>date</a:t>
            </a: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删除</a:t>
            </a:r>
            <a:r>
              <a:rPr lang="en-US" altLang="zh-CN" sz="1600" dirty="0" err="1">
                <a:latin typeface="微软雅黑" panose="020B0503020204020204" pitchFamily="34" charset="-122"/>
                <a:ea typeface="微软雅黑" panose="020B0503020204020204" pitchFamily="34" charset="-122"/>
              </a:rPr>
              <a:t>slurm</a:t>
            </a:r>
            <a:r>
              <a:rPr lang="zh-CN" altLang="en-US" sz="1600" dirty="0">
                <a:latin typeface="微软雅黑" panose="020B0503020204020204" pitchFamily="34" charset="-122"/>
                <a:ea typeface="微软雅黑" panose="020B0503020204020204" pitchFamily="34" charset="-122"/>
              </a:rPr>
              <a:t>软件自动生成的临时文件，该部分内容无需修改</a:t>
            </a:r>
            <a:endParaRPr lang="en-US" altLang="zh-CN" sz="1600" dirty="0">
              <a:latin typeface="微软雅黑" panose="020B0503020204020204" pitchFamily="34" charset="-122"/>
              <a:ea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rPr>
              <a:t>rm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rf</a:t>
            </a:r>
            <a:r>
              <a:rPr lang="en-US" altLang="zh-CN" sz="1600" dirty="0">
                <a:latin typeface="微软雅黑" panose="020B0503020204020204" pitchFamily="34" charset="-122"/>
                <a:ea typeface="微软雅黑" panose="020B0503020204020204" pitchFamily="34" charset="-122"/>
              </a:rPr>
              <a: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指定节点作业脚本模板</a:t>
            </a:r>
          </a:p>
        </p:txBody>
      </p:sp>
      <p:sp>
        <p:nvSpPr>
          <p:cNvPr id="16" name="对角圆角矩形 15"/>
          <p:cNvSpPr/>
          <p:nvPr/>
        </p:nvSpPr>
        <p:spPr bwMode="auto">
          <a:xfrm>
            <a:off x="870195" y="697522"/>
            <a:ext cx="11163374" cy="5353203"/>
          </a:xfrm>
          <a:prstGeom prst="round2DiagRect">
            <a:avLst>
              <a:gd name="adj1" fmla="val 8622"/>
              <a:gd name="adj2" fmla="val 0"/>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zh-CN" altLang="en-US" sz="1600" dirty="0">
                <a:latin typeface="微软雅黑" panose="020B0503020204020204" pitchFamily="34" charset="-122"/>
                <a:ea typeface="微软雅黑" panose="020B0503020204020204" pitchFamily="34" charset="-122"/>
              </a:rPr>
              <a:t>指定节点作业脚本内容如下，可在该模板的基础上进行相应的修改</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#!/bin/bash</a:t>
            </a:r>
          </a:p>
          <a:p>
            <a:r>
              <a:rPr lang="en-US" altLang="zh-CN" sz="1600" dirty="0">
                <a:latin typeface="微软雅黑" panose="020B0503020204020204" pitchFamily="34" charset="-122"/>
                <a:ea typeface="微软雅黑" panose="020B0503020204020204" pitchFamily="34" charset="-122"/>
              </a:rPr>
              <a:t>#SBATCH --job-name=</a:t>
            </a:r>
            <a:r>
              <a:rPr lang="en-US" altLang="zh-CN" sz="1600" dirty="0" err="1">
                <a:solidFill>
                  <a:srgbClr val="FF0000"/>
                </a:solidFill>
                <a:latin typeface="微软雅黑" panose="020B0503020204020204" pitchFamily="34" charset="-122"/>
                <a:ea typeface="微软雅黑" panose="020B0503020204020204" pitchFamily="34" charset="-122"/>
              </a:rPr>
              <a:t>nodelist</a:t>
            </a:r>
            <a:r>
              <a:rPr lang="en-US" altLang="zh-CN" sz="1600" dirty="0">
                <a:solidFill>
                  <a:srgbClr val="FF0000"/>
                </a:solidFill>
                <a:latin typeface="微软雅黑" panose="020B0503020204020204" pitchFamily="34" charset="-122"/>
                <a:ea typeface="微软雅黑" panose="020B0503020204020204" pitchFamily="34" charset="-122"/>
              </a:rPr>
              <a:t>-test        ##</a:t>
            </a:r>
            <a:r>
              <a:rPr lang="zh-CN" altLang="en-US" sz="1600" dirty="0">
                <a:solidFill>
                  <a:srgbClr val="FF0000"/>
                </a:solidFill>
                <a:latin typeface="微软雅黑" panose="020B0503020204020204" pitchFamily="34" charset="-122"/>
                <a:ea typeface="微软雅黑" panose="020B0503020204020204" pitchFamily="34" charset="-122"/>
              </a:rPr>
              <a:t>作业名称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--partition=</a:t>
            </a:r>
            <a:r>
              <a:rPr lang="en-US" altLang="zh-CN" sz="1600" dirty="0" err="1">
                <a:solidFill>
                  <a:srgbClr val="FF0000"/>
                </a:solidFill>
                <a:latin typeface="微软雅黑" panose="020B0503020204020204" pitchFamily="34" charset="-122"/>
                <a:ea typeface="微软雅黑" panose="020B0503020204020204" pitchFamily="34" charset="-122"/>
              </a:rPr>
              <a:t>cpuPartition</a:t>
            </a:r>
            <a:r>
              <a:rPr lang="en-US" altLang="zh-CN" sz="1600" dirty="0">
                <a:solidFill>
                  <a:srgbClr val="FF0000"/>
                </a:solidFill>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作业申请的分区名称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8                               ##</a:t>
            </a:r>
            <a:r>
              <a:rPr lang="zh-CN" altLang="en-US" sz="1600" dirty="0">
                <a:solidFill>
                  <a:srgbClr val="FF0000"/>
                </a:solidFill>
                <a:latin typeface="微软雅黑" panose="020B0503020204020204" pitchFamily="34" charset="-122"/>
                <a:ea typeface="微软雅黑" panose="020B0503020204020204" pitchFamily="34" charset="-122"/>
              </a:rPr>
              <a:t>作业申请的总进程数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=node01,node02       </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作业指定节点</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--error=%</a:t>
            </a:r>
            <a:r>
              <a:rPr lang="en-US" altLang="zh-CN" sz="1600" dirty="0" err="1">
                <a:latin typeface="微软雅黑" panose="020B0503020204020204" pitchFamily="34" charset="-122"/>
                <a:ea typeface="微软雅黑" panose="020B0503020204020204" pitchFamily="34" charset="-122"/>
              </a:rPr>
              <a:t>j.err</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--output=%</a:t>
            </a:r>
            <a:r>
              <a:rPr lang="en-US" altLang="zh-CN" sz="1600" dirty="0" err="1">
                <a:latin typeface="微软雅黑" panose="020B0503020204020204" pitchFamily="34" charset="-122"/>
                <a:ea typeface="微软雅黑" panose="020B0503020204020204" pitchFamily="34" charset="-122"/>
              </a:rPr>
              <a:t>j.out</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CURDIR=`</a:t>
            </a:r>
            <a:r>
              <a:rPr lang="en-US" altLang="zh-CN" sz="1600" dirty="0" err="1">
                <a:latin typeface="微软雅黑" panose="020B0503020204020204" pitchFamily="34" charset="-122"/>
                <a:ea typeface="微软雅黑" panose="020B0503020204020204" pitchFamily="34" charset="-122"/>
              </a:rPr>
              <a:t>pwd</a:t>
            </a:r>
            <a:r>
              <a:rPr lang="en-US" altLang="zh-CN" sz="1600" dirty="0">
                <a:latin typeface="微软雅黑" panose="020B0503020204020204" pitchFamily="34" charset="-122"/>
                <a:ea typeface="微软雅黑" panose="020B0503020204020204" pitchFamily="34" charset="-122"/>
              </a:rPr>
              <a:t>`</a:t>
            </a:r>
          </a:p>
          <a:p>
            <a:r>
              <a:rPr lang="en-US" altLang="zh-CN" sz="1600" dirty="0" err="1">
                <a:latin typeface="微软雅黑" panose="020B0503020204020204" pitchFamily="34" charset="-122"/>
                <a:ea typeface="微软雅黑" panose="020B0503020204020204" pitchFamily="34" charset="-122"/>
              </a:rPr>
              <a:t>rm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rf</a:t>
            </a:r>
            <a:r>
              <a:rPr lang="en-US" altLang="zh-CN" sz="1600" dirty="0">
                <a:latin typeface="微软雅黑" panose="020B0503020204020204" pitchFamily="34" charset="-122"/>
                <a:ea typeface="微软雅黑" panose="020B0503020204020204" pitchFamily="34" charset="-122"/>
              </a:rPr>
              <a: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a:p>
            <a:r>
              <a:rPr lang="en-US" altLang="zh-CN" sz="1600" dirty="0">
                <a:latin typeface="微软雅黑" panose="020B0503020204020204" pitchFamily="34" charset="-122"/>
                <a:ea typeface="微软雅黑" panose="020B0503020204020204" pitchFamily="34" charset="-122"/>
              </a:rPr>
              <a:t>NODES=`</a:t>
            </a: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hostnames $SLURM_JOB_NODELIST`</a:t>
            </a:r>
          </a:p>
          <a:p>
            <a:r>
              <a:rPr lang="en-US" altLang="zh-CN" sz="1600" dirty="0">
                <a:latin typeface="微软雅黑" panose="020B0503020204020204" pitchFamily="34" charset="-122"/>
                <a:ea typeface="微软雅黑" panose="020B0503020204020204" pitchFamily="34" charset="-122"/>
              </a:rPr>
              <a:t>for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in $NODES</a:t>
            </a:r>
          </a:p>
          <a:p>
            <a:r>
              <a:rPr lang="en-US" altLang="zh-CN" sz="1600" dirty="0">
                <a:latin typeface="微软雅黑" panose="020B0503020204020204" pitchFamily="34" charset="-122"/>
                <a:ea typeface="微软雅黑" panose="020B0503020204020204" pitchFamily="34" charset="-122"/>
              </a:rPr>
              <a:t>do</a:t>
            </a:r>
          </a:p>
          <a:p>
            <a:r>
              <a:rPr lang="en-US" altLang="zh-CN" sz="1600" dirty="0">
                <a:latin typeface="微软雅黑" panose="020B0503020204020204" pitchFamily="34" charset="-122"/>
                <a:ea typeface="微软雅黑" panose="020B0503020204020204" pitchFamily="34" charset="-122"/>
              </a:rPr>
              <a:t>echo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:$SLURM_NTASKS_PER_NODE" &gt;&gt;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a:p>
            <a:r>
              <a:rPr lang="en-US" altLang="zh-CN" sz="1600" dirty="0">
                <a:latin typeface="微软雅黑" panose="020B0503020204020204" pitchFamily="34" charset="-122"/>
                <a:ea typeface="微软雅黑" panose="020B0503020204020204" pitchFamily="34" charset="-122"/>
              </a:rPr>
              <a:t>done</a:t>
            </a:r>
          </a:p>
          <a:p>
            <a:r>
              <a:rPr lang="en-US" altLang="zh-CN" sz="1600" dirty="0">
                <a:latin typeface="微软雅黑" panose="020B0503020204020204" pitchFamily="34" charset="-122"/>
                <a:ea typeface="微软雅黑" panose="020B0503020204020204" pitchFamily="34" charset="-122"/>
              </a:rPr>
              <a:t>echo $SLURM_NPROCS</a:t>
            </a:r>
          </a:p>
          <a:p>
            <a:r>
              <a:rPr lang="en-US" altLang="zh-CN" sz="1600" dirty="0">
                <a:latin typeface="微软雅黑" panose="020B0503020204020204" pitchFamily="34" charset="-122"/>
                <a:ea typeface="微软雅黑" panose="020B0503020204020204" pitchFamily="34" charset="-122"/>
              </a:rPr>
              <a:t>echo $SLURM_GPUS</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指定节点作业脚本模板</a:t>
            </a:r>
          </a:p>
        </p:txBody>
      </p:sp>
      <p:sp>
        <p:nvSpPr>
          <p:cNvPr id="16" name="对角圆角矩形 15"/>
          <p:cNvSpPr/>
          <p:nvPr/>
        </p:nvSpPr>
        <p:spPr bwMode="auto">
          <a:xfrm>
            <a:off x="870195" y="552766"/>
            <a:ext cx="11163374" cy="5683797"/>
          </a:xfrm>
          <a:prstGeom prst="round2DiagRect">
            <a:avLst>
              <a:gd name="adj1" fmla="val 9127"/>
              <a:gd name="adj2" fmla="val 0"/>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sz="1600" dirty="0">
                <a:latin typeface="微软雅黑" panose="020B0503020204020204" pitchFamily="34" charset="-122"/>
                <a:ea typeface="微软雅黑" panose="020B0503020204020204" pitchFamily="34" charset="-122"/>
              </a:rPr>
              <a:t>echo "process will start at : "</a:t>
            </a:r>
          </a:p>
          <a:p>
            <a:r>
              <a:rPr lang="en-US" altLang="zh-CN" sz="1600" dirty="0">
                <a:latin typeface="微软雅黑" panose="020B0503020204020204" pitchFamily="34" charset="-122"/>
                <a:ea typeface="微软雅黑" panose="020B0503020204020204" pitchFamily="34" charset="-122"/>
              </a:rPr>
              <a:t>date</a:t>
            </a:r>
          </a:p>
          <a:p>
            <a:r>
              <a:rPr lang="en-US" altLang="zh-CN" sz="1600" dirty="0">
                <a:latin typeface="微软雅黑" panose="020B0503020204020204" pitchFamily="34" charset="-122"/>
                <a:ea typeface="微软雅黑" panose="020B0503020204020204" pitchFamily="34" charset="-122"/>
              </a:rPr>
              <a:t>echo "++++++++++++++++++++++++++++++++++++++++"</a:t>
            </a:r>
          </a:p>
          <a:p>
            <a:endParaRPr lang="en-US" altLang="zh-CN" sz="1600" dirty="0">
              <a:latin typeface="微软雅黑" panose="020B0503020204020204" pitchFamily="34" charset="-122"/>
              <a:ea typeface="微软雅黑" panose="020B0503020204020204" pitchFamily="34" charset="-122"/>
            </a:endParaRPr>
          </a:p>
          <a:p>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以下几行为加载软件环境变量（注意：你在该任务里面需要用到的所有软件均需要添加到这个位置，务必根据实际情况按需添加或者删除）</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solidFill>
                  <a:srgbClr val="FF0000"/>
                </a:solidFill>
                <a:latin typeface="微软雅黑" panose="020B0503020204020204" pitchFamily="34" charset="-122"/>
                <a:ea typeface="微软雅黑" panose="020B0503020204020204" pitchFamily="34" charset="-122"/>
              </a:rPr>
              <a:t>module load XXX</a:t>
            </a:r>
          </a:p>
          <a:p>
            <a:pPr>
              <a:lnSpc>
                <a:spcPct val="150000"/>
              </a:lnSpc>
            </a:pPr>
            <a:r>
              <a:rPr lang="en-US" altLang="zh-CN" sz="1600" dirty="0">
                <a:solidFill>
                  <a:srgbClr val="FF0000"/>
                </a:solidFill>
                <a:latin typeface="微软雅黑" panose="020B0503020204020204" pitchFamily="34" charset="-122"/>
                <a:ea typeface="微软雅黑" panose="020B0503020204020204" pitchFamily="34" charset="-122"/>
              </a:rPr>
              <a:t>Program </a:t>
            </a:r>
            <a:r>
              <a:rPr lang="en-US" altLang="zh-CN" sz="1600" dirty="0" err="1">
                <a:solidFill>
                  <a:srgbClr val="FF0000"/>
                </a:solidFill>
                <a:latin typeface="微软雅黑" panose="020B0503020204020204" pitchFamily="34" charset="-122"/>
                <a:ea typeface="微软雅黑" panose="020B0503020204020204" pitchFamily="34" charset="-122"/>
              </a:rPr>
              <a:t>excute</a:t>
            </a:r>
            <a:r>
              <a:rPr lang="en-US" altLang="zh-CN" sz="1600" dirty="0">
                <a:solidFill>
                  <a:srgbClr val="FF0000"/>
                </a:solidFill>
                <a:latin typeface="微软雅黑" panose="020B0503020204020204" pitchFamily="34" charset="-122"/>
                <a:ea typeface="微软雅黑" panose="020B0503020204020204" pitchFamily="34" charset="-122"/>
              </a:rPr>
              <a:t> Command  ##</a:t>
            </a:r>
            <a:r>
              <a:rPr lang="zh-CN" altLang="en-US" sz="1600" dirty="0">
                <a:solidFill>
                  <a:srgbClr val="FF0000"/>
                </a:solidFill>
                <a:latin typeface="微软雅黑" panose="020B0503020204020204" pitchFamily="34" charset="-122"/>
                <a:ea typeface="微软雅黑" panose="020B0503020204020204" pitchFamily="34" charset="-122"/>
              </a:rPr>
              <a:t>程序执行命令语句，每个软件的执行命令都是互不相同的，请自行查询所需要使用到的软件程序执行的命令格式，务必根据实际情况修改。软件跑串行、单节点多和并行、多节点多核并行、多线程请参考所用到的软件的使用说明。</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echo "++++++++++++++++++++++++++++++++++++++++"</a:t>
            </a:r>
          </a:p>
          <a:p>
            <a:r>
              <a:rPr lang="en-US" altLang="zh-CN" sz="1600" dirty="0">
                <a:latin typeface="微软雅黑" panose="020B0503020204020204" pitchFamily="34" charset="-122"/>
                <a:ea typeface="微软雅黑" panose="020B0503020204020204" pitchFamily="34" charset="-122"/>
              </a:rPr>
              <a:t>echo "process will sleep 30s"</a:t>
            </a:r>
          </a:p>
          <a:p>
            <a:r>
              <a:rPr lang="en-US" altLang="zh-CN" sz="1600" dirty="0">
                <a:latin typeface="微软雅黑" panose="020B0503020204020204" pitchFamily="34" charset="-122"/>
                <a:ea typeface="微软雅黑" panose="020B0503020204020204" pitchFamily="34" charset="-122"/>
              </a:rPr>
              <a:t>sleep 30</a:t>
            </a:r>
          </a:p>
          <a:p>
            <a:r>
              <a:rPr lang="en-US" altLang="zh-CN" sz="1600" dirty="0">
                <a:latin typeface="微软雅黑" panose="020B0503020204020204" pitchFamily="34" charset="-122"/>
                <a:ea typeface="微软雅黑" panose="020B0503020204020204" pitchFamily="34" charset="-122"/>
              </a:rPr>
              <a:t>echo "process end at : "</a:t>
            </a:r>
          </a:p>
          <a:p>
            <a:r>
              <a:rPr lang="en-US" altLang="zh-CN" sz="1600" dirty="0">
                <a:latin typeface="微软雅黑" panose="020B0503020204020204" pitchFamily="34" charset="-122"/>
                <a:ea typeface="微软雅黑" panose="020B0503020204020204" pitchFamily="34" charset="-122"/>
              </a:rPr>
              <a:t>date</a:t>
            </a:r>
          </a:p>
          <a:p>
            <a:r>
              <a:rPr lang="en-US" altLang="zh-CN" sz="1600" dirty="0" err="1">
                <a:latin typeface="微软雅黑" panose="020B0503020204020204" pitchFamily="34" charset="-122"/>
                <a:ea typeface="微软雅黑" panose="020B0503020204020204" pitchFamily="34" charset="-122"/>
              </a:rPr>
              <a:t>rm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rf</a:t>
            </a:r>
            <a:r>
              <a:rPr lang="en-US" altLang="zh-CN" sz="1600" dirty="0">
                <a:latin typeface="微软雅黑" panose="020B0503020204020204" pitchFamily="34" charset="-122"/>
                <a:ea typeface="微软雅黑" panose="020B0503020204020204" pitchFamily="34" charset="-122"/>
              </a:rPr>
              <a: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依赖作业脚本模板</a:t>
            </a:r>
          </a:p>
        </p:txBody>
      </p:sp>
      <p:sp>
        <p:nvSpPr>
          <p:cNvPr id="16" name="对角圆角矩形 15"/>
          <p:cNvSpPr/>
          <p:nvPr/>
        </p:nvSpPr>
        <p:spPr bwMode="auto">
          <a:xfrm>
            <a:off x="870195" y="700777"/>
            <a:ext cx="10951691" cy="5419505"/>
          </a:xfrm>
          <a:prstGeom prst="round2DiagRect">
            <a:avLst>
              <a:gd name="adj1" fmla="val 7952"/>
              <a:gd name="adj2" fmla="val 0"/>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nSpc>
                <a:spcPct val="150000"/>
              </a:lnSpc>
            </a:pPr>
            <a:r>
              <a:rPr lang="zh-CN" altLang="en-US" sz="1600" dirty="0">
                <a:latin typeface="微软雅黑" panose="020B0503020204020204" pitchFamily="34" charset="-122"/>
                <a:ea typeface="微软雅黑" panose="020B0503020204020204" pitchFamily="34" charset="-122"/>
              </a:rPr>
              <a:t>依赖作业脚本内容如下，可在该模板的基础上进行相应的修改</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#!/bin/bash</a:t>
            </a:r>
          </a:p>
          <a:p>
            <a:r>
              <a:rPr lang="en-US" altLang="zh-CN" sz="1600" dirty="0">
                <a:latin typeface="微软雅黑" panose="020B0503020204020204" pitchFamily="34" charset="-122"/>
                <a:ea typeface="微软雅黑" panose="020B0503020204020204" pitchFamily="34" charset="-122"/>
              </a:rPr>
              <a:t>#SBATCH --job-name=</a:t>
            </a:r>
            <a:r>
              <a:rPr lang="en-US" altLang="zh-CN" sz="1600" dirty="0">
                <a:solidFill>
                  <a:srgbClr val="FF0000"/>
                </a:solidFill>
                <a:latin typeface="微软雅黑" panose="020B0503020204020204" pitchFamily="34" charset="-122"/>
                <a:ea typeface="微软雅黑" panose="020B0503020204020204" pitchFamily="34" charset="-122"/>
              </a:rPr>
              <a:t>array-test         ##</a:t>
            </a:r>
            <a:r>
              <a:rPr lang="zh-CN" altLang="en-US" sz="1600" dirty="0">
                <a:solidFill>
                  <a:srgbClr val="FF0000"/>
                </a:solidFill>
                <a:latin typeface="微软雅黑" panose="020B0503020204020204" pitchFamily="34" charset="-122"/>
                <a:ea typeface="微软雅黑" panose="020B0503020204020204" pitchFamily="34" charset="-122"/>
              </a:rPr>
              <a:t>作业名称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--partition=</a:t>
            </a:r>
            <a:r>
              <a:rPr lang="en-US" altLang="zh-CN" sz="1600" dirty="0" err="1">
                <a:latin typeface="微软雅黑" panose="020B0503020204020204" pitchFamily="34" charset="-122"/>
                <a:ea typeface="微软雅黑" panose="020B0503020204020204" pitchFamily="34" charset="-122"/>
              </a:rPr>
              <a:t>cpu</a:t>
            </a:r>
            <a:r>
              <a:rPr lang="en-US" altLang="zh-CN" sz="1600" dirty="0" err="1">
                <a:solidFill>
                  <a:srgbClr val="FF0000"/>
                </a:solidFill>
                <a:latin typeface="微软雅黑" panose="020B0503020204020204" pitchFamily="34" charset="-122"/>
                <a:ea typeface="微软雅黑" panose="020B0503020204020204" pitchFamily="34" charset="-122"/>
              </a:rPr>
              <a:t>Partition</a:t>
            </a:r>
            <a:r>
              <a:rPr lang="en-US" altLang="zh-CN" sz="1600" dirty="0">
                <a:solidFill>
                  <a:srgbClr val="FF0000"/>
                </a:solidFill>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作业申请的分区名称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--nodes=</a:t>
            </a:r>
            <a:r>
              <a:rPr lang="en-US" altLang="zh-CN" sz="1600" dirty="0">
                <a:solidFill>
                  <a:srgbClr val="FF0000"/>
                </a:solidFill>
                <a:latin typeface="微软雅黑" panose="020B0503020204020204" pitchFamily="34" charset="-122"/>
                <a:ea typeface="微软雅黑" panose="020B0503020204020204" pitchFamily="34" charset="-122"/>
              </a:rPr>
              <a:t>2                            ##</a:t>
            </a:r>
            <a:r>
              <a:rPr lang="zh-CN" altLang="en-US" sz="1600" dirty="0">
                <a:solidFill>
                  <a:srgbClr val="FF0000"/>
                </a:solidFill>
                <a:latin typeface="微软雅黑" panose="020B0503020204020204" pitchFamily="34" charset="-122"/>
                <a:ea typeface="微软雅黑" panose="020B0503020204020204" pitchFamily="34" charset="-122"/>
              </a:rPr>
              <a:t>作业申请的节点数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a:t>
            </a:r>
            <a:r>
              <a:rPr lang="en-US" altLang="zh-CN" sz="1600" dirty="0" err="1">
                <a:latin typeface="微软雅黑" panose="020B0503020204020204" pitchFamily="34" charset="-122"/>
                <a:ea typeface="微软雅黑" panose="020B0503020204020204" pitchFamily="34" charset="-122"/>
              </a:rPr>
              <a:t>ntasks</a:t>
            </a:r>
            <a:r>
              <a:rPr lang="en-US" altLang="zh-CN" sz="1600" dirty="0">
                <a:latin typeface="微软雅黑" panose="020B0503020204020204" pitchFamily="34" charset="-122"/>
                <a:ea typeface="微软雅黑" panose="020B0503020204020204" pitchFamily="34" charset="-122"/>
              </a:rPr>
              <a:t>-per-node=</a:t>
            </a:r>
            <a:r>
              <a:rPr lang="en-US" altLang="zh-CN" sz="1600" dirty="0">
                <a:solidFill>
                  <a:srgbClr val="FF0000"/>
                </a:solidFill>
                <a:latin typeface="微软雅黑" panose="020B0503020204020204" pitchFamily="34" charset="-122"/>
                <a:ea typeface="微软雅黑" panose="020B0503020204020204" pitchFamily="34" charset="-122"/>
              </a:rPr>
              <a:t>8            ##</a:t>
            </a:r>
            <a:r>
              <a:rPr lang="zh-CN" altLang="en-US" sz="1600" dirty="0">
                <a:solidFill>
                  <a:srgbClr val="FF0000"/>
                </a:solidFill>
                <a:latin typeface="微软雅黑" panose="020B0503020204020204" pitchFamily="34" charset="-122"/>
                <a:ea typeface="微软雅黑" panose="020B0503020204020204" pitchFamily="34" charset="-122"/>
              </a:rPr>
              <a:t>作业申请的每个节点使用的核心数</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--dependency=</a:t>
            </a:r>
            <a:r>
              <a:rPr lang="en-US" altLang="zh-CN" sz="1600" dirty="0" err="1">
                <a:latin typeface="微软雅黑" panose="020B0503020204020204" pitchFamily="34" charset="-122"/>
                <a:ea typeface="微软雅黑" panose="020B0503020204020204" pitchFamily="34" charset="-122"/>
              </a:rPr>
              <a:t>afterok:job_id</a:t>
            </a:r>
            <a:r>
              <a:rPr lang="en-US" altLang="zh-CN" sz="1600" dirty="0">
                <a:latin typeface="微软雅黑" panose="020B0503020204020204" pitchFamily="34" charset="-122"/>
                <a:ea typeface="微软雅黑" panose="020B0503020204020204" pitchFamily="34" charset="-122"/>
              </a:rPr>
              <a:t>   </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当指定</a:t>
            </a:r>
            <a:r>
              <a:rPr lang="en-US" altLang="zh-CN" sz="1600" dirty="0">
                <a:solidFill>
                  <a:srgbClr val="FF0000"/>
                </a:solidFill>
                <a:latin typeface="微软雅黑" panose="020B0503020204020204" pitchFamily="34" charset="-122"/>
                <a:ea typeface="微软雅黑" panose="020B0503020204020204" pitchFamily="34" charset="-122"/>
              </a:rPr>
              <a:t>ID</a:t>
            </a:r>
            <a:r>
              <a:rPr lang="zh-CN" altLang="en-US" sz="1600" dirty="0">
                <a:solidFill>
                  <a:srgbClr val="FF0000"/>
                </a:solidFill>
                <a:latin typeface="微软雅黑" panose="020B0503020204020204" pitchFamily="34" charset="-122"/>
                <a:ea typeface="微软雅黑" panose="020B0503020204020204" pitchFamily="34" charset="-122"/>
              </a:rPr>
              <a:t>的作业正常结束（退出码为</a:t>
            </a:r>
            <a:r>
              <a:rPr lang="en-US" altLang="zh-CN" sz="1600" dirty="0">
                <a:solidFill>
                  <a:srgbClr val="FF0000"/>
                </a:solidFill>
                <a:latin typeface="微软雅黑" panose="020B0503020204020204" pitchFamily="34" charset="-122"/>
                <a:ea typeface="微软雅黑" panose="020B0503020204020204" pitchFamily="34" charset="-122"/>
              </a:rPr>
              <a:t>0</a:t>
            </a:r>
            <a:r>
              <a:rPr lang="zh-CN" altLang="en-US" sz="1600" dirty="0">
                <a:solidFill>
                  <a:srgbClr val="FF0000"/>
                </a:solidFill>
                <a:latin typeface="微软雅黑" panose="020B0503020204020204" pitchFamily="34" charset="-122"/>
                <a:ea typeface="微软雅黑" panose="020B0503020204020204" pitchFamily="34" charset="-122"/>
              </a:rPr>
              <a:t>）时开始运行。</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--error=%</a:t>
            </a:r>
            <a:r>
              <a:rPr lang="en-US" altLang="zh-CN" sz="1600" dirty="0" err="1">
                <a:latin typeface="微软雅黑" panose="020B0503020204020204" pitchFamily="34" charset="-122"/>
                <a:ea typeface="微软雅黑" panose="020B0503020204020204" pitchFamily="34" charset="-122"/>
              </a:rPr>
              <a:t>j.err</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#SBATCH --output=%</a:t>
            </a:r>
            <a:r>
              <a:rPr lang="en-US" altLang="zh-CN" sz="1600" dirty="0" err="1">
                <a:latin typeface="微软雅黑" panose="020B0503020204020204" pitchFamily="34" charset="-122"/>
                <a:ea typeface="微软雅黑" panose="020B0503020204020204" pitchFamily="34" charset="-122"/>
              </a:rPr>
              <a:t>j.out</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CURDIR=`</a:t>
            </a:r>
            <a:r>
              <a:rPr lang="en-US" altLang="zh-CN" sz="1600" dirty="0" err="1">
                <a:latin typeface="微软雅黑" panose="020B0503020204020204" pitchFamily="34" charset="-122"/>
                <a:ea typeface="微软雅黑" panose="020B0503020204020204" pitchFamily="34" charset="-122"/>
              </a:rPr>
              <a:t>pwd</a:t>
            </a:r>
            <a:r>
              <a:rPr lang="en-US" altLang="zh-CN" sz="1600" dirty="0">
                <a:latin typeface="微软雅黑" panose="020B0503020204020204" pitchFamily="34" charset="-122"/>
                <a:ea typeface="微软雅黑" panose="020B0503020204020204" pitchFamily="34" charset="-122"/>
              </a:rPr>
              <a:t>`</a:t>
            </a:r>
          </a:p>
          <a:p>
            <a:r>
              <a:rPr lang="en-US" altLang="zh-CN" sz="1600" dirty="0" err="1">
                <a:latin typeface="微软雅黑" panose="020B0503020204020204" pitchFamily="34" charset="-122"/>
                <a:ea typeface="微软雅黑" panose="020B0503020204020204" pitchFamily="34" charset="-122"/>
              </a:rPr>
              <a:t>rm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rf</a:t>
            </a:r>
            <a:r>
              <a:rPr lang="en-US" altLang="zh-CN" sz="1600" dirty="0">
                <a:latin typeface="微软雅黑" panose="020B0503020204020204" pitchFamily="34" charset="-122"/>
                <a:ea typeface="微软雅黑" panose="020B0503020204020204" pitchFamily="34" charset="-122"/>
              </a:rPr>
              <a: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a:p>
            <a:r>
              <a:rPr lang="en-US" altLang="zh-CN" sz="1600" dirty="0">
                <a:latin typeface="微软雅黑" panose="020B0503020204020204" pitchFamily="34" charset="-122"/>
                <a:ea typeface="微软雅黑" panose="020B0503020204020204" pitchFamily="34" charset="-122"/>
              </a:rPr>
              <a:t>NODES=`</a:t>
            </a:r>
            <a:r>
              <a:rPr lang="en-US" altLang="zh-CN" sz="1600" dirty="0" err="1">
                <a:latin typeface="微软雅黑" panose="020B0503020204020204" pitchFamily="34" charset="-122"/>
                <a:ea typeface="微软雅黑" panose="020B0503020204020204" pitchFamily="34" charset="-122"/>
              </a:rPr>
              <a:t>scontrol</a:t>
            </a:r>
            <a:r>
              <a:rPr lang="en-US" altLang="zh-CN" sz="1600" dirty="0">
                <a:latin typeface="微软雅黑" panose="020B0503020204020204" pitchFamily="34" charset="-122"/>
                <a:ea typeface="微软雅黑" panose="020B0503020204020204" pitchFamily="34" charset="-122"/>
              </a:rPr>
              <a:t> show hostnames $SLURM_JOB_NODELIST`</a:t>
            </a:r>
          </a:p>
          <a:p>
            <a:r>
              <a:rPr lang="en-US" altLang="zh-CN" sz="1600" dirty="0">
                <a:latin typeface="微软雅黑" panose="020B0503020204020204" pitchFamily="34" charset="-122"/>
                <a:ea typeface="微软雅黑" panose="020B0503020204020204" pitchFamily="34" charset="-122"/>
              </a:rPr>
              <a:t>for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in $NODES</a:t>
            </a:r>
          </a:p>
          <a:p>
            <a:r>
              <a:rPr lang="en-US" altLang="zh-CN" sz="1600" dirty="0">
                <a:latin typeface="微软雅黑" panose="020B0503020204020204" pitchFamily="34" charset="-122"/>
                <a:ea typeface="微软雅黑" panose="020B0503020204020204" pitchFamily="34" charset="-122"/>
              </a:rPr>
              <a:t>do</a:t>
            </a:r>
          </a:p>
          <a:p>
            <a:r>
              <a:rPr lang="en-US" altLang="zh-CN" sz="1600" dirty="0">
                <a:latin typeface="微软雅黑" panose="020B0503020204020204" pitchFamily="34" charset="-122"/>
                <a:ea typeface="微软雅黑" panose="020B0503020204020204" pitchFamily="34" charset="-122"/>
              </a:rPr>
              <a:t>echo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:$SLURM_NTASKS_PER_NODE" &gt;&gt;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a:p>
            <a:r>
              <a:rPr lang="en-US" altLang="zh-CN" sz="1600" dirty="0">
                <a:latin typeface="微软雅黑" panose="020B0503020204020204" pitchFamily="34" charset="-122"/>
                <a:ea typeface="微软雅黑" panose="020B0503020204020204" pitchFamily="34" charset="-122"/>
              </a:rPr>
              <a:t>done</a:t>
            </a:r>
          </a:p>
          <a:p>
            <a:r>
              <a:rPr lang="en-US" altLang="zh-CN" sz="1600" dirty="0">
                <a:latin typeface="微软雅黑" panose="020B0503020204020204" pitchFamily="34" charset="-122"/>
                <a:ea typeface="微软雅黑" panose="020B0503020204020204" pitchFamily="34" charset="-122"/>
              </a:rPr>
              <a:t>echo $SLURM_NPROCS</a:t>
            </a:r>
          </a:p>
          <a:p>
            <a:r>
              <a:rPr lang="en-US" altLang="zh-CN" sz="1600" dirty="0">
                <a:latin typeface="微软雅黑" panose="020B0503020204020204" pitchFamily="34" charset="-122"/>
                <a:ea typeface="微软雅黑" panose="020B0503020204020204" pitchFamily="34" charset="-122"/>
              </a:rPr>
              <a:t>echo $SLURM_GPUS</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依赖作业脚本模板</a:t>
            </a:r>
          </a:p>
        </p:txBody>
      </p:sp>
      <p:sp>
        <p:nvSpPr>
          <p:cNvPr id="16" name="对角圆角矩形 15"/>
          <p:cNvSpPr/>
          <p:nvPr/>
        </p:nvSpPr>
        <p:spPr bwMode="auto">
          <a:xfrm>
            <a:off x="870195" y="552765"/>
            <a:ext cx="11163374" cy="5567517"/>
          </a:xfrm>
          <a:prstGeom prst="round2DiagRect">
            <a:avLst>
              <a:gd name="adj1" fmla="val 7729"/>
              <a:gd name="adj2" fmla="val 0"/>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sz="1600" dirty="0">
                <a:latin typeface="微软雅黑" panose="020B0503020204020204" pitchFamily="34" charset="-122"/>
                <a:ea typeface="微软雅黑" panose="020B0503020204020204" pitchFamily="34" charset="-122"/>
              </a:rPr>
              <a:t>echo "process will start at : "</a:t>
            </a:r>
          </a:p>
          <a:p>
            <a:r>
              <a:rPr lang="en-US" altLang="zh-CN" sz="1600" dirty="0">
                <a:latin typeface="微软雅黑" panose="020B0503020204020204" pitchFamily="34" charset="-122"/>
                <a:ea typeface="微软雅黑" panose="020B0503020204020204" pitchFamily="34" charset="-122"/>
              </a:rPr>
              <a:t>date</a:t>
            </a:r>
          </a:p>
          <a:p>
            <a:r>
              <a:rPr lang="en-US" altLang="zh-CN" sz="1600" dirty="0">
                <a:latin typeface="微软雅黑" panose="020B0503020204020204" pitchFamily="34" charset="-122"/>
                <a:ea typeface="微软雅黑" panose="020B0503020204020204" pitchFamily="34" charset="-122"/>
              </a:rPr>
              <a:t>echo "++++++++++++++++++++++++++++++++++++++++"</a:t>
            </a:r>
          </a:p>
          <a:p>
            <a:endParaRPr lang="en-US" altLang="zh-CN" sz="1600" dirty="0">
              <a:latin typeface="微软雅黑" panose="020B0503020204020204" pitchFamily="34" charset="-122"/>
              <a:ea typeface="微软雅黑" panose="020B0503020204020204" pitchFamily="34" charset="-122"/>
            </a:endParaRPr>
          </a:p>
          <a:p>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以下几行为加载软件环境变量（注意：你在该任务里面需要用到的所有软件均需要添加到这个位置，务必根据实际情况按需添加或者删除）</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solidFill>
                  <a:srgbClr val="FF0000"/>
                </a:solidFill>
                <a:latin typeface="微软雅黑" panose="020B0503020204020204" pitchFamily="34" charset="-122"/>
                <a:ea typeface="微软雅黑" panose="020B0503020204020204" pitchFamily="34" charset="-122"/>
              </a:rPr>
              <a:t>module load XXX</a:t>
            </a:r>
          </a:p>
          <a:p>
            <a:pPr>
              <a:lnSpc>
                <a:spcPct val="150000"/>
              </a:lnSpc>
            </a:pPr>
            <a:r>
              <a:rPr lang="en-US" altLang="zh-CN" sz="1600" dirty="0">
                <a:solidFill>
                  <a:srgbClr val="FF0000"/>
                </a:solidFill>
                <a:latin typeface="微软雅黑" panose="020B0503020204020204" pitchFamily="34" charset="-122"/>
                <a:ea typeface="微软雅黑" panose="020B0503020204020204" pitchFamily="34" charset="-122"/>
              </a:rPr>
              <a:t>Program </a:t>
            </a:r>
            <a:r>
              <a:rPr lang="en-US" altLang="zh-CN" sz="1600" dirty="0" err="1">
                <a:solidFill>
                  <a:srgbClr val="FF0000"/>
                </a:solidFill>
                <a:latin typeface="微软雅黑" panose="020B0503020204020204" pitchFamily="34" charset="-122"/>
                <a:ea typeface="微软雅黑" panose="020B0503020204020204" pitchFamily="34" charset="-122"/>
              </a:rPr>
              <a:t>excute</a:t>
            </a:r>
            <a:r>
              <a:rPr lang="en-US" altLang="zh-CN" sz="1600" dirty="0">
                <a:solidFill>
                  <a:srgbClr val="FF0000"/>
                </a:solidFill>
                <a:latin typeface="微软雅黑" panose="020B0503020204020204" pitchFamily="34" charset="-122"/>
                <a:ea typeface="微软雅黑" panose="020B0503020204020204" pitchFamily="34" charset="-122"/>
              </a:rPr>
              <a:t> Command  ##</a:t>
            </a:r>
            <a:r>
              <a:rPr lang="zh-CN" altLang="en-US" sz="1600" dirty="0">
                <a:solidFill>
                  <a:srgbClr val="FF0000"/>
                </a:solidFill>
                <a:latin typeface="微软雅黑" panose="020B0503020204020204" pitchFamily="34" charset="-122"/>
                <a:ea typeface="微软雅黑" panose="020B0503020204020204" pitchFamily="34" charset="-122"/>
              </a:rPr>
              <a:t>程序执行命令语句，每个软件的执行命令都是互不相同的，请自行查询你所需要使用到的软件程序执行的命令格式，务必根据实际情况修改。软件跑串行、单节点多和并行、多节点多核并行、多线程请参考你所用到的软件的使用说明。</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echo "++++++++++++++++++++++++++++++++++++++++"</a:t>
            </a:r>
          </a:p>
          <a:p>
            <a:r>
              <a:rPr lang="en-US" altLang="zh-CN" sz="1600" dirty="0">
                <a:latin typeface="微软雅黑" panose="020B0503020204020204" pitchFamily="34" charset="-122"/>
                <a:ea typeface="微软雅黑" panose="020B0503020204020204" pitchFamily="34" charset="-122"/>
              </a:rPr>
              <a:t>echo "process will sleep 30s"</a:t>
            </a:r>
          </a:p>
          <a:p>
            <a:r>
              <a:rPr lang="en-US" altLang="zh-CN" sz="1600" dirty="0">
                <a:latin typeface="微软雅黑" panose="020B0503020204020204" pitchFamily="34" charset="-122"/>
                <a:ea typeface="微软雅黑" panose="020B0503020204020204" pitchFamily="34" charset="-122"/>
              </a:rPr>
              <a:t>sleep 30</a:t>
            </a:r>
          </a:p>
          <a:p>
            <a:r>
              <a:rPr lang="en-US" altLang="zh-CN" sz="1600" dirty="0">
                <a:latin typeface="微软雅黑" panose="020B0503020204020204" pitchFamily="34" charset="-122"/>
                <a:ea typeface="微软雅黑" panose="020B0503020204020204" pitchFamily="34" charset="-122"/>
              </a:rPr>
              <a:t>echo "process end at : "</a:t>
            </a:r>
          </a:p>
          <a:p>
            <a:r>
              <a:rPr lang="en-US" altLang="zh-CN" sz="1600" dirty="0">
                <a:latin typeface="微软雅黑" panose="020B0503020204020204" pitchFamily="34" charset="-122"/>
                <a:ea typeface="微软雅黑" panose="020B0503020204020204" pitchFamily="34" charset="-122"/>
              </a:rPr>
              <a:t>date</a:t>
            </a:r>
          </a:p>
          <a:p>
            <a:r>
              <a:rPr lang="en-US" altLang="zh-CN" sz="1600" dirty="0" err="1">
                <a:latin typeface="微软雅黑" panose="020B0503020204020204" pitchFamily="34" charset="-122"/>
                <a:ea typeface="微软雅黑" panose="020B0503020204020204" pitchFamily="34" charset="-122"/>
              </a:rPr>
              <a:t>rm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rf</a:t>
            </a:r>
            <a:r>
              <a:rPr lang="en-US" altLang="zh-CN" sz="1600" dirty="0">
                <a:latin typeface="微软雅黑" panose="020B0503020204020204" pitchFamily="34" charset="-122"/>
                <a:ea typeface="微软雅黑" panose="020B0503020204020204" pitchFamily="34" charset="-122"/>
              </a:rPr>
              <a:t> $CURDIR/</a:t>
            </a:r>
            <a:r>
              <a:rPr lang="en-US" altLang="zh-CN" sz="1600" dirty="0" err="1">
                <a:latin typeface="微软雅黑" panose="020B0503020204020204" pitchFamily="34" charset="-122"/>
                <a:ea typeface="微软雅黑" panose="020B0503020204020204" pitchFamily="34" charset="-122"/>
              </a:rPr>
              <a:t>nodelist</a:t>
            </a:r>
            <a:r>
              <a:rPr lang="en-US" altLang="zh-CN" sz="1600" dirty="0">
                <a:latin typeface="微软雅黑" panose="020B0503020204020204" pitchFamily="34" charset="-122"/>
                <a:ea typeface="微软雅黑" panose="020B0503020204020204" pitchFamily="34" charset="-122"/>
              </a:rPr>
              <a:t>.$SLURM_JOB_ID</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4878571"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邮件报告参数说明</a:t>
            </a:r>
          </a:p>
        </p:txBody>
      </p:sp>
      <p:sp>
        <p:nvSpPr>
          <p:cNvPr id="16" name="对角圆角矩形 15"/>
          <p:cNvSpPr/>
          <p:nvPr/>
        </p:nvSpPr>
        <p:spPr bwMode="auto">
          <a:xfrm>
            <a:off x="870195" y="552765"/>
            <a:ext cx="11163374" cy="5567517"/>
          </a:xfrm>
          <a:prstGeom prst="round2DiagRect">
            <a:avLst>
              <a:gd name="adj1" fmla="val 7729"/>
              <a:gd name="adj2" fmla="val 0"/>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zh-CN" altLang="en-US" dirty="0">
                <a:latin typeface="微软雅黑" panose="020B0503020204020204" pitchFamily="34" charset="-122"/>
                <a:ea typeface="微软雅黑" panose="020B0503020204020204" pitchFamily="34" charset="-122"/>
              </a:rPr>
              <a:t>嘉庚智算中心已配置</a:t>
            </a:r>
            <a:r>
              <a:rPr lang="en-US" altLang="zh-CN" dirty="0" err="1">
                <a:latin typeface="微软雅黑" panose="020B0503020204020204" pitchFamily="34" charset="-122"/>
                <a:ea typeface="微软雅黑" panose="020B0503020204020204" pitchFamily="34" charset="-122"/>
              </a:rPr>
              <a:t>slurm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邮件报告的功能，可以通过配置自己的邮箱得到任务开始、结束时间和报错的内容，以下是相关参数的说明</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资源声明部分增加自己邮箱及</a:t>
            </a:r>
            <a:r>
              <a:rPr lang="en-US" altLang="zh-CN" dirty="0" err="1">
                <a:latin typeface="微软雅黑" panose="020B0503020204020204" pitchFamily="34" charset="-122"/>
                <a:ea typeface="微软雅黑" panose="020B0503020204020204" pitchFamily="34" charset="-122"/>
              </a:rPr>
              <a:t>slurm</a:t>
            </a:r>
            <a:r>
              <a:rPr lang="zh-CN" altLang="en-US" dirty="0">
                <a:latin typeface="微软雅黑" panose="020B0503020204020204" pitchFamily="34" charset="-122"/>
                <a:ea typeface="微软雅黑" panose="020B0503020204020204" pitchFamily="34" charset="-122"/>
              </a:rPr>
              <a:t>通知内容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BEGIN: </a:t>
            </a:r>
            <a:r>
              <a:rPr lang="zh-CN" altLang="en-US" dirty="0">
                <a:latin typeface="微软雅黑" panose="020B0503020204020204" pitchFamily="34" charset="-122"/>
                <a:ea typeface="微软雅黑" panose="020B0503020204020204" pitchFamily="34" charset="-122"/>
              </a:rPr>
              <a:t>当作业开始时发送邮件。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END: </a:t>
            </a:r>
            <a:r>
              <a:rPr lang="zh-CN" altLang="en-US" dirty="0">
                <a:latin typeface="微软雅黑" panose="020B0503020204020204" pitchFamily="34" charset="-122"/>
                <a:ea typeface="微软雅黑" panose="020B0503020204020204" pitchFamily="34" charset="-122"/>
              </a:rPr>
              <a:t>当作业结束时发送邮件。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FAIL: </a:t>
            </a:r>
            <a:r>
              <a:rPr lang="zh-CN" altLang="en-US" dirty="0">
                <a:latin typeface="微软雅黑" panose="020B0503020204020204" pitchFamily="34" charset="-122"/>
                <a:ea typeface="微软雅黑" panose="020B0503020204020204" pitchFamily="34" charset="-122"/>
              </a:rPr>
              <a:t>当作业失败时发送邮件，例如由于运行错误或系统问题。</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REQUEUE: </a:t>
            </a:r>
            <a:r>
              <a:rPr lang="zh-CN" altLang="en-US" dirty="0">
                <a:latin typeface="微软雅黑" panose="020B0503020204020204" pitchFamily="34" charset="-122"/>
                <a:ea typeface="微软雅黑" panose="020B0503020204020204" pitchFamily="34" charset="-122"/>
              </a:rPr>
              <a:t>如果作业被重新排队，则发送邮件。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ALL: </a:t>
            </a:r>
            <a:r>
              <a:rPr lang="zh-CN" altLang="en-US" dirty="0">
                <a:latin typeface="微软雅黑" panose="020B0503020204020204" pitchFamily="34" charset="-122"/>
                <a:ea typeface="微软雅黑" panose="020B0503020204020204" pitchFamily="34" charset="-122"/>
              </a:rPr>
              <a:t>包括上述所有情况。</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示例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#SBATCH --mail-type=BEGIN,END</a:t>
            </a:r>
          </a:p>
          <a:p>
            <a:r>
              <a:rPr lang="en-US" altLang="zh-CN" dirty="0">
                <a:latin typeface="微软雅黑" panose="020B0503020204020204" pitchFamily="34" charset="-122"/>
                <a:ea typeface="微软雅黑" panose="020B0503020204020204" pitchFamily="34" charset="-122"/>
              </a:rPr>
              <a:t>#SBATCH </a:t>
            </a:r>
            <a:r>
              <a:rPr lang="en-US" altLang="zh-CN" dirty="0">
                <a:latin typeface="微软雅黑" panose="020B0503020204020204" pitchFamily="34" charset="-122"/>
                <a:ea typeface="微软雅黑" panose="020B0503020204020204" pitchFamily="34" charset="-122"/>
                <a:hlinkClick r:id="rId3"/>
              </a:rPr>
              <a:t>--mail-user=your-email@example.com</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26196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5296310"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使用</a:t>
            </a:r>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CPU</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计算的</a:t>
            </a:r>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vasp</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多节点多核并行任务脚本</a:t>
            </a:r>
          </a:p>
        </p:txBody>
      </p:sp>
      <p:sp>
        <p:nvSpPr>
          <p:cNvPr id="16" name="对角圆角矩形 15"/>
          <p:cNvSpPr/>
          <p:nvPr/>
        </p:nvSpPr>
        <p:spPr bwMode="auto">
          <a:xfrm>
            <a:off x="798757" y="714845"/>
            <a:ext cx="10564639" cy="4762496"/>
          </a:xfrm>
          <a:prstGeom prst="round2DiagRect">
            <a:avLst>
              <a:gd name="adj1" fmla="val 9650"/>
              <a:gd name="adj2" fmla="val 6016"/>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dirty="0">
                <a:latin typeface="微软雅黑" panose="020B0503020204020204" pitchFamily="34" charset="-122"/>
                <a:ea typeface="微软雅黑" panose="020B0503020204020204" pitchFamily="34" charset="-122"/>
              </a:rPr>
              <a:t>#!/bin/bash</a:t>
            </a:r>
          </a:p>
          <a:p>
            <a:r>
              <a:rPr lang="en-US" altLang="zh-CN" dirty="0">
                <a:latin typeface="微软雅黑" panose="020B0503020204020204" pitchFamily="34" charset="-122"/>
                <a:ea typeface="微软雅黑" panose="020B0503020204020204" pitchFamily="34" charset="-122"/>
              </a:rPr>
              <a:t>#SBATCH --job-name=</a:t>
            </a:r>
            <a:r>
              <a:rPr lang="en-US" altLang="zh-CN" dirty="0" err="1">
                <a:solidFill>
                  <a:srgbClr val="FF0000"/>
                </a:solidFill>
                <a:latin typeface="微软雅黑" panose="020B0503020204020204" pitchFamily="34" charset="-122"/>
                <a:ea typeface="微软雅黑" panose="020B0503020204020204" pitchFamily="34" charset="-122"/>
              </a:rPr>
              <a:t>vasp</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cpu</a:t>
            </a:r>
            <a:r>
              <a:rPr lang="en-US" altLang="zh-CN" dirty="0">
                <a:solidFill>
                  <a:srgbClr val="FF0000"/>
                </a:solidFill>
                <a:latin typeface="微软雅黑" panose="020B0503020204020204" pitchFamily="34" charset="-122"/>
                <a:ea typeface="微软雅黑" panose="020B0503020204020204" pitchFamily="34" charset="-122"/>
              </a:rPr>
              <a:t>-test    ##</a:t>
            </a:r>
            <a:r>
              <a:rPr lang="zh-CN" altLang="en-US" dirty="0">
                <a:solidFill>
                  <a:srgbClr val="FF0000"/>
                </a:solidFill>
                <a:latin typeface="微软雅黑" panose="020B0503020204020204" pitchFamily="34" charset="-122"/>
                <a:ea typeface="微软雅黑" panose="020B0503020204020204" pitchFamily="34" charset="-122"/>
              </a:rPr>
              <a:t>定义作业名称为</a:t>
            </a:r>
            <a:r>
              <a:rPr lang="en-US" altLang="zh-CN" dirty="0" err="1">
                <a:solidFill>
                  <a:srgbClr val="FF0000"/>
                </a:solidFill>
                <a:latin typeface="微软雅黑" panose="020B0503020204020204" pitchFamily="34" charset="-122"/>
                <a:ea typeface="微软雅黑" panose="020B0503020204020204" pitchFamily="34" charset="-122"/>
              </a:rPr>
              <a:t>vasp</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cpu</a:t>
            </a:r>
            <a:r>
              <a:rPr lang="en-US" altLang="zh-CN" dirty="0">
                <a:solidFill>
                  <a:srgbClr val="FF0000"/>
                </a:solidFill>
                <a:latin typeface="微软雅黑" panose="020B0503020204020204" pitchFamily="34" charset="-122"/>
                <a:ea typeface="微软雅黑" panose="020B0503020204020204" pitchFamily="34" charset="-122"/>
              </a:rPr>
              <a:t>-test </a:t>
            </a:r>
          </a:p>
          <a:p>
            <a:r>
              <a:rPr lang="en-US" altLang="zh-CN" dirty="0">
                <a:latin typeface="微软雅黑" panose="020B0503020204020204" pitchFamily="34" charset="-122"/>
                <a:ea typeface="微软雅黑" panose="020B0503020204020204" pitchFamily="34" charset="-122"/>
              </a:rPr>
              <a:t>#SBATCH --partition=</a:t>
            </a:r>
            <a:r>
              <a:rPr lang="en-US" altLang="zh-CN" dirty="0" err="1">
                <a:solidFill>
                  <a:srgbClr val="FF0000"/>
                </a:solidFill>
                <a:latin typeface="微软雅黑" panose="020B0503020204020204" pitchFamily="34" charset="-122"/>
                <a:ea typeface="微软雅黑" panose="020B0503020204020204" pitchFamily="34" charset="-122"/>
              </a:rPr>
              <a:t>cpuPartition</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定义作业运行的分区为</a:t>
            </a:r>
            <a:r>
              <a:rPr lang="en-US" altLang="zh-CN" dirty="0" err="1">
                <a:solidFill>
                  <a:srgbClr val="FF0000"/>
                </a:solidFill>
                <a:latin typeface="微软雅黑" panose="020B0503020204020204" pitchFamily="34" charset="-122"/>
                <a:ea typeface="微软雅黑" panose="020B0503020204020204" pitchFamily="34" charset="-122"/>
              </a:rPr>
              <a:t>cpuPartition</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#SBATCH --nodes=</a:t>
            </a:r>
            <a:r>
              <a:rPr lang="en-US" altLang="zh-CN" dirty="0">
                <a:solidFill>
                  <a:srgbClr val="FF0000"/>
                </a:solidFill>
                <a:latin typeface="微软雅黑" panose="020B0503020204020204" pitchFamily="34" charset="-122"/>
                <a:ea typeface="微软雅黑" panose="020B0503020204020204" pitchFamily="34" charset="-122"/>
              </a:rPr>
              <a:t>2                            ##</a:t>
            </a:r>
            <a:r>
              <a:rPr lang="zh-CN" altLang="en-US" dirty="0">
                <a:solidFill>
                  <a:srgbClr val="FF0000"/>
                </a:solidFill>
                <a:latin typeface="微软雅黑" panose="020B0503020204020204" pitchFamily="34" charset="-122"/>
                <a:ea typeface="微软雅黑" panose="020B0503020204020204" pitchFamily="34" charset="-122"/>
              </a:rPr>
              <a:t>定义作业使用</a:t>
            </a:r>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个节点进行多节点并行计算</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#SBATCH --</a:t>
            </a:r>
            <a:r>
              <a:rPr lang="en-US" altLang="zh-CN" dirty="0" err="1">
                <a:latin typeface="微软雅黑" panose="020B0503020204020204" pitchFamily="34" charset="-122"/>
                <a:ea typeface="微软雅黑" panose="020B0503020204020204" pitchFamily="34" charset="-122"/>
              </a:rPr>
              <a:t>ntasks</a:t>
            </a:r>
            <a:r>
              <a:rPr lang="en-US" altLang="zh-CN" dirty="0">
                <a:latin typeface="微软雅黑" panose="020B0503020204020204" pitchFamily="34" charset="-122"/>
                <a:ea typeface="微软雅黑" panose="020B0503020204020204" pitchFamily="34" charset="-122"/>
              </a:rPr>
              <a:t>-per-node=</a:t>
            </a:r>
            <a:r>
              <a:rPr lang="en-US" altLang="zh-CN" dirty="0">
                <a:solidFill>
                  <a:srgbClr val="FF0000"/>
                </a:solidFill>
                <a:latin typeface="微软雅黑" panose="020B0503020204020204" pitchFamily="34" charset="-122"/>
                <a:ea typeface="微软雅黑" panose="020B0503020204020204" pitchFamily="34" charset="-122"/>
              </a:rPr>
              <a:t>24       ##</a:t>
            </a:r>
            <a:r>
              <a:rPr lang="zh-CN" altLang="en-US" dirty="0">
                <a:solidFill>
                  <a:srgbClr val="FF0000"/>
                </a:solidFill>
                <a:latin typeface="微软雅黑" panose="020B0503020204020204" pitchFamily="34" charset="-122"/>
                <a:ea typeface="微软雅黑" panose="020B0503020204020204" pitchFamily="34" charset="-122"/>
              </a:rPr>
              <a:t>定义作业在每个节点使用</a:t>
            </a:r>
            <a:r>
              <a:rPr lang="en-US" altLang="zh-CN" dirty="0">
                <a:solidFill>
                  <a:srgbClr val="FF0000"/>
                </a:solidFill>
                <a:latin typeface="微软雅黑" panose="020B0503020204020204" pitchFamily="34" charset="-122"/>
                <a:ea typeface="微软雅黑" panose="020B0503020204020204" pitchFamily="34" charset="-122"/>
              </a:rPr>
              <a:t>24</a:t>
            </a:r>
            <a:r>
              <a:rPr lang="zh-CN" altLang="en-US" dirty="0">
                <a:solidFill>
                  <a:srgbClr val="FF0000"/>
                </a:solidFill>
                <a:latin typeface="微软雅黑" panose="020B0503020204020204" pitchFamily="34" charset="-122"/>
                <a:ea typeface="微软雅黑" panose="020B0503020204020204" pitchFamily="34" charset="-122"/>
              </a:rPr>
              <a:t>个</a:t>
            </a:r>
            <a:r>
              <a:rPr lang="en-US" altLang="zh-CN" dirty="0">
                <a:solidFill>
                  <a:srgbClr val="FF0000"/>
                </a:solidFill>
                <a:latin typeface="微软雅黑" panose="020B0503020204020204" pitchFamily="34" charset="-122"/>
                <a:ea typeface="微软雅黑" panose="020B0503020204020204" pitchFamily="34" charset="-122"/>
              </a:rPr>
              <a:t>CPU</a:t>
            </a:r>
            <a:r>
              <a:rPr lang="zh-CN" altLang="en-US" dirty="0">
                <a:solidFill>
                  <a:srgbClr val="FF0000"/>
                </a:solidFill>
                <a:latin typeface="微软雅黑" panose="020B0503020204020204" pitchFamily="34" charset="-122"/>
                <a:ea typeface="微软雅黑" panose="020B0503020204020204" pitchFamily="34" charset="-122"/>
              </a:rPr>
              <a:t>核心进行多核并行计算</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#SBATCH --error=%</a:t>
            </a:r>
            <a:r>
              <a:rPr lang="en-US" altLang="zh-CN" dirty="0" err="1">
                <a:latin typeface="微软雅黑" panose="020B0503020204020204" pitchFamily="34" charset="-122"/>
                <a:ea typeface="微软雅黑" panose="020B0503020204020204" pitchFamily="34" charset="-122"/>
              </a:rPr>
              <a:t>j.err</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#SBATCH --output=%</a:t>
            </a:r>
            <a:r>
              <a:rPr lang="en-US" altLang="zh-CN" dirty="0" err="1">
                <a:latin typeface="微软雅黑" panose="020B0503020204020204" pitchFamily="34" charset="-122"/>
                <a:ea typeface="微软雅黑" panose="020B0503020204020204" pitchFamily="34" charset="-122"/>
              </a:rPr>
              <a:t>j.out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CURDIR=`</a:t>
            </a:r>
            <a:r>
              <a:rPr lang="en-US" altLang="zh-CN" dirty="0" err="1">
                <a:latin typeface="微软雅黑" panose="020B0503020204020204" pitchFamily="34" charset="-122"/>
                <a:ea typeface="微软雅黑" panose="020B0503020204020204" pitchFamily="34" charset="-122"/>
              </a:rPr>
              <a:t>pwd</a:t>
            </a:r>
            <a:r>
              <a:rPr lang="en-US" altLang="zh-CN" dirty="0">
                <a:latin typeface="微软雅黑" panose="020B0503020204020204" pitchFamily="34" charset="-122"/>
                <a:ea typeface="微软雅黑" panose="020B0503020204020204" pitchFamily="34" charset="-122"/>
              </a:rPr>
              <a:t>`</a:t>
            </a:r>
          </a:p>
          <a:p>
            <a:r>
              <a:rPr lang="en-US" altLang="zh-CN" dirty="0" err="1">
                <a:latin typeface="微软雅黑" panose="020B0503020204020204" pitchFamily="34" charset="-122"/>
                <a:ea typeface="微软雅黑" panose="020B0503020204020204" pitchFamily="34" charset="-122"/>
              </a:rPr>
              <a:t>rm</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rf</a:t>
            </a:r>
            <a:r>
              <a:rPr lang="en-US" altLang="zh-CN" dirty="0">
                <a:latin typeface="微软雅黑" panose="020B0503020204020204" pitchFamily="34" charset="-122"/>
                <a:ea typeface="微软雅黑" panose="020B0503020204020204" pitchFamily="34" charset="-122"/>
              </a:rPr>
              <a:t> $CURDIR/</a:t>
            </a:r>
            <a:r>
              <a:rPr lang="en-US" altLang="zh-CN" dirty="0" err="1">
                <a:latin typeface="微软雅黑" panose="020B0503020204020204" pitchFamily="34" charset="-122"/>
                <a:ea typeface="微软雅黑" panose="020B0503020204020204" pitchFamily="34" charset="-122"/>
              </a:rPr>
              <a:t>nodelist</a:t>
            </a:r>
            <a:r>
              <a:rPr lang="en-US" altLang="zh-CN" dirty="0">
                <a:latin typeface="微软雅黑" panose="020B0503020204020204" pitchFamily="34" charset="-122"/>
                <a:ea typeface="微软雅黑" panose="020B0503020204020204" pitchFamily="34" charset="-122"/>
              </a:rPr>
              <a:t>.$SLURM_JOB_ID</a:t>
            </a:r>
          </a:p>
          <a:p>
            <a:r>
              <a:rPr lang="en-US" altLang="zh-CN" dirty="0">
                <a:latin typeface="微软雅黑" panose="020B0503020204020204" pitchFamily="34" charset="-122"/>
                <a:ea typeface="微软雅黑" panose="020B0503020204020204" pitchFamily="34" charset="-122"/>
              </a:rPr>
              <a:t>NODES=`</a:t>
            </a:r>
            <a:r>
              <a:rPr lang="en-US" altLang="zh-CN" dirty="0" err="1">
                <a:latin typeface="微软雅黑" panose="020B0503020204020204" pitchFamily="34" charset="-122"/>
                <a:ea typeface="微软雅黑" panose="020B0503020204020204" pitchFamily="34" charset="-122"/>
              </a:rPr>
              <a:t>scontrol</a:t>
            </a:r>
            <a:r>
              <a:rPr lang="en-US" altLang="zh-CN" dirty="0">
                <a:latin typeface="微软雅黑" panose="020B0503020204020204" pitchFamily="34" charset="-122"/>
                <a:ea typeface="微软雅黑" panose="020B0503020204020204" pitchFamily="34" charset="-122"/>
              </a:rPr>
              <a:t> show hostnames $SLURM_JOB_NODELIST`</a:t>
            </a:r>
          </a:p>
          <a:p>
            <a:r>
              <a:rPr lang="en-US" altLang="zh-CN" dirty="0">
                <a:latin typeface="微软雅黑" panose="020B0503020204020204" pitchFamily="34" charset="-122"/>
                <a:ea typeface="微软雅黑" panose="020B0503020204020204" pitchFamily="34" charset="-122"/>
              </a:rPr>
              <a:t>for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in $NODES</a:t>
            </a:r>
          </a:p>
          <a:p>
            <a:r>
              <a:rPr lang="en-US" altLang="zh-CN" dirty="0">
                <a:latin typeface="微软雅黑" panose="020B0503020204020204" pitchFamily="34" charset="-122"/>
                <a:ea typeface="微软雅黑" panose="020B0503020204020204" pitchFamily="34" charset="-122"/>
              </a:rPr>
              <a:t>do</a:t>
            </a:r>
          </a:p>
          <a:p>
            <a:r>
              <a:rPr lang="en-US" altLang="zh-CN" dirty="0">
                <a:latin typeface="微软雅黑" panose="020B0503020204020204" pitchFamily="34" charset="-122"/>
                <a:ea typeface="微软雅黑" panose="020B0503020204020204" pitchFamily="34" charset="-122"/>
              </a:rPr>
              <a:t>echo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:$SLURM_NTASKS_PER_NODE" &gt;&gt; $CURDIR/</a:t>
            </a:r>
            <a:r>
              <a:rPr lang="en-US" altLang="zh-CN" dirty="0" err="1">
                <a:latin typeface="微软雅黑" panose="020B0503020204020204" pitchFamily="34" charset="-122"/>
                <a:ea typeface="微软雅黑" panose="020B0503020204020204" pitchFamily="34" charset="-122"/>
              </a:rPr>
              <a:t>nodelist</a:t>
            </a:r>
            <a:r>
              <a:rPr lang="en-US" altLang="zh-CN" dirty="0">
                <a:latin typeface="微软雅黑" panose="020B0503020204020204" pitchFamily="34" charset="-122"/>
                <a:ea typeface="微软雅黑" panose="020B0503020204020204" pitchFamily="34" charset="-122"/>
              </a:rPr>
              <a:t>.$SLURM_JOB_ID</a:t>
            </a:r>
          </a:p>
          <a:p>
            <a:r>
              <a:rPr lang="en-US" altLang="zh-CN" dirty="0">
                <a:latin typeface="微软雅黑" panose="020B0503020204020204" pitchFamily="34" charset="-122"/>
                <a:ea typeface="微软雅黑" panose="020B0503020204020204" pitchFamily="34" charset="-122"/>
              </a:rPr>
              <a:t>done</a:t>
            </a:r>
          </a:p>
          <a:p>
            <a:r>
              <a:rPr lang="en-US" altLang="zh-CN" dirty="0">
                <a:latin typeface="微软雅黑" panose="020B0503020204020204" pitchFamily="34" charset="-122"/>
                <a:ea typeface="微软雅黑" panose="020B0503020204020204" pitchFamily="34" charset="-122"/>
              </a:rPr>
              <a:t>echo $SLURM_NPROCS</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5397669"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使用</a:t>
            </a:r>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CPU</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计算的</a:t>
            </a:r>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vasp</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多节点多核并行任务脚本</a:t>
            </a:r>
          </a:p>
        </p:txBody>
      </p:sp>
      <p:sp>
        <p:nvSpPr>
          <p:cNvPr id="16" name="对角圆角矩形 15"/>
          <p:cNvSpPr/>
          <p:nvPr/>
        </p:nvSpPr>
        <p:spPr bwMode="auto">
          <a:xfrm>
            <a:off x="870195" y="552766"/>
            <a:ext cx="11163374" cy="5646072"/>
          </a:xfrm>
          <a:prstGeom prst="round2DiagRect">
            <a:avLst>
              <a:gd name="adj1" fmla="val 6718"/>
              <a:gd name="adj2" fmla="val 0"/>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dirty="0">
                <a:latin typeface="微软雅黑" panose="020B0503020204020204" pitchFamily="34" charset="-122"/>
                <a:ea typeface="微软雅黑" panose="020B0503020204020204" pitchFamily="34" charset="-122"/>
              </a:rPr>
              <a:t>echo "process will start at : "</a:t>
            </a:r>
          </a:p>
          <a:p>
            <a:r>
              <a:rPr lang="en-US" altLang="zh-CN" dirty="0">
                <a:latin typeface="微软雅黑" panose="020B0503020204020204" pitchFamily="34" charset="-122"/>
                <a:ea typeface="微软雅黑" panose="020B0503020204020204" pitchFamily="34" charset="-122"/>
              </a:rPr>
              <a:t>date</a:t>
            </a:r>
          </a:p>
          <a:p>
            <a:r>
              <a:rPr lang="en-US" altLang="zh-CN" dirty="0">
                <a:latin typeface="微软雅黑" panose="020B0503020204020204" pitchFamily="34" charset="-122"/>
                <a:ea typeface="微软雅黑" panose="020B0503020204020204" pitchFamily="34" charset="-122"/>
              </a:rPr>
              <a:t>echo "++++++++++++++++++++++++++++++++++++++++"</a:t>
            </a:r>
          </a:p>
          <a:p>
            <a:endParaRPr lang="en-US" altLang="zh-CN" dirty="0">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以下按照</a:t>
            </a:r>
            <a:r>
              <a:rPr lang="en-US" altLang="zh-CN" dirty="0" err="1">
                <a:solidFill>
                  <a:srgbClr val="FF0000"/>
                </a:solidFill>
                <a:latin typeface="微软雅黑" panose="020B0503020204020204" pitchFamily="34" charset="-122"/>
                <a:ea typeface="微软雅黑" panose="020B0503020204020204" pitchFamily="34" charset="-122"/>
              </a:rPr>
              <a:t>vasp</a:t>
            </a:r>
            <a:r>
              <a:rPr lang="zh-CN" altLang="en-US" dirty="0">
                <a:solidFill>
                  <a:srgbClr val="FF0000"/>
                </a:solidFill>
                <a:latin typeface="微软雅黑" panose="020B0503020204020204" pitchFamily="34" charset="-122"/>
                <a:ea typeface="微软雅黑" panose="020B0503020204020204" pitchFamily="34" charset="-122"/>
              </a:rPr>
              <a:t>在</a:t>
            </a:r>
            <a:r>
              <a:rPr lang="en-US" altLang="zh-CN" dirty="0">
                <a:solidFill>
                  <a:srgbClr val="FF0000"/>
                </a:solidFill>
                <a:latin typeface="微软雅黑" panose="020B0503020204020204" pitchFamily="34" charset="-122"/>
                <a:ea typeface="微软雅黑" panose="020B0503020204020204" pitchFamily="34" charset="-122"/>
              </a:rPr>
              <a:t>CPU</a:t>
            </a:r>
            <a:r>
              <a:rPr lang="zh-CN" altLang="en-US" dirty="0">
                <a:solidFill>
                  <a:srgbClr val="FF0000"/>
                </a:solidFill>
                <a:latin typeface="微软雅黑" panose="020B0503020204020204" pitchFamily="34" charset="-122"/>
                <a:ea typeface="微软雅黑" panose="020B0503020204020204" pitchFamily="34" charset="-122"/>
              </a:rPr>
              <a:t>多节点多核并行计算的需求，添加所需要用到的</a:t>
            </a:r>
            <a:r>
              <a:rPr lang="en-US" altLang="zh-CN" dirty="0">
                <a:solidFill>
                  <a:srgbClr val="FF0000"/>
                </a:solidFill>
                <a:latin typeface="微软雅黑" panose="020B0503020204020204" pitchFamily="34" charset="-122"/>
                <a:ea typeface="微软雅黑" panose="020B0503020204020204" pitchFamily="34" charset="-122"/>
              </a:rPr>
              <a:t>intel</a:t>
            </a:r>
            <a:r>
              <a:rPr lang="zh-CN" altLang="en-US" dirty="0">
                <a:solidFill>
                  <a:srgbClr val="FF0000"/>
                </a:solidFill>
                <a:latin typeface="微软雅黑" panose="020B0503020204020204" pitchFamily="34" charset="-122"/>
                <a:ea typeface="微软雅黑" panose="020B0503020204020204" pitchFamily="34" charset="-122"/>
              </a:rPr>
              <a:t>以及</a:t>
            </a:r>
            <a:r>
              <a:rPr lang="en-US" altLang="zh-CN" dirty="0" err="1">
                <a:solidFill>
                  <a:srgbClr val="FF0000"/>
                </a:solidFill>
                <a:latin typeface="微软雅黑" panose="020B0503020204020204" pitchFamily="34" charset="-122"/>
                <a:ea typeface="微软雅黑" panose="020B0503020204020204" pitchFamily="34" charset="-122"/>
              </a:rPr>
              <a:t>vasp</a:t>
            </a:r>
            <a:r>
              <a:rPr lang="zh-CN" altLang="en-US" dirty="0">
                <a:solidFill>
                  <a:srgbClr val="FF0000"/>
                </a:solidFill>
                <a:latin typeface="微软雅黑" panose="020B0503020204020204" pitchFamily="34" charset="-122"/>
                <a:ea typeface="微软雅黑" panose="020B0503020204020204" pitchFamily="34" charset="-122"/>
              </a:rPr>
              <a:t>两个软件环境变量</a:t>
            </a:r>
            <a:endParaRPr lang="en-US" altLang="zh-CN" dirty="0">
              <a:solidFill>
                <a:srgbClr val="FF0000"/>
              </a:solidFill>
              <a:latin typeface="微软雅黑" panose="020B0503020204020204" pitchFamily="34" charset="-122"/>
              <a:ea typeface="微软雅黑" panose="020B0503020204020204" pitchFamily="34" charset="-122"/>
            </a:endParaRPr>
          </a:p>
          <a:p>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#setting environment for intel2018u3</a:t>
            </a:r>
          </a:p>
          <a:p>
            <a:r>
              <a:rPr lang="en-US" altLang="zh-CN" dirty="0">
                <a:solidFill>
                  <a:srgbClr val="FF0000"/>
                </a:solidFill>
                <a:latin typeface="微软雅黑" panose="020B0503020204020204" pitchFamily="34" charset="-122"/>
                <a:ea typeface="微软雅黑" panose="020B0503020204020204" pitchFamily="34" charset="-122"/>
              </a:rPr>
              <a:t>Module load intel/2018.3</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5238302"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使用</a:t>
            </a:r>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CPU</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计算的</a:t>
            </a:r>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vasp</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多节点多核并行任务脚本</a:t>
            </a:r>
          </a:p>
        </p:txBody>
      </p:sp>
      <p:sp>
        <p:nvSpPr>
          <p:cNvPr id="16" name="对角圆角矩形 15"/>
          <p:cNvSpPr/>
          <p:nvPr/>
        </p:nvSpPr>
        <p:spPr bwMode="auto">
          <a:xfrm>
            <a:off x="1053075" y="1155940"/>
            <a:ext cx="10187011" cy="322597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dirty="0" err="1">
                <a:solidFill>
                  <a:srgbClr val="FF0000"/>
                </a:solidFill>
                <a:latin typeface="微软雅黑" panose="020B0503020204020204" pitchFamily="34" charset="-122"/>
                <a:ea typeface="微软雅黑" panose="020B0503020204020204" pitchFamily="34" charset="-122"/>
              </a:rPr>
              <a:t>mpirun</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err="1">
                <a:solidFill>
                  <a:srgbClr val="FF0000"/>
                </a:solidFill>
                <a:latin typeface="微软雅黑" panose="020B0503020204020204" pitchFamily="34" charset="-122"/>
                <a:ea typeface="微软雅黑" panose="020B0503020204020204" pitchFamily="34" charset="-122"/>
              </a:rPr>
              <a:t>genv</a:t>
            </a:r>
            <a:r>
              <a:rPr lang="en-US" altLang="zh-CN" dirty="0">
                <a:solidFill>
                  <a:srgbClr val="FF0000"/>
                </a:solidFill>
                <a:latin typeface="微软雅黑" panose="020B0503020204020204" pitchFamily="34" charset="-122"/>
                <a:ea typeface="微软雅黑" panose="020B0503020204020204" pitchFamily="34" charset="-122"/>
              </a:rPr>
              <a:t> I_MPI_DEVICE </a:t>
            </a:r>
            <a:r>
              <a:rPr lang="en-US" altLang="zh-CN" dirty="0" err="1">
                <a:solidFill>
                  <a:srgbClr val="FF0000"/>
                </a:solidFill>
                <a:latin typeface="微软雅黑" panose="020B0503020204020204" pitchFamily="34" charset="-122"/>
                <a:ea typeface="微软雅黑" panose="020B0503020204020204" pitchFamily="34" charset="-122"/>
              </a:rPr>
              <a:t>rdma</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err="1">
                <a:solidFill>
                  <a:srgbClr val="FF0000"/>
                </a:solidFill>
                <a:latin typeface="微软雅黑" panose="020B0503020204020204" pitchFamily="34" charset="-122"/>
                <a:ea typeface="微软雅黑" panose="020B0503020204020204" pitchFamily="34" charset="-122"/>
              </a:rPr>
              <a:t>machinefile</a:t>
            </a:r>
            <a:r>
              <a:rPr lang="en-US" altLang="zh-CN" dirty="0">
                <a:solidFill>
                  <a:srgbClr val="FF0000"/>
                </a:solidFill>
                <a:latin typeface="微软雅黑" panose="020B0503020204020204" pitchFamily="34" charset="-122"/>
                <a:ea typeface="微软雅黑" panose="020B0503020204020204" pitchFamily="34" charset="-122"/>
              </a:rPr>
              <a:t> $CURDIR/</a:t>
            </a:r>
            <a:r>
              <a:rPr lang="en-US" altLang="zh-CN" dirty="0" err="1">
                <a:solidFill>
                  <a:srgbClr val="FF0000"/>
                </a:solidFill>
                <a:latin typeface="微软雅黑" panose="020B0503020204020204" pitchFamily="34" charset="-122"/>
                <a:ea typeface="微软雅黑" panose="020B0503020204020204" pitchFamily="34" charset="-122"/>
              </a:rPr>
              <a:t>nodelist</a:t>
            </a:r>
            <a:r>
              <a:rPr lang="en-US" altLang="zh-CN" dirty="0">
                <a:solidFill>
                  <a:srgbClr val="FF0000"/>
                </a:solidFill>
                <a:latin typeface="微软雅黑" panose="020B0503020204020204" pitchFamily="34" charset="-122"/>
                <a:ea typeface="微软雅黑" panose="020B0503020204020204" pitchFamily="34" charset="-122"/>
              </a:rPr>
              <a:t>.$SLURM_JOB_ID -np $SLURM_NPROCS </a:t>
            </a:r>
            <a:r>
              <a:rPr lang="en-US" altLang="zh-CN" dirty="0" err="1">
                <a:solidFill>
                  <a:srgbClr val="FF0000"/>
                </a:solidFill>
                <a:latin typeface="微软雅黑" panose="020B0503020204020204" pitchFamily="34" charset="-122"/>
                <a:ea typeface="微软雅黑" panose="020B0503020204020204" pitchFamily="34" charset="-122"/>
              </a:rPr>
              <a:t>vasp_std</a:t>
            </a:r>
            <a:r>
              <a:rPr lang="en-US" altLang="zh-CN" dirty="0">
                <a:solidFill>
                  <a:srgbClr val="FF0000"/>
                </a:solidFill>
                <a:latin typeface="微软雅黑" panose="020B0503020204020204" pitchFamily="34" charset="-122"/>
                <a:ea typeface="微软雅黑" panose="020B0503020204020204" pitchFamily="34" charset="-122"/>
              </a:rPr>
              <a:t> &gt; ./log               ##</a:t>
            </a:r>
            <a:r>
              <a:rPr lang="zh-CN" altLang="en-US" dirty="0">
                <a:solidFill>
                  <a:srgbClr val="FF0000"/>
                </a:solidFill>
                <a:latin typeface="微软雅黑" panose="020B0503020204020204" pitchFamily="34" charset="-122"/>
                <a:ea typeface="微软雅黑" panose="020B0503020204020204" pitchFamily="34" charset="-122"/>
              </a:rPr>
              <a:t>该命令为</a:t>
            </a:r>
            <a:r>
              <a:rPr lang="en-US" altLang="zh-CN" dirty="0" err="1">
                <a:solidFill>
                  <a:srgbClr val="FF0000"/>
                </a:solidFill>
                <a:latin typeface="微软雅黑" panose="020B0503020204020204" pitchFamily="34" charset="-122"/>
                <a:ea typeface="微软雅黑" panose="020B0503020204020204" pitchFamily="34" charset="-122"/>
              </a:rPr>
              <a:t>vasp</a:t>
            </a:r>
            <a:r>
              <a:rPr lang="zh-CN" altLang="en-US" dirty="0">
                <a:solidFill>
                  <a:srgbClr val="FF0000"/>
                </a:solidFill>
                <a:latin typeface="微软雅黑" panose="020B0503020204020204" pitchFamily="34" charset="-122"/>
                <a:ea typeface="微软雅黑" panose="020B0503020204020204" pitchFamily="34" charset="-122"/>
              </a:rPr>
              <a:t>软件基于</a:t>
            </a:r>
            <a:r>
              <a:rPr lang="en-US" altLang="zh-CN" dirty="0">
                <a:solidFill>
                  <a:srgbClr val="FF0000"/>
                </a:solidFill>
                <a:latin typeface="微软雅黑" panose="020B0503020204020204" pitchFamily="34" charset="-122"/>
                <a:ea typeface="微软雅黑" panose="020B0503020204020204" pitchFamily="34" charset="-122"/>
              </a:rPr>
              <a:t>CPU</a:t>
            </a:r>
            <a:r>
              <a:rPr lang="zh-CN" altLang="en-US" dirty="0">
                <a:solidFill>
                  <a:srgbClr val="FF0000"/>
                </a:solidFill>
                <a:latin typeface="微软雅黑" panose="020B0503020204020204" pitchFamily="34" charset="-122"/>
                <a:ea typeface="微软雅黑" panose="020B0503020204020204" pitchFamily="34" charset="-122"/>
              </a:rPr>
              <a:t>跑多节点多核并行模式的命令格式，其中将程序计算结果重定向到</a:t>
            </a:r>
            <a:r>
              <a:rPr lang="en-US" altLang="zh-CN" dirty="0">
                <a:solidFill>
                  <a:srgbClr val="FF0000"/>
                </a:solidFill>
                <a:latin typeface="微软雅黑" panose="020B0503020204020204" pitchFamily="34" charset="-122"/>
                <a:ea typeface="微软雅黑" panose="020B0503020204020204" pitchFamily="34" charset="-122"/>
              </a:rPr>
              <a:t>log</a:t>
            </a:r>
            <a:r>
              <a:rPr lang="zh-CN" altLang="en-US" dirty="0">
                <a:solidFill>
                  <a:srgbClr val="FF0000"/>
                </a:solidFill>
                <a:latin typeface="微软雅黑" panose="020B0503020204020204" pitchFamily="34" charset="-122"/>
                <a:ea typeface="微软雅黑" panose="020B0503020204020204" pitchFamily="34" charset="-122"/>
              </a:rPr>
              <a:t>文件内。</a:t>
            </a:r>
            <a:endParaRPr lang="en-US" altLang="zh-CN" dirty="0">
              <a:solidFill>
                <a:srgbClr val="FF0000"/>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echo "++++++++++++++++++++++++++++++++++++++++"</a:t>
            </a:r>
          </a:p>
          <a:p>
            <a:r>
              <a:rPr lang="en-US" altLang="zh-CN" dirty="0">
                <a:latin typeface="微软雅黑" panose="020B0503020204020204" pitchFamily="34" charset="-122"/>
                <a:ea typeface="微软雅黑" panose="020B0503020204020204" pitchFamily="34" charset="-122"/>
              </a:rPr>
              <a:t>echo "process will sleep 30s"</a:t>
            </a:r>
          </a:p>
          <a:p>
            <a:r>
              <a:rPr lang="en-US" altLang="zh-CN" dirty="0">
                <a:latin typeface="微软雅黑" panose="020B0503020204020204" pitchFamily="34" charset="-122"/>
                <a:ea typeface="微软雅黑" panose="020B0503020204020204" pitchFamily="34" charset="-122"/>
              </a:rPr>
              <a:t>sleep 30</a:t>
            </a:r>
          </a:p>
          <a:p>
            <a:r>
              <a:rPr lang="en-US" altLang="zh-CN" dirty="0">
                <a:latin typeface="微软雅黑" panose="020B0503020204020204" pitchFamily="34" charset="-122"/>
                <a:ea typeface="微软雅黑" panose="020B0503020204020204" pitchFamily="34" charset="-122"/>
              </a:rPr>
              <a:t>echo "process end at : "</a:t>
            </a:r>
          </a:p>
          <a:p>
            <a:r>
              <a:rPr lang="en-US" altLang="zh-CN" dirty="0">
                <a:latin typeface="微软雅黑" panose="020B0503020204020204" pitchFamily="34" charset="-122"/>
                <a:ea typeface="微软雅黑" panose="020B0503020204020204" pitchFamily="34" charset="-122"/>
              </a:rPr>
              <a:t>date</a:t>
            </a:r>
          </a:p>
          <a:p>
            <a:r>
              <a:rPr lang="en-US" altLang="zh-CN" dirty="0" err="1">
                <a:latin typeface="微软雅黑" panose="020B0503020204020204" pitchFamily="34" charset="-122"/>
                <a:ea typeface="微软雅黑" panose="020B0503020204020204" pitchFamily="34" charset="-122"/>
              </a:rPr>
              <a:t>rm</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rf</a:t>
            </a:r>
            <a:r>
              <a:rPr lang="en-US" altLang="zh-CN" dirty="0">
                <a:latin typeface="微软雅黑" panose="020B0503020204020204" pitchFamily="34" charset="-122"/>
                <a:ea typeface="微软雅黑" panose="020B0503020204020204" pitchFamily="34" charset="-122"/>
              </a:rPr>
              <a:t> $CURDIR/</a:t>
            </a:r>
            <a:r>
              <a:rPr lang="en-US" altLang="zh-CN" dirty="0" err="1">
                <a:latin typeface="微软雅黑" panose="020B0503020204020204" pitchFamily="34" charset="-122"/>
                <a:ea typeface="微软雅黑" panose="020B0503020204020204" pitchFamily="34" charset="-122"/>
              </a:rPr>
              <a:t>nodelist</a:t>
            </a:r>
            <a:r>
              <a:rPr lang="en-US" altLang="zh-CN" dirty="0">
                <a:latin typeface="微软雅黑" panose="020B0503020204020204" pitchFamily="34" charset="-122"/>
                <a:ea typeface="微软雅黑" panose="020B0503020204020204" pitchFamily="34" charset="-122"/>
              </a:rPr>
              <a:t>.$SLURM_JOB_ID</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2605310"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a:t>
                </a:r>
                <a:r>
                  <a:rPr lang="zh-CN" altLang="en-US"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项目整体介绍</a:t>
                </a:r>
                <a:endParaRPr lang="en-US" altLang="zh-CN"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集群系统设计</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aphicFrame>
        <p:nvGraphicFramePr>
          <p:cNvPr id="5" name="表格 4"/>
          <p:cNvGraphicFramePr>
            <a:graphicFrameLocks noGrp="1"/>
          </p:cNvGraphicFramePr>
          <p:nvPr/>
        </p:nvGraphicFramePr>
        <p:xfrm>
          <a:off x="655882" y="598810"/>
          <a:ext cx="11369793" cy="5035893"/>
        </p:xfrm>
        <a:graphic>
          <a:graphicData uri="http://schemas.openxmlformats.org/drawingml/2006/table">
            <a:tbl>
              <a:tblPr firstRow="1" firstCol="1" bandRow="1">
                <a:tableStyleId>{5C22544A-7EE6-4342-B048-85BDC9FD1C3A}</a:tableStyleId>
              </a:tblPr>
              <a:tblGrid>
                <a:gridCol w="1163774">
                  <a:extLst>
                    <a:ext uri="{9D8B030D-6E8A-4147-A177-3AD203B41FA5}">
                      <a16:colId xmlns:a16="http://schemas.microsoft.com/office/drawing/2014/main" val="20000"/>
                    </a:ext>
                  </a:extLst>
                </a:gridCol>
                <a:gridCol w="10206019">
                  <a:extLst>
                    <a:ext uri="{9D8B030D-6E8A-4147-A177-3AD203B41FA5}">
                      <a16:colId xmlns:a16="http://schemas.microsoft.com/office/drawing/2014/main" val="20001"/>
                    </a:ext>
                  </a:extLst>
                </a:gridCol>
              </a:tblGrid>
              <a:tr h="235604">
                <a:tc>
                  <a:txBody>
                    <a:bodyPr/>
                    <a:lstStyle/>
                    <a:p>
                      <a:pPr indent="269240" algn="l">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名称</a:t>
                      </a:r>
                      <a:endParaRPr lang="zh-CN" sz="1400" kern="100" dirty="0">
                        <a:effectLst/>
                        <a:latin typeface="微软雅黑" panose="020B0503020204020204" pitchFamily="34" charset="-122"/>
                        <a:ea typeface="微软雅黑" panose="020B0503020204020204" pitchFamily="34" charset="-122"/>
                      </a:endParaRPr>
                    </a:p>
                  </a:txBody>
                  <a:tcPr marL="64634" marR="64634" marT="0" marB="0" anchor="ctr">
                    <a:solidFill>
                      <a:schemeClr val="accent2"/>
                    </a:solidFill>
                  </a:tcPr>
                </a:tc>
                <a:tc>
                  <a:txBody>
                    <a:bodyPr/>
                    <a:lstStyle/>
                    <a:p>
                      <a:pPr indent="269240" algn="ctr">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性能配置指标</a:t>
                      </a:r>
                      <a:endParaRPr lang="zh-CN" sz="1400" kern="100" dirty="0">
                        <a:effectLst/>
                        <a:latin typeface="微软雅黑" panose="020B0503020204020204" pitchFamily="34" charset="-122"/>
                        <a:ea typeface="微软雅黑" panose="020B0503020204020204" pitchFamily="34" charset="-122"/>
                      </a:endParaRPr>
                    </a:p>
                  </a:txBody>
                  <a:tcPr marL="64634" marR="64634" marT="0" marB="0" anchor="ctr">
                    <a:solidFill>
                      <a:schemeClr val="accent2"/>
                    </a:solidFill>
                  </a:tcPr>
                </a:tc>
                <a:extLst>
                  <a:ext uri="{0D108BD9-81ED-4DB2-BD59-A6C34878D82A}">
                    <a16:rowId xmlns:a16="http://schemas.microsoft.com/office/drawing/2014/main" val="10000"/>
                  </a:ext>
                </a:extLst>
              </a:tr>
              <a:tr h="493046">
                <a:tc>
                  <a:txBody>
                    <a:bodyPr/>
                    <a:lstStyle/>
                    <a:p>
                      <a:pPr indent="269240" algn="r">
                        <a:lnSpc>
                          <a:spcPct val="120000"/>
                        </a:lnSpc>
                        <a:spcAft>
                          <a:spcPts val="0"/>
                        </a:spcAft>
                      </a:pPr>
                      <a:r>
                        <a:rPr lang="zh-CN" altLang="en-US" sz="1400" kern="100" dirty="0">
                          <a:effectLst/>
                          <a:latin typeface="微软雅黑" panose="020B0503020204020204" pitchFamily="34" charset="-122"/>
                          <a:ea typeface="微软雅黑" panose="020B0503020204020204" pitchFamily="34" charset="-122"/>
                        </a:rPr>
                        <a:t>集群双精度浮峰值</a:t>
                      </a:r>
                    </a:p>
                  </a:txBody>
                  <a:tcPr marL="0" marR="72000" marT="0" marB="0" anchor="ctr" anchorCtr="1">
                    <a:solidFill>
                      <a:schemeClr val="accent2"/>
                    </a:solidFill>
                  </a:tcPr>
                </a:tc>
                <a:tc>
                  <a:txBody>
                    <a:bodyPr/>
                    <a:lstStyle/>
                    <a:p>
                      <a:pPr indent="269240" algn="l">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1、总双精度浮点峰值性能为1640</a:t>
                      </a:r>
                      <a:r>
                        <a:rPr lang="en-US" sz="1400" kern="100" dirty="0">
                          <a:effectLst/>
                          <a:latin typeface="微软雅黑" panose="020B0503020204020204" pitchFamily="34" charset="-122"/>
                          <a:ea typeface="微软雅黑" panose="020B0503020204020204" pitchFamily="34" charset="-122"/>
                        </a:rPr>
                        <a:t>.</a:t>
                      </a:r>
                      <a:r>
                        <a:rPr lang="x-none" sz="1400" kern="100" dirty="0">
                          <a:effectLst/>
                          <a:latin typeface="微软雅黑" panose="020B0503020204020204" pitchFamily="34" charset="-122"/>
                          <a:ea typeface="微软雅黑" panose="020B0503020204020204" pitchFamily="34" charset="-122"/>
                        </a:rPr>
                        <a:t>0384万亿次的CPU理论计算能力和</a:t>
                      </a:r>
                      <a:r>
                        <a:rPr lang="en-US" sz="1400" kern="100" dirty="0">
                          <a:effectLst/>
                          <a:latin typeface="微软雅黑" panose="020B0503020204020204" pitchFamily="34" charset="-122"/>
                          <a:ea typeface="微软雅黑" panose="020B0503020204020204" pitchFamily="34" charset="-122"/>
                        </a:rPr>
                        <a:t>936</a:t>
                      </a:r>
                      <a:r>
                        <a:rPr lang="x-none" sz="1400" kern="100" dirty="0">
                          <a:effectLst/>
                          <a:latin typeface="微软雅黑" panose="020B0503020204020204" pitchFamily="34" charset="-122"/>
                          <a:ea typeface="微软雅黑" panose="020B0503020204020204" pitchFamily="34" charset="-122"/>
                        </a:rPr>
                        <a:t>万亿次的GPU理论计算能力。</a:t>
                      </a:r>
                      <a:endParaRPr lang="zh-CN" sz="1400" kern="100" dirty="0">
                        <a:effectLst/>
                        <a:latin typeface="微软雅黑" panose="020B0503020204020204" pitchFamily="34" charset="-122"/>
                        <a:ea typeface="微软雅黑" panose="020B0503020204020204" pitchFamily="34" charset="-122"/>
                      </a:endParaRPr>
                    </a:p>
                    <a:p>
                      <a:pPr indent="269240" algn="l">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2、其中双路CPU计算节点的总双精度浮点性能为1608</a:t>
                      </a:r>
                      <a:r>
                        <a:rPr lang="en-US" sz="1400" kern="100" dirty="0">
                          <a:effectLst/>
                          <a:latin typeface="微软雅黑" panose="020B0503020204020204" pitchFamily="34" charset="-122"/>
                          <a:ea typeface="微软雅黑" panose="020B0503020204020204" pitchFamily="34" charset="-122"/>
                        </a:rPr>
                        <a:t>.</a:t>
                      </a:r>
                      <a:r>
                        <a:rPr lang="x-none" sz="1400" kern="100" dirty="0">
                          <a:effectLst/>
                          <a:latin typeface="微软雅黑" panose="020B0503020204020204" pitchFamily="34" charset="-122"/>
                          <a:ea typeface="微软雅黑" panose="020B0503020204020204" pitchFamily="34" charset="-122"/>
                        </a:rPr>
                        <a:t>0896万亿次的CPU理论计算能力。</a:t>
                      </a:r>
                      <a:endParaRPr lang="zh-CN" sz="1400" kern="100" dirty="0">
                        <a:effectLst/>
                        <a:latin typeface="微软雅黑" panose="020B0503020204020204" pitchFamily="34" charset="-122"/>
                        <a:ea typeface="微软雅黑" panose="020B0503020204020204" pitchFamily="34" charset="-122"/>
                      </a:endParaRPr>
                    </a:p>
                  </a:txBody>
                  <a:tcPr marL="64634" marR="64634" marT="0" marB="0" anchor="ctr">
                    <a:noFill/>
                  </a:tcPr>
                </a:tc>
                <a:extLst>
                  <a:ext uri="{0D108BD9-81ED-4DB2-BD59-A6C34878D82A}">
                    <a16:rowId xmlns:a16="http://schemas.microsoft.com/office/drawing/2014/main" val="10001"/>
                  </a:ext>
                </a:extLst>
              </a:tr>
              <a:tr h="1007927">
                <a:tc>
                  <a:txBody>
                    <a:bodyPr/>
                    <a:lstStyle/>
                    <a:p>
                      <a:pPr indent="269240" algn="r">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主要计算节点情况</a:t>
                      </a:r>
                      <a:endParaRPr lang="zh-CN" sz="1400" kern="100" dirty="0">
                        <a:effectLst/>
                        <a:latin typeface="微软雅黑" panose="020B0503020204020204" pitchFamily="34" charset="-122"/>
                        <a:ea typeface="微软雅黑" panose="020B0503020204020204" pitchFamily="34" charset="-122"/>
                      </a:endParaRPr>
                    </a:p>
                  </a:txBody>
                  <a:tcPr marL="72000" marR="72000" marT="0" marB="0" anchor="ctr" anchorCtr="1">
                    <a:solidFill>
                      <a:schemeClr val="accent2"/>
                    </a:solidFill>
                  </a:tcPr>
                </a:tc>
                <a:tc>
                  <a:txBody>
                    <a:bodyPr/>
                    <a:lstStyle/>
                    <a:p>
                      <a:pPr indent="269240" algn="l">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1、</a:t>
                      </a:r>
                      <a:r>
                        <a:rPr lang="en-US" sz="1400" kern="100" dirty="0">
                          <a:effectLst/>
                          <a:latin typeface="微软雅黑" panose="020B0503020204020204" pitchFamily="34" charset="-122"/>
                          <a:ea typeface="微软雅黑" panose="020B0503020204020204" pitchFamily="34" charset="-122"/>
                        </a:rPr>
                        <a:t>3</a:t>
                      </a:r>
                      <a:r>
                        <a:rPr lang="x-none" sz="1400" kern="100" dirty="0">
                          <a:effectLst/>
                          <a:latin typeface="微软雅黑" panose="020B0503020204020204" pitchFamily="34" charset="-122"/>
                          <a:ea typeface="微软雅黑" panose="020B0503020204020204" pitchFamily="34" charset="-122"/>
                        </a:rPr>
                        <a:t>*管理和登录节点</a:t>
                      </a:r>
                      <a:endParaRPr lang="zh-CN" sz="1400" kern="100" dirty="0">
                        <a:effectLst/>
                        <a:latin typeface="微软雅黑" panose="020B0503020204020204" pitchFamily="34" charset="-122"/>
                        <a:ea typeface="微软雅黑" panose="020B0503020204020204" pitchFamily="34" charset="-122"/>
                      </a:endParaRPr>
                    </a:p>
                    <a:p>
                      <a:pPr marL="0" indent="269240" algn="l" defTabSz="1218565" rtl="0" eaLnBrk="1" latinLnBrk="0" hangingPunct="1">
                        <a:lnSpc>
                          <a:spcPct val="120000"/>
                        </a:lnSpc>
                        <a:spcAft>
                          <a:spcPts val="0"/>
                        </a:spcAft>
                      </a:pPr>
                      <a:r>
                        <a:rPr lang="x-none" sz="1400" kern="100" dirty="0">
                          <a:solidFill>
                            <a:schemeClr val="dk1"/>
                          </a:solidFill>
                          <a:effectLst/>
                          <a:latin typeface="微软雅黑" panose="020B0503020204020204" pitchFamily="34" charset="-122"/>
                          <a:ea typeface="微软雅黑" panose="020B0503020204020204" pitchFamily="34" charset="-122"/>
                          <a:cs typeface="+mn-cs"/>
                        </a:rPr>
                        <a:t>2、</a:t>
                      </a:r>
                      <a:r>
                        <a:rPr lang="en-US" sz="1400" kern="100" dirty="0">
                          <a:solidFill>
                            <a:schemeClr val="dk1"/>
                          </a:solidFill>
                          <a:effectLst/>
                          <a:latin typeface="微软雅黑" panose="020B0503020204020204" pitchFamily="34" charset="-122"/>
                          <a:ea typeface="微软雅黑" panose="020B0503020204020204" pitchFamily="34" charset="-122"/>
                          <a:cs typeface="+mn-cs"/>
                        </a:rPr>
                        <a:t>390</a:t>
                      </a:r>
                      <a:r>
                        <a:rPr lang="x-none" sz="1400" kern="100" dirty="0">
                          <a:solidFill>
                            <a:schemeClr val="dk1"/>
                          </a:solidFill>
                          <a:effectLst/>
                          <a:latin typeface="微软雅黑" panose="020B0503020204020204" pitchFamily="34" charset="-122"/>
                          <a:ea typeface="微软雅黑" panose="020B0503020204020204" pitchFamily="34" charset="-122"/>
                          <a:cs typeface="+mn-cs"/>
                        </a:rPr>
                        <a:t>*双路CPU计算节点</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2*</a:t>
                      </a:r>
                      <a:r>
                        <a:rPr lang="en-US" sz="1400" kern="100" dirty="0">
                          <a:solidFill>
                            <a:schemeClr val="dk1"/>
                          </a:solidFill>
                          <a:effectLst/>
                          <a:latin typeface="微软雅黑" panose="020B0503020204020204" pitchFamily="34" charset="-122"/>
                          <a:ea typeface="微软雅黑" panose="020B0503020204020204" pitchFamily="34" charset="-122"/>
                          <a:cs typeface="+mn-cs"/>
                        </a:rPr>
                        <a:t>CPU_Intel_8358_Xeon_2.6GHz_32C </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256G</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内存</a:t>
                      </a:r>
                      <a:endParaRPr lang="en-US" sz="1400" kern="100" dirty="0">
                        <a:solidFill>
                          <a:schemeClr val="dk1"/>
                        </a:solidFill>
                        <a:effectLst/>
                        <a:latin typeface="微软雅黑" panose="020B0503020204020204" pitchFamily="34" charset="-122"/>
                        <a:ea typeface="微软雅黑" panose="020B0503020204020204" pitchFamily="34" charset="-122"/>
                        <a:cs typeface="+mn-cs"/>
                      </a:endParaRPr>
                    </a:p>
                    <a:p>
                      <a:pPr marL="0" marR="0" lvl="0" indent="269240" algn="l" defTabSz="1218565" rtl="0" eaLnBrk="1" fontAlgn="auto" latinLnBrk="0" hangingPunct="1">
                        <a:lnSpc>
                          <a:spcPct val="120000"/>
                        </a:lnSpc>
                        <a:spcBef>
                          <a:spcPts val="0"/>
                        </a:spcBef>
                        <a:spcAft>
                          <a:spcPts val="0"/>
                        </a:spcAft>
                        <a:buClrTx/>
                        <a:buSzTx/>
                        <a:buFontTx/>
                        <a:buNone/>
                        <a:defRPr/>
                      </a:pP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3</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2*</a:t>
                      </a:r>
                      <a:r>
                        <a:rPr lang="x-none" altLang="zh-CN" sz="1400" kern="100" dirty="0">
                          <a:solidFill>
                            <a:schemeClr val="dk1"/>
                          </a:solidFill>
                          <a:effectLst/>
                          <a:latin typeface="微软雅黑" panose="020B0503020204020204" pitchFamily="34" charset="-122"/>
                          <a:ea typeface="微软雅黑" panose="020B0503020204020204" pitchFamily="34" charset="-122"/>
                          <a:cs typeface="+mn-cs"/>
                        </a:rPr>
                        <a:t>双路CPU</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胖</a:t>
                      </a:r>
                      <a:r>
                        <a:rPr lang="x-none" altLang="zh-CN" sz="1400" kern="100" dirty="0">
                          <a:solidFill>
                            <a:schemeClr val="dk1"/>
                          </a:solidFill>
                          <a:effectLst/>
                          <a:latin typeface="微软雅黑" panose="020B0503020204020204" pitchFamily="34" charset="-122"/>
                          <a:ea typeface="微软雅黑" panose="020B0503020204020204" pitchFamily="34" charset="-122"/>
                          <a:cs typeface="+mn-cs"/>
                        </a:rPr>
                        <a:t>节点</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2*CPU_Intel_8358_Xeon_2.6GHz_32C </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2T</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内存</a:t>
                      </a:r>
                      <a:endParaRPr lang="zh-CN" sz="1400" kern="100" dirty="0">
                        <a:solidFill>
                          <a:schemeClr val="dk1"/>
                        </a:solidFill>
                        <a:effectLst/>
                        <a:latin typeface="微软雅黑" panose="020B0503020204020204" pitchFamily="34" charset="-122"/>
                        <a:ea typeface="微软雅黑" panose="020B0503020204020204" pitchFamily="34" charset="-122"/>
                        <a:cs typeface="+mn-cs"/>
                      </a:endParaRPr>
                    </a:p>
                    <a:p>
                      <a:pPr indent="269240" algn="l">
                        <a:lnSpc>
                          <a:spcPct val="120000"/>
                        </a:lnSpc>
                        <a:spcAft>
                          <a:spcPts val="0"/>
                        </a:spcAft>
                      </a:pPr>
                      <a:r>
                        <a:rPr lang="en-US" sz="1400" kern="100" dirty="0">
                          <a:effectLst/>
                          <a:latin typeface="微软雅黑" panose="020B0503020204020204" pitchFamily="34" charset="-122"/>
                          <a:ea typeface="微软雅黑" panose="020B0503020204020204" pitchFamily="34" charset="-122"/>
                        </a:rPr>
                        <a:t>3</a:t>
                      </a:r>
                      <a:r>
                        <a:rPr lang="x-none"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6</a:t>
                      </a:r>
                      <a:r>
                        <a:rPr lang="x-none" sz="1400" kern="100" dirty="0">
                          <a:effectLst/>
                          <a:latin typeface="微软雅黑" panose="020B0503020204020204" pitchFamily="34" charset="-122"/>
                          <a:ea typeface="微软雅黑" panose="020B0503020204020204" pitchFamily="34" charset="-122"/>
                        </a:rPr>
                        <a:t>*八卡GPU计算节点（每节点配置8块NVIDIA </a:t>
                      </a:r>
                      <a:r>
                        <a:rPr lang="en-US" sz="1400" kern="100" dirty="0">
                          <a:effectLst/>
                          <a:latin typeface="微软雅黑" panose="020B0503020204020204" pitchFamily="34" charset="-122"/>
                          <a:ea typeface="微软雅黑" panose="020B0503020204020204" pitchFamily="34" charset="-122"/>
                        </a:rPr>
                        <a:t>80</a:t>
                      </a:r>
                      <a:r>
                        <a:rPr lang="x-none" sz="1400" kern="100" dirty="0">
                          <a:effectLst/>
                          <a:latin typeface="微软雅黑" panose="020B0503020204020204" pitchFamily="34" charset="-122"/>
                          <a:ea typeface="微软雅黑" panose="020B0503020204020204" pitchFamily="34" charset="-122"/>
                        </a:rPr>
                        <a:t>GB </a:t>
                      </a:r>
                      <a:r>
                        <a:rPr lang="en-US" altLang="zh-CN" sz="1400" kern="100" dirty="0">
                          <a:effectLst/>
                          <a:latin typeface="微软雅黑" panose="020B0503020204020204" pitchFamily="34" charset="-122"/>
                          <a:ea typeface="微软雅黑" panose="020B0503020204020204" pitchFamily="34" charset="-122"/>
                        </a:rPr>
                        <a:t>A</a:t>
                      </a:r>
                      <a:r>
                        <a:rPr lang="x-none" sz="1400" kern="100" dirty="0">
                          <a:effectLst/>
                          <a:latin typeface="微软雅黑" panose="020B0503020204020204" pitchFamily="34" charset="-122"/>
                          <a:ea typeface="微软雅黑" panose="020B0503020204020204" pitchFamily="34" charset="-122"/>
                        </a:rPr>
                        <a:t>100卡）</a:t>
                      </a:r>
                      <a:r>
                        <a:rPr lang="zh-CN" altLang="en-US"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2*CPU_Intel_8358_Xeon_2.6GHz_32C*2</a:t>
                      </a:r>
                      <a:r>
                        <a:rPr lang="zh-CN" altLang="en-US"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1.5T</a:t>
                      </a:r>
                      <a:r>
                        <a:rPr lang="zh-CN" altLang="en-US" sz="1400" kern="100" dirty="0">
                          <a:effectLst/>
                          <a:latin typeface="微软雅黑" panose="020B0503020204020204" pitchFamily="34" charset="-122"/>
                          <a:ea typeface="微软雅黑" panose="020B0503020204020204" pitchFamily="34" charset="-122"/>
                        </a:rPr>
                        <a:t>内存</a:t>
                      </a:r>
                      <a:endParaRPr lang="zh-CN" sz="1400" kern="100" dirty="0">
                        <a:effectLst/>
                        <a:latin typeface="微软雅黑" panose="020B0503020204020204" pitchFamily="34" charset="-122"/>
                        <a:ea typeface="微软雅黑" panose="020B0503020204020204" pitchFamily="34" charset="-122"/>
                      </a:endParaRPr>
                    </a:p>
                  </a:txBody>
                  <a:tcPr marL="64634" marR="64634" marT="0" marB="0" anchor="ctr">
                    <a:noFill/>
                  </a:tcPr>
                </a:tc>
                <a:extLst>
                  <a:ext uri="{0D108BD9-81ED-4DB2-BD59-A6C34878D82A}">
                    <a16:rowId xmlns:a16="http://schemas.microsoft.com/office/drawing/2014/main" val="10002"/>
                  </a:ext>
                </a:extLst>
              </a:tr>
              <a:tr h="2313224">
                <a:tc>
                  <a:txBody>
                    <a:bodyPr/>
                    <a:lstStyle/>
                    <a:p>
                      <a:pPr marL="0" lvl="0" indent="269240" algn="r" defTabSz="1218565" rtl="0" eaLnBrk="1" latinLnBrk="0" hangingPunct="1">
                        <a:lnSpc>
                          <a:spcPct val="120000"/>
                        </a:lnSpc>
                        <a:spcAft>
                          <a:spcPts val="0"/>
                        </a:spcAft>
                      </a:pPr>
                      <a:r>
                        <a:rPr lang="x-none" sz="1400" dirty="0">
                          <a:latin typeface="微软雅黑" panose="020B0503020204020204" pitchFamily="34" charset="-122"/>
                          <a:ea typeface="微软雅黑" panose="020B0503020204020204" pitchFamily="34" charset="-122"/>
                        </a:rPr>
                        <a:t>存储系统</a:t>
                      </a:r>
                      <a:endParaRPr lang="zh-CN" sz="1400" dirty="0">
                        <a:latin typeface="微软雅黑" panose="020B0503020204020204" pitchFamily="34" charset="-122"/>
                        <a:ea typeface="微软雅黑" panose="020B0503020204020204" pitchFamily="34" charset="-122"/>
                      </a:endParaRPr>
                    </a:p>
                  </a:txBody>
                  <a:tcPr marL="72000" marR="72000" marT="0" marB="0" anchor="ctr" anchorCtr="1">
                    <a:solidFill>
                      <a:schemeClr val="accent2"/>
                    </a:solidFill>
                  </a:tcPr>
                </a:tc>
                <a:tc>
                  <a:txBody>
                    <a:bodyPr/>
                    <a:lstStyle/>
                    <a:p>
                      <a:pPr indent="269240" algn="l">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本项目所投存储系统为DDN并行存储系统：</a:t>
                      </a:r>
                      <a:endParaRPr lang="zh-CN" sz="1400" kern="100" dirty="0">
                        <a:effectLst/>
                        <a:latin typeface="微软雅黑" panose="020B0503020204020204" pitchFamily="34" charset="-122"/>
                        <a:ea typeface="微软雅黑" panose="020B0503020204020204" pitchFamily="34" charset="-122"/>
                      </a:endParaRPr>
                    </a:p>
                    <a:p>
                      <a:pPr indent="269240" algn="l">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1、文件系统采用使用DDN高可靠的商用版Lustre并行文件系统EXAScaler，考虑到本次用户建设的高性能计算集群是个CPU、GPU的混合计算环境，CPU核数以及GPU卡的数量都相对较多，预期平台所承担的计算作业也会很复杂，对应的文件系统数据检索等元数据操作也会有很大的并发压力，因此我们硬件设备配置上采用1套</a:t>
                      </a:r>
                      <a:r>
                        <a:rPr lang="x-none" sz="1400" kern="100" dirty="0">
                          <a:solidFill>
                            <a:schemeClr val="dk1"/>
                          </a:solidFill>
                          <a:effectLst/>
                          <a:latin typeface="微软雅黑" panose="020B0503020204020204" pitchFamily="34" charset="-122"/>
                          <a:ea typeface="微软雅黑" panose="020B0503020204020204" pitchFamily="34" charset="-122"/>
                          <a:cs typeface="+mn-cs"/>
                        </a:rPr>
                        <a:t>DDN </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ES400NVX2</a:t>
                      </a:r>
                      <a:r>
                        <a:rPr lang="x-none" sz="1400" kern="100" dirty="0">
                          <a:solidFill>
                            <a:schemeClr val="dk1"/>
                          </a:solidFill>
                          <a:effectLst/>
                          <a:latin typeface="微软雅黑" panose="020B0503020204020204" pitchFamily="34" charset="-122"/>
                          <a:ea typeface="微软雅黑" panose="020B0503020204020204" pitchFamily="34" charset="-122"/>
                          <a:cs typeface="+mn-cs"/>
                        </a:rPr>
                        <a:t>作为并行存储系统的专用的元数据存储平台，外部配置两台高性能I/O服务器，通过成熟的HA软件配置成高可用模式</a:t>
                      </a:r>
                      <a:r>
                        <a:rPr lang="x-none" sz="1400" kern="100" dirty="0">
                          <a:effectLst/>
                          <a:latin typeface="微软雅黑" panose="020B0503020204020204" pitchFamily="34" charset="-122"/>
                          <a:ea typeface="微软雅黑" panose="020B0503020204020204" pitchFamily="34" charset="-122"/>
                        </a:rPr>
                        <a:t>，任何一台服务器出现故障（网络通讯、操作系统、服务器硬件等）都会自动切换到另一台服务器，确保元数据访问服务不间断。</a:t>
                      </a:r>
                      <a:endParaRPr lang="zh-CN" sz="1400" kern="100" dirty="0">
                        <a:effectLst/>
                        <a:latin typeface="微软雅黑" panose="020B0503020204020204" pitchFamily="34" charset="-122"/>
                        <a:ea typeface="微软雅黑" panose="020B0503020204020204" pitchFamily="34" charset="-122"/>
                      </a:endParaRPr>
                    </a:p>
                    <a:p>
                      <a:pPr algn="l"/>
                      <a:r>
                        <a:rPr lang="en-US" sz="1400" kern="100" dirty="0">
                          <a:effectLst/>
                          <a:latin typeface="微软雅黑" panose="020B0503020204020204" pitchFamily="34" charset="-122"/>
                          <a:ea typeface="微软雅黑" panose="020B0503020204020204" pitchFamily="34" charset="-122"/>
                        </a:rPr>
                        <a:t>   </a:t>
                      </a:r>
                      <a:r>
                        <a:rPr lang="x-none" sz="1400" kern="100" dirty="0">
                          <a:effectLst/>
                          <a:latin typeface="微软雅黑" panose="020B0503020204020204" pitchFamily="34" charset="-122"/>
                          <a:ea typeface="微软雅黑" panose="020B0503020204020204" pitchFamily="34" charset="-122"/>
                        </a:rPr>
                        <a:t>2、配置1套</a:t>
                      </a:r>
                      <a:r>
                        <a:rPr lang="zh-CN" altLang="zh-CN" sz="1400" kern="100" dirty="0">
                          <a:solidFill>
                            <a:schemeClr val="dk1"/>
                          </a:solidFill>
                          <a:effectLst/>
                          <a:latin typeface="微软雅黑" panose="020B0503020204020204" pitchFamily="34" charset="-122"/>
                          <a:ea typeface="微软雅黑" panose="020B0503020204020204" pitchFamily="34" charset="-122"/>
                          <a:cs typeface="+mn-cs"/>
                        </a:rPr>
                        <a:t>存储配置：</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1*DDN ES400NVX2 + 4*DDN SS9012-SBOD</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a:t>
                      </a:r>
                      <a:r>
                        <a:rPr lang="zh-CN" altLang="zh-CN" sz="1400" kern="100" dirty="0">
                          <a:solidFill>
                            <a:schemeClr val="dk1"/>
                          </a:solidFill>
                          <a:effectLst/>
                          <a:latin typeface="微软雅黑" panose="020B0503020204020204" pitchFamily="34" charset="-122"/>
                          <a:ea typeface="微软雅黑" panose="020B0503020204020204" pitchFamily="34" charset="-122"/>
                          <a:cs typeface="+mn-cs"/>
                        </a:rPr>
                        <a:t>磁盘类型：</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7*1.92TB </a:t>
                      </a:r>
                      <a:r>
                        <a:rPr lang="en-US" altLang="zh-CN" sz="1400" kern="100" dirty="0" err="1">
                          <a:solidFill>
                            <a:schemeClr val="dk1"/>
                          </a:solidFill>
                          <a:effectLst/>
                          <a:latin typeface="微软雅黑" panose="020B0503020204020204" pitchFamily="34" charset="-122"/>
                          <a:ea typeface="微软雅黑" panose="020B0503020204020204" pitchFamily="34" charset="-122"/>
                          <a:cs typeface="+mn-cs"/>
                        </a:rPr>
                        <a:t>NVMe</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 SSD + 334*14TB SAS HDD</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RAID</a:t>
                      </a:r>
                      <a:r>
                        <a:rPr lang="zh-CN" altLang="zh-CN" sz="1400" kern="100" dirty="0">
                          <a:solidFill>
                            <a:schemeClr val="dk1"/>
                          </a:solidFill>
                          <a:effectLst/>
                          <a:latin typeface="微软雅黑" panose="020B0503020204020204" pitchFamily="34" charset="-122"/>
                          <a:ea typeface="微软雅黑" panose="020B0503020204020204" pitchFamily="34" charset="-122"/>
                          <a:cs typeface="+mn-cs"/>
                        </a:rPr>
                        <a:t>级别：</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RAID6</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a:t>
                      </a:r>
                      <a:r>
                        <a:rPr lang="zh-CN" altLang="zh-CN" sz="1400" kern="100" dirty="0">
                          <a:solidFill>
                            <a:schemeClr val="dk1"/>
                          </a:solidFill>
                          <a:effectLst/>
                          <a:latin typeface="微软雅黑" panose="020B0503020204020204" pitchFamily="34" charset="-122"/>
                          <a:ea typeface="微软雅黑" panose="020B0503020204020204" pitchFamily="34" charset="-122"/>
                          <a:cs typeface="+mn-cs"/>
                        </a:rPr>
                        <a:t>文件系统配置：</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/public</a:t>
                      </a:r>
                      <a:r>
                        <a:rPr lang="zh-CN" altLang="zh-CN" sz="1400" kern="100" dirty="0">
                          <a:solidFill>
                            <a:schemeClr val="dk1"/>
                          </a:solidFill>
                          <a:effectLst/>
                          <a:latin typeface="微软雅黑" panose="020B0503020204020204" pitchFamily="34" charset="-122"/>
                          <a:ea typeface="微软雅黑" panose="020B0503020204020204" pitchFamily="34" charset="-122"/>
                          <a:cs typeface="+mn-cs"/>
                        </a:rPr>
                        <a:t>目录全局共享</a:t>
                      </a:r>
                      <a:r>
                        <a:rPr lang="zh-CN" altLang="en-US" sz="1400" kern="100" dirty="0">
                          <a:solidFill>
                            <a:schemeClr val="dk1"/>
                          </a:solidFill>
                          <a:effectLst/>
                          <a:latin typeface="微软雅黑" panose="020B0503020204020204" pitchFamily="34" charset="-122"/>
                          <a:ea typeface="微软雅黑" panose="020B0503020204020204" pitchFamily="34" charset="-122"/>
                          <a:cs typeface="+mn-cs"/>
                        </a:rPr>
                        <a:t>；可用空间为</a:t>
                      </a:r>
                      <a:r>
                        <a:rPr lang="en-US" altLang="zh-CN" sz="1400" kern="100" dirty="0">
                          <a:solidFill>
                            <a:schemeClr val="dk1"/>
                          </a:solidFill>
                          <a:effectLst/>
                          <a:latin typeface="微软雅黑" panose="020B0503020204020204" pitchFamily="34" charset="-122"/>
                          <a:ea typeface="微软雅黑" panose="020B0503020204020204" pitchFamily="34" charset="-122"/>
                          <a:cs typeface="+mn-cs"/>
                        </a:rPr>
                        <a:t>3.2P</a:t>
                      </a:r>
                      <a:endParaRPr lang="zh-CN" sz="1400" kern="100" dirty="0">
                        <a:effectLst/>
                        <a:latin typeface="微软雅黑" panose="020B0503020204020204" pitchFamily="34" charset="-122"/>
                        <a:ea typeface="微软雅黑" panose="020B0503020204020204" pitchFamily="34" charset="-122"/>
                      </a:endParaRPr>
                    </a:p>
                  </a:txBody>
                  <a:tcPr marL="64634" marR="64634" marT="0" marB="0" anchor="ctr">
                    <a:noFill/>
                  </a:tcPr>
                </a:tc>
                <a:extLst>
                  <a:ext uri="{0D108BD9-81ED-4DB2-BD59-A6C34878D82A}">
                    <a16:rowId xmlns:a16="http://schemas.microsoft.com/office/drawing/2014/main" val="10003"/>
                  </a:ext>
                </a:extLst>
              </a:tr>
              <a:tr h="493046">
                <a:tc>
                  <a:txBody>
                    <a:bodyPr/>
                    <a:lstStyle/>
                    <a:p>
                      <a:pPr indent="269240" algn="r">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高速计算网络</a:t>
                      </a:r>
                      <a:endParaRPr lang="zh-CN" sz="1400" kern="100" dirty="0">
                        <a:effectLst/>
                        <a:latin typeface="微软雅黑" panose="020B0503020204020204" pitchFamily="34" charset="-122"/>
                        <a:ea typeface="微软雅黑" panose="020B0503020204020204" pitchFamily="34" charset="-122"/>
                      </a:endParaRPr>
                    </a:p>
                  </a:txBody>
                  <a:tcPr marL="72000" marR="72000" marT="0" marB="0" anchor="ctr" anchorCtr="1">
                    <a:solidFill>
                      <a:schemeClr val="accent2"/>
                    </a:solidFill>
                  </a:tcPr>
                </a:tc>
                <a:tc>
                  <a:txBody>
                    <a:bodyPr/>
                    <a:lstStyle/>
                    <a:p>
                      <a:pPr indent="269240" algn="l">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高速计算网络共配置足量的40口HDR 交换机组成</a:t>
                      </a:r>
                      <a:r>
                        <a:rPr lang="en-US" sz="1400" kern="100" dirty="0">
                          <a:effectLst/>
                          <a:latin typeface="微软雅黑" panose="020B0503020204020204" pitchFamily="34" charset="-122"/>
                          <a:ea typeface="微软雅黑" panose="020B0503020204020204" pitchFamily="34" charset="-122"/>
                        </a:rPr>
                        <a:t>2</a:t>
                      </a:r>
                      <a:r>
                        <a:rPr lang="x-none" sz="1400" kern="100" dirty="0">
                          <a:effectLst/>
                          <a:latin typeface="微软雅黑" panose="020B0503020204020204" pitchFamily="34" charset="-122"/>
                          <a:ea typeface="微软雅黑" panose="020B0503020204020204" pitchFamily="34" charset="-122"/>
                        </a:rPr>
                        <a:t>00gb带宽接入的无阻塞高速网络系统，并提供足量配套的互联线缆和模块，满足本项目集群中所有节点的100Gb接入</a:t>
                      </a:r>
                      <a:r>
                        <a:rPr lang="zh-CN" altLang="en-US"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IO</a:t>
                      </a:r>
                      <a:r>
                        <a:rPr lang="zh-CN" altLang="en-US" sz="1400" kern="100" dirty="0">
                          <a:effectLst/>
                          <a:latin typeface="微软雅黑" panose="020B0503020204020204" pitchFamily="34" charset="-122"/>
                          <a:ea typeface="微软雅黑" panose="020B0503020204020204" pitchFamily="34" charset="-122"/>
                        </a:rPr>
                        <a:t>及</a:t>
                      </a:r>
                      <a:r>
                        <a:rPr lang="en-US" altLang="zh-CN" sz="1400" kern="100" dirty="0">
                          <a:effectLst/>
                          <a:latin typeface="微软雅黑" panose="020B0503020204020204" pitchFamily="34" charset="-122"/>
                          <a:ea typeface="微软雅黑" panose="020B0503020204020204" pitchFamily="34" charset="-122"/>
                        </a:rPr>
                        <a:t>GPU</a:t>
                      </a:r>
                      <a:r>
                        <a:rPr lang="zh-CN" altLang="en-US" sz="1400" kern="100" dirty="0">
                          <a:effectLst/>
                          <a:latin typeface="微软雅黑" panose="020B0503020204020204" pitchFamily="34" charset="-122"/>
                          <a:ea typeface="微软雅黑" panose="020B0503020204020204" pitchFamily="34" charset="-122"/>
                        </a:rPr>
                        <a:t>为</a:t>
                      </a:r>
                      <a:r>
                        <a:rPr lang="en-US" altLang="zh-CN" sz="1400" kern="100" dirty="0">
                          <a:effectLst/>
                          <a:latin typeface="微软雅黑" panose="020B0503020204020204" pitchFamily="34" charset="-122"/>
                          <a:ea typeface="微软雅黑" panose="020B0503020204020204" pitchFamily="34" charset="-122"/>
                        </a:rPr>
                        <a:t>2</a:t>
                      </a:r>
                      <a:r>
                        <a:rPr lang="x-none" altLang="zh-CN" sz="1400" kern="100" dirty="0">
                          <a:effectLst/>
                          <a:latin typeface="微软雅黑" panose="020B0503020204020204" pitchFamily="34" charset="-122"/>
                          <a:ea typeface="微软雅黑" panose="020B0503020204020204" pitchFamily="34" charset="-122"/>
                        </a:rPr>
                        <a:t>00Gb</a:t>
                      </a:r>
                      <a:r>
                        <a:rPr lang="zh-CN" altLang="en-US" sz="1400" kern="100" dirty="0">
                          <a:effectLst/>
                          <a:latin typeface="微软雅黑" panose="020B0503020204020204" pitchFamily="34" charset="-122"/>
                          <a:ea typeface="微软雅黑" panose="020B0503020204020204" pitchFamily="34" charset="-122"/>
                        </a:rPr>
                        <a:t>）</a:t>
                      </a:r>
                      <a:r>
                        <a:rPr lang="x-none" sz="1400" kern="10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4634" marR="64634" marT="0" marB="0" anchor="ctr">
                    <a:noFill/>
                  </a:tcPr>
                </a:tc>
                <a:extLst>
                  <a:ext uri="{0D108BD9-81ED-4DB2-BD59-A6C34878D82A}">
                    <a16:rowId xmlns:a16="http://schemas.microsoft.com/office/drawing/2014/main" val="10004"/>
                  </a:ext>
                </a:extLst>
              </a:tr>
              <a:tr h="493046">
                <a:tc>
                  <a:txBody>
                    <a:bodyPr/>
                    <a:lstStyle/>
                    <a:p>
                      <a:pPr indent="269240" algn="r">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管理和监控网络</a:t>
                      </a:r>
                      <a:endParaRPr lang="zh-CN" sz="1400" kern="100" dirty="0">
                        <a:effectLst/>
                        <a:latin typeface="微软雅黑" panose="020B0503020204020204" pitchFamily="34" charset="-122"/>
                        <a:ea typeface="微软雅黑" panose="020B0503020204020204" pitchFamily="34" charset="-122"/>
                      </a:endParaRPr>
                    </a:p>
                  </a:txBody>
                  <a:tcPr marL="72000" marR="72000" marT="0" marB="0" anchor="ctr" anchorCtr="1">
                    <a:solidFill>
                      <a:schemeClr val="accent2"/>
                    </a:solidFill>
                  </a:tcPr>
                </a:tc>
                <a:tc>
                  <a:txBody>
                    <a:bodyPr/>
                    <a:lstStyle/>
                    <a:p>
                      <a:pPr indent="269240" algn="l">
                        <a:lnSpc>
                          <a:spcPct val="120000"/>
                        </a:lnSpc>
                        <a:spcAft>
                          <a:spcPts val="0"/>
                        </a:spcAft>
                      </a:pPr>
                      <a:r>
                        <a:rPr lang="x-none" sz="1400" kern="100" dirty="0">
                          <a:effectLst/>
                          <a:latin typeface="微软雅黑" panose="020B0503020204020204" pitchFamily="34" charset="-122"/>
                          <a:ea typeface="微软雅黑" panose="020B0503020204020204" pitchFamily="34" charset="-122"/>
                        </a:rPr>
                        <a:t>管理和监控网络共配置足量的48口千兆电口的交换机（含4个万兆上行）+2台核心万兆交换机，并提供足量配套的互联线缆和模块，满足集群中所有节点的带内和带外管理网口千兆接入。</a:t>
                      </a:r>
                      <a:endParaRPr lang="zh-CN" sz="1400" kern="100" dirty="0">
                        <a:effectLst/>
                        <a:latin typeface="微软雅黑" panose="020B0503020204020204" pitchFamily="34" charset="-122"/>
                        <a:ea typeface="微软雅黑" panose="020B0503020204020204" pitchFamily="34" charset="-122"/>
                      </a:endParaRPr>
                    </a:p>
                  </a:txBody>
                  <a:tcPr marL="64634" marR="64634" marT="0" marB="0" anchor="ctr">
                    <a:noFill/>
                  </a:tcPr>
                </a:tc>
                <a:extLst>
                  <a:ext uri="{0D108BD9-81ED-4DB2-BD59-A6C34878D82A}">
                    <a16:rowId xmlns:a16="http://schemas.microsoft.com/office/drawing/2014/main" val="10005"/>
                  </a:ext>
                </a:extLst>
              </a:tr>
            </a:tbl>
          </a:graphicData>
        </a:graphic>
      </p:graphicFrame>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5238302"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pytorch</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脚本</a:t>
            </a:r>
          </a:p>
        </p:txBody>
      </p:sp>
      <p:sp>
        <p:nvSpPr>
          <p:cNvPr id="16" name="对角圆角矩形 15"/>
          <p:cNvSpPr/>
          <p:nvPr/>
        </p:nvSpPr>
        <p:spPr bwMode="auto">
          <a:xfrm>
            <a:off x="1052830" y="671195"/>
            <a:ext cx="10225405" cy="5445125"/>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a:solidFill>
                  <a:schemeClr val="tx1"/>
                </a:solidFill>
                <a:latin typeface="微软雅黑" panose="020B0503020204020204" pitchFamily="34" charset="-122"/>
                <a:ea typeface="微软雅黑" panose="020B0503020204020204" pitchFamily="34" charset="-122"/>
              </a:rPr>
              <a:t>#!/bin/bash</a:t>
            </a:r>
          </a:p>
          <a:p>
            <a:r>
              <a:rPr>
                <a:solidFill>
                  <a:schemeClr val="tx1"/>
                </a:solidFill>
                <a:latin typeface="微软雅黑" panose="020B0503020204020204" pitchFamily="34" charset="-122"/>
                <a:ea typeface="微软雅黑" panose="020B0503020204020204" pitchFamily="34" charset="-122"/>
              </a:rPr>
              <a:t>#SBATCH --job-name=lp_job_test              </a:t>
            </a:r>
            <a:r>
              <a:rPr>
                <a:solidFill>
                  <a:srgbClr val="FF0000"/>
                </a:solidFill>
                <a:latin typeface="微软雅黑" panose="020B0503020204020204" pitchFamily="34" charset="-122"/>
                <a:ea typeface="微软雅黑" panose="020B0503020204020204" pitchFamily="34" charset="-122"/>
              </a:rPr>
              <a:t># </a:t>
            </a:r>
            <a:r>
              <a:rPr lang="zh-CN">
                <a:solidFill>
                  <a:srgbClr val="FF0000"/>
                </a:solidFill>
                <a:latin typeface="微软雅黑" panose="020B0503020204020204" pitchFamily="34" charset="-122"/>
                <a:ea typeface="微软雅黑" panose="020B0503020204020204" pitchFamily="34" charset="-122"/>
              </a:rPr>
              <a:t>作业名称</a:t>
            </a:r>
            <a:endParaRPr>
              <a:solidFill>
                <a:schemeClr val="tx1"/>
              </a:solidFill>
              <a:latin typeface="微软雅黑" panose="020B0503020204020204" pitchFamily="34" charset="-122"/>
              <a:ea typeface="微软雅黑" panose="020B0503020204020204" pitchFamily="34" charset="-122"/>
            </a:endParaRPr>
          </a:p>
          <a:p>
            <a:r>
              <a:rPr>
                <a:solidFill>
                  <a:schemeClr val="tx1"/>
                </a:solidFill>
                <a:latin typeface="微软雅黑" panose="020B0503020204020204" pitchFamily="34" charset="-122"/>
                <a:ea typeface="微软雅黑" panose="020B0503020204020204" pitchFamily="34" charset="-122"/>
              </a:rPr>
              <a:t>#SBATCH --output=testSlurmJob.%j.out    </a:t>
            </a:r>
            <a:r>
              <a:rPr>
                <a:solidFill>
                  <a:srgbClr val="FF0000"/>
                </a:solidFill>
                <a:latin typeface="微软雅黑" panose="020B0503020204020204" pitchFamily="34" charset="-122"/>
                <a:ea typeface="微软雅黑" panose="020B0503020204020204" pitchFamily="34" charset="-122"/>
              </a:rPr>
              <a:t># </a:t>
            </a:r>
            <a:r>
              <a:rPr lang="zh-CN">
                <a:solidFill>
                  <a:srgbClr val="FF0000"/>
                </a:solidFill>
                <a:latin typeface="微软雅黑" panose="020B0503020204020204" pitchFamily="34" charset="-122"/>
                <a:ea typeface="微软雅黑" panose="020B0503020204020204" pitchFamily="34" charset="-122"/>
              </a:rPr>
              <a:t>标准输出路径</a:t>
            </a:r>
            <a:endParaRPr>
              <a:solidFill>
                <a:schemeClr val="tx1"/>
              </a:solidFill>
              <a:latin typeface="微软雅黑" panose="020B0503020204020204" pitchFamily="34" charset="-122"/>
              <a:ea typeface="微软雅黑" panose="020B0503020204020204" pitchFamily="34" charset="-122"/>
            </a:endParaRPr>
          </a:p>
          <a:p>
            <a:r>
              <a:rPr>
                <a:solidFill>
                  <a:schemeClr val="tx1"/>
                </a:solidFill>
                <a:latin typeface="微软雅黑" panose="020B0503020204020204" pitchFamily="34" charset="-122"/>
                <a:ea typeface="微软雅黑" panose="020B0503020204020204" pitchFamily="34" charset="-122"/>
              </a:rPr>
              <a:t>#SBATCH --error=testSlurmJob.%j.err     </a:t>
            </a:r>
            <a:r>
              <a:rPr lang="en-US">
                <a:solidFill>
                  <a:schemeClr val="tx1"/>
                </a:solidFill>
                <a:latin typeface="微软雅黑" panose="020B0503020204020204" pitchFamily="34" charset="-122"/>
                <a:ea typeface="微软雅黑" panose="020B0503020204020204" pitchFamily="34" charset="-122"/>
              </a:rPr>
              <a:t>   </a:t>
            </a:r>
            <a:r>
              <a:rPr>
                <a:solidFill>
                  <a:srgbClr val="FF0000"/>
                </a:solidFill>
                <a:latin typeface="微软雅黑" panose="020B0503020204020204" pitchFamily="34" charset="-122"/>
                <a:ea typeface="微软雅黑" panose="020B0503020204020204" pitchFamily="34" charset="-122"/>
              </a:rPr>
              <a:t># </a:t>
            </a:r>
            <a:r>
              <a:rPr lang="zh-CN">
                <a:solidFill>
                  <a:srgbClr val="FF0000"/>
                </a:solidFill>
                <a:latin typeface="微软雅黑" panose="020B0503020204020204" pitchFamily="34" charset="-122"/>
                <a:ea typeface="微软雅黑" panose="020B0503020204020204" pitchFamily="34" charset="-122"/>
              </a:rPr>
              <a:t>错误输出路径</a:t>
            </a:r>
            <a:endParaRPr>
              <a:solidFill>
                <a:schemeClr val="tx1"/>
              </a:solidFill>
              <a:latin typeface="微软雅黑" panose="020B0503020204020204" pitchFamily="34" charset="-122"/>
              <a:ea typeface="微软雅黑" panose="020B0503020204020204" pitchFamily="34" charset="-122"/>
            </a:endParaRPr>
          </a:p>
          <a:p>
            <a:r>
              <a:rPr>
                <a:solidFill>
                  <a:schemeClr val="tx1"/>
                </a:solidFill>
                <a:latin typeface="微软雅黑" panose="020B0503020204020204" pitchFamily="34" charset="-122"/>
                <a:ea typeface="微软雅黑" panose="020B0503020204020204" pitchFamily="34" charset="-122"/>
              </a:rPr>
              <a:t>#SBATCH --partition=GPU_s_cg</a:t>
            </a:r>
          </a:p>
          <a:p>
            <a:r>
              <a:rPr>
                <a:solidFill>
                  <a:schemeClr val="tx1"/>
                </a:solidFill>
                <a:latin typeface="微软雅黑" panose="020B0503020204020204" pitchFamily="34" charset="-122"/>
                <a:ea typeface="微软雅黑" panose="020B0503020204020204" pitchFamily="34" charset="-122"/>
              </a:rPr>
              <a:t>#SBATCH --nodes=1                            </a:t>
            </a:r>
            <a:r>
              <a:rPr lang="en-US">
                <a:solidFill>
                  <a:schemeClr val="tx1"/>
                </a:solidFill>
                <a:latin typeface="微软雅黑" panose="020B0503020204020204" pitchFamily="34" charset="-122"/>
                <a:ea typeface="微软雅黑" panose="020B0503020204020204" pitchFamily="34" charset="-122"/>
              </a:rPr>
              <a:t>      </a:t>
            </a:r>
            <a:r>
              <a:rPr>
                <a:solidFill>
                  <a:srgbClr val="FF0000"/>
                </a:solidFill>
                <a:latin typeface="微软雅黑" panose="020B0503020204020204" pitchFamily="34" charset="-122"/>
                <a:ea typeface="微软雅黑" panose="020B0503020204020204" pitchFamily="34" charset="-122"/>
              </a:rPr>
              <a:t># 要分配的最大节点数</a:t>
            </a:r>
          </a:p>
          <a:p>
            <a:r>
              <a:rPr>
                <a:solidFill>
                  <a:schemeClr val="tx1"/>
                </a:solidFill>
                <a:latin typeface="微软雅黑" panose="020B0503020204020204" pitchFamily="34" charset="-122"/>
                <a:ea typeface="微软雅黑" panose="020B0503020204020204" pitchFamily="34" charset="-122"/>
              </a:rPr>
              <a:t>#SBATCH --ntasks-per-node=1                </a:t>
            </a:r>
            <a:r>
              <a:rPr lang="en-US">
                <a:solidFill>
                  <a:schemeClr val="tx1"/>
                </a:solidFill>
                <a:latin typeface="微软雅黑" panose="020B0503020204020204" pitchFamily="34" charset="-122"/>
                <a:ea typeface="微软雅黑" panose="020B0503020204020204" pitchFamily="34" charset="-122"/>
              </a:rPr>
              <a:t>  </a:t>
            </a:r>
            <a:r>
              <a:rPr>
                <a:solidFill>
                  <a:srgbClr val="FF0000"/>
                </a:solidFill>
                <a:latin typeface="微软雅黑" panose="020B0503020204020204" pitchFamily="34" charset="-122"/>
                <a:ea typeface="微软雅黑" panose="020B0503020204020204" pitchFamily="34" charset="-122"/>
              </a:rPr>
              <a:t># </a:t>
            </a:r>
            <a:r>
              <a:rPr lang="zh-CN">
                <a:solidFill>
                  <a:srgbClr val="FF0000"/>
                </a:solidFill>
                <a:latin typeface="微软雅黑" panose="020B0503020204020204" pitchFamily="34" charset="-122"/>
                <a:ea typeface="微软雅黑" panose="020B0503020204020204" pitchFamily="34" charset="-122"/>
              </a:rPr>
              <a:t>每个节点要使用的核数</a:t>
            </a:r>
          </a:p>
          <a:p>
            <a:r>
              <a:rPr>
                <a:solidFill>
                  <a:schemeClr val="tx1"/>
                </a:solidFill>
                <a:latin typeface="微软雅黑" panose="020B0503020204020204" pitchFamily="34" charset="-122"/>
                <a:ea typeface="微软雅黑" panose="020B0503020204020204" pitchFamily="34" charset="-122"/>
              </a:rPr>
              <a:t>#SBATCH --gres=gpu:1</a:t>
            </a:r>
          </a:p>
          <a:p>
            <a:r>
              <a:rPr>
                <a:solidFill>
                  <a:schemeClr val="tx1"/>
                </a:solidFill>
                <a:latin typeface="微软雅黑" panose="020B0503020204020204" pitchFamily="34" charset="-122"/>
                <a:ea typeface="微软雅黑" panose="020B0503020204020204" pitchFamily="34" charset="-122"/>
              </a:rPr>
              <a:t>#SBATCH --parsable</a:t>
            </a:r>
          </a:p>
          <a:p>
            <a:endParaRPr>
              <a:solidFill>
                <a:schemeClr val="tx1"/>
              </a:solidFill>
              <a:latin typeface="微软雅黑" panose="020B0503020204020204" pitchFamily="34" charset="-122"/>
              <a:ea typeface="微软雅黑" panose="020B0503020204020204" pitchFamily="34" charset="-122"/>
            </a:endParaRPr>
          </a:p>
          <a:p>
            <a:r>
              <a:rPr>
                <a:solidFill>
                  <a:schemeClr val="tx1"/>
                </a:solidFill>
                <a:latin typeface="微软雅黑" panose="020B0503020204020204" pitchFamily="34" charset="-122"/>
                <a:ea typeface="微软雅黑" panose="020B0503020204020204" pitchFamily="34" charset="-122"/>
              </a:rPr>
              <a:t>nvidia-smi</a:t>
            </a:r>
          </a:p>
          <a:p>
            <a:r>
              <a:rPr>
                <a:solidFill>
                  <a:schemeClr val="tx1"/>
                </a:solidFill>
                <a:latin typeface="微软雅黑" panose="020B0503020204020204" pitchFamily="34" charset="-122"/>
                <a:ea typeface="微软雅黑" panose="020B0503020204020204" pitchFamily="34" charset="-122"/>
              </a:rPr>
              <a:t>echo "CUDA_VISIBLE_DEVICES = $CUDA_VISIBLE_DEVICES"</a:t>
            </a:r>
          </a:p>
          <a:p>
            <a:r>
              <a:rPr>
                <a:solidFill>
                  <a:schemeClr val="tx1"/>
                </a:solidFill>
                <a:latin typeface="微软雅黑" panose="020B0503020204020204" pitchFamily="34" charset="-122"/>
                <a:ea typeface="微软雅黑" panose="020B0503020204020204" pitchFamily="34" charset="-122"/>
              </a:rPr>
              <a:t>source ~/.bashrc</a:t>
            </a:r>
          </a:p>
          <a:p>
            <a:r>
              <a:rPr>
                <a:solidFill>
                  <a:schemeClr val="tx1"/>
                </a:solidFill>
                <a:latin typeface="微软雅黑" panose="020B0503020204020204" pitchFamily="34" charset="-122"/>
                <a:ea typeface="微软雅黑" panose="020B0503020204020204" pitchFamily="34" charset="-122"/>
              </a:rPr>
              <a:t>hostname &gt;./hostfile</a:t>
            </a:r>
          </a:p>
          <a:p>
            <a:r>
              <a:rPr>
                <a:solidFill>
                  <a:schemeClr val="tx1"/>
                </a:solidFill>
                <a:latin typeface="微软雅黑" panose="020B0503020204020204" pitchFamily="34" charset="-122"/>
                <a:ea typeface="微软雅黑" panose="020B0503020204020204" pitchFamily="34" charset="-122"/>
              </a:rPr>
              <a:t>echo $SLURM_NTASKS</a:t>
            </a:r>
          </a:p>
          <a:p>
            <a:r>
              <a:rPr>
                <a:solidFill>
                  <a:schemeClr val="tx1"/>
                </a:solidFill>
                <a:latin typeface="微软雅黑" panose="020B0503020204020204" pitchFamily="34" charset="-122"/>
                <a:ea typeface="微软雅黑" panose="020B0503020204020204" pitchFamily="34" charset="-122"/>
              </a:rPr>
              <a:t>echo "Date              = $(date)"</a:t>
            </a:r>
          </a:p>
          <a:p>
            <a:endParaRPr>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5238302"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pytorch</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脚本</a:t>
            </a:r>
          </a:p>
        </p:txBody>
      </p:sp>
      <p:sp>
        <p:nvSpPr>
          <p:cNvPr id="16" name="对角圆角矩形 15"/>
          <p:cNvSpPr/>
          <p:nvPr/>
        </p:nvSpPr>
        <p:spPr bwMode="auto">
          <a:xfrm>
            <a:off x="1052830" y="671195"/>
            <a:ext cx="10225405" cy="5445125"/>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a:solidFill>
                  <a:schemeClr val="tx1"/>
                </a:solidFill>
                <a:latin typeface="微软雅黑" panose="020B0503020204020204" pitchFamily="34" charset="-122"/>
                <a:ea typeface="微软雅黑" panose="020B0503020204020204" pitchFamily="34" charset="-122"/>
              </a:rPr>
              <a:t>echo "Hostname          = $(hostname -s)"</a:t>
            </a:r>
          </a:p>
          <a:p>
            <a:r>
              <a:rPr>
                <a:solidFill>
                  <a:schemeClr val="tx1"/>
                </a:solidFill>
                <a:latin typeface="微软雅黑" panose="020B0503020204020204" pitchFamily="34" charset="-122"/>
                <a:ea typeface="微软雅黑" panose="020B0503020204020204" pitchFamily="34" charset="-122"/>
              </a:rPr>
              <a:t>echo "Working Directory = $(pwd)"</a:t>
            </a:r>
          </a:p>
          <a:p>
            <a:r>
              <a:rPr>
                <a:solidFill>
                  <a:schemeClr val="tx1"/>
                </a:solidFill>
                <a:latin typeface="微软雅黑" panose="020B0503020204020204" pitchFamily="34" charset="-122"/>
                <a:ea typeface="微软雅黑" panose="020B0503020204020204" pitchFamily="34" charset="-122"/>
              </a:rPr>
              <a:t>echo ""</a:t>
            </a:r>
          </a:p>
          <a:p>
            <a:r>
              <a:rPr>
                <a:solidFill>
                  <a:schemeClr val="tx1"/>
                </a:solidFill>
                <a:latin typeface="微软雅黑" panose="020B0503020204020204" pitchFamily="34" charset="-122"/>
                <a:ea typeface="微软雅黑" panose="020B0503020204020204" pitchFamily="34" charset="-122"/>
              </a:rPr>
              <a:t>echo "Number of Nodes Allocated      = $SLURM_JOB_NUM_NODES"</a:t>
            </a:r>
          </a:p>
          <a:p>
            <a:r>
              <a:rPr>
                <a:solidFill>
                  <a:schemeClr val="tx1"/>
                </a:solidFill>
                <a:latin typeface="微软雅黑" panose="020B0503020204020204" pitchFamily="34" charset="-122"/>
                <a:ea typeface="微软雅黑" panose="020B0503020204020204" pitchFamily="34" charset="-122"/>
              </a:rPr>
              <a:t>echo "Number of Tasks Allocated      = $SLURM_NTASKS"</a:t>
            </a:r>
          </a:p>
          <a:p>
            <a:r>
              <a:rPr>
                <a:solidFill>
                  <a:schemeClr val="tx1"/>
                </a:solidFill>
                <a:latin typeface="微软雅黑" panose="020B0503020204020204" pitchFamily="34" charset="-122"/>
                <a:ea typeface="微软雅黑" panose="020B0503020204020204" pitchFamily="34" charset="-122"/>
              </a:rPr>
              <a:t>echo "Number of Cores/Task Allocated = $SLURM_CPUS_PER_TASK"</a:t>
            </a:r>
          </a:p>
          <a:p>
            <a:r>
              <a:rPr>
                <a:solidFill>
                  <a:schemeClr val="tx1"/>
                </a:solidFill>
                <a:latin typeface="微软雅黑" panose="020B0503020204020204" pitchFamily="34" charset="-122"/>
                <a:ea typeface="微软雅黑" panose="020B0503020204020204" pitchFamily="34" charset="-122"/>
              </a:rPr>
              <a:t>echo $SLURM_NPROCS</a:t>
            </a:r>
          </a:p>
          <a:p>
            <a:r>
              <a:rPr>
                <a:solidFill>
                  <a:schemeClr val="tx1"/>
                </a:solidFill>
                <a:latin typeface="微软雅黑" panose="020B0503020204020204" pitchFamily="34" charset="-122"/>
                <a:ea typeface="微软雅黑" panose="020B0503020204020204" pitchFamily="34" charset="-122"/>
              </a:rPr>
              <a:t>echo $SLURM_NPROCS</a:t>
            </a:r>
          </a:p>
          <a:p>
            <a:r>
              <a:rPr>
                <a:solidFill>
                  <a:schemeClr val="tx1"/>
                </a:solidFill>
                <a:latin typeface="微软雅黑" panose="020B0503020204020204" pitchFamily="34" charset="-122"/>
                <a:ea typeface="微软雅黑" panose="020B0503020204020204" pitchFamily="34" charset="-122"/>
              </a:rPr>
              <a:t>#module load cuda/11.4</a:t>
            </a:r>
            <a:r>
              <a:rPr lang="en-US">
                <a:solidFill>
                  <a:schemeClr val="tx1"/>
                </a:solidFill>
                <a:latin typeface="微软雅黑" panose="020B0503020204020204" pitchFamily="34" charset="-122"/>
                <a:ea typeface="微软雅黑" panose="020B0503020204020204" pitchFamily="34" charset="-122"/>
              </a:rPr>
              <a:t>          </a:t>
            </a:r>
            <a:endParaRPr>
              <a:solidFill>
                <a:schemeClr val="tx1"/>
              </a:solidFill>
              <a:latin typeface="微软雅黑" panose="020B0503020204020204" pitchFamily="34" charset="-122"/>
              <a:ea typeface="微软雅黑" panose="020B0503020204020204" pitchFamily="34" charset="-122"/>
            </a:endParaRPr>
          </a:p>
          <a:p>
            <a:r>
              <a:rPr>
                <a:solidFill>
                  <a:schemeClr val="tx1"/>
                </a:solidFill>
                <a:latin typeface="微软雅黑" panose="020B0503020204020204" pitchFamily="34" charset="-122"/>
                <a:ea typeface="微软雅黑" panose="020B0503020204020204" pitchFamily="34" charset="-122"/>
              </a:rPr>
              <a:t>#module load cudnn/8.2.1</a:t>
            </a:r>
          </a:p>
          <a:p>
            <a:r>
              <a:rPr>
                <a:solidFill>
                  <a:schemeClr val="tx1"/>
                </a:solidFill>
                <a:latin typeface="微软雅黑" panose="020B0503020204020204" pitchFamily="34" charset="-122"/>
                <a:ea typeface="微软雅黑" panose="020B0503020204020204" pitchFamily="34" charset="-122"/>
              </a:rPr>
              <a:t>source activate torch-env</a:t>
            </a:r>
          </a:p>
          <a:p>
            <a:r>
              <a:rPr>
                <a:solidFill>
                  <a:schemeClr val="tx1"/>
                </a:solidFill>
                <a:latin typeface="微软雅黑" panose="020B0503020204020204" pitchFamily="34" charset="-122"/>
                <a:ea typeface="微软雅黑" panose="020B0503020204020204" pitchFamily="34" charset="-122"/>
              </a:rPr>
              <a:t>python -V</a:t>
            </a:r>
          </a:p>
          <a:p>
            <a:r>
              <a:rPr>
                <a:solidFill>
                  <a:schemeClr val="tx1"/>
                </a:solidFill>
                <a:latin typeface="微软雅黑" panose="020B0503020204020204" pitchFamily="34" charset="-122"/>
                <a:ea typeface="微软雅黑" panose="020B0503020204020204" pitchFamily="34" charset="-122"/>
              </a:rPr>
              <a:t>echo "CUDA_VISIBLE_DEVICES = $CUDA_VISIBLE_DEVICES"</a:t>
            </a:r>
          </a:p>
          <a:p>
            <a:r>
              <a:rPr>
                <a:solidFill>
                  <a:schemeClr val="tx1"/>
                </a:solidFill>
                <a:latin typeface="微软雅黑" panose="020B0503020204020204" pitchFamily="34" charset="-122"/>
                <a:ea typeface="微软雅黑" panose="020B0503020204020204" pitchFamily="34" charset="-122"/>
              </a:rPr>
              <a:t>python testgpu.py</a:t>
            </a:r>
          </a:p>
          <a:p>
            <a:r>
              <a:rPr>
                <a:solidFill>
                  <a:schemeClr val="tx1"/>
                </a:solidFill>
                <a:latin typeface="微软雅黑" panose="020B0503020204020204" pitchFamily="34" charset="-122"/>
                <a:ea typeface="微软雅黑" panose="020B0503020204020204" pitchFamily="34" charset="-122"/>
              </a:rPr>
              <a:t>#python run_baselines.py</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5238302"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cp2k</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脚本</a:t>
            </a:r>
          </a:p>
        </p:txBody>
      </p:sp>
      <p:sp>
        <p:nvSpPr>
          <p:cNvPr id="16" name="对角圆角矩形 15"/>
          <p:cNvSpPr/>
          <p:nvPr/>
        </p:nvSpPr>
        <p:spPr bwMode="auto">
          <a:xfrm>
            <a:off x="1052830" y="671195"/>
            <a:ext cx="10225405" cy="5445125"/>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a:solidFill>
                  <a:schemeClr val="tx1"/>
                </a:solidFill>
                <a:latin typeface="微软雅黑" panose="020B0503020204020204" pitchFamily="34" charset="-122"/>
                <a:ea typeface="微软雅黑" panose="020B0503020204020204" pitchFamily="34" charset="-122"/>
              </a:rPr>
              <a:t>#!/bin/bash</a:t>
            </a:r>
          </a:p>
          <a:p>
            <a:r>
              <a:rPr>
                <a:solidFill>
                  <a:schemeClr val="tx1"/>
                </a:solidFill>
                <a:latin typeface="微软雅黑" panose="020B0503020204020204" pitchFamily="34" charset="-122"/>
                <a:ea typeface="微软雅黑" panose="020B0503020204020204" pitchFamily="34" charset="-122"/>
              </a:rPr>
              <a:t>#SBATCH --nodes=2                </a:t>
            </a:r>
            <a:r>
              <a:rPr>
                <a:solidFill>
                  <a:srgbClr val="FF0000"/>
                </a:solidFill>
                <a:latin typeface="微软雅黑" panose="020B0503020204020204" pitchFamily="34" charset="-122"/>
                <a:ea typeface="微软雅黑" panose="020B0503020204020204" pitchFamily="34" charset="-122"/>
              </a:rPr>
              <a:t> # 节点数量</a:t>
            </a:r>
          </a:p>
          <a:p>
            <a:r>
              <a:rPr>
                <a:solidFill>
                  <a:schemeClr val="tx1"/>
                </a:solidFill>
                <a:latin typeface="微软雅黑" panose="020B0503020204020204" pitchFamily="34" charset="-122"/>
                <a:ea typeface="微软雅黑" panose="020B0503020204020204" pitchFamily="34" charset="-122"/>
              </a:rPr>
              <a:t>#SBATCH --ntasks-per-node=64      </a:t>
            </a:r>
            <a:r>
              <a:rPr>
                <a:solidFill>
                  <a:srgbClr val="FF0000"/>
                </a:solidFill>
                <a:latin typeface="微软雅黑" panose="020B0503020204020204" pitchFamily="34" charset="-122"/>
                <a:ea typeface="微软雅黑" panose="020B0503020204020204" pitchFamily="34" charset="-122"/>
              </a:rPr>
              <a:t># 每个节点核心数量</a:t>
            </a:r>
            <a:endParaRPr>
              <a:solidFill>
                <a:schemeClr val="tx1"/>
              </a:solidFill>
              <a:latin typeface="微软雅黑" panose="020B0503020204020204" pitchFamily="34" charset="-122"/>
              <a:ea typeface="微软雅黑" panose="020B0503020204020204" pitchFamily="34" charset="-122"/>
            </a:endParaRPr>
          </a:p>
          <a:p>
            <a:r>
              <a:rPr>
                <a:solidFill>
                  <a:schemeClr val="tx1"/>
                </a:solidFill>
                <a:latin typeface="微软雅黑" panose="020B0503020204020204" pitchFamily="34" charset="-122"/>
                <a:ea typeface="微软雅黑" panose="020B0503020204020204" pitchFamily="34" charset="-122"/>
              </a:rPr>
              <a:t>#SBATCH --partition=XXXXXX        </a:t>
            </a:r>
            <a:r>
              <a:rPr>
                <a:solidFill>
                  <a:srgbClr val="FF0000"/>
                </a:solidFill>
                <a:latin typeface="微软雅黑" panose="020B0503020204020204" pitchFamily="34" charset="-122"/>
                <a:ea typeface="微软雅黑" panose="020B0503020204020204" pitchFamily="34" charset="-122"/>
              </a:rPr>
              <a:t># 队列分区且必须指定正确分区</a:t>
            </a:r>
            <a:endParaRPr>
              <a:solidFill>
                <a:schemeClr val="tx1"/>
              </a:solidFill>
              <a:latin typeface="微软雅黑" panose="020B0503020204020204" pitchFamily="34" charset="-122"/>
              <a:ea typeface="微软雅黑" panose="020B0503020204020204" pitchFamily="34" charset="-122"/>
            </a:endParaRPr>
          </a:p>
          <a:p>
            <a:r>
              <a:rPr>
                <a:solidFill>
                  <a:schemeClr val="tx1"/>
                </a:solidFill>
                <a:latin typeface="微软雅黑" panose="020B0503020204020204" pitchFamily="34" charset="-122"/>
                <a:ea typeface="微软雅黑" panose="020B0503020204020204" pitchFamily="34" charset="-122"/>
              </a:rPr>
              <a:t>#SBATCH --job-name=hello         </a:t>
            </a:r>
            <a:r>
              <a:rPr>
                <a:solidFill>
                  <a:srgbClr val="FF0000"/>
                </a:solidFill>
                <a:latin typeface="微软雅黑" panose="020B0503020204020204" pitchFamily="34" charset="-122"/>
                <a:ea typeface="微软雅黑" panose="020B0503020204020204" pitchFamily="34" charset="-122"/>
              </a:rPr>
              <a:t># 作业名称</a:t>
            </a:r>
            <a:endParaRPr>
              <a:solidFill>
                <a:schemeClr val="tx1"/>
              </a:solidFill>
              <a:latin typeface="微软雅黑" panose="020B0503020204020204" pitchFamily="34" charset="-122"/>
              <a:ea typeface="微软雅黑" panose="020B0503020204020204" pitchFamily="34" charset="-122"/>
            </a:endParaRPr>
          </a:p>
          <a:p>
            <a:r>
              <a:rPr>
                <a:solidFill>
                  <a:schemeClr val="tx1"/>
                </a:solidFill>
                <a:latin typeface="微软雅黑" panose="020B0503020204020204" pitchFamily="34" charset="-122"/>
                <a:ea typeface="微软雅黑" panose="020B0503020204020204" pitchFamily="34" charset="-122"/>
              </a:rPr>
              <a:t>#SBATCH --output=%j.out           </a:t>
            </a:r>
            <a:r>
              <a:rPr>
                <a:solidFill>
                  <a:srgbClr val="FF0000"/>
                </a:solidFill>
                <a:latin typeface="微软雅黑" panose="020B0503020204020204" pitchFamily="34" charset="-122"/>
                <a:ea typeface="微软雅黑" panose="020B0503020204020204" pitchFamily="34" charset="-122"/>
              </a:rPr>
              <a:t> # 正常日志输出 (%j 参数值为 jobId)</a:t>
            </a:r>
            <a:endParaRPr>
              <a:solidFill>
                <a:schemeClr val="tx1"/>
              </a:solidFill>
              <a:latin typeface="微软雅黑" panose="020B0503020204020204" pitchFamily="34" charset="-122"/>
              <a:ea typeface="微软雅黑" panose="020B0503020204020204" pitchFamily="34" charset="-122"/>
            </a:endParaRPr>
          </a:p>
          <a:p>
            <a:r>
              <a:rPr>
                <a:solidFill>
                  <a:schemeClr val="tx1"/>
                </a:solidFill>
                <a:latin typeface="微软雅黑" panose="020B0503020204020204" pitchFamily="34" charset="-122"/>
                <a:ea typeface="微软雅黑" panose="020B0503020204020204" pitchFamily="34" charset="-122"/>
              </a:rPr>
              <a:t>##SBATCH --error=%j.err            </a:t>
            </a:r>
            <a:r>
              <a:rPr>
                <a:solidFill>
                  <a:srgbClr val="FF0000"/>
                </a:solidFill>
                <a:latin typeface="微软雅黑" panose="020B0503020204020204" pitchFamily="34" charset="-122"/>
                <a:ea typeface="微软雅黑" panose="020B0503020204020204" pitchFamily="34" charset="-122"/>
              </a:rPr>
              <a:t># 错误日志输出 (%j 参数值为 jobId)</a:t>
            </a:r>
            <a:endParaRPr>
              <a:solidFill>
                <a:schemeClr val="tx1"/>
              </a:solidFill>
              <a:latin typeface="微软雅黑" panose="020B0503020204020204" pitchFamily="34" charset="-122"/>
              <a:ea typeface="微软雅黑" panose="020B0503020204020204" pitchFamily="34" charset="-122"/>
            </a:endParaRPr>
          </a:p>
          <a:p>
            <a:endParaRPr>
              <a:solidFill>
                <a:schemeClr val="tx1"/>
              </a:solidFill>
              <a:latin typeface="微软雅黑" panose="020B0503020204020204" pitchFamily="34" charset="-122"/>
              <a:ea typeface="微软雅黑" panose="020B0503020204020204" pitchFamily="34" charset="-122"/>
            </a:endParaRPr>
          </a:p>
          <a:p>
            <a:r>
              <a:rPr>
                <a:solidFill>
                  <a:schemeClr val="tx1"/>
                </a:solidFill>
                <a:latin typeface="微软雅黑" panose="020B0503020204020204" pitchFamily="34" charset="-122"/>
                <a:ea typeface="微软雅黑" panose="020B0503020204020204" pitchFamily="34" charset="-122"/>
              </a:rPr>
              <a:t>##############################################</a:t>
            </a:r>
          </a:p>
          <a:p>
            <a:r>
              <a:rPr>
                <a:solidFill>
                  <a:schemeClr val="tx1"/>
                </a:solidFill>
                <a:latin typeface="微软雅黑" panose="020B0503020204020204" pitchFamily="34" charset="-122"/>
                <a:ea typeface="微软雅黑" panose="020B0503020204020204" pitchFamily="34" charset="-122"/>
              </a:rPr>
              <a:t>#          Software Envrironment             #</a:t>
            </a:r>
          </a:p>
          <a:p>
            <a:r>
              <a:rPr>
                <a:solidFill>
                  <a:schemeClr val="tx1"/>
                </a:solidFill>
                <a:latin typeface="微软雅黑" panose="020B0503020204020204" pitchFamily="34" charset="-122"/>
                <a:ea typeface="微软雅黑" panose="020B0503020204020204" pitchFamily="34" charset="-122"/>
              </a:rPr>
              <a:t>##############################################</a:t>
            </a:r>
          </a:p>
          <a:p>
            <a:r>
              <a:rPr>
                <a:solidFill>
                  <a:schemeClr val="tx1"/>
                </a:solidFill>
                <a:latin typeface="微软雅黑" panose="020B0503020204020204" pitchFamily="34" charset="-122"/>
                <a:ea typeface="微软雅黑" panose="020B0503020204020204" pitchFamily="34" charset="-122"/>
              </a:rPr>
              <a:t>module load gcc/9.3 intel/2020.2</a:t>
            </a:r>
          </a:p>
          <a:p>
            <a:r>
              <a:rPr>
                <a:solidFill>
                  <a:schemeClr val="tx1"/>
                </a:solidFill>
                <a:latin typeface="微软雅黑" panose="020B0503020204020204" pitchFamily="34" charset="-122"/>
                <a:ea typeface="微软雅黑" panose="020B0503020204020204" pitchFamily="34" charset="-122"/>
              </a:rPr>
              <a:t>module load cp2k/2022.1-intel-2020</a:t>
            </a:r>
          </a:p>
          <a:p>
            <a:r>
              <a:rPr>
                <a:solidFill>
                  <a:schemeClr val="tx1"/>
                </a:solidFill>
                <a:latin typeface="微软雅黑" panose="020B0503020204020204" pitchFamily="34" charset="-122"/>
                <a:ea typeface="微软雅黑" panose="020B0503020204020204" pitchFamily="34" charset="-122"/>
              </a:rPr>
              <a:t>##############################################</a:t>
            </a:r>
          </a:p>
          <a:p>
            <a:r>
              <a:rPr>
                <a:solidFill>
                  <a:schemeClr val="tx1"/>
                </a:solidFill>
                <a:latin typeface="微软雅黑" panose="020B0503020204020204" pitchFamily="34" charset="-122"/>
                <a:ea typeface="微软雅黑" panose="020B0503020204020204" pitchFamily="34" charset="-122"/>
              </a:rPr>
              <a:t>#               Run job                      #</a:t>
            </a:r>
          </a:p>
          <a:p>
            <a:r>
              <a:rPr>
                <a:solidFill>
                  <a:schemeClr val="tx1"/>
                </a:solidFill>
                <a:latin typeface="微软雅黑" panose="020B0503020204020204" pitchFamily="34" charset="-122"/>
                <a:ea typeface="微软雅黑" panose="020B0503020204020204" pitchFamily="34" charset="-122"/>
              </a:rPr>
              <a:t>##############################################</a:t>
            </a:r>
          </a:p>
          <a:p>
            <a:r>
              <a:rPr>
                <a:solidFill>
                  <a:schemeClr val="tx1"/>
                </a:solidFill>
                <a:latin typeface="微软雅黑" panose="020B0503020204020204" pitchFamily="34" charset="-122"/>
                <a:ea typeface="微软雅黑" panose="020B0503020204020204" pitchFamily="34" charset="-122"/>
              </a:rPr>
              <a:t>export OMP_NUM_THREADS=1</a:t>
            </a:r>
          </a:p>
          <a:p>
            <a:r>
              <a:rPr>
                <a:solidFill>
                  <a:schemeClr val="tx1"/>
                </a:solidFill>
                <a:latin typeface="微软雅黑" panose="020B0503020204020204" pitchFamily="34" charset="-122"/>
                <a:ea typeface="微软雅黑" panose="020B0503020204020204" pitchFamily="34" charset="-122"/>
              </a:rPr>
              <a:t>mpirun  cp2k.psmp -i  test    &gt;&gt; output</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nvGrpSpPr>
            <p:cNvPr id="60" name="组合 59"/>
            <p:cNvGrpSpPr/>
            <p:nvPr/>
          </p:nvGrpSpPr>
          <p:grpSpPr>
            <a:xfrm>
              <a:off x="-23476" y="-1"/>
              <a:ext cx="12880639" cy="519980"/>
              <a:chOff x="-23476" y="-1"/>
              <a:chExt cx="12880639" cy="519980"/>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sp>
            <p:nvSpPr>
              <p:cNvPr id="66" name="Rectangle 4"/>
              <p:cNvSpPr txBox="1">
                <a:spLocks noChangeArrowheads="1"/>
              </p:cNvSpPr>
              <p:nvPr/>
            </p:nvSpPr>
            <p:spPr bwMode="auto">
              <a:xfrm>
                <a:off x="654918" y="-1"/>
                <a:ext cx="5435946" cy="519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4 </a:t>
                </a:r>
                <a:r>
                  <a:rPr lang="en-US" altLang="zh-CN" sz="1895" dirty="0" err="1">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Slurm</a:t>
                </a:r>
                <a:r>
                  <a:rPr lang="zh-CN" altLang="en-US" sz="1895" dirty="0">
                    <a:solidFill>
                      <a:prstClr val="white"/>
                    </a:solidFill>
                    <a:latin typeface="微软雅黑" panose="020B0503020204020204" pitchFamily="34" charset="-122"/>
                    <a:ea typeface="微软雅黑" panose="020B0503020204020204" pitchFamily="34" charset="-122"/>
                    <a:sym typeface="SF Orson Casual Heavy" panose="00000400000000000000" pitchFamily="2" charset="0"/>
                  </a:rPr>
                  <a:t>命令及作业脚本介绍</a:t>
                </a:r>
              </a:p>
            </p:txBody>
          </p:sp>
          <p:sp>
            <p:nvSpPr>
              <p:cNvPr id="67" name="Rectangle 4"/>
              <p:cNvSpPr txBox="1">
                <a:spLocks noChangeArrowheads="1"/>
              </p:cNvSpPr>
              <p:nvPr/>
            </p:nvSpPr>
            <p:spPr bwMode="auto">
              <a:xfrm>
                <a:off x="6337922" y="-1"/>
                <a:ext cx="6519240" cy="51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endParaRPr lang="en-US" altLang="zh-CN" sz="1895" dirty="0">
                  <a:solidFill>
                    <a:srgbClr val="1075B6"/>
                  </a:solidFill>
                  <a:latin typeface="微软雅黑" panose="020B0503020204020204" pitchFamily="34" charset="-122"/>
                  <a:ea typeface="微软雅黑" panose="020B0503020204020204" pitchFamily="34"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微软雅黑" panose="020B0503020204020204" pitchFamily="34" charset="-122"/>
                <a:ea typeface="微软雅黑" panose="020B0503020204020204" pitchFamily="34" charset="-122"/>
                <a:cs typeface="+mn-ea"/>
                <a:sym typeface="SF Orson Casual Heavy" panose="00000400000000000000" pitchFamily="2" charset="0"/>
              </a:endParaRPr>
            </a:p>
          </p:txBody>
        </p:sp>
      </p:grpSp>
      <p:sp>
        <p:nvSpPr>
          <p:cNvPr id="19" name="Rectangle 4"/>
          <p:cNvSpPr txBox="1">
            <a:spLocks noChangeArrowheads="1"/>
          </p:cNvSpPr>
          <p:nvPr/>
        </p:nvSpPr>
        <p:spPr bwMode="auto">
          <a:xfrm>
            <a:off x="6544395" y="29860"/>
            <a:ext cx="5238302" cy="49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1895"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slurm</a:t>
            </a:r>
            <a:r>
              <a:rPr lang="zh-CN" altLang="en-US" sz="189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脚本</a:t>
            </a:r>
          </a:p>
        </p:txBody>
      </p:sp>
      <p:sp>
        <p:nvSpPr>
          <p:cNvPr id="16" name="对角圆角矩形 15"/>
          <p:cNvSpPr/>
          <p:nvPr/>
        </p:nvSpPr>
        <p:spPr bwMode="auto">
          <a:xfrm>
            <a:off x="1053075" y="1155940"/>
            <a:ext cx="10187011" cy="4607152"/>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r>
              <a:rPr lang="en-US" altLang="zh-CN" dirty="0">
                <a:solidFill>
                  <a:srgbClr val="FF0000"/>
                </a:solidFill>
                <a:latin typeface="微软雅黑" panose="020B0503020204020204" pitchFamily="34" charset="-122"/>
                <a:ea typeface="微软雅黑" panose="020B0503020204020204" pitchFamily="34" charset="-122"/>
              </a:rPr>
              <a:t>#python</a:t>
            </a:r>
            <a:r>
              <a:rPr lang="zh-CN" altLang="en-US" dirty="0">
                <a:solidFill>
                  <a:srgbClr val="FF0000"/>
                </a:solidFill>
                <a:latin typeface="微软雅黑" panose="020B0503020204020204" pitchFamily="34" charset="-122"/>
                <a:ea typeface="微软雅黑" panose="020B0503020204020204" pitchFamily="34" charset="-122"/>
              </a:rPr>
              <a:t>脚本</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#!/bin/</a:t>
            </a:r>
            <a:r>
              <a:rPr lang="en-US" altLang="zh-CN" dirty="0" err="1">
                <a:latin typeface="微软雅黑" panose="020B0503020204020204" pitchFamily="34" charset="-122"/>
                <a:ea typeface="微软雅黑" panose="020B0503020204020204" pitchFamily="34" charset="-122"/>
              </a:rPr>
              <a:t>bash#SBATCH</a:t>
            </a:r>
            <a:r>
              <a:rPr lang="en-US" altLang="zh-CN" dirty="0">
                <a:latin typeface="微软雅黑" panose="020B0503020204020204" pitchFamily="34" charset="-122"/>
                <a:ea typeface="微软雅黑" panose="020B0503020204020204" pitchFamily="34" charset="-122"/>
              </a:rPr>
              <a:t> --job-name=job3    # create a short name for your job</a:t>
            </a:r>
          </a:p>
          <a:p>
            <a:r>
              <a:rPr lang="en-US" altLang="zh-CN" dirty="0">
                <a:latin typeface="微软雅黑" panose="020B0503020204020204" pitchFamily="34" charset="-122"/>
                <a:ea typeface="微软雅黑" panose="020B0503020204020204" pitchFamily="34" charset="-122"/>
              </a:rPr>
              <a:t>#SBATCH --nodes=1                # node count</a:t>
            </a:r>
          </a:p>
          <a:p>
            <a:r>
              <a:rPr lang="en-US" altLang="zh-CN" dirty="0">
                <a:latin typeface="微软雅黑" panose="020B0503020204020204" pitchFamily="34" charset="-122"/>
                <a:ea typeface="微软雅黑" panose="020B0503020204020204" pitchFamily="34" charset="-122"/>
              </a:rPr>
              <a:t>#SBATCH --</a:t>
            </a:r>
            <a:r>
              <a:rPr lang="en-US" altLang="zh-CN" dirty="0" err="1">
                <a:latin typeface="微软雅黑" panose="020B0503020204020204" pitchFamily="34" charset="-122"/>
                <a:ea typeface="微软雅黑" panose="020B0503020204020204" pitchFamily="34" charset="-122"/>
              </a:rPr>
              <a:t>ntasks</a:t>
            </a:r>
            <a:r>
              <a:rPr lang="en-US" altLang="zh-CN" dirty="0">
                <a:latin typeface="微软雅黑" panose="020B0503020204020204" pitchFamily="34" charset="-122"/>
                <a:ea typeface="微软雅黑" panose="020B0503020204020204" pitchFamily="34" charset="-122"/>
              </a:rPr>
              <a:t>=6               # total number of tasks across all nodes</a:t>
            </a:r>
          </a:p>
          <a:p>
            <a:r>
              <a:rPr lang="en-US" altLang="zh-CN" dirty="0">
                <a:latin typeface="微软雅黑" panose="020B0503020204020204" pitchFamily="34" charset="-122"/>
                <a:ea typeface="微软雅黑" panose="020B0503020204020204" pitchFamily="34" charset="-122"/>
              </a:rPr>
              <a:t>#SBATCH --</a:t>
            </a:r>
            <a:r>
              <a:rPr lang="en-US" altLang="zh-CN" dirty="0" err="1">
                <a:latin typeface="微软雅黑" panose="020B0503020204020204" pitchFamily="34" charset="-122"/>
                <a:ea typeface="微软雅黑" panose="020B0503020204020204" pitchFamily="34" charset="-122"/>
              </a:rPr>
              <a:t>gres</a:t>
            </a:r>
            <a:r>
              <a:rPr lang="en-US" altLang="zh-CN" dirty="0">
                <a:latin typeface="微软雅黑" panose="020B0503020204020204" pitchFamily="34" charset="-122"/>
                <a:ea typeface="微软雅黑" panose="020B0503020204020204" pitchFamily="34" charset="-122"/>
              </a:rPr>
              <a:t>=gpu:1             # number of </a:t>
            </a:r>
            <a:r>
              <a:rPr lang="en-US" altLang="zh-CN" dirty="0" err="1">
                <a:latin typeface="微软雅黑" panose="020B0503020204020204" pitchFamily="34" charset="-122"/>
                <a:ea typeface="微软雅黑" panose="020B0503020204020204" pitchFamily="34" charset="-122"/>
              </a:rPr>
              <a:t>gpus</a:t>
            </a:r>
            <a:r>
              <a:rPr lang="en-US" altLang="zh-CN" dirty="0">
                <a:latin typeface="微软雅黑" panose="020B0503020204020204" pitchFamily="34" charset="-122"/>
                <a:ea typeface="微软雅黑" panose="020B0503020204020204" pitchFamily="34" charset="-122"/>
              </a:rPr>
              <a:t> per node</a:t>
            </a:r>
          </a:p>
          <a:p>
            <a:r>
              <a:rPr lang="en-US" altLang="zh-CN" dirty="0">
                <a:latin typeface="微软雅黑" panose="020B0503020204020204" pitchFamily="34" charset="-122"/>
                <a:ea typeface="微软雅黑" panose="020B0503020204020204" pitchFamily="34" charset="-122"/>
              </a:rPr>
              <a:t>#SBATCH --partition=GPU_s</a:t>
            </a:r>
          </a:p>
          <a:p>
            <a:r>
              <a:rPr lang="en-US" altLang="zh-CN" dirty="0">
                <a:latin typeface="微软雅黑" panose="020B0503020204020204" pitchFamily="34" charset="-122"/>
                <a:ea typeface="微软雅黑" panose="020B0503020204020204" pitchFamily="34" charset="-122"/>
              </a:rPr>
              <a:t>source activate torch112env # log </a:t>
            </a:r>
            <a:r>
              <a:rPr lang="en-US" altLang="zh-CN" dirty="0" err="1">
                <a:latin typeface="微软雅黑" panose="020B0503020204020204" pitchFamily="34" charset="-122"/>
                <a:ea typeface="微软雅黑" panose="020B0503020204020204" pitchFamily="34" charset="-122"/>
              </a:rPr>
              <a:t>env</a:t>
            </a:r>
            <a:r>
              <a:rPr lang="en-US" altLang="zh-CN" dirty="0">
                <a:latin typeface="微软雅黑" panose="020B0503020204020204" pitchFamily="34" charset="-122"/>
                <a:ea typeface="微软雅黑" panose="020B0503020204020204" pitchFamily="34" charset="-122"/>
              </a:rPr>
              <a:t> for debug</a:t>
            </a:r>
          </a:p>
          <a:p>
            <a:r>
              <a:rPr lang="en-US" altLang="zh-CN" dirty="0">
                <a:latin typeface="微软雅黑" panose="020B0503020204020204" pitchFamily="34" charset="-122"/>
                <a:ea typeface="微软雅黑" panose="020B0503020204020204" pitchFamily="34" charset="-122"/>
              </a:rPr>
              <a:t>python -u pinn+onet_test3.py &gt;&gt; pinn+onet_test3.txt 2&gt;&amp;1</a:t>
            </a:r>
          </a:p>
          <a:p>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其他脚本</a:t>
            </a:r>
            <a:endParaRPr lang="en-US" altLang="zh-CN" dirty="0">
              <a:solidFill>
                <a:srgbClr val="FF0000"/>
              </a:solidFill>
              <a:latin typeface="微软雅黑" panose="020B0503020204020204" pitchFamily="34" charset="-122"/>
              <a:ea typeface="微软雅黑" panose="020B0503020204020204" pitchFamily="34" charset="-122"/>
            </a:endParaRPr>
          </a:p>
          <a:p>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 </a:t>
            </a:r>
          </a:p>
          <a:p>
            <a:endParaRPr lang="en-US" alt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369060" y="4295140"/>
            <a:ext cx="6536690" cy="1114425"/>
          </a:xfrm>
          <a:prstGeom prst="rect">
            <a:avLst/>
          </a:prstGeom>
        </p:spPr>
      </p:pic>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 y="4589726"/>
            <a:ext cx="12191164" cy="226827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3" name="组合 2"/>
          <p:cNvGrpSpPr/>
          <p:nvPr/>
        </p:nvGrpSpPr>
        <p:grpSpPr>
          <a:xfrm>
            <a:off x="418" y="2985990"/>
            <a:ext cx="12191164" cy="1603736"/>
            <a:chOff x="-1" y="3149113"/>
            <a:chExt cx="12857163" cy="1691348"/>
          </a:xfrm>
        </p:grpSpPr>
        <p:sp>
          <p:nvSpPr>
            <p:cNvPr id="33" name="等腰三角形 32"/>
            <p:cNvSpPr/>
            <p:nvPr/>
          </p:nvSpPr>
          <p:spPr>
            <a:xfrm>
              <a:off x="1001365" y="4081404"/>
              <a:ext cx="880505" cy="75905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等腰三角形 33"/>
            <p:cNvSpPr/>
            <p:nvPr/>
          </p:nvSpPr>
          <p:spPr>
            <a:xfrm>
              <a:off x="10443467" y="4198483"/>
              <a:ext cx="744693" cy="6419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等腰三角形 34"/>
            <p:cNvSpPr/>
            <p:nvPr/>
          </p:nvSpPr>
          <p:spPr>
            <a:xfrm>
              <a:off x="-1" y="3149113"/>
              <a:ext cx="1049372" cy="169134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6" name="等腰三角形 35"/>
            <p:cNvSpPr/>
            <p:nvPr/>
          </p:nvSpPr>
          <p:spPr>
            <a:xfrm>
              <a:off x="1881870" y="4384948"/>
              <a:ext cx="440252" cy="45551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7" name="等腰三角形 36"/>
            <p:cNvSpPr/>
            <p:nvPr/>
          </p:nvSpPr>
          <p:spPr>
            <a:xfrm>
              <a:off x="11188160" y="4081404"/>
              <a:ext cx="880505" cy="759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8" name="等腰三角形 37"/>
            <p:cNvSpPr/>
            <p:nvPr/>
          </p:nvSpPr>
          <p:spPr>
            <a:xfrm>
              <a:off x="11976657" y="3248378"/>
              <a:ext cx="880505" cy="159208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9" name="矩形 38"/>
          <p:cNvSpPr/>
          <p:nvPr/>
        </p:nvSpPr>
        <p:spPr>
          <a:xfrm>
            <a:off x="3873800" y="1722051"/>
            <a:ext cx="4444401" cy="1532713"/>
          </a:xfrm>
          <a:prstGeom prst="rect">
            <a:avLst/>
          </a:prstGeom>
        </p:spPr>
        <p:txBody>
          <a:bodyPr wrap="square" lIns="91425" tIns="45713" rIns="91425" bIns="45713" anchor="t">
            <a:spAutoFit/>
          </a:bodyPr>
          <a:lstStyle/>
          <a:p>
            <a:pPr algn="ctr" defTabSz="866775" fontAlgn="ctr">
              <a:lnSpc>
                <a:spcPct val="130000"/>
              </a:lnSpc>
              <a:spcBef>
                <a:spcPct val="0"/>
              </a:spcBef>
              <a:spcAft>
                <a:spcPct val="0"/>
              </a:spcAft>
            </a:pPr>
            <a:r>
              <a:rPr lang="zh-CN" altLang="en-US" sz="7200" b="1" spc="800" dirty="0">
                <a:solidFill>
                  <a:prstClr val="black"/>
                </a:solidFill>
                <a:latin typeface="SF Orson Casual Heavy" panose="00000400000000000000" pitchFamily="2" charset="0"/>
                <a:ea typeface="幼圆" panose="02010509060101010101" pitchFamily="49" charset="-122"/>
                <a:cs typeface="+mn-ea"/>
                <a:sym typeface="SF Orson Casual Heavy" panose="00000400000000000000" pitchFamily="2" charset="0"/>
              </a:rPr>
              <a:t>谢 谢</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8" y="-1"/>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项目整体介绍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9"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设备命名</a:t>
                </a: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6" name="矩形 5"/>
          <p:cNvSpPr/>
          <p:nvPr/>
        </p:nvSpPr>
        <p:spPr>
          <a:xfrm>
            <a:off x="977353" y="1417935"/>
            <a:ext cx="10645044" cy="2031325"/>
          </a:xfrm>
          <a:prstGeom prst="rect">
            <a:avLst/>
          </a:prstGeom>
        </p:spPr>
        <p:txBody>
          <a:bodyPr wrap="square">
            <a:spAutoFit/>
          </a:bodyPr>
          <a:lstStyle/>
          <a:p>
            <a:pPr marL="342900" indent="-342900" algn="just">
              <a:lnSpc>
                <a:spcPct val="150000"/>
              </a:lnSpc>
              <a:spcBef>
                <a:spcPts val="600"/>
              </a:spcBef>
              <a:spcAft>
                <a:spcPts val="600"/>
              </a:spcAft>
              <a:buFont typeface="Arial" panose="020B0604020202020204" pitchFamily="34" charset="0"/>
              <a:buChar char="•"/>
            </a:pPr>
            <a:r>
              <a:rPr lang="zh-CN" altLang="zh-CN" sz="1600" kern="0" dirty="0">
                <a:latin typeface="微软雅黑" panose="020B0503020204020204" pitchFamily="34" charset="-122"/>
                <a:ea typeface="微软雅黑" panose="020B0503020204020204" pitchFamily="34" charset="-122"/>
                <a:cs typeface="+mn-ea"/>
              </a:rPr>
              <a:t>登录节点（</a:t>
            </a:r>
            <a:r>
              <a:rPr lang="en-US" altLang="zh-CN" sz="1600" kern="0" dirty="0">
                <a:latin typeface="微软雅黑" panose="020B0503020204020204" pitchFamily="34" charset="-122"/>
                <a:ea typeface="微软雅黑" panose="020B0503020204020204" pitchFamily="34" charset="-122"/>
                <a:cs typeface="+mn-ea"/>
              </a:rPr>
              <a:t>1</a:t>
            </a:r>
            <a:r>
              <a:rPr lang="zh-CN" altLang="zh-CN" sz="1600" kern="0" dirty="0">
                <a:latin typeface="微软雅黑" panose="020B0503020204020204" pitchFamily="34" charset="-122"/>
                <a:ea typeface="微软雅黑" panose="020B0503020204020204" pitchFamily="34" charset="-122"/>
                <a:cs typeface="+mn-ea"/>
              </a:rPr>
              <a:t>个）：</a:t>
            </a:r>
            <a:r>
              <a:rPr lang="en-US" altLang="zh-CN" sz="1600" kern="0" dirty="0">
                <a:latin typeface="微软雅黑" panose="020B0503020204020204" pitchFamily="34" charset="-122"/>
                <a:ea typeface="微软雅黑" panose="020B0503020204020204" pitchFamily="34" charset="-122"/>
                <a:cs typeface="+mn-ea"/>
              </a:rPr>
              <a:t>mu003</a:t>
            </a:r>
          </a:p>
          <a:p>
            <a:pPr marL="342900" indent="-342900" algn="just">
              <a:lnSpc>
                <a:spcPct val="150000"/>
              </a:lnSpc>
              <a:spcBef>
                <a:spcPts val="600"/>
              </a:spcBef>
              <a:spcAft>
                <a:spcPts val="600"/>
              </a:spcAft>
              <a:buFont typeface="Arial" panose="020B0604020202020204" pitchFamily="34" charset="0"/>
              <a:buChar char="•"/>
            </a:pPr>
            <a:r>
              <a:rPr lang="zh-CN" altLang="zh-CN" sz="1600" kern="0" dirty="0">
                <a:latin typeface="微软雅黑" panose="020B0503020204020204" pitchFamily="34" charset="-122"/>
                <a:ea typeface="微软雅黑" panose="020B0503020204020204" pitchFamily="34" charset="-122"/>
                <a:cs typeface="+mn-ea"/>
              </a:rPr>
              <a:t>双路</a:t>
            </a:r>
            <a:r>
              <a:rPr lang="en-US" altLang="zh-CN" sz="1600" kern="0" dirty="0">
                <a:latin typeface="微软雅黑" panose="020B0503020204020204" pitchFamily="34" charset="-122"/>
                <a:ea typeface="微软雅黑" panose="020B0503020204020204" pitchFamily="34" charset="-122"/>
                <a:cs typeface="+mn-ea"/>
              </a:rPr>
              <a:t>CPU</a:t>
            </a:r>
            <a:r>
              <a:rPr lang="zh-CN" altLang="zh-CN" sz="1600" kern="0" dirty="0">
                <a:latin typeface="微软雅黑" panose="020B0503020204020204" pitchFamily="34" charset="-122"/>
                <a:ea typeface="微软雅黑" panose="020B0503020204020204" pitchFamily="34" charset="-122"/>
                <a:cs typeface="+mn-ea"/>
              </a:rPr>
              <a:t>计算节点（</a:t>
            </a:r>
            <a:r>
              <a:rPr lang="en-US" altLang="zh-CN" sz="1600" kern="0" dirty="0">
                <a:latin typeface="微软雅黑" panose="020B0503020204020204" pitchFamily="34" charset="-122"/>
                <a:ea typeface="微软雅黑" panose="020B0503020204020204" pitchFamily="34" charset="-122"/>
                <a:cs typeface="+mn-ea"/>
              </a:rPr>
              <a:t>390</a:t>
            </a:r>
            <a:r>
              <a:rPr lang="zh-CN" altLang="zh-CN" sz="1600" kern="0" dirty="0">
                <a:latin typeface="微软雅黑" panose="020B0503020204020204" pitchFamily="34" charset="-122"/>
                <a:ea typeface="微软雅黑" panose="020B0503020204020204" pitchFamily="34" charset="-122"/>
                <a:cs typeface="+mn-ea"/>
              </a:rPr>
              <a:t>个）：</a:t>
            </a:r>
            <a:r>
              <a:rPr lang="en-US" altLang="zh-CN" sz="1600" kern="0" dirty="0">
                <a:latin typeface="微软雅黑" panose="020B0503020204020204" pitchFamily="34" charset="-122"/>
                <a:ea typeface="微软雅黑" panose="020B0503020204020204" pitchFamily="34" charset="-122"/>
                <a:cs typeface="+mn-ea"/>
              </a:rPr>
              <a:t>cu001-cu390</a:t>
            </a:r>
            <a:endParaRPr lang="zh-CN" altLang="zh-CN" sz="1600" kern="0" dirty="0">
              <a:latin typeface="微软雅黑" panose="020B0503020204020204" pitchFamily="34" charset="-122"/>
              <a:ea typeface="微软雅黑" panose="020B0503020204020204" pitchFamily="34" charset="-122"/>
              <a:cs typeface="+mn-ea"/>
            </a:endParaRPr>
          </a:p>
          <a:p>
            <a:pPr marL="342900" indent="-342900" algn="just">
              <a:lnSpc>
                <a:spcPct val="150000"/>
              </a:lnSpc>
              <a:spcBef>
                <a:spcPts val="600"/>
              </a:spcBef>
              <a:spcAft>
                <a:spcPts val="600"/>
              </a:spcAft>
              <a:buFont typeface="Arial" panose="020B0604020202020204" pitchFamily="34" charset="0"/>
              <a:buChar char="•"/>
            </a:pPr>
            <a:r>
              <a:rPr lang="zh-CN" altLang="zh-CN" sz="1600" kern="0" dirty="0">
                <a:latin typeface="微软雅黑" panose="020B0503020204020204" pitchFamily="34" charset="-122"/>
                <a:ea typeface="微软雅黑" panose="020B0503020204020204" pitchFamily="34" charset="-122"/>
                <a:cs typeface="+mn-ea"/>
              </a:rPr>
              <a:t>双路大内存</a:t>
            </a:r>
            <a:r>
              <a:rPr lang="en-US" altLang="zh-CN" sz="1600" kern="0" dirty="0">
                <a:latin typeface="微软雅黑" panose="020B0503020204020204" pitchFamily="34" charset="-122"/>
                <a:ea typeface="微软雅黑" panose="020B0503020204020204" pitchFamily="34" charset="-122"/>
                <a:cs typeface="+mn-ea"/>
              </a:rPr>
              <a:t>CPU</a:t>
            </a:r>
            <a:r>
              <a:rPr lang="zh-CN" altLang="zh-CN" sz="1600" kern="0" dirty="0">
                <a:latin typeface="微软雅黑" panose="020B0503020204020204" pitchFamily="34" charset="-122"/>
                <a:ea typeface="微软雅黑" panose="020B0503020204020204" pitchFamily="34" charset="-122"/>
                <a:cs typeface="+mn-ea"/>
              </a:rPr>
              <a:t>计算节点（</a:t>
            </a:r>
            <a:r>
              <a:rPr lang="en-US" altLang="zh-CN" sz="1600" kern="0" dirty="0">
                <a:latin typeface="微软雅黑" panose="020B0503020204020204" pitchFamily="34" charset="-122"/>
                <a:ea typeface="微软雅黑" panose="020B0503020204020204" pitchFamily="34" charset="-122"/>
                <a:cs typeface="+mn-ea"/>
              </a:rPr>
              <a:t>2</a:t>
            </a:r>
            <a:r>
              <a:rPr lang="zh-CN" altLang="zh-CN" sz="1600" kern="0" dirty="0">
                <a:latin typeface="微软雅黑" panose="020B0503020204020204" pitchFamily="34" charset="-122"/>
                <a:ea typeface="微软雅黑" panose="020B0503020204020204" pitchFamily="34" charset="-122"/>
                <a:cs typeface="+mn-ea"/>
              </a:rPr>
              <a:t>个）：</a:t>
            </a:r>
            <a:r>
              <a:rPr lang="en-US" altLang="zh-CN" sz="1600" kern="0" dirty="0">
                <a:latin typeface="微软雅黑" panose="020B0503020204020204" pitchFamily="34" charset="-122"/>
                <a:ea typeface="微软雅黑" panose="020B0503020204020204" pitchFamily="34" charset="-122"/>
                <a:cs typeface="+mn-ea"/>
              </a:rPr>
              <a:t>fat001-fat002</a:t>
            </a:r>
            <a:endParaRPr lang="zh-CN" altLang="zh-CN" sz="1600" kern="0" dirty="0">
              <a:latin typeface="微软雅黑" panose="020B0503020204020204" pitchFamily="34" charset="-122"/>
              <a:ea typeface="微软雅黑" panose="020B0503020204020204" pitchFamily="34" charset="-122"/>
              <a:cs typeface="+mn-ea"/>
            </a:endParaRPr>
          </a:p>
          <a:p>
            <a:pPr marL="342900" indent="-342900" algn="just">
              <a:lnSpc>
                <a:spcPct val="150000"/>
              </a:lnSpc>
              <a:spcBef>
                <a:spcPts val="600"/>
              </a:spcBef>
              <a:spcAft>
                <a:spcPts val="600"/>
              </a:spcAft>
              <a:buFont typeface="Arial" panose="020B0604020202020204" pitchFamily="34" charset="0"/>
              <a:buChar char="•"/>
            </a:pPr>
            <a:r>
              <a:rPr lang="zh-CN" altLang="zh-CN" sz="1600" kern="0" dirty="0">
                <a:latin typeface="微软雅黑" panose="020B0503020204020204" pitchFamily="34" charset="-122"/>
                <a:ea typeface="微软雅黑" panose="020B0503020204020204" pitchFamily="34" charset="-122"/>
                <a:cs typeface="+mn-ea"/>
              </a:rPr>
              <a:t>八卡</a:t>
            </a:r>
            <a:r>
              <a:rPr lang="en-US" altLang="zh-CN" sz="1600" kern="0" dirty="0">
                <a:latin typeface="微软雅黑" panose="020B0503020204020204" pitchFamily="34" charset="-122"/>
                <a:ea typeface="微软雅黑" panose="020B0503020204020204" pitchFamily="34" charset="-122"/>
                <a:cs typeface="+mn-ea"/>
              </a:rPr>
              <a:t>GPU</a:t>
            </a:r>
            <a:r>
              <a:rPr lang="zh-CN" altLang="zh-CN" sz="1600" kern="0" dirty="0">
                <a:latin typeface="微软雅黑" panose="020B0503020204020204" pitchFamily="34" charset="-122"/>
                <a:ea typeface="微软雅黑" panose="020B0503020204020204" pitchFamily="34" charset="-122"/>
                <a:cs typeface="+mn-ea"/>
              </a:rPr>
              <a:t>计算节点（</a:t>
            </a:r>
            <a:r>
              <a:rPr lang="en-US" altLang="zh-CN" sz="1600" kern="0" dirty="0">
                <a:latin typeface="微软雅黑" panose="020B0503020204020204" pitchFamily="34" charset="-122"/>
                <a:ea typeface="微软雅黑" panose="020B0503020204020204" pitchFamily="34" charset="-122"/>
                <a:cs typeface="+mn-ea"/>
              </a:rPr>
              <a:t>6</a:t>
            </a:r>
            <a:r>
              <a:rPr lang="zh-CN" altLang="zh-CN" sz="1600" kern="0" dirty="0">
                <a:latin typeface="微软雅黑" panose="020B0503020204020204" pitchFamily="34" charset="-122"/>
                <a:ea typeface="微软雅黑" panose="020B0503020204020204" pitchFamily="34" charset="-122"/>
                <a:cs typeface="+mn-ea"/>
              </a:rPr>
              <a:t>个）：</a:t>
            </a:r>
            <a:r>
              <a:rPr lang="en-US" altLang="zh-CN" sz="1600" kern="0" dirty="0">
                <a:latin typeface="微软雅黑" panose="020B0503020204020204" pitchFamily="34" charset="-122"/>
                <a:ea typeface="微软雅黑" panose="020B0503020204020204" pitchFamily="34" charset="-122"/>
                <a:cs typeface="+mn-ea"/>
              </a:rPr>
              <a:t>gpu001-gpu006</a:t>
            </a:r>
            <a:endParaRPr lang="zh-CN" altLang="zh-CN" sz="1600" kern="0" dirty="0">
              <a:latin typeface="微软雅黑" panose="020B0503020204020204" pitchFamily="34" charset="-122"/>
              <a:ea typeface="微软雅黑" panose="020B0503020204020204" pitchFamily="34" charset="-122"/>
              <a:cs typeface="+mn-ea"/>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8" y="-1"/>
                <a:ext cx="3884518"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a:t>
                </a:r>
                <a:r>
                  <a:rPr lang="zh-CN" altLang="en-US"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项目整体介绍</a:t>
                </a:r>
                <a:endParaRPr lang="en-US" altLang="zh-CN" sz="1800"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39"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endParaRPr lang="zh-CN" altLang="en-US" sz="1800"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3" name="图片 2">
            <a:extLst>
              <a:ext uri="{FF2B5EF4-FFF2-40B4-BE49-F238E27FC236}">
                <a16:creationId xmlns:a16="http://schemas.microsoft.com/office/drawing/2014/main" id="{33B7B125-DA0F-3142-91CA-765A89433C62}"/>
              </a:ext>
            </a:extLst>
          </p:cNvPr>
          <p:cNvPicPr>
            <a:picLocks noChangeAspect="1"/>
          </p:cNvPicPr>
          <p:nvPr/>
        </p:nvPicPr>
        <p:blipFill>
          <a:blip r:embed="rId3"/>
          <a:stretch>
            <a:fillRect/>
          </a:stretch>
        </p:blipFill>
        <p:spPr>
          <a:xfrm>
            <a:off x="271681" y="772215"/>
            <a:ext cx="8013223" cy="4490811"/>
          </a:xfrm>
          <a:prstGeom prst="rect">
            <a:avLst/>
          </a:prstGeom>
        </p:spPr>
      </p:pic>
      <p:sp>
        <p:nvSpPr>
          <p:cNvPr id="4" name="文本框 3">
            <a:extLst>
              <a:ext uri="{FF2B5EF4-FFF2-40B4-BE49-F238E27FC236}">
                <a16:creationId xmlns:a16="http://schemas.microsoft.com/office/drawing/2014/main" id="{CBAA90B5-2A8F-51CB-EB31-70831C970917}"/>
              </a:ext>
            </a:extLst>
          </p:cNvPr>
          <p:cNvSpPr txBox="1"/>
          <p:nvPr/>
        </p:nvSpPr>
        <p:spPr>
          <a:xfrm>
            <a:off x="2624392" y="4635543"/>
            <a:ext cx="7571303" cy="369332"/>
          </a:xfrm>
          <a:prstGeom prst="rect">
            <a:avLst/>
          </a:prstGeom>
          <a:noFill/>
        </p:spPr>
        <p:txBody>
          <a:bodyPr wrap="none" rtlCol="0">
            <a:spAutoFit/>
          </a:bodyPr>
          <a:lstStyle/>
          <a:p>
            <a:r>
              <a:rPr lang="zh-CN" altLang="en-US" dirty="0"/>
              <a:t>校外或者有外网需求的用户需要先登录零信任网络才可以正常打开前两个</a:t>
            </a:r>
          </a:p>
        </p:txBody>
      </p:sp>
      <p:sp>
        <p:nvSpPr>
          <p:cNvPr id="5" name="文本框 4">
            <a:extLst>
              <a:ext uri="{FF2B5EF4-FFF2-40B4-BE49-F238E27FC236}">
                <a16:creationId xmlns:a16="http://schemas.microsoft.com/office/drawing/2014/main" id="{279C9E8E-28E6-3B81-EE2C-BF41C19FB2B1}"/>
              </a:ext>
            </a:extLst>
          </p:cNvPr>
          <p:cNvSpPr txBox="1"/>
          <p:nvPr/>
        </p:nvSpPr>
        <p:spPr>
          <a:xfrm>
            <a:off x="3745437" y="3347153"/>
            <a:ext cx="1858201" cy="369332"/>
          </a:xfrm>
          <a:prstGeom prst="rect">
            <a:avLst/>
          </a:prstGeom>
          <a:noFill/>
        </p:spPr>
        <p:txBody>
          <a:bodyPr wrap="none" rtlCol="0">
            <a:spAutoFit/>
          </a:bodyPr>
          <a:lstStyle/>
          <a:p>
            <a:r>
              <a:rPr lang="zh-CN" altLang="en-US" dirty="0"/>
              <a:t>登录集群的地址</a:t>
            </a:r>
          </a:p>
        </p:txBody>
      </p:sp>
      <p:sp>
        <p:nvSpPr>
          <p:cNvPr id="7" name="文本框 6">
            <a:extLst>
              <a:ext uri="{FF2B5EF4-FFF2-40B4-BE49-F238E27FC236}">
                <a16:creationId xmlns:a16="http://schemas.microsoft.com/office/drawing/2014/main" id="{AAB740EC-AE3C-40DA-44E8-34805167815E}"/>
              </a:ext>
            </a:extLst>
          </p:cNvPr>
          <p:cNvSpPr txBox="1"/>
          <p:nvPr/>
        </p:nvSpPr>
        <p:spPr>
          <a:xfrm>
            <a:off x="3745437" y="2371770"/>
            <a:ext cx="7109639" cy="369332"/>
          </a:xfrm>
          <a:prstGeom prst="rect">
            <a:avLst/>
          </a:prstGeom>
          <a:noFill/>
        </p:spPr>
        <p:txBody>
          <a:bodyPr wrap="none" rtlCol="0">
            <a:spAutoFit/>
          </a:bodyPr>
          <a:lstStyle/>
          <a:p>
            <a:r>
              <a:rPr lang="zh-CN" altLang="en-US" dirty="0"/>
              <a:t>这个主要是为了查自己账户余额，也可以上传下载自己目录下的文件</a:t>
            </a:r>
          </a:p>
        </p:txBody>
      </p:sp>
      <p:sp>
        <p:nvSpPr>
          <p:cNvPr id="8" name="文本框 7">
            <a:extLst>
              <a:ext uri="{FF2B5EF4-FFF2-40B4-BE49-F238E27FC236}">
                <a16:creationId xmlns:a16="http://schemas.microsoft.com/office/drawing/2014/main" id="{C6103207-E7F9-4F13-2F73-21FC1AF5B45E}"/>
              </a:ext>
            </a:extLst>
          </p:cNvPr>
          <p:cNvSpPr txBox="1"/>
          <p:nvPr/>
        </p:nvSpPr>
        <p:spPr>
          <a:xfrm>
            <a:off x="4730084" y="1273728"/>
            <a:ext cx="7109639" cy="923330"/>
          </a:xfrm>
          <a:prstGeom prst="rect">
            <a:avLst/>
          </a:prstGeom>
          <a:noFill/>
        </p:spPr>
        <p:txBody>
          <a:bodyPr wrap="none" rtlCol="0">
            <a:spAutoFit/>
          </a:bodyPr>
          <a:lstStyle/>
          <a:p>
            <a:r>
              <a:rPr lang="zh-CN" altLang="en-US" dirty="0"/>
              <a:t>这个网页是比较详细的一个手册，后面会放一些培训视频到网站里，</a:t>
            </a:r>
            <a:endParaRPr lang="en-US" altLang="zh-CN" dirty="0"/>
          </a:p>
          <a:p>
            <a:r>
              <a:rPr lang="zh-CN" altLang="en-US" dirty="0"/>
              <a:t>到时候会群里通知</a:t>
            </a:r>
            <a:endParaRPr lang="en-US" altLang="zh-CN" dirty="0"/>
          </a:p>
          <a:p>
            <a:endParaRPr lang="zh-CN" altLang="en-US" dirty="0"/>
          </a:p>
        </p:txBody>
      </p:sp>
    </p:spTree>
    <p:extLst>
      <p:ext uri="{BB962C8B-B14F-4D97-AF65-F5344CB8AC3E}">
        <p14:creationId xmlns:p14="http://schemas.microsoft.com/office/powerpoint/2010/main" val="10439807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idx="4294967295"/>
          </p:nvPr>
        </p:nvSpPr>
        <p:spPr>
          <a:xfrm>
            <a:off x="4894430" y="3478534"/>
            <a:ext cx="6134641" cy="648051"/>
          </a:xfrm>
        </p:spPr>
        <p:txBody>
          <a:bodyPr/>
          <a:lstStyle/>
          <a:p>
            <a:pPr defTabSz="866775">
              <a:spcBef>
                <a:spcPts val="0"/>
              </a:spcBef>
              <a:defRPr/>
            </a:pPr>
            <a:r>
              <a:rPr lang="en-US" altLang="zh-CN"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Linux</a:t>
            </a:r>
            <a:r>
              <a:rPr lang="zh-CN" altLang="en-US"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系统介绍</a:t>
            </a:r>
            <a:endParaRPr lang="en-US" altLang="zh-CN"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20" name="组合 19"/>
          <p:cNvGrpSpPr/>
          <p:nvPr/>
        </p:nvGrpSpPr>
        <p:grpSpPr>
          <a:xfrm>
            <a:off x="838594" y="1989492"/>
            <a:ext cx="1357322" cy="1500198"/>
            <a:chOff x="1837124" y="1808150"/>
            <a:chExt cx="1431472" cy="1582153"/>
          </a:xfrm>
        </p:grpSpPr>
        <p:sp>
          <p:nvSpPr>
            <p:cNvPr id="21" name="圆角矩形 20"/>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圆角矩形 21"/>
            <p:cNvSpPr/>
            <p:nvPr/>
          </p:nvSpPr>
          <p:spPr bwMode="auto">
            <a:xfrm>
              <a:off x="2590530" y="1808150"/>
              <a:ext cx="678066" cy="678066"/>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3" name="圆角矩形 22"/>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4" name="圆角矩形 23"/>
          <p:cNvSpPr/>
          <p:nvPr/>
        </p:nvSpPr>
        <p:spPr bwMode="auto">
          <a:xfrm>
            <a:off x="3372163" y="4346946"/>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5" name="圆角矩形 24"/>
          <p:cNvSpPr/>
          <p:nvPr/>
        </p:nvSpPr>
        <p:spPr bwMode="auto">
          <a:xfrm>
            <a:off x="1124346" y="4489822"/>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26" name="组合 25"/>
          <p:cNvGrpSpPr/>
          <p:nvPr/>
        </p:nvGrpSpPr>
        <p:grpSpPr>
          <a:xfrm>
            <a:off x="2794552" y="4789472"/>
            <a:ext cx="1143009" cy="1143008"/>
            <a:chOff x="4172683" y="4897116"/>
            <a:chExt cx="1205451" cy="1205450"/>
          </a:xfrm>
        </p:grpSpPr>
        <p:sp>
          <p:nvSpPr>
            <p:cNvPr id="27" name="圆角矩形 26"/>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圆角矩形 27"/>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圆角矩形 28"/>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0" name="组合 29"/>
          <p:cNvGrpSpPr/>
          <p:nvPr/>
        </p:nvGrpSpPr>
        <p:grpSpPr>
          <a:xfrm>
            <a:off x="2943534" y="970992"/>
            <a:ext cx="3051937" cy="2090070"/>
            <a:chOff x="4474046" y="734010"/>
            <a:chExt cx="3218663" cy="2204250"/>
          </a:xfrm>
        </p:grpSpPr>
        <p:sp>
          <p:nvSpPr>
            <p:cNvPr id="31" name="圆角矩形 30"/>
            <p:cNvSpPr/>
            <p:nvPr/>
          </p:nvSpPr>
          <p:spPr bwMode="auto">
            <a:xfrm>
              <a:off x="4474046" y="2034172"/>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31"/>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圆角矩形 34"/>
            <p:cNvSpPr/>
            <p:nvPr/>
          </p:nvSpPr>
          <p:spPr bwMode="auto">
            <a:xfrm>
              <a:off x="6788621" y="734010"/>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6" name="对角圆角矩形 35"/>
          <p:cNvSpPr/>
          <p:nvPr/>
        </p:nvSpPr>
        <p:spPr bwMode="auto">
          <a:xfrm>
            <a:off x="1657650" y="2971789"/>
            <a:ext cx="1916615"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lvl="0" indent="0" algn="ctr" defTabSz="801370" rtl="0" eaLnBrk="1" fontAlgn="auto" latinLnBrk="0" hangingPunct="1">
              <a:lnSpc>
                <a:spcPct val="130000"/>
              </a:lnSpc>
              <a:spcBef>
                <a:spcPts val="0"/>
              </a:spcBef>
              <a:spcAft>
                <a:spcPts val="0"/>
              </a:spcAft>
              <a:buClrTx/>
              <a:buSzTx/>
              <a:buFontTx/>
              <a:buNone/>
              <a:defRPr/>
            </a:pPr>
            <a:r>
              <a:rPr lang="en-US" altLang="zh-CN" sz="66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2</a:t>
            </a:r>
            <a:endParaRPr kumimoji="0" lang="zh-CN" altLang="en-US" sz="6600" b="1" i="0" u="none" strike="noStrike" kern="1200" cap="none" spc="0" normalizeH="0" baseline="0" noProof="0" dirty="0">
              <a:ln>
                <a:noFill/>
              </a:ln>
              <a:solidFill>
                <a:srgbClr val="0070C0"/>
              </a:solidFill>
              <a:effectLst>
                <a:innerShdw blurRad="63500" dist="50800" dir="18900000">
                  <a:prstClr val="black">
                    <a:alpha val="50000"/>
                  </a:prstClr>
                </a:innerShdw>
              </a:effectLst>
              <a:uLnTx/>
              <a:uFillTx/>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2UzOWI1ZTllMjc2YzE3ZDgyNTI4YmNlZGM0YWE0MD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mp">
      <a:majorFont>
        <a:latin typeface="SF Orson Casual Heavy"/>
        <a:ea typeface="幼圆"/>
        <a:cs typeface=""/>
      </a:majorFont>
      <a:minorFont>
        <a:latin typeface="SF Orson Casual Heavy"/>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111</TotalTime>
  <Words>7289</Words>
  <Application>Microsoft Office PowerPoint</Application>
  <PresentationFormat>宽屏</PresentationFormat>
  <Paragraphs>795</Paragraphs>
  <Slides>64</Slides>
  <Notes>64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64</vt:i4>
      </vt:variant>
    </vt:vector>
  </HeadingPairs>
  <TitlesOfParts>
    <vt:vector size="78" baseType="lpstr">
      <vt:lpstr>Content-font</vt:lpstr>
      <vt:lpstr>SF Orson Casual Heavy</vt:lpstr>
      <vt:lpstr>等线</vt:lpstr>
      <vt:lpstr>等线 Light</vt:lpstr>
      <vt:lpstr>宋体</vt:lpstr>
      <vt:lpstr>微软雅黑</vt:lpstr>
      <vt:lpstr>Arial</vt:lpstr>
      <vt:lpstr>Calibri</vt:lpstr>
      <vt:lpstr>Franklin Gothic Book</vt:lpstr>
      <vt:lpstr>Franklin Gothic Medium</vt:lpstr>
      <vt:lpstr>Times New Roman</vt:lpstr>
      <vt:lpstr>Wingdings</vt:lpstr>
      <vt:lpstr>Office 主题​​</vt:lpstr>
      <vt:lpstr>第一PPT，www.1ppt.com​</vt:lpstr>
      <vt:lpstr>PowerPoint 演示文稿</vt:lpstr>
      <vt:lpstr>PowerPoint 演示文稿</vt:lpstr>
      <vt:lpstr>智算平台介绍</vt:lpstr>
      <vt:lpstr>PowerPoint 演示文稿</vt:lpstr>
      <vt:lpstr>PowerPoint 演示文稿</vt:lpstr>
      <vt:lpstr>PowerPoint 演示文稿</vt:lpstr>
      <vt:lpstr>PowerPoint 演示文稿</vt:lpstr>
      <vt:lpstr>PowerPoint 演示文稿</vt:lpstr>
      <vt:lpstr>Linux系统介绍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Module使用</vt:lpstr>
      <vt:lpstr>PowerPoint 演示文稿</vt:lpstr>
      <vt:lpstr>PowerPoint 演示文稿</vt:lpstr>
      <vt:lpstr>PowerPoint 演示文稿</vt:lpstr>
      <vt:lpstr>PowerPoint 演示文稿</vt:lpstr>
      <vt:lpstr>PowerPoint 演示文稿</vt:lpstr>
      <vt:lpstr>Slurm命令及作业脚本介绍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高性能计算 公共平台介绍</dc:title>
  <dc:creator>test</dc:creator>
  <cp:lastModifiedBy>曹凌云</cp:lastModifiedBy>
  <cp:revision>762</cp:revision>
  <dcterms:created xsi:type="dcterms:W3CDTF">2020-11-09T01:28:00Z</dcterms:created>
  <dcterms:modified xsi:type="dcterms:W3CDTF">2023-12-11T08:12:56Z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0D74E191E6194A7087FA553729CBBD73_12</vt:lpwstr>
  </property>
  <property fmtid="{D5CDD505-2E9C-101B-9397-08002B2CF9AE}" pid="3" name="KSOProductBuildVer">
    <vt:lpwstr>2052-12.1.0.15990</vt:lpwstr>
  </property>
</Properties>
</file>