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>
        <p:scale>
          <a:sx n="63" d="100"/>
          <a:sy n="63" d="100"/>
        </p:scale>
        <p:origin x="168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BDD1-BBD6-6245-B8C1-7A757F68B59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1826-5AF6-3D44-BD10-53B3038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BDD1-BBD6-6245-B8C1-7A757F68B59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1826-5AF6-3D44-BD10-53B3038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BDD1-BBD6-6245-B8C1-7A757F68B59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1826-5AF6-3D44-BD10-53B3038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BDD1-BBD6-6245-B8C1-7A757F68B59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1826-5AF6-3D44-BD10-53B3038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BDD1-BBD6-6245-B8C1-7A757F68B59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1826-5AF6-3D44-BD10-53B3038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BDD1-BBD6-6245-B8C1-7A757F68B59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1826-5AF6-3D44-BD10-53B3038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BDD1-BBD6-6245-B8C1-7A757F68B59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1826-5AF6-3D44-BD10-53B3038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BDD1-BBD6-6245-B8C1-7A757F68B59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1826-5AF6-3D44-BD10-53B3038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1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BDD1-BBD6-6245-B8C1-7A757F68B59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1826-5AF6-3D44-BD10-53B3038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BDD1-BBD6-6245-B8C1-7A757F68B59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1826-5AF6-3D44-BD10-53B3038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BDD1-BBD6-6245-B8C1-7A757F68B59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1826-5AF6-3D44-BD10-53B3038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9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9BDD1-BBD6-6245-B8C1-7A757F68B599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1826-5AF6-3D44-BD10-53B30382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jpeg"/><Relationship Id="rId2" Type="http://schemas.openxmlformats.org/officeDocument/2006/relationships/image" Target="../media/image27.jpeg"/><Relationship Id="rId16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F691E35B-BFD9-515A-8C4E-83FBFC15A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6868"/>
          <a:stretch/>
        </p:blipFill>
        <p:spPr>
          <a:xfrm>
            <a:off x="6890532" y="1864475"/>
            <a:ext cx="391366" cy="2355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6EF1FCB-F971-B162-119B-C81E8F9D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79" y="6217977"/>
            <a:ext cx="2783157" cy="39759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4133796-8091-6023-C9D5-5E4E5DB58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240" y="4006882"/>
            <a:ext cx="2464730" cy="4736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D8EF61D-AEBB-A3F3-4EBE-E661F8559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341" y="1810557"/>
            <a:ext cx="2259223" cy="46173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DE0AF88-F62F-5906-632F-AEA0E43BC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153" y="1157343"/>
            <a:ext cx="2249632" cy="66655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702761D-4DFA-A92C-6822-63C8D8419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080" y="4323267"/>
            <a:ext cx="2704872" cy="11016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454B34A-18FD-7272-226D-4742875D64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2044" y="72641"/>
            <a:ext cx="1369328" cy="340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8F72DB-5966-C3B5-BE25-0C230EE3DCB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5721"/>
          <a:stretch/>
        </p:blipFill>
        <p:spPr>
          <a:xfrm>
            <a:off x="379740" y="5314"/>
            <a:ext cx="1887042" cy="946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ECD7F6-CEBA-FFBD-2117-326CF63E07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592" y="1400494"/>
            <a:ext cx="1572928" cy="368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EB375-F454-FA13-8C2A-C5E58CEF08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080" y="1823145"/>
            <a:ext cx="2485290" cy="203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1A29E-71A1-FC19-59DE-93FF7B878D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970" y="931392"/>
            <a:ext cx="1842592" cy="300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D505C4-9C8A-94C5-815C-CAF0D4ACB4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6080" y="2094198"/>
            <a:ext cx="2595379" cy="2375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923D5A-6980-9B32-EC10-B002D51CF067}"/>
              </a:ext>
            </a:extLst>
          </p:cNvPr>
          <p:cNvSpPr txBox="1"/>
          <p:nvPr/>
        </p:nvSpPr>
        <p:spPr>
          <a:xfrm>
            <a:off x="365850" y="1956808"/>
            <a:ext cx="12250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i="1" dirty="0">
                <a:latin typeface="Helvetica" pitchFamily="2" charset="0"/>
              </a:rPr>
              <a:t>S</a:t>
            </a:r>
            <a:r>
              <a:rPr lang="en-US" sz="600" b="1" i="1" dirty="0">
                <a:effectLst/>
                <a:latin typeface="Helvetica" pitchFamily="2" charset="0"/>
              </a:rPr>
              <a:t>tate-transition probabilities</a:t>
            </a:r>
            <a:endParaRPr lang="en-US" sz="600" b="1" dirty="0">
              <a:effectLst/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808A4-0CDA-A69E-8C42-D0A899FB362D}"/>
              </a:ext>
            </a:extLst>
          </p:cNvPr>
          <p:cNvSpPr txBox="1"/>
          <p:nvPr/>
        </p:nvSpPr>
        <p:spPr>
          <a:xfrm>
            <a:off x="365850" y="1701295"/>
            <a:ext cx="9925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i="1" dirty="0">
                <a:latin typeface="Helvetica" pitchFamily="2" charset="0"/>
              </a:rPr>
              <a:t>Dynamics of the MDP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0A2BD6-F5E3-E1E5-D911-52D3E6D60F2F}"/>
              </a:ext>
            </a:extLst>
          </p:cNvPr>
          <p:cNvSpPr txBox="1"/>
          <p:nvPr/>
        </p:nvSpPr>
        <p:spPr>
          <a:xfrm>
            <a:off x="379740" y="2188446"/>
            <a:ext cx="12987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i="1" dirty="0">
                <a:latin typeface="Helvetica" pitchFamily="2" charset="0"/>
              </a:rPr>
              <a:t>Expected rewards state-action</a:t>
            </a:r>
            <a:endParaRPr lang="en-US" sz="600" b="1" dirty="0">
              <a:effectLst/>
              <a:latin typeface="Helvetica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EE5099-8544-89EE-8DB8-2618E0E7BE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6024" y="2309729"/>
            <a:ext cx="2556867" cy="2547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E6F0A9-7C50-CCA9-49D1-14268BE00C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6304" y="1138383"/>
            <a:ext cx="1718212" cy="2831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5C6636-A4DF-1785-67EC-2B8D55BC19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4312" y="2542533"/>
            <a:ext cx="2775569" cy="2880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BCA3CD-F854-FB0C-69FA-E39B62AFEB3B}"/>
              </a:ext>
            </a:extLst>
          </p:cNvPr>
          <p:cNvSpPr txBox="1"/>
          <p:nvPr/>
        </p:nvSpPr>
        <p:spPr>
          <a:xfrm>
            <a:off x="379740" y="2433003"/>
            <a:ext cx="15055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i="1" dirty="0">
                <a:latin typeface="Helvetica" pitchFamily="2" charset="0"/>
              </a:rPr>
              <a:t>Expected rewards state-action-state</a:t>
            </a:r>
            <a:endParaRPr lang="en-US" sz="600" b="1" dirty="0">
              <a:effectLst/>
              <a:latin typeface="Helvetica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88914E-DFA4-8B9D-4B92-63658A4D580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2606" y="3012539"/>
            <a:ext cx="2673574" cy="8329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2FA351-728A-440E-4512-A79B3C3706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6080" y="2828991"/>
            <a:ext cx="2465066" cy="3406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4B16AF-9CD8-4214-D0B6-8D01987305BC}"/>
              </a:ext>
            </a:extLst>
          </p:cNvPr>
          <p:cNvSpPr txBox="1"/>
          <p:nvPr/>
        </p:nvSpPr>
        <p:spPr>
          <a:xfrm>
            <a:off x="376024" y="2713054"/>
            <a:ext cx="14189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i="1" dirty="0">
                <a:latin typeface="Helvetica" pitchFamily="2" charset="0"/>
              </a:rPr>
              <a:t>S</a:t>
            </a:r>
            <a:r>
              <a:rPr lang="en-US" sz="600" b="1" i="1" dirty="0">
                <a:effectLst/>
                <a:latin typeface="Helvetica" pitchFamily="2" charset="0"/>
              </a:rPr>
              <a:t>tate-value function for policy </a:t>
            </a:r>
            <a:r>
              <a:rPr lang="en-US" altLang="zh-CN" sz="600" b="1" i="1" dirty="0">
                <a:effectLst/>
                <a:latin typeface="Helvetica" pitchFamily="2" charset="0"/>
              </a:rPr>
              <a:t>pi</a:t>
            </a:r>
            <a:endParaRPr lang="en-US" sz="600" b="1" dirty="0">
              <a:effectLst/>
              <a:latin typeface="Helvetica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66D60F-607D-7363-BCB4-64900065973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4393" y="3964754"/>
            <a:ext cx="2775569" cy="2850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3709F2-94BB-46B5-3CED-5B059A46CA2B}"/>
              </a:ext>
            </a:extLst>
          </p:cNvPr>
          <p:cNvSpPr txBox="1"/>
          <p:nvPr/>
        </p:nvSpPr>
        <p:spPr>
          <a:xfrm>
            <a:off x="406341" y="3836304"/>
            <a:ext cx="1422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i="1" dirty="0">
                <a:latin typeface="Helvetica" pitchFamily="2" charset="0"/>
              </a:rPr>
              <a:t>A</a:t>
            </a:r>
            <a:r>
              <a:rPr lang="en-US" sz="600" b="1" i="1" dirty="0">
                <a:effectLst/>
                <a:latin typeface="Helvetica" pitchFamily="2" charset="0"/>
              </a:rPr>
              <a:t>ction-value function for policy </a:t>
            </a:r>
            <a:r>
              <a:rPr lang="en-US" altLang="zh-CN" sz="600" b="1" i="1" dirty="0">
                <a:effectLst/>
                <a:latin typeface="Helvetica" pitchFamily="2" charset="0"/>
              </a:rPr>
              <a:t>pi</a:t>
            </a:r>
            <a:endParaRPr lang="en-US" sz="600" b="1" i="1" dirty="0">
              <a:effectLst/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53A2D3-C354-FB16-4ED9-4222E1781BE9}"/>
              </a:ext>
            </a:extLst>
          </p:cNvPr>
          <p:cNvSpPr txBox="1"/>
          <p:nvPr/>
        </p:nvSpPr>
        <p:spPr>
          <a:xfrm>
            <a:off x="406335" y="4179611"/>
            <a:ext cx="1207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i="1" dirty="0">
                <a:effectLst/>
                <a:latin typeface="Helvetica" pitchFamily="2" charset="0"/>
              </a:rPr>
              <a:t>Bellman optimality equation</a:t>
            </a:r>
            <a:endParaRPr lang="en-US" sz="600" b="1" dirty="0">
              <a:effectLst/>
              <a:latin typeface="Helvetica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2C8D6F-B744-F166-02D5-7AEF55312184}"/>
              </a:ext>
            </a:extLst>
          </p:cNvPr>
          <p:cNvSpPr txBox="1"/>
          <p:nvPr/>
        </p:nvSpPr>
        <p:spPr>
          <a:xfrm>
            <a:off x="424592" y="5353639"/>
            <a:ext cx="146546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i="1" dirty="0">
                <a:effectLst/>
                <a:latin typeface="Helvetica" pitchFamily="2" charset="0"/>
              </a:rPr>
              <a:t>Some</a:t>
            </a:r>
            <a:r>
              <a:rPr lang="zh-CN" altLang="en-US" sz="600" b="1" i="1" dirty="0">
                <a:effectLst/>
                <a:latin typeface="Helvetica" pitchFamily="2" charset="0"/>
              </a:rPr>
              <a:t> </a:t>
            </a:r>
            <a:r>
              <a:rPr lang="en-US" sz="600" b="1" i="1" dirty="0">
                <a:effectLst/>
                <a:latin typeface="Helvetica" pitchFamily="2" charset="0"/>
              </a:rPr>
              <a:t>equations</a:t>
            </a:r>
            <a:r>
              <a:rPr lang="zh-CN" altLang="en-US" sz="600" b="1" i="1" dirty="0">
                <a:effectLst/>
                <a:latin typeface="Helvetica" pitchFamily="2" charset="0"/>
              </a:rPr>
              <a:t> </a:t>
            </a:r>
            <a:r>
              <a:rPr lang="en-US" altLang="zh-CN" sz="600" b="1" i="1" dirty="0">
                <a:latin typeface="Helvetica" pitchFamily="2" charset="0"/>
              </a:rPr>
              <a:t>related to </a:t>
            </a:r>
            <a:r>
              <a:rPr lang="en-US" sz="600" b="1" i="1" dirty="0">
                <a:effectLst/>
                <a:latin typeface="Helvetica" pitchFamily="2" charset="0"/>
              </a:rPr>
              <a:t>Bellman</a:t>
            </a:r>
            <a:endParaRPr lang="en-US" sz="600" b="1" dirty="0">
              <a:effectLst/>
              <a:latin typeface="Helvetica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5BD1E2-8564-544B-A3DE-E91B7005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48" y="5517778"/>
            <a:ext cx="2344153" cy="3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swer 3.29 qπ">
            <a:extLst>
              <a:ext uri="{FF2B5EF4-FFF2-40B4-BE49-F238E27FC236}">
                <a16:creationId xmlns:a16="http://schemas.microsoft.com/office/drawing/2014/main" id="{E1B0D3DF-F918-8431-7740-3F664792F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8" y="5805443"/>
            <a:ext cx="2589831" cy="3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A20A93-A568-B7FA-69FA-3AEC6D812F27}"/>
              </a:ext>
            </a:extLst>
          </p:cNvPr>
          <p:cNvCxnSpPr/>
          <p:nvPr/>
        </p:nvCxnSpPr>
        <p:spPr>
          <a:xfrm>
            <a:off x="2266782" y="0"/>
            <a:ext cx="0" cy="182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617C4A-ACA9-2181-4AA2-9586B9A3887E}"/>
              </a:ext>
            </a:extLst>
          </p:cNvPr>
          <p:cNvCxnSpPr/>
          <p:nvPr/>
        </p:nvCxnSpPr>
        <p:spPr>
          <a:xfrm>
            <a:off x="3182073" y="1823145"/>
            <a:ext cx="0" cy="182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9C12DE-D042-4676-6A47-BEA186CCB4F2}"/>
              </a:ext>
            </a:extLst>
          </p:cNvPr>
          <p:cNvCxnSpPr/>
          <p:nvPr/>
        </p:nvCxnSpPr>
        <p:spPr>
          <a:xfrm>
            <a:off x="3182369" y="3646290"/>
            <a:ext cx="0" cy="182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D6D017-4050-E84B-9409-78FE8B9DF92B}"/>
              </a:ext>
            </a:extLst>
          </p:cNvPr>
          <p:cNvCxnSpPr/>
          <p:nvPr/>
        </p:nvCxnSpPr>
        <p:spPr>
          <a:xfrm>
            <a:off x="3182073" y="5342317"/>
            <a:ext cx="0" cy="182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F3FDE-2F43-8133-DB4E-76C25E8D2AAF}"/>
              </a:ext>
            </a:extLst>
          </p:cNvPr>
          <p:cNvSpPr txBox="1"/>
          <p:nvPr/>
        </p:nvSpPr>
        <p:spPr>
          <a:xfrm>
            <a:off x="2231562" y="-14972"/>
            <a:ext cx="955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>
                <a:latin typeface="Helvetica" pitchFamily="2" charset="0"/>
              </a:rPr>
              <a:t>Soft-max </a:t>
            </a:r>
            <a:r>
              <a:rPr lang="en-US" sz="600" b="1" i="1" dirty="0">
                <a:effectLst/>
                <a:latin typeface="Helvetica" pitchFamily="2" charset="0"/>
              </a:rPr>
              <a:t>distribution</a:t>
            </a:r>
            <a:endParaRPr lang="en-US" sz="600" b="1" dirty="0">
              <a:effectLst/>
              <a:latin typeface="Helvetica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911023E-BD61-FC91-AF6E-CABF137B2D9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77539" y="456606"/>
            <a:ext cx="2261246" cy="25268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4CE6A4B-54D0-1651-53A6-8A310AB9587E}"/>
              </a:ext>
            </a:extLst>
          </p:cNvPr>
          <p:cNvSpPr txBox="1"/>
          <p:nvPr/>
        </p:nvSpPr>
        <p:spPr>
          <a:xfrm>
            <a:off x="2234251" y="331599"/>
            <a:ext cx="95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>
                <a:latin typeface="Helvetica" pitchFamily="2" charset="0"/>
              </a:rPr>
              <a:t>A</a:t>
            </a:r>
            <a:r>
              <a:rPr lang="en-US" sz="600" b="1" i="1" dirty="0">
                <a:effectLst/>
                <a:latin typeface="Helvetica" pitchFamily="2" charset="0"/>
              </a:rPr>
              <a:t>ction preferences</a:t>
            </a:r>
          </a:p>
          <a:p>
            <a:endParaRPr lang="en-US" sz="600" b="1" i="1" dirty="0">
              <a:effectLst/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2F9290-382B-48EF-A106-789EF7B7D22E}"/>
              </a:ext>
            </a:extLst>
          </p:cNvPr>
          <p:cNvSpPr txBox="1"/>
          <p:nvPr/>
        </p:nvSpPr>
        <p:spPr>
          <a:xfrm>
            <a:off x="2227187" y="646007"/>
            <a:ext cx="260683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dirty="0">
                <a:effectLst/>
                <a:latin typeface="Helvetica" pitchFamily="2" charset="0"/>
              </a:rPr>
              <a:t>Policy Evaluation: </a:t>
            </a:r>
            <a:r>
              <a:rPr lang="en-US" sz="600" i="1" dirty="0">
                <a:latin typeface="Helvetica" pitchFamily="2" charset="0"/>
              </a:rPr>
              <a:t>S</a:t>
            </a:r>
            <a:r>
              <a:rPr lang="en-US" sz="600" i="1" dirty="0">
                <a:effectLst/>
                <a:latin typeface="Helvetica" pitchFamily="2" charset="0"/>
              </a:rPr>
              <a:t>equence {</a:t>
            </a:r>
            <a:r>
              <a:rPr lang="en-US" sz="600" i="1" dirty="0" err="1">
                <a:effectLst/>
                <a:latin typeface="Helvetica" pitchFamily="2" charset="0"/>
              </a:rPr>
              <a:t>vk</a:t>
            </a:r>
            <a:r>
              <a:rPr lang="en-US" sz="600" i="1" dirty="0">
                <a:effectLst/>
                <a:latin typeface="Helvetica" pitchFamily="2" charset="0"/>
              </a:rPr>
              <a:t>} can be</a:t>
            </a:r>
            <a:r>
              <a:rPr lang="en-US" sz="600" dirty="0">
                <a:latin typeface="Helvetica" pitchFamily="2" charset="0"/>
              </a:rPr>
              <a:t> </a:t>
            </a:r>
            <a:r>
              <a:rPr lang="en-US" sz="600" i="1" dirty="0">
                <a:effectLst/>
                <a:latin typeface="Helvetica" pitchFamily="2" charset="0"/>
              </a:rPr>
              <a:t>shown in general to converge to </a:t>
            </a:r>
            <a:r>
              <a:rPr lang="en-US" sz="600" i="1" dirty="0" err="1">
                <a:effectLst/>
                <a:latin typeface="Helvetica" pitchFamily="2" charset="0"/>
              </a:rPr>
              <a:t>vpi</a:t>
            </a:r>
            <a:r>
              <a:rPr lang="en-US" sz="600" i="1" dirty="0">
                <a:effectLst/>
                <a:latin typeface="Helvetica" pitchFamily="2" charset="0"/>
              </a:rPr>
              <a:t> as k-&gt;</a:t>
            </a:r>
            <a:r>
              <a:rPr lang="zh-CN" altLang="en-US" sz="600" i="1" dirty="0">
                <a:latin typeface="Helvetica" pitchFamily="2" charset="0"/>
              </a:rPr>
              <a:t> </a:t>
            </a:r>
            <a:r>
              <a:rPr lang="en-US" sz="700" i="1" dirty="0">
                <a:effectLst/>
                <a:latin typeface="Helvetica" pitchFamily="2" charset="0"/>
              </a:rPr>
              <a:t>∞</a:t>
            </a:r>
            <a:r>
              <a:rPr lang="en-US" sz="600" i="1" dirty="0">
                <a:effectLst/>
                <a:latin typeface="Helvetica" pitchFamily="2" charset="0"/>
              </a:rPr>
              <a:t> under the same conditions that guarantee</a:t>
            </a:r>
            <a:r>
              <a:rPr lang="en-US" sz="600" dirty="0">
                <a:latin typeface="Helvetica" pitchFamily="2" charset="0"/>
              </a:rPr>
              <a:t> </a:t>
            </a:r>
            <a:r>
              <a:rPr lang="en-US" sz="600" i="1" dirty="0">
                <a:effectLst/>
                <a:latin typeface="Helvetica" pitchFamily="2" charset="0"/>
              </a:rPr>
              <a:t>the existence of </a:t>
            </a:r>
            <a:r>
              <a:rPr lang="en-US" sz="600" i="1" dirty="0" err="1">
                <a:effectLst/>
                <a:latin typeface="Helvetica" pitchFamily="2" charset="0"/>
              </a:rPr>
              <a:t>vpi</a:t>
            </a:r>
            <a:r>
              <a:rPr lang="en-US" sz="600" i="1" dirty="0">
                <a:effectLst/>
                <a:latin typeface="Helvetica" pitchFamily="2" charset="0"/>
              </a:rPr>
              <a:t>. This algorithm is called </a:t>
            </a:r>
            <a:r>
              <a:rPr lang="en-US" sz="600" b="1" i="1" dirty="0">
                <a:effectLst/>
                <a:latin typeface="Helvetica" pitchFamily="2" charset="0"/>
              </a:rPr>
              <a:t>iterative policy evaluation</a:t>
            </a:r>
            <a:r>
              <a:rPr lang="en-US" sz="600" i="1" dirty="0">
                <a:effectLst/>
                <a:latin typeface="Helvetica" pitchFamily="2" charset="0"/>
              </a:rPr>
              <a:t>.</a:t>
            </a:r>
            <a:endParaRPr lang="en-US" sz="600" dirty="0">
              <a:effectLst/>
              <a:latin typeface="Helvetica" pitchFamily="2" charset="0"/>
            </a:endParaRPr>
          </a:p>
          <a:p>
            <a:endParaRPr lang="en-US" sz="600" b="1" i="1" dirty="0">
              <a:effectLst/>
              <a:latin typeface="Helvetic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911F38-2FDB-CDC7-2886-62459837D314}"/>
              </a:ext>
            </a:extLst>
          </p:cNvPr>
          <p:cNvSpPr txBox="1"/>
          <p:nvPr/>
        </p:nvSpPr>
        <p:spPr>
          <a:xfrm>
            <a:off x="2217996" y="932446"/>
            <a:ext cx="1827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i="1" dirty="0">
                <a:effectLst/>
                <a:latin typeface="Helvetica" pitchFamily="2" charset="0"/>
              </a:rPr>
              <a:t>Policy Improvement</a:t>
            </a:r>
          </a:p>
          <a:p>
            <a:r>
              <a:rPr lang="en-US" sz="600" b="1" dirty="0">
                <a:latin typeface="Helvetica" pitchFamily="2" charset="0"/>
              </a:rPr>
              <a:t>N</a:t>
            </a:r>
            <a:r>
              <a:rPr lang="en-US" sz="600" b="1" dirty="0">
                <a:effectLst/>
                <a:latin typeface="Helvetica" pitchFamily="2" charset="0"/>
              </a:rPr>
              <a:t>ew greedy</a:t>
            </a:r>
            <a:r>
              <a:rPr lang="en-US" sz="600" b="1" dirty="0">
                <a:latin typeface="Helvetica" pitchFamily="2" charset="0"/>
              </a:rPr>
              <a:t> </a:t>
            </a:r>
            <a:r>
              <a:rPr lang="en-US" sz="600" b="1" dirty="0">
                <a:effectLst/>
                <a:latin typeface="Helvetica" pitchFamily="2" charset="0"/>
              </a:rPr>
              <a:t>policy, pi0</a:t>
            </a:r>
          </a:p>
          <a:p>
            <a:endParaRPr lang="en-US" sz="600" b="1" i="1" dirty="0">
              <a:effectLst/>
              <a:latin typeface="Helvetica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37B616E-1632-82DB-3952-8E09120B2BA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206081" y="2202939"/>
            <a:ext cx="2370546" cy="23705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20890E-2215-930D-41F4-72FB5DB2DD2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33238" y="2394361"/>
            <a:ext cx="2370546" cy="152874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3FB520-2AE6-09DC-7F8F-75791B74E14C}"/>
              </a:ext>
            </a:extLst>
          </p:cNvPr>
          <p:cNvSpPr txBox="1"/>
          <p:nvPr/>
        </p:nvSpPr>
        <p:spPr>
          <a:xfrm>
            <a:off x="3169881" y="3888997"/>
            <a:ext cx="182758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dirty="0">
                <a:effectLst/>
                <a:latin typeface="Helvetica" pitchFamily="2" charset="0"/>
              </a:rPr>
              <a:t>Value Iteration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9135275-35F1-727D-7EF4-B32D59583FC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34715" y="4395743"/>
            <a:ext cx="2359369" cy="102916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5F9D4E1-6652-813B-FAE8-79A7676C6A1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236467" y="5469508"/>
            <a:ext cx="2361011" cy="12881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06563E-11B1-894D-4CD4-64F0BD402C46}"/>
              </a:ext>
            </a:extLst>
          </p:cNvPr>
          <p:cNvCxnSpPr>
            <a:cxnSpLocks/>
          </p:cNvCxnSpPr>
          <p:nvPr/>
        </p:nvCxnSpPr>
        <p:spPr>
          <a:xfrm>
            <a:off x="565077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1EB4CBAA-D451-559D-E537-C99FE127F42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77936" y="10902"/>
            <a:ext cx="2939504" cy="187505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4A208AC-BA5C-468C-7F5F-6C3FA71ED797}"/>
              </a:ext>
            </a:extLst>
          </p:cNvPr>
          <p:cNvSpPr txBox="1"/>
          <p:nvPr/>
        </p:nvSpPr>
        <p:spPr>
          <a:xfrm>
            <a:off x="5594084" y="1883152"/>
            <a:ext cx="1417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>
                <a:latin typeface="Helvetica" pitchFamily="2" charset="0"/>
              </a:rPr>
              <a:t>Probability of nongreedy actions</a:t>
            </a:r>
          </a:p>
          <a:p>
            <a:endParaRPr lang="en-US" sz="600" b="1" i="1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6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nswer 3.10">
            <a:extLst>
              <a:ext uri="{FF2B5EF4-FFF2-40B4-BE49-F238E27FC236}">
                <a16:creationId xmlns:a16="http://schemas.microsoft.com/office/drawing/2014/main" id="{AB1BADCF-9033-EA67-3B32-3F08CE0A3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85" y="550953"/>
            <a:ext cx="2450146" cy="127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C48C8BA-F61C-FA29-268C-531344BB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62" y="2696368"/>
            <a:ext cx="2534078" cy="33909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CA70E5-C7B3-38CC-0050-357663083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47" y="2709095"/>
            <a:ext cx="1422866" cy="1395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3AC2A-0DA3-E914-5590-86757B68B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27" y="1043611"/>
            <a:ext cx="1178555" cy="12326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D70C7B-D0DF-9CED-7D37-B130A5C78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45" y="443696"/>
            <a:ext cx="1612916" cy="47457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0A4A5E-0780-6A51-8725-EE8901B817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7" y="4721372"/>
            <a:ext cx="1639972" cy="12775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6808A4-0CDA-A69E-8C42-D0A899FB362D}"/>
              </a:ext>
            </a:extLst>
          </p:cNvPr>
          <p:cNvSpPr txBox="1"/>
          <p:nvPr/>
        </p:nvSpPr>
        <p:spPr>
          <a:xfrm>
            <a:off x="279254" y="-42611"/>
            <a:ext cx="17580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" b="1" i="1" dirty="0">
                <a:latin typeface="Helvetica" pitchFamily="2" charset="0"/>
              </a:rPr>
              <a:t>-</a:t>
            </a:r>
            <a:r>
              <a:rPr lang="zh-CN" altLang="en-US" sz="450" b="1" i="1" dirty="0">
                <a:latin typeface="Helvetica" pitchFamily="2" charset="0"/>
              </a:rPr>
              <a:t> </a:t>
            </a:r>
            <a:r>
              <a:rPr lang="en-US" sz="450" b="1" i="1" dirty="0">
                <a:latin typeface="Helvetica" pitchFamily="2" charset="0"/>
              </a:rPr>
              <a:t>If the step-size parameters, an, are not constant, then the estimate </a:t>
            </a:r>
            <a:r>
              <a:rPr lang="en-US" sz="450" b="1" i="1" dirty="0" err="1">
                <a:latin typeface="Helvetica" pitchFamily="2" charset="0"/>
              </a:rPr>
              <a:t>Qn</a:t>
            </a:r>
            <a:r>
              <a:rPr lang="en-US" sz="450" b="1" i="1" dirty="0">
                <a:latin typeface="Helvetica" pitchFamily="2" charset="0"/>
              </a:rPr>
              <a:t> is a weighted average</a:t>
            </a:r>
          </a:p>
          <a:p>
            <a:r>
              <a:rPr lang="en-US" sz="450" b="1" i="1" dirty="0">
                <a:latin typeface="Helvetica" pitchFamily="2" charset="0"/>
              </a:rPr>
              <a:t>of previously received rewards with a weighting different from that given by Equation 2.6. What is the</a:t>
            </a:r>
          </a:p>
          <a:p>
            <a:r>
              <a:rPr lang="en-US" sz="450" b="1" i="1" dirty="0">
                <a:latin typeface="Helvetica" pitchFamily="2" charset="0"/>
              </a:rPr>
              <a:t>weighting on each prior reward for the general case, analogous to Equation 2.6, in terms of the sequence</a:t>
            </a:r>
          </a:p>
          <a:p>
            <a:r>
              <a:rPr lang="en-US" sz="450" b="1" i="1" dirty="0">
                <a:latin typeface="Helvetica" pitchFamily="2" charset="0"/>
              </a:rPr>
              <a:t>of step-size parameters?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617C4A-ACA9-2181-4AA2-9586B9A3887E}"/>
              </a:ext>
            </a:extLst>
          </p:cNvPr>
          <p:cNvCxnSpPr/>
          <p:nvPr/>
        </p:nvCxnSpPr>
        <p:spPr>
          <a:xfrm>
            <a:off x="2031440" y="1764069"/>
            <a:ext cx="0" cy="182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9C12DE-D042-4676-6A47-BEA186CCB4F2}"/>
              </a:ext>
            </a:extLst>
          </p:cNvPr>
          <p:cNvCxnSpPr/>
          <p:nvPr/>
        </p:nvCxnSpPr>
        <p:spPr>
          <a:xfrm>
            <a:off x="2031440" y="3558541"/>
            <a:ext cx="0" cy="182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D6D017-4050-E84B-9409-78FE8B9DF92B}"/>
              </a:ext>
            </a:extLst>
          </p:cNvPr>
          <p:cNvCxnSpPr/>
          <p:nvPr/>
        </p:nvCxnSpPr>
        <p:spPr>
          <a:xfrm>
            <a:off x="2032804" y="5171346"/>
            <a:ext cx="0" cy="182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065EE2-86E4-C4A5-C376-2B4868C1E1C8}"/>
              </a:ext>
            </a:extLst>
          </p:cNvPr>
          <p:cNvSpPr txBox="1"/>
          <p:nvPr/>
        </p:nvSpPr>
        <p:spPr>
          <a:xfrm>
            <a:off x="290261" y="910680"/>
            <a:ext cx="1781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" b="1" i="1" dirty="0">
                <a:latin typeface="Helvetica" pitchFamily="2" charset="0"/>
              </a:rPr>
              <a:t>-</a:t>
            </a:r>
            <a:r>
              <a:rPr lang="zh-CN" altLang="en-US" sz="450" b="1" i="1" dirty="0">
                <a:latin typeface="Helvetica" pitchFamily="2" charset="0"/>
              </a:rPr>
              <a:t> </a:t>
            </a:r>
            <a:r>
              <a:rPr lang="en-US" sz="450" b="1" i="1" dirty="0">
                <a:latin typeface="Helvetica" pitchFamily="2" charset="0"/>
              </a:rPr>
              <a:t>If Q1 = 0, is </a:t>
            </a:r>
            <a:r>
              <a:rPr lang="en-US" sz="450" b="1" i="1" dirty="0" err="1">
                <a:latin typeface="Helvetica" pitchFamily="2" charset="0"/>
              </a:rPr>
              <a:t>Qn</a:t>
            </a:r>
            <a:r>
              <a:rPr lang="en-US" sz="450" b="1" i="1" dirty="0">
                <a:latin typeface="Helvetica" pitchFamily="2" charset="0"/>
              </a:rPr>
              <a:t> (for n &gt; 1) biased? Justify your answer with brief words and equations\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A6E6E9-8C83-BE87-86ED-8810DCD236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845" y="2226120"/>
            <a:ext cx="1599167" cy="415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DAA8D8-691D-89FF-7131-2DF37F0769CC}"/>
              </a:ext>
            </a:extLst>
          </p:cNvPr>
          <p:cNvSpPr txBox="1"/>
          <p:nvPr/>
        </p:nvSpPr>
        <p:spPr>
          <a:xfrm>
            <a:off x="298077" y="2188819"/>
            <a:ext cx="178194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" b="1" i="1" dirty="0">
                <a:latin typeface="Helvetica" pitchFamily="2" charset="0"/>
              </a:rPr>
              <a:t>-</a:t>
            </a:r>
            <a:r>
              <a:rPr lang="zh-CN" altLang="en-US" sz="450" b="1" i="1" dirty="0"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Derive condition(s) for Q1 for when </a:t>
            </a:r>
            <a:r>
              <a:rPr lang="en-US" sz="450" b="1" dirty="0" err="1">
                <a:effectLst/>
                <a:latin typeface="Helvetica" pitchFamily="2" charset="0"/>
              </a:rPr>
              <a:t>Qn</a:t>
            </a:r>
            <a:r>
              <a:rPr lang="en-US" sz="450" b="1" dirty="0">
                <a:effectLst/>
                <a:latin typeface="Helvetica" pitchFamily="2" charset="0"/>
              </a:rPr>
              <a:t> will be unbiased.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0D8D2-2D4E-7F59-3B07-D00AC4C67472}"/>
              </a:ext>
            </a:extLst>
          </p:cNvPr>
          <p:cNvSpPr txBox="1"/>
          <p:nvPr/>
        </p:nvSpPr>
        <p:spPr>
          <a:xfrm>
            <a:off x="305057" y="2575846"/>
            <a:ext cx="17819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" b="1" i="1" dirty="0">
                <a:latin typeface="Helvetica" pitchFamily="2" charset="0"/>
              </a:rPr>
              <a:t>-</a:t>
            </a:r>
            <a:r>
              <a:rPr lang="zh-CN" altLang="en-US" sz="450" b="1" i="1" dirty="0">
                <a:latin typeface="Helvetica" pitchFamily="2" charset="0"/>
              </a:rPr>
              <a:t> </a:t>
            </a:r>
            <a:r>
              <a:rPr lang="en-US" sz="450" b="1" i="1" dirty="0">
                <a:effectLst/>
                <a:latin typeface="Helvetica" pitchFamily="2" charset="0"/>
              </a:rPr>
              <a:t>Show that </a:t>
            </a:r>
            <a:r>
              <a:rPr lang="en-US" sz="450" b="1" i="1" dirty="0" err="1">
                <a:effectLst/>
                <a:latin typeface="Helvetica" pitchFamily="2" charset="0"/>
              </a:rPr>
              <a:t>Qn</a:t>
            </a:r>
            <a:r>
              <a:rPr lang="en-US" sz="450" b="1" i="1" dirty="0">
                <a:effectLst/>
                <a:latin typeface="Helvetica" pitchFamily="2" charset="0"/>
              </a:rPr>
              <a:t> is an unbiased estimator as n. (which is often referred to as asymptotically unbiased).</a:t>
            </a:r>
            <a:endParaRPr lang="en-US" sz="450" b="1" dirty="0">
              <a:effectLst/>
              <a:latin typeface="Helvetica" pitchFamily="2" charset="0"/>
            </a:endParaRPr>
          </a:p>
          <a:p>
            <a:endParaRPr lang="en-US" sz="450" b="1" i="1" dirty="0">
              <a:latin typeface="Helvetica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E3D625-5B7A-8E7B-3D81-3ADC2BCEBD83}"/>
              </a:ext>
            </a:extLst>
          </p:cNvPr>
          <p:cNvSpPr txBox="1"/>
          <p:nvPr/>
        </p:nvSpPr>
        <p:spPr>
          <a:xfrm>
            <a:off x="298077" y="3982073"/>
            <a:ext cx="17819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" b="1" i="1" dirty="0">
                <a:latin typeface="Helvetica" pitchFamily="2" charset="0"/>
              </a:rPr>
              <a:t>-</a:t>
            </a:r>
            <a:r>
              <a:rPr lang="zh-CN" altLang="en-US" sz="450" b="1" i="1" dirty="0">
                <a:latin typeface="Helvetica" pitchFamily="2" charset="0"/>
              </a:rPr>
              <a:t> </a:t>
            </a:r>
            <a:r>
              <a:rPr lang="en-US" sz="450" b="1" i="1" dirty="0">
                <a:effectLst/>
                <a:latin typeface="Helvetica" pitchFamily="2" charset="0"/>
              </a:rPr>
              <a:t>Why should we expect that the exponential recency-weighted average will be biased in practice?</a:t>
            </a:r>
          </a:p>
          <a:p>
            <a:r>
              <a:rPr lang="en-US" sz="450" b="1" dirty="0">
                <a:effectLst/>
                <a:latin typeface="Helvetica" pitchFamily="2" charset="0"/>
              </a:rPr>
              <a:t>For a, we are able to control the learning rate by</a:t>
            </a:r>
            <a:r>
              <a:rPr lang="zh-CN" altLang="en-US" sz="450" b="1" dirty="0">
                <a:effectLst/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modify a, the learning process could be speed up by</a:t>
            </a:r>
            <a:r>
              <a:rPr lang="zh-CN" altLang="en-US" sz="450" b="1" dirty="0">
                <a:effectLst/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increasing a and vice versa. For Q1, the agent could</a:t>
            </a:r>
            <a:r>
              <a:rPr lang="zh-CN" altLang="en-US" sz="450" b="1" dirty="0">
                <a:effectLst/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start explore more in the beginning rather then</a:t>
            </a:r>
            <a:r>
              <a:rPr lang="zh-CN" altLang="en-US" sz="450" b="1" dirty="0">
                <a:effectLst/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always</a:t>
            </a:r>
            <a:r>
              <a:rPr lang="zh-CN" altLang="en-US" sz="450" b="1" dirty="0">
                <a:effectLst/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choosing the best choice by increase Q1.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6398E4-FA59-EB57-B60E-98BF656ACAFA}"/>
              </a:ext>
            </a:extLst>
          </p:cNvPr>
          <p:cNvSpPr txBox="1"/>
          <p:nvPr/>
        </p:nvSpPr>
        <p:spPr>
          <a:xfrm>
            <a:off x="305057" y="4474523"/>
            <a:ext cx="178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" b="1" dirty="0">
                <a:latin typeface="Helvetica" pitchFamily="2" charset="0"/>
              </a:rPr>
              <a:t>-</a:t>
            </a:r>
            <a:r>
              <a:rPr lang="zh-CN" altLang="en-US" sz="450" b="1" dirty="0"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Show that in the case of two actions, the soft-max</a:t>
            </a:r>
            <a:r>
              <a:rPr lang="zh-CN" altLang="en-US" sz="450" b="1" dirty="0">
                <a:effectLst/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distribution is the same as that given by</a:t>
            </a:r>
            <a:r>
              <a:rPr lang="zh-CN" altLang="en-US" sz="450" b="1" dirty="0">
                <a:effectLst/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the logistic, or sigmoid, function often used in statistics and</a:t>
            </a:r>
            <a:r>
              <a:rPr lang="zh-CN" altLang="en-US" sz="450" b="1" dirty="0">
                <a:effectLst/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artificial neural networks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B0870A-008D-7BB0-C675-5A65D64CAE21}"/>
              </a:ext>
            </a:extLst>
          </p:cNvPr>
          <p:cNvSpPr txBox="1"/>
          <p:nvPr/>
        </p:nvSpPr>
        <p:spPr>
          <a:xfrm>
            <a:off x="325120" y="5945807"/>
            <a:ext cx="178194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" b="1" dirty="0">
                <a:latin typeface="Helvetica" pitchFamily="2" charset="0"/>
              </a:rPr>
              <a:t>-</a:t>
            </a:r>
            <a:r>
              <a:rPr lang="zh-CN" altLang="en-US" sz="450" b="1" dirty="0"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UCB also produce spikes in the very beginning in both the two reproduced figures. Explain</a:t>
            </a:r>
            <a:r>
              <a:rPr lang="zh-CN" altLang="en-US" sz="450" b="1" dirty="0">
                <a:effectLst/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in your own words why the spikes appear (both the sharp</a:t>
            </a:r>
            <a:r>
              <a:rPr lang="zh-CN" altLang="en-US" sz="450" b="1" dirty="0">
                <a:effectLst/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increase and sharp decrease)</a:t>
            </a:r>
          </a:p>
          <a:p>
            <a:r>
              <a:rPr lang="en-US" altLang="zh-CN" sz="450" b="1" dirty="0">
                <a:effectLst/>
                <a:latin typeface="Helvetica" pitchFamily="2" charset="0"/>
              </a:rPr>
              <a:t>-</a:t>
            </a:r>
            <a:r>
              <a:rPr lang="zh-CN" altLang="en-US" sz="450" b="1" dirty="0">
                <a:effectLst/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In the optimistic initialization, the first few steps are not really random. Instead, we loop through all</a:t>
            </a:r>
          </a:p>
          <a:p>
            <a:r>
              <a:rPr lang="en-US" sz="450" b="1" dirty="0">
                <a:effectLst/>
                <a:latin typeface="Helvetica" pitchFamily="2" charset="0"/>
              </a:rPr>
              <a:t>the actions multiple times, picking our large optimistic value at random. In the first round, all actions</a:t>
            </a:r>
            <a:r>
              <a:rPr lang="zh-CN" altLang="en-US" sz="450" b="1" dirty="0">
                <a:effectLst/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have equal optimization percentages (10%).The next action will have a spike, because on average the</a:t>
            </a:r>
            <a:r>
              <a:rPr lang="zh-CN" altLang="en-US" sz="450" b="1" dirty="0">
                <a:effectLst/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best action will have the largest value. This will be repeated with decreasing values until the effect of the</a:t>
            </a:r>
            <a:r>
              <a:rPr lang="zh-CN" altLang="en-US" sz="450" b="1" dirty="0">
                <a:effectLst/>
                <a:latin typeface="Helvetica" pitchFamily="2" charset="0"/>
              </a:rPr>
              <a:t> </a:t>
            </a:r>
            <a:r>
              <a:rPr lang="en-US" sz="450" b="1" dirty="0">
                <a:effectLst/>
                <a:latin typeface="Helvetica" pitchFamily="2" charset="0"/>
              </a:rPr>
              <a:t>optimal initial value fades away.</a:t>
            </a:r>
          </a:p>
          <a:p>
            <a:endParaRPr lang="en-US" sz="450" b="1" dirty="0">
              <a:effectLst/>
              <a:latin typeface="Helvetica" pitchFamily="2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A20A93-A568-B7FA-69FA-3AEC6D812F27}"/>
              </a:ext>
            </a:extLst>
          </p:cNvPr>
          <p:cNvCxnSpPr/>
          <p:nvPr/>
        </p:nvCxnSpPr>
        <p:spPr>
          <a:xfrm>
            <a:off x="2031440" y="0"/>
            <a:ext cx="0" cy="182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4724D-C13F-5BA1-AED1-4DCD46CA4DB3}"/>
              </a:ext>
            </a:extLst>
          </p:cNvPr>
          <p:cNvSpPr txBox="1"/>
          <p:nvPr/>
        </p:nvSpPr>
        <p:spPr>
          <a:xfrm>
            <a:off x="2006179" y="-28776"/>
            <a:ext cx="200112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1" i="1" dirty="0">
                <a:latin typeface="Helvetica" pitchFamily="2" charset="0"/>
              </a:rPr>
              <a:t>* Expand the Bellman equation for the 2 states in the recycling robot, for an arbitrary policy </a:t>
            </a:r>
            <a:r>
              <a:rPr lang="el-GR" sz="550" b="1" i="1" dirty="0">
                <a:latin typeface="Helvetica" pitchFamily="2" charset="0"/>
              </a:rPr>
              <a:t>π</a:t>
            </a:r>
            <a:r>
              <a:rPr lang="en-US" sz="550" b="1" i="1" dirty="0">
                <a:latin typeface="Helvetica" pitchFamily="2" charset="0"/>
              </a:rPr>
              <a:t> </a:t>
            </a:r>
            <a:r>
              <a:rPr lang="el-GR" sz="550" b="1" i="1" dirty="0">
                <a:latin typeface="Helvetica" pitchFamily="2" charset="0"/>
              </a:rPr>
              <a:t>(</a:t>
            </a:r>
            <a:r>
              <a:rPr lang="en-US" sz="550" b="1" i="1" dirty="0" err="1">
                <a:latin typeface="Helvetica" pitchFamily="2" charset="0"/>
              </a:rPr>
              <a:t>a|s</a:t>
            </a:r>
            <a:r>
              <a:rPr lang="en-US" sz="550" b="1" i="1" dirty="0">
                <a:latin typeface="Helvetica" pitchFamily="2" charset="0"/>
              </a:rPr>
              <a:t>), discount factor </a:t>
            </a:r>
            <a:r>
              <a:rPr lang="el-GR" sz="550" b="1" i="1" dirty="0">
                <a:latin typeface="Helvetica" pitchFamily="2" charset="0"/>
              </a:rPr>
              <a:t>γ, </a:t>
            </a:r>
            <a:r>
              <a:rPr lang="en-US" sz="550" b="1" i="1" dirty="0">
                <a:latin typeface="Helvetica" pitchFamily="2" charset="0"/>
              </a:rPr>
              <a:t>and domain parameters </a:t>
            </a:r>
            <a:r>
              <a:rPr lang="el-GR" sz="550" b="1" i="1" dirty="0">
                <a:latin typeface="Helvetica" pitchFamily="2" charset="0"/>
              </a:rPr>
              <a:t>α, β, </a:t>
            </a:r>
            <a:r>
              <a:rPr lang="en-US" sz="550" b="1" i="1" dirty="0" err="1">
                <a:latin typeface="Helvetica" pitchFamily="2" charset="0"/>
              </a:rPr>
              <a:t>rsearch</a:t>
            </a:r>
            <a:r>
              <a:rPr lang="en-US" sz="550" b="1" i="1" dirty="0">
                <a:latin typeface="Helvetica" pitchFamily="2" charset="0"/>
              </a:rPr>
              <a:t>, </a:t>
            </a:r>
            <a:r>
              <a:rPr lang="en-US" sz="550" b="1" i="1" dirty="0" err="1">
                <a:latin typeface="Helvetica" pitchFamily="2" charset="0"/>
              </a:rPr>
              <a:t>rwait</a:t>
            </a:r>
            <a:r>
              <a:rPr lang="en-US" sz="550" b="1" i="1" dirty="0">
                <a:latin typeface="Helvetica" pitchFamily="2" charset="0"/>
              </a:rPr>
              <a:t> as described in the example.</a:t>
            </a:r>
          </a:p>
          <a:p>
            <a:endParaRPr lang="en-US" sz="550" b="1" i="1" dirty="0">
              <a:latin typeface="Helvetica" pitchFamily="2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71ECB9C-D91F-7530-98FE-51A7D97D71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3352" y="367804"/>
            <a:ext cx="1864572" cy="182141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8CF038D-C76C-15B6-44F0-5F8FFACAF7FB}"/>
              </a:ext>
            </a:extLst>
          </p:cNvPr>
          <p:cNvSpPr txBox="1"/>
          <p:nvPr/>
        </p:nvSpPr>
        <p:spPr>
          <a:xfrm>
            <a:off x="1996724" y="2137980"/>
            <a:ext cx="200112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1" i="1" dirty="0">
                <a:latin typeface="Helvetica" pitchFamily="2" charset="0"/>
              </a:rPr>
              <a:t>* You should now have two linear equations involving two unknowns, v(high) and v(low), as well as involving the policy </a:t>
            </a:r>
            <a:r>
              <a:rPr lang="el-GR" sz="550" b="1" i="1" dirty="0">
                <a:latin typeface="Helvetica" pitchFamily="2" charset="0"/>
              </a:rPr>
              <a:t>π(</a:t>
            </a:r>
            <a:r>
              <a:rPr lang="en-US" sz="550" b="1" i="1" dirty="0" err="1">
                <a:latin typeface="Helvetica" pitchFamily="2" charset="0"/>
              </a:rPr>
              <a:t>a|s</a:t>
            </a:r>
            <a:r>
              <a:rPr lang="en-US" sz="550" b="1" i="1" dirty="0">
                <a:latin typeface="Helvetica" pitchFamily="2" charset="0"/>
              </a:rPr>
              <a:t>), </a:t>
            </a:r>
            <a:r>
              <a:rPr lang="el-GR" sz="550" b="1" i="1" dirty="0">
                <a:latin typeface="Helvetica" pitchFamily="2" charset="0"/>
              </a:rPr>
              <a:t>γ, </a:t>
            </a:r>
            <a:r>
              <a:rPr lang="en-US" sz="550" b="1" i="1" dirty="0">
                <a:latin typeface="Helvetica" pitchFamily="2" charset="0"/>
              </a:rPr>
              <a:t>and the domain parameters. Let </a:t>
            </a:r>
            <a:r>
              <a:rPr lang="el-GR" sz="550" b="1" i="1" dirty="0">
                <a:latin typeface="Helvetica" pitchFamily="2" charset="0"/>
              </a:rPr>
              <a:t>α =</a:t>
            </a:r>
            <a:r>
              <a:rPr lang="en-US" sz="550" b="1" i="1" dirty="0">
                <a:latin typeface="Helvetica" pitchFamily="2" charset="0"/>
              </a:rPr>
              <a:t> </a:t>
            </a:r>
            <a:r>
              <a:rPr lang="el-GR" sz="550" b="1" i="1" dirty="0">
                <a:latin typeface="Helvetica" pitchFamily="2" charset="0"/>
              </a:rPr>
              <a:t>0.8, β = 0.6, γ = 0.9, </a:t>
            </a:r>
            <a:r>
              <a:rPr lang="en-US" sz="550" b="1" i="1" dirty="0" err="1">
                <a:latin typeface="Helvetica" pitchFamily="2" charset="0"/>
              </a:rPr>
              <a:t>rsearch</a:t>
            </a:r>
            <a:r>
              <a:rPr lang="en-US" sz="550" b="1" i="1" dirty="0">
                <a:latin typeface="Helvetica" pitchFamily="2" charset="0"/>
              </a:rPr>
              <a:t> = 10, </a:t>
            </a:r>
            <a:r>
              <a:rPr lang="en-US" sz="550" b="1" i="1" dirty="0" err="1">
                <a:latin typeface="Helvetica" pitchFamily="2" charset="0"/>
              </a:rPr>
              <a:t>rwait</a:t>
            </a:r>
            <a:r>
              <a:rPr lang="en-US" sz="550" b="1" i="1" dirty="0">
                <a:latin typeface="Helvetica" pitchFamily="2" charset="0"/>
              </a:rPr>
              <a:t> = 3. Consider the policy </a:t>
            </a:r>
            <a:r>
              <a:rPr lang="el-GR" sz="550" b="1" i="1" dirty="0">
                <a:latin typeface="Helvetica" pitchFamily="2" charset="0"/>
              </a:rPr>
              <a:t>π(</a:t>
            </a:r>
            <a:r>
              <a:rPr lang="en-US" sz="550" b="1" i="1" dirty="0">
                <a:latin typeface="Helvetica" pitchFamily="2" charset="0"/>
              </a:rPr>
              <a:t>search | high) = 1, </a:t>
            </a:r>
            <a:r>
              <a:rPr lang="el-GR" sz="550" b="1" i="1" dirty="0">
                <a:latin typeface="Helvetica" pitchFamily="2" charset="0"/>
              </a:rPr>
              <a:t>π(</a:t>
            </a:r>
            <a:r>
              <a:rPr lang="en-US" sz="550" b="1" i="1" dirty="0">
                <a:latin typeface="Helvetica" pitchFamily="2" charset="0"/>
              </a:rPr>
              <a:t>wait | low) = 0.5, and </a:t>
            </a:r>
            <a:r>
              <a:rPr lang="el-GR" sz="550" b="1" i="1" dirty="0">
                <a:latin typeface="Helvetica" pitchFamily="2" charset="0"/>
              </a:rPr>
              <a:t>π(</a:t>
            </a:r>
            <a:r>
              <a:rPr lang="en-US" sz="550" b="1" i="1" dirty="0">
                <a:latin typeface="Helvetica" pitchFamily="2" charset="0"/>
              </a:rPr>
              <a:t>recharge | low) = 0.5.</a:t>
            </a:r>
          </a:p>
          <a:p>
            <a:endParaRPr lang="en-US" sz="550" b="1" i="1" dirty="0">
              <a:latin typeface="Helvetica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69A70E8-000B-2911-F3BA-3FA13DC53D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7192" y="5881637"/>
            <a:ext cx="998600" cy="6523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AB58E1-25CC-12C6-4CA0-5325151CFD30}"/>
              </a:ext>
            </a:extLst>
          </p:cNvPr>
          <p:cNvCxnSpPr>
            <a:cxnSpLocks/>
          </p:cNvCxnSpPr>
          <p:nvPr/>
        </p:nvCxnSpPr>
        <p:spPr>
          <a:xfrm>
            <a:off x="4514741" y="6699"/>
            <a:ext cx="0" cy="68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638C6169-9449-1565-4EBA-C079404446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4452" y="-4689"/>
            <a:ext cx="1315249" cy="13580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747ACBE-54F0-637C-1723-A2DCC9191B22}"/>
              </a:ext>
            </a:extLst>
          </p:cNvPr>
          <p:cNvSpPr txBox="1"/>
          <p:nvPr/>
        </p:nvSpPr>
        <p:spPr>
          <a:xfrm>
            <a:off x="4477655" y="1245652"/>
            <a:ext cx="1699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1" i="1" dirty="0">
                <a:latin typeface="Helvetica" pitchFamily="2" charset="0"/>
              </a:rPr>
              <a:t>* Give an equation for v</a:t>
            </a:r>
            <a:r>
              <a:rPr lang="el-GR" sz="550" b="1" i="1" dirty="0">
                <a:latin typeface="Helvetica" pitchFamily="2" charset="0"/>
              </a:rPr>
              <a:t>π </a:t>
            </a:r>
            <a:r>
              <a:rPr lang="en-US" sz="550" b="1" i="1" dirty="0">
                <a:latin typeface="Helvetica" pitchFamily="2" charset="0"/>
              </a:rPr>
              <a:t>in terms of q</a:t>
            </a:r>
            <a:r>
              <a:rPr lang="el-GR" sz="550" b="1" i="1" dirty="0">
                <a:latin typeface="Helvetica" pitchFamily="2" charset="0"/>
              </a:rPr>
              <a:t>π </a:t>
            </a:r>
            <a:r>
              <a:rPr lang="en-US" sz="550" b="1" i="1" dirty="0">
                <a:latin typeface="Helvetica" pitchFamily="2" charset="0"/>
              </a:rPr>
              <a:t>and </a:t>
            </a:r>
            <a:r>
              <a:rPr lang="el-GR" sz="550" b="1" i="1" dirty="0">
                <a:latin typeface="Helvetica" pitchFamily="2" charset="0"/>
              </a:rPr>
              <a:t>π.</a:t>
            </a:r>
          </a:p>
          <a:p>
            <a:endParaRPr lang="en-US" sz="550" b="1" i="1" dirty="0">
              <a:latin typeface="Helvetica" pitchFamily="2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0559E47-652B-9594-BCB4-A5B8BF6782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1827" y="1368828"/>
            <a:ext cx="1815346" cy="63100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F982E52-5670-25D0-CF1F-83583E83AFFB}"/>
              </a:ext>
            </a:extLst>
          </p:cNvPr>
          <p:cNvSpPr txBox="1"/>
          <p:nvPr/>
        </p:nvSpPr>
        <p:spPr>
          <a:xfrm>
            <a:off x="4496199" y="1999831"/>
            <a:ext cx="1922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1" i="1" dirty="0">
                <a:latin typeface="Helvetica" pitchFamily="2" charset="0"/>
              </a:rPr>
              <a:t>* Give an equation for q</a:t>
            </a:r>
            <a:r>
              <a:rPr lang="el-GR" sz="550" b="1" i="1" dirty="0">
                <a:latin typeface="Helvetica" pitchFamily="2" charset="0"/>
              </a:rPr>
              <a:t>π </a:t>
            </a:r>
            <a:r>
              <a:rPr lang="en-US" sz="550" b="1" i="1" dirty="0">
                <a:latin typeface="Helvetica" pitchFamily="2" charset="0"/>
              </a:rPr>
              <a:t>in terms of v</a:t>
            </a:r>
            <a:r>
              <a:rPr lang="el-GR" sz="550" b="1" i="1" dirty="0">
                <a:latin typeface="Helvetica" pitchFamily="2" charset="0"/>
              </a:rPr>
              <a:t>π </a:t>
            </a:r>
            <a:r>
              <a:rPr lang="en-US" sz="550" b="1" i="1" dirty="0">
                <a:latin typeface="Helvetica" pitchFamily="2" charset="0"/>
              </a:rPr>
              <a:t>and the four-argument p.</a:t>
            </a:r>
          </a:p>
          <a:p>
            <a:endParaRPr lang="el-GR" sz="550" b="1" i="1" dirty="0">
              <a:latin typeface="Helvetica" pitchFamily="2" charset="0"/>
            </a:endParaRPr>
          </a:p>
          <a:p>
            <a:endParaRPr lang="en-US" sz="550" b="1" i="1" dirty="0">
              <a:latin typeface="Helvetica" pitchFamily="2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6850C1C-AD5D-DBF5-65CD-EB7DA251F9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45236" y="2203635"/>
            <a:ext cx="1922498" cy="94283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ADEE6ED-A637-5F67-5AE6-0E51D072D253}"/>
              </a:ext>
            </a:extLst>
          </p:cNvPr>
          <p:cNvSpPr txBox="1"/>
          <p:nvPr/>
        </p:nvSpPr>
        <p:spPr>
          <a:xfrm>
            <a:off x="4532948" y="3150830"/>
            <a:ext cx="19224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1" i="1" dirty="0">
                <a:latin typeface="Helvetica" pitchFamily="2" charset="0"/>
              </a:rPr>
              <a:t>* What is the Bellman equation for action values, that is, for q</a:t>
            </a:r>
            <a:r>
              <a:rPr lang="el-GR" sz="550" b="1" i="1" dirty="0">
                <a:latin typeface="Helvetica" pitchFamily="2" charset="0"/>
              </a:rPr>
              <a:t>π? </a:t>
            </a:r>
            <a:r>
              <a:rPr lang="en-US" sz="550" b="1" i="1" dirty="0">
                <a:latin typeface="Helvetica" pitchFamily="2" charset="0"/>
              </a:rPr>
              <a:t>It must give the action value q</a:t>
            </a:r>
            <a:r>
              <a:rPr lang="el-GR" sz="550" b="1" i="1" dirty="0">
                <a:latin typeface="Helvetica" pitchFamily="2" charset="0"/>
              </a:rPr>
              <a:t>π(</a:t>
            </a:r>
            <a:r>
              <a:rPr lang="en-US" sz="550" b="1" i="1" dirty="0">
                <a:latin typeface="Helvetica" pitchFamily="2" charset="0"/>
              </a:rPr>
              <a:t>s, a) in terms of the action values, q</a:t>
            </a:r>
            <a:r>
              <a:rPr lang="el-GR" sz="550" b="1" i="1" dirty="0">
                <a:latin typeface="Helvetica" pitchFamily="2" charset="0"/>
              </a:rPr>
              <a:t>π(</a:t>
            </a:r>
            <a:r>
              <a:rPr lang="en-US" sz="550" b="1" i="1" dirty="0">
                <a:latin typeface="Helvetica" pitchFamily="2" charset="0"/>
              </a:rPr>
              <a:t>s′, a′), of possible successors to the state–action pair (s, a).</a:t>
            </a:r>
          </a:p>
          <a:p>
            <a:endParaRPr lang="el-GR" sz="550" b="1" i="1" dirty="0">
              <a:latin typeface="Helvetica" pitchFamily="2" charset="0"/>
            </a:endParaRPr>
          </a:p>
          <a:p>
            <a:endParaRPr lang="en-US" sz="550" b="1" i="1" dirty="0">
              <a:latin typeface="Helvetica" pitchFamily="2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ACC76E7-B836-98EA-E038-D413741A49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8394" y="3558541"/>
            <a:ext cx="1922491" cy="56488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1238947-FE6C-C44F-3D5E-7DB00D3BF5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65518" y="4123040"/>
            <a:ext cx="4569340" cy="1384794"/>
          </a:xfrm>
          <a:prstGeom prst="rect">
            <a:avLst/>
          </a:prstGeom>
        </p:spPr>
      </p:pic>
      <p:pic>
        <p:nvPicPr>
          <p:cNvPr id="2050" name="Picture 2" descr="answer 3.3">
            <a:extLst>
              <a:ext uri="{FF2B5EF4-FFF2-40B4-BE49-F238E27FC236}">
                <a16:creationId xmlns:a16="http://schemas.microsoft.com/office/drawing/2014/main" id="{94913EF2-2838-F227-3AF3-3B7F26CB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78" y="5516827"/>
            <a:ext cx="2486787" cy="129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quation 3.10">
            <a:extLst>
              <a:ext uri="{FF2B5EF4-FFF2-40B4-BE49-F238E27FC236}">
                <a16:creationId xmlns:a16="http://schemas.microsoft.com/office/drawing/2014/main" id="{F6BC8156-C7AA-E139-C1EE-2FFBCEAA3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228" y="50800"/>
            <a:ext cx="1235395" cy="4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63206B3-3A0F-51C9-7412-E1DDBFEBBAF7}"/>
              </a:ext>
            </a:extLst>
          </p:cNvPr>
          <p:cNvCxnSpPr>
            <a:cxnSpLocks/>
          </p:cNvCxnSpPr>
          <p:nvPr/>
        </p:nvCxnSpPr>
        <p:spPr>
          <a:xfrm>
            <a:off x="6646563" y="-28776"/>
            <a:ext cx="0" cy="415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CBDD793F-5516-69C6-7045-85D31036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603" y="1968563"/>
            <a:ext cx="2627597" cy="110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1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2969</TotalTime>
  <Words>658</Words>
  <Application>Microsoft Macintosh PowerPoint</Application>
  <PresentationFormat>A4 Paper (210x297 mm)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Chenghao Wang</dc:creator>
  <cp:lastModifiedBy>Chenghao Wang</cp:lastModifiedBy>
  <cp:revision>7</cp:revision>
  <cp:lastPrinted>2022-10-20T14:56:23Z</cp:lastPrinted>
  <dcterms:created xsi:type="dcterms:W3CDTF">2022-10-18T20:14:33Z</dcterms:created>
  <dcterms:modified xsi:type="dcterms:W3CDTF">2022-10-20T21:43:48Z</dcterms:modified>
</cp:coreProperties>
</file>