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108"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5/16/2019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5/16/2019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5/16/2019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5/16/2019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80" name="Picture 7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2" name="Picture 8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4" name="Oval 8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86" name="Picture 8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8" name="Picture 8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90" name="Rectangle 8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Title 11">
            <a:extLst>
              <a:ext uri="{FF2B5EF4-FFF2-40B4-BE49-F238E27FC236}">
                <a16:creationId xmlns:a16="http://schemas.microsoft.com/office/drawing/2014/main" id="{D5F5F2D6-A787-48DD-934B-63B8A70AC7ED}"/>
              </a:ext>
            </a:extLst>
          </p:cNvPr>
          <p:cNvSpPr>
            <a:spLocks noGrp="1"/>
          </p:cNvSpPr>
          <p:nvPr>
            <p:ph type="title"/>
          </p:nvPr>
        </p:nvSpPr>
        <p:spPr>
          <a:xfrm>
            <a:off x="650669" y="629266"/>
            <a:ext cx="3330328" cy="1641986"/>
          </a:xfrm>
        </p:spPr>
        <p:txBody>
          <a:bodyPr vert="horz" lIns="91440" tIns="45720" rIns="91440" bIns="45720" rtlCol="0" anchor="t">
            <a:normAutofit/>
          </a:bodyPr>
          <a:lstStyle/>
          <a:p>
            <a:pPr>
              <a:lnSpc>
                <a:spcPct val="90000"/>
              </a:lnSpc>
            </a:pPr>
            <a:r>
              <a:rPr lang="en-US" sz="3600" b="1" dirty="0"/>
              <a:t>Random Forest</a:t>
            </a:r>
            <a:br>
              <a:rPr lang="en-US" sz="3600" dirty="0"/>
            </a:br>
            <a:endParaRPr lang="en-US" sz="3600" dirty="0"/>
          </a:p>
        </p:txBody>
      </p:sp>
      <p:pic>
        <p:nvPicPr>
          <p:cNvPr id="26" name="Picture 25">
            <a:extLst>
              <a:ext uri="{FF2B5EF4-FFF2-40B4-BE49-F238E27FC236}">
                <a16:creationId xmlns:a16="http://schemas.microsoft.com/office/drawing/2014/main" id="{D6739B1A-EE63-47B4-A1C7-E2AF64F00121}"/>
              </a:ext>
            </a:extLst>
          </p:cNvPr>
          <p:cNvPicPr>
            <a:picLocks noChangeAspect="1"/>
          </p:cNvPicPr>
          <p:nvPr/>
        </p:nvPicPr>
        <p:blipFill rotWithShape="1">
          <a:blip r:embed="rId7"/>
          <a:srcRect l="18335" r="23514" b="-1"/>
          <a:stretch/>
        </p:blipFill>
        <p:spPr>
          <a:xfrm>
            <a:off x="4634680" y="10"/>
            <a:ext cx="7560130" cy="6857990"/>
          </a:xfrm>
          <a:prstGeom prst="rect">
            <a:avLst/>
          </a:prstGeom>
        </p:spPr>
      </p:pic>
      <p:sp>
        <p:nvSpPr>
          <p:cNvPr id="92" name="Rectangle 91">
            <a:extLst>
              <a:ext uri="{FF2B5EF4-FFF2-40B4-BE49-F238E27FC236}">
                <a16:creationId xmlns:a16="http://schemas.microsoft.com/office/drawing/2014/main" id="{A26E2FAE-FA60-497B-B2CB-7702C6FF3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Text Placeholder 18">
            <a:extLst>
              <a:ext uri="{FF2B5EF4-FFF2-40B4-BE49-F238E27FC236}">
                <a16:creationId xmlns:a16="http://schemas.microsoft.com/office/drawing/2014/main" id="{4A934B4A-5CB4-4B82-99C0-FAB17E1BBBB3}"/>
              </a:ext>
            </a:extLst>
          </p:cNvPr>
          <p:cNvSpPr>
            <a:spLocks noGrp="1"/>
          </p:cNvSpPr>
          <p:nvPr>
            <p:ph sz="half" idx="1"/>
          </p:nvPr>
        </p:nvSpPr>
        <p:spPr>
          <a:xfrm>
            <a:off x="650669" y="2438400"/>
            <a:ext cx="3330328" cy="3809999"/>
          </a:xfrm>
        </p:spPr>
        <p:txBody>
          <a:bodyPr vert="horz" lIns="91440" tIns="45720" rIns="91440" bIns="45720" rtlCol="0">
            <a:normAutofit/>
          </a:bodyPr>
          <a:lstStyle/>
          <a:p>
            <a:r>
              <a:rPr lang="en-US"/>
              <a:t>Splitting the data to 2 bins</a:t>
            </a:r>
          </a:p>
          <a:p>
            <a:r>
              <a:rPr lang="en-US"/>
              <a:t>Quality ratings from 2 – 6.5 are bad wines “0”</a:t>
            </a:r>
          </a:p>
          <a:p>
            <a:r>
              <a:rPr lang="en-US"/>
              <a:t>Quality ratings from 6.5 – 10 are good wines “1”</a:t>
            </a:r>
          </a:p>
          <a:p>
            <a:endParaRPr lang="en-US" dirty="0"/>
          </a:p>
        </p:txBody>
      </p:sp>
    </p:spTree>
    <p:extLst>
      <p:ext uri="{BB962C8B-B14F-4D97-AF65-F5344CB8AC3E}">
        <p14:creationId xmlns:p14="http://schemas.microsoft.com/office/powerpoint/2010/main" val="2395067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8" name="Picture 17">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0" name="Oval 19">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2" name="Picture 21">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4" name="Picture 23">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6" name="Rectangle 25">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AA60435-8EDA-47C1-8025-01B19524804F}"/>
              </a:ext>
            </a:extLst>
          </p:cNvPr>
          <p:cNvSpPr>
            <a:spLocks noGrp="1"/>
          </p:cNvSpPr>
          <p:nvPr>
            <p:ph type="title"/>
          </p:nvPr>
        </p:nvSpPr>
        <p:spPr>
          <a:xfrm>
            <a:off x="646112" y="452718"/>
            <a:ext cx="4165580" cy="1400530"/>
          </a:xfrm>
        </p:spPr>
        <p:txBody>
          <a:bodyPr vert="horz" lIns="91440" tIns="45720" rIns="91440" bIns="45720" rtlCol="0" anchor="t">
            <a:normAutofit/>
          </a:bodyPr>
          <a:lstStyle/>
          <a:p>
            <a:r>
              <a:rPr lang="en-US" b="1" dirty="0"/>
              <a:t>RandomForestClassifier</a:t>
            </a:r>
          </a:p>
        </p:txBody>
      </p:sp>
      <p:sp>
        <p:nvSpPr>
          <p:cNvPr id="28" name="Freeform: Shape 27">
            <a:extLst>
              <a:ext uri="{FF2B5EF4-FFF2-40B4-BE49-F238E27FC236}">
                <a16:creationId xmlns:a16="http://schemas.microsoft.com/office/drawing/2014/main" id="{DBAF956B-591A-4461-BB3C-79AA176B09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30" name="Freeform 23">
            <a:extLst>
              <a:ext uri="{FF2B5EF4-FFF2-40B4-BE49-F238E27FC236}">
                <a16:creationId xmlns:a16="http://schemas.microsoft.com/office/drawing/2014/main" id="{E8895FAA-0D03-43F6-9594-A8733552E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1" name="Content Placeholder 5">
            <a:extLst>
              <a:ext uri="{FF2B5EF4-FFF2-40B4-BE49-F238E27FC236}">
                <a16:creationId xmlns:a16="http://schemas.microsoft.com/office/drawing/2014/main" id="{C4CAC10B-F8E8-4C30-9506-1849547B8ACC}"/>
              </a:ext>
            </a:extLst>
          </p:cNvPr>
          <p:cNvPicPr>
            <a:picLocks noChangeAspect="1"/>
          </p:cNvPicPr>
          <p:nvPr/>
        </p:nvPicPr>
        <p:blipFill>
          <a:blip r:embed="rId7"/>
          <a:stretch>
            <a:fillRect/>
          </a:stretch>
        </p:blipFill>
        <p:spPr>
          <a:xfrm>
            <a:off x="6094410" y="1277495"/>
            <a:ext cx="5449471" cy="1982610"/>
          </a:xfrm>
          <a:prstGeom prst="rect">
            <a:avLst/>
          </a:prstGeom>
          <a:effectLst/>
        </p:spPr>
      </p:pic>
      <p:sp>
        <p:nvSpPr>
          <p:cNvPr id="32" name="Rectangle 31">
            <a:extLst>
              <a:ext uri="{FF2B5EF4-FFF2-40B4-BE49-F238E27FC236}">
                <a16:creationId xmlns:a16="http://schemas.microsoft.com/office/drawing/2014/main" id="{918FB696-BC5E-43A4-9768-4BB5278B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Content Placeholder 12">
            <a:extLst>
              <a:ext uri="{FF2B5EF4-FFF2-40B4-BE49-F238E27FC236}">
                <a16:creationId xmlns:a16="http://schemas.microsoft.com/office/drawing/2014/main" id="{CCBA827A-E4C5-46BE-80A4-09008D7EE4B5}"/>
              </a:ext>
            </a:extLst>
          </p:cNvPr>
          <p:cNvSpPr>
            <a:spLocks noGrp="1"/>
          </p:cNvSpPr>
          <p:nvPr>
            <p:ph sz="half" idx="1"/>
          </p:nvPr>
        </p:nvSpPr>
        <p:spPr>
          <a:xfrm>
            <a:off x="646113" y="2052918"/>
            <a:ext cx="4165146" cy="4195481"/>
          </a:xfrm>
        </p:spPr>
        <p:txBody>
          <a:bodyPr vert="horz" lIns="91440" tIns="45720" rIns="91440" bIns="45720" rtlCol="0">
            <a:normAutofit fontScale="85000" lnSpcReduction="10000"/>
          </a:bodyPr>
          <a:lstStyle/>
          <a:p>
            <a:r>
              <a:rPr lang="en-US" dirty="0"/>
              <a:t>Precision, the ability of a classifier not to label an instance red that is actually white and vise versa. Weighted avg of 86% (red), 87% (white)</a:t>
            </a:r>
          </a:p>
          <a:p>
            <a:r>
              <a:rPr lang="en-US" dirty="0"/>
              <a:t>Recall is the ability of a classifier to find all red or white instances, respectively.  Weighted avg of 88% for both.</a:t>
            </a:r>
          </a:p>
          <a:p>
            <a:r>
              <a:rPr lang="en-US" dirty="0"/>
              <a:t>F1 score is a weighted harmonic mean of precision and recall such that the best score is 1.0 and the worst is 0.0. The weighted average of F1 should be used to compare classifier models, not global accuracy.</a:t>
            </a:r>
          </a:p>
          <a:p>
            <a:r>
              <a:rPr lang="en-US" dirty="0"/>
              <a:t>Support is the number of actual occurrences of the class in the specified dataset.</a:t>
            </a:r>
          </a:p>
        </p:txBody>
      </p:sp>
      <p:pic>
        <p:nvPicPr>
          <p:cNvPr id="8" name="Content Placeholder 7">
            <a:extLst>
              <a:ext uri="{FF2B5EF4-FFF2-40B4-BE49-F238E27FC236}">
                <a16:creationId xmlns:a16="http://schemas.microsoft.com/office/drawing/2014/main" id="{CBD53F6F-1595-4BE5-A110-D6E6FD2FE694}"/>
              </a:ext>
            </a:extLst>
          </p:cNvPr>
          <p:cNvPicPr>
            <a:picLocks noGrp="1" noChangeAspect="1"/>
          </p:cNvPicPr>
          <p:nvPr>
            <p:ph sz="half" idx="2"/>
          </p:nvPr>
        </p:nvPicPr>
        <p:blipFill>
          <a:blip r:embed="rId8"/>
          <a:stretch>
            <a:fillRect/>
          </a:stretch>
        </p:blipFill>
        <p:spPr>
          <a:xfrm>
            <a:off x="6094410" y="4216704"/>
            <a:ext cx="5449471" cy="1929792"/>
          </a:xfrm>
          <a:prstGeom prst="rect">
            <a:avLst/>
          </a:prstGeom>
          <a:effectLst/>
        </p:spPr>
      </p:pic>
      <p:sp>
        <p:nvSpPr>
          <p:cNvPr id="9" name="Rectangle 8">
            <a:extLst>
              <a:ext uri="{FF2B5EF4-FFF2-40B4-BE49-F238E27FC236}">
                <a16:creationId xmlns:a16="http://schemas.microsoft.com/office/drawing/2014/main" id="{430BE6C0-C3BC-4135-A09E-7F39A4DC450D}"/>
              </a:ext>
            </a:extLst>
          </p:cNvPr>
          <p:cNvSpPr/>
          <p:nvPr/>
        </p:nvSpPr>
        <p:spPr>
          <a:xfrm>
            <a:off x="7482468" y="828769"/>
            <a:ext cx="2133463" cy="369332"/>
          </a:xfrm>
          <a:prstGeom prst="rect">
            <a:avLst/>
          </a:prstGeom>
        </p:spPr>
        <p:txBody>
          <a:bodyPr wrap="square">
            <a:spAutoFit/>
          </a:bodyPr>
          <a:lstStyle/>
          <a:p>
            <a:r>
              <a:rPr lang="en-US" b="1" u="sng" dirty="0">
                <a:solidFill>
                  <a:schemeClr val="bg1"/>
                </a:solidFill>
              </a:rPr>
              <a:t>Red Wine</a:t>
            </a:r>
          </a:p>
        </p:txBody>
      </p:sp>
      <p:sp>
        <p:nvSpPr>
          <p:cNvPr id="10" name="Rectangle 9">
            <a:extLst>
              <a:ext uri="{FF2B5EF4-FFF2-40B4-BE49-F238E27FC236}">
                <a16:creationId xmlns:a16="http://schemas.microsoft.com/office/drawing/2014/main" id="{63D7D748-C6E4-4FBD-BE6C-934A3F4A86E2}"/>
              </a:ext>
            </a:extLst>
          </p:cNvPr>
          <p:cNvSpPr/>
          <p:nvPr/>
        </p:nvSpPr>
        <p:spPr>
          <a:xfrm>
            <a:off x="7539146" y="3744157"/>
            <a:ext cx="2133463" cy="369332"/>
          </a:xfrm>
          <a:prstGeom prst="rect">
            <a:avLst/>
          </a:prstGeom>
        </p:spPr>
        <p:txBody>
          <a:bodyPr wrap="square">
            <a:spAutoFit/>
          </a:bodyPr>
          <a:lstStyle/>
          <a:p>
            <a:r>
              <a:rPr lang="en-US" b="1" u="sng" dirty="0">
                <a:solidFill>
                  <a:schemeClr val="bg1"/>
                </a:solidFill>
              </a:rPr>
              <a:t>White Wine</a:t>
            </a:r>
          </a:p>
        </p:txBody>
      </p:sp>
    </p:spTree>
    <p:extLst>
      <p:ext uri="{BB962C8B-B14F-4D97-AF65-F5344CB8AC3E}">
        <p14:creationId xmlns:p14="http://schemas.microsoft.com/office/powerpoint/2010/main" val="2292703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C5B64C-3C32-4062-9C30-A5FD3F8EC692}"/>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b="1" i="0" kern="1200" dirty="0">
                <a:solidFill>
                  <a:srgbClr val="EBEBEB"/>
                </a:solidFill>
                <a:latin typeface="+mj-lt"/>
                <a:ea typeface="+mj-ea"/>
                <a:cs typeface="+mj-cs"/>
              </a:rPr>
              <a:t>Cross Validation</a:t>
            </a:r>
          </a:p>
        </p:txBody>
      </p:sp>
      <p:sp>
        <p:nvSpPr>
          <p:cNvPr id="25"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7" name="Freeform: Shape 26">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6" name="Content Placeholder 5">
            <a:extLst>
              <a:ext uri="{FF2B5EF4-FFF2-40B4-BE49-F238E27FC236}">
                <a16:creationId xmlns:a16="http://schemas.microsoft.com/office/drawing/2014/main" id="{830A6D65-BEED-4924-83CD-0B83564993C9}"/>
              </a:ext>
            </a:extLst>
          </p:cNvPr>
          <p:cNvPicPr>
            <a:picLocks noGrp="1" noChangeAspect="1"/>
          </p:cNvPicPr>
          <p:nvPr>
            <p:ph sz="half" idx="2"/>
          </p:nvPr>
        </p:nvPicPr>
        <p:blipFill>
          <a:blip r:embed="rId6"/>
          <a:stretch>
            <a:fillRect/>
          </a:stretch>
        </p:blipFill>
        <p:spPr>
          <a:xfrm>
            <a:off x="6093992" y="2134650"/>
            <a:ext cx="5449889" cy="2588697"/>
          </a:xfrm>
          <a:prstGeom prst="rect">
            <a:avLst/>
          </a:prstGeom>
          <a:effectLst/>
        </p:spPr>
      </p:pic>
      <p:sp>
        <p:nvSpPr>
          <p:cNvPr id="29" name="Rectangle 28">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05E3EB4-1D75-429F-8F5F-6B0CFA0D5228}"/>
              </a:ext>
            </a:extLst>
          </p:cNvPr>
          <p:cNvSpPr>
            <a:spLocks noGrp="1"/>
          </p:cNvSpPr>
          <p:nvPr>
            <p:ph sz="half" idx="1"/>
          </p:nvPr>
        </p:nvSpPr>
        <p:spPr>
          <a:xfrm>
            <a:off x="693942" y="2443315"/>
            <a:ext cx="4166509" cy="3785419"/>
          </a:xfrm>
        </p:spPr>
        <p:txBody>
          <a:bodyPr vert="horz" lIns="91440" tIns="45720" rIns="91440" bIns="45720" rtlCol="0">
            <a:normAutofit/>
          </a:bodyPr>
          <a:lstStyle/>
          <a:p>
            <a:r>
              <a:rPr lang="en-US" dirty="0">
                <a:solidFill>
                  <a:srgbClr val="EBEBEB"/>
                </a:solidFill>
              </a:rPr>
              <a:t>Using 1 subset of the data as the validation data.  It got through each subset as the validation data and averages the results.</a:t>
            </a:r>
          </a:p>
          <a:p>
            <a:r>
              <a:rPr lang="en-US" dirty="0">
                <a:solidFill>
                  <a:srgbClr val="EBEBEB"/>
                </a:solidFill>
              </a:rPr>
              <a:t>Testing multiple number of subsets, found that 10 gave the best results</a:t>
            </a:r>
          </a:p>
          <a:p>
            <a:r>
              <a:rPr lang="en-US" dirty="0">
                <a:solidFill>
                  <a:srgbClr val="EBEBEB"/>
                </a:solidFill>
              </a:rPr>
              <a:t>The cross validation score for red wine was 91.55% and white wine 91.24%</a:t>
            </a:r>
          </a:p>
          <a:p>
            <a:endParaRPr lang="en-US" dirty="0">
              <a:solidFill>
                <a:srgbClr val="EBEBEB"/>
              </a:solidFill>
            </a:endParaRPr>
          </a:p>
          <a:p>
            <a:endParaRPr lang="en-US" dirty="0">
              <a:solidFill>
                <a:srgbClr val="EBEBEB"/>
              </a:solidFill>
            </a:endParaRPr>
          </a:p>
        </p:txBody>
      </p:sp>
    </p:spTree>
    <p:extLst>
      <p:ext uri="{BB962C8B-B14F-4D97-AF65-F5344CB8AC3E}">
        <p14:creationId xmlns:p14="http://schemas.microsoft.com/office/powerpoint/2010/main" val="850099923"/>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11</TotalTime>
  <Words>207</Words>
  <Application>Microsoft Office PowerPoint</Application>
  <PresentationFormat>Widescreen</PresentationFormat>
  <Paragraphs>15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Century Gothic</vt:lpstr>
      <vt:lpstr>Wingdings 3</vt:lpstr>
      <vt:lpstr>Ion</vt:lpstr>
      <vt:lpstr>Random Forest </vt:lpstr>
      <vt:lpstr>RandomForestClassifier</vt:lpstr>
      <vt:lpstr>Cross Validation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 </dc:title>
  <dc:creator>hubert cheng</dc:creator>
  <cp:lastModifiedBy>hubert cheng</cp:lastModifiedBy>
  <cp:revision>2</cp:revision>
  <dcterms:created xsi:type="dcterms:W3CDTF">2019-05-16T22:36:21Z</dcterms:created>
  <dcterms:modified xsi:type="dcterms:W3CDTF">2019-05-16T22:47:47Z</dcterms:modified>
</cp:coreProperties>
</file>