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4"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10249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04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13322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0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6936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51869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021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13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6023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647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5945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573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C7657-8E50-43B8-B0FC-3C9E47AD3696}"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496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29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25941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8963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21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C7657-8E50-43B8-B0FC-3C9E47AD3696}" type="datetimeFigureOut">
              <a:rPr lang="en-US" smtClean="0"/>
              <a:t>5/16/2019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401AF-BF37-4235-985E-537E05B5EB57}" type="slidenum">
              <a:rPr lang="en-US" smtClean="0"/>
              <a:t>‹#›</a:t>
            </a:fld>
            <a:endParaRPr lang="en-US"/>
          </a:p>
        </p:txBody>
      </p:sp>
    </p:spTree>
    <p:extLst>
      <p:ext uri="{BB962C8B-B14F-4D97-AF65-F5344CB8AC3E}">
        <p14:creationId xmlns:p14="http://schemas.microsoft.com/office/powerpoint/2010/main" val="1431430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br>
              <a:rPr lang="en-US" sz="3600" dirty="0"/>
            </a:br>
            <a:endParaRPr lang="en-US" sz="3600" dirty="0"/>
          </a:p>
        </p:txBody>
      </p:sp>
      <p:pic>
        <p:nvPicPr>
          <p:cNvPr id="26" name="Picture 25">
            <a:extLst>
              <a:ext uri="{FF2B5EF4-FFF2-40B4-BE49-F238E27FC236}">
                <a16:creationId xmlns:a16="http://schemas.microsoft.com/office/drawing/2014/main" id="{D6739B1A-EE63-47B4-A1C7-E2AF64F00121}"/>
              </a:ext>
            </a:extLst>
          </p:cNvPr>
          <p:cNvPicPr>
            <a:picLocks noChangeAspect="1"/>
          </p:cNvPicPr>
          <p:nvPr/>
        </p:nvPicPr>
        <p:blipFill rotWithShape="1">
          <a:blip r:embed="rId2"/>
          <a:srcRect l="18335" r="23514" b="-1"/>
          <a:stretch/>
        </p:blipFill>
        <p:spPr>
          <a:xfrm>
            <a:off x="4634680" y="10"/>
            <a:ext cx="7560130" cy="6857990"/>
          </a:xfrm>
          <a:prstGeom prst="rect">
            <a:avLst/>
          </a:prstGeom>
        </p:spPr>
      </p:pic>
      <p:sp>
        <p:nvSpPr>
          <p:cNvPr id="19" name="Text Placeholder 18">
            <a:extLst>
              <a:ext uri="{FF2B5EF4-FFF2-40B4-BE49-F238E27FC236}">
                <a16:creationId xmlns:a16="http://schemas.microsoft.com/office/drawing/2014/main"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pic>
        <p:nvPicPr>
          <p:cNvPr id="11" name="Content Placeholder 5">
            <a:extLst>
              <a:ext uri="{FF2B5EF4-FFF2-40B4-BE49-F238E27FC236}">
                <a16:creationId xmlns:a16="http://schemas.microsoft.com/office/drawing/2014/main" id="{C4CAC10B-F8E8-4C30-9506-1849547B8ACC}"/>
              </a:ext>
            </a:extLst>
          </p:cNvPr>
          <p:cNvPicPr>
            <a:picLocks noChangeAspect="1"/>
          </p:cNvPicPr>
          <p:nvPr/>
        </p:nvPicPr>
        <p:blipFill>
          <a:blip r:embed="rId2"/>
          <a:stretch>
            <a:fillRect/>
          </a:stretch>
        </p:blipFill>
        <p:spPr>
          <a:xfrm>
            <a:off x="6094410" y="1277495"/>
            <a:ext cx="5449471" cy="1982610"/>
          </a:xfrm>
          <a:prstGeom prst="rect">
            <a:avLst/>
          </a:prstGeom>
          <a:effectLst/>
        </p:spPr>
      </p:pic>
      <p:sp>
        <p:nvSpPr>
          <p:cNvPr id="13" name="Content Placeholder 12">
            <a:extLst>
              <a:ext uri="{FF2B5EF4-FFF2-40B4-BE49-F238E27FC236}">
                <a16:creationId xmlns:a16="http://schemas.microsoft.com/office/drawing/2014/main"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a16="http://schemas.microsoft.com/office/drawing/2014/main" id="{CBD53F6F-1595-4BE5-A110-D6E6FD2FE694}"/>
              </a:ext>
            </a:extLst>
          </p:cNvPr>
          <p:cNvPicPr>
            <a:picLocks noGrp="1" noChangeAspect="1"/>
          </p:cNvPicPr>
          <p:nvPr>
            <p:ph sz="half" idx="2"/>
          </p:nvPr>
        </p:nvPicPr>
        <p:blipFill>
          <a:blip r:embed="rId3"/>
          <a:stretch>
            <a:fillRect/>
          </a:stretch>
        </p:blipFill>
        <p:spPr>
          <a:xfrm>
            <a:off x="6094410" y="4216704"/>
            <a:ext cx="5449471" cy="1929792"/>
          </a:xfrm>
          <a:prstGeom prst="rect">
            <a:avLst/>
          </a:prstGeom>
          <a:effectLst/>
        </p:spPr>
      </p:pic>
      <p:sp>
        <p:nvSpPr>
          <p:cNvPr id="9" name="Rectangle 8">
            <a:extLst>
              <a:ext uri="{FF2B5EF4-FFF2-40B4-BE49-F238E27FC236}">
                <a16:creationId xmlns:a16="http://schemas.microsoft.com/office/drawing/2014/main"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a16="http://schemas.microsoft.com/office/drawing/2014/main"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pic>
        <p:nvPicPr>
          <p:cNvPr id="6" name="Content Placeholder 5">
            <a:extLst>
              <a:ext uri="{FF2B5EF4-FFF2-40B4-BE49-F238E27FC236}">
                <a16:creationId xmlns:a16="http://schemas.microsoft.com/office/drawing/2014/main" id="{830A6D65-BEED-4924-83CD-0B83564993C9}"/>
              </a:ext>
            </a:extLst>
          </p:cNvPr>
          <p:cNvPicPr>
            <a:picLocks noGrp="1" noChangeAspect="1"/>
          </p:cNvPicPr>
          <p:nvPr>
            <p:ph sz="half" idx="2"/>
          </p:nvPr>
        </p:nvPicPr>
        <p:blipFill>
          <a:blip r:embed="rId2"/>
          <a:stretch>
            <a:fillRect/>
          </a:stretch>
        </p:blipFill>
        <p:spPr>
          <a:xfrm>
            <a:off x="6093992" y="2134650"/>
            <a:ext cx="5449889" cy="2588697"/>
          </a:xfrm>
          <a:prstGeom prst="rect">
            <a:avLst/>
          </a:prstGeom>
          <a:effectLst/>
        </p:spPr>
      </p:pic>
      <p:sp>
        <p:nvSpPr>
          <p:cNvPr id="3" name="Content Placeholder 2">
            <a:extLst>
              <a:ext uri="{FF2B5EF4-FFF2-40B4-BE49-F238E27FC236}">
                <a16:creationId xmlns:a16="http://schemas.microsoft.com/office/drawing/2014/main"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Feature Importance with Random Forest</a:t>
            </a:r>
          </a:p>
        </p:txBody>
      </p:sp>
      <p:sp>
        <p:nvSpPr>
          <p:cNvPr id="27" name="Freeform: Shape 2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9">
            <a:extLst>
              <a:ext uri="{FF2B5EF4-FFF2-40B4-BE49-F238E27FC236}">
                <a16:creationId xmlns:a16="http://schemas.microsoft.com/office/drawing/2014/main" id="{7F220147-D0D0-414C-9569-0E4D790C2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3492" y="66422"/>
            <a:ext cx="4879684" cy="3356030"/>
          </a:xfrm>
          <a:prstGeom prst="rect">
            <a:avLst/>
          </a:prstGeom>
          <a:effectLst/>
        </p:spPr>
      </p:pic>
      <p:sp>
        <p:nvSpPr>
          <p:cNvPr id="31" name="Rectangle 3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7E79D0DF-41B3-4FBE-8795-2CABFF1799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627430" y="3435550"/>
            <a:ext cx="4805746" cy="3254098"/>
          </a:xfrm>
          <a:prstGeom prst="rect">
            <a:avLst/>
          </a:prstGeom>
          <a:effectLst/>
        </p:spPr>
      </p:pic>
    </p:spTree>
    <p:extLst>
      <p:ext uri="{BB962C8B-B14F-4D97-AF65-F5344CB8AC3E}">
        <p14:creationId xmlns:p14="http://schemas.microsoft.com/office/powerpoint/2010/main" val="24091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struggles with price tail</a:t>
            </a:r>
          </a:p>
        </p:txBody>
      </p:sp>
      <p:pic>
        <p:nvPicPr>
          <p:cNvPr id="5" name="Picture 4">
            <a:extLst>
              <a:ext uri="{FF2B5EF4-FFF2-40B4-BE49-F238E27FC236}">
                <a16:creationId xmlns:a16="http://schemas.microsoft.com/office/drawing/2014/main" id="{D849D527-EB6D-4B7C-90AF-0DE9812A5254}"/>
              </a:ext>
            </a:extLst>
          </p:cNvPr>
          <p:cNvPicPr>
            <a:picLocks noChangeAspect="1"/>
          </p:cNvPicPr>
          <p:nvPr/>
        </p:nvPicPr>
        <p:blipFill>
          <a:blip r:embed="rId2"/>
          <a:stretch>
            <a:fillRect/>
          </a:stretch>
        </p:blipFill>
        <p:spPr>
          <a:xfrm>
            <a:off x="323850" y="2323942"/>
            <a:ext cx="5772150" cy="3924300"/>
          </a:xfrm>
          <a:prstGeom prst="rect">
            <a:avLst/>
          </a:prstGeom>
        </p:spPr>
      </p:pic>
      <p:sp>
        <p:nvSpPr>
          <p:cNvPr id="13" name="Content Placeholder 5">
            <a:extLst>
              <a:ext uri="{FF2B5EF4-FFF2-40B4-BE49-F238E27FC236}">
                <a16:creationId xmlns:a16="http://schemas.microsoft.com/office/drawing/2014/main" id="{57049A7A-C1C3-423D-B954-683E4A13D494}"/>
              </a:ext>
            </a:extLst>
          </p:cNvPr>
          <p:cNvSpPr txBox="1">
            <a:spLocks/>
          </p:cNvSpPr>
          <p:nvPr/>
        </p:nvSpPr>
        <p:spPr>
          <a:xfrm>
            <a:off x="808036" y="185324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100% of prices included</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6539993" y="22579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6 most frequent countries</a:t>
            </a:r>
          </a:p>
          <a:p>
            <a:pPr lvl="1"/>
            <a:r>
              <a:rPr lang="en-US" dirty="0"/>
              <a:t>US, Italy, Spain, France, Chile, Portugal</a:t>
            </a:r>
          </a:p>
          <a:p>
            <a:pPr marL="457200" lvl="1" indent="0">
              <a:buNone/>
            </a:pPr>
            <a:endParaRPr lang="en-US" dirty="0"/>
          </a:p>
          <a:p>
            <a:r>
              <a:rPr lang="en-US" dirty="0"/>
              <a:t>Top 6 most frequent varieties</a:t>
            </a:r>
          </a:p>
          <a:p>
            <a:pPr lvl="1"/>
            <a:r>
              <a:rPr lang="en-US" dirty="0"/>
              <a:t>Pinot Noir, Chardonnay, Red Blend, Cabernet Sauvignon, Riesling, Syrah</a:t>
            </a:r>
            <a:br>
              <a:rPr lang="en-US" dirty="0"/>
            </a:br>
            <a:endParaRPr lang="en-US" dirty="0"/>
          </a:p>
          <a:p>
            <a:r>
              <a:rPr lang="en-US" dirty="0"/>
              <a:t>Quality (Points)</a:t>
            </a:r>
          </a:p>
          <a:p>
            <a:pPr lvl="1"/>
            <a:r>
              <a:rPr lang="en-US" dirty="0"/>
              <a:t>Score Range 80-100</a:t>
            </a:r>
          </a:p>
        </p:txBody>
      </p:sp>
    </p:spTree>
    <p:extLst>
      <p:ext uri="{BB962C8B-B14F-4D97-AF65-F5344CB8AC3E}">
        <p14:creationId xmlns:p14="http://schemas.microsoft.com/office/powerpoint/2010/main" val="110949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wineries in place of countries</a:t>
            </a:r>
          </a:p>
        </p:txBody>
      </p:sp>
      <p:sp>
        <p:nvSpPr>
          <p:cNvPr id="12" name="Content Placeholder 5">
            <a:extLst>
              <a:ext uri="{FF2B5EF4-FFF2-40B4-BE49-F238E27FC236}">
                <a16:creationId xmlns:a16="http://schemas.microsoft.com/office/drawing/2014/main" id="{E3BC7CF6-ACC7-43D9-9AF7-17CC4898FB20}"/>
              </a:ext>
            </a:extLst>
          </p:cNvPr>
          <p:cNvSpPr txBox="1">
            <a:spLocks/>
          </p:cNvSpPr>
          <p:nvPr/>
        </p:nvSpPr>
        <p:spPr>
          <a:xfrm>
            <a:off x="6673343" y="20674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3 most frequent wineries in each country</a:t>
            </a:r>
          </a:p>
          <a:p>
            <a:r>
              <a:rPr lang="en-US" dirty="0"/>
              <a:t>100% of prices</a:t>
            </a:r>
          </a:p>
          <a:p>
            <a:r>
              <a:rPr lang="en-US" dirty="0"/>
              <a:t>Small improvement in standard error</a:t>
            </a:r>
          </a:p>
        </p:txBody>
      </p:sp>
      <p:pic>
        <p:nvPicPr>
          <p:cNvPr id="9" name="Picture 8">
            <a:extLst>
              <a:ext uri="{FF2B5EF4-FFF2-40B4-BE49-F238E27FC236}">
                <a16:creationId xmlns:a16="http://schemas.microsoft.com/office/drawing/2014/main" id="{5C5ACF31-1015-4ABE-83B6-243BF7E577D6}"/>
              </a:ext>
            </a:extLst>
          </p:cNvPr>
          <p:cNvPicPr>
            <a:picLocks noChangeAspect="1"/>
          </p:cNvPicPr>
          <p:nvPr/>
        </p:nvPicPr>
        <p:blipFill>
          <a:blip r:embed="rId2"/>
          <a:stretch>
            <a:fillRect/>
          </a:stretch>
        </p:blipFill>
        <p:spPr>
          <a:xfrm>
            <a:off x="423862" y="2067495"/>
            <a:ext cx="5934075" cy="3495675"/>
          </a:xfrm>
          <a:prstGeom prst="rect">
            <a:avLst/>
          </a:prstGeom>
        </p:spPr>
      </p:pic>
    </p:spTree>
    <p:extLst>
      <p:ext uri="{BB962C8B-B14F-4D97-AF65-F5344CB8AC3E}">
        <p14:creationId xmlns:p14="http://schemas.microsoft.com/office/powerpoint/2010/main" val="156243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8" name="Oval 87">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 name="Picture 91">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a:xfrm>
            <a:off x="7552578" y="253074"/>
            <a:ext cx="4480105" cy="4510768"/>
          </a:xfrm>
        </p:spPr>
        <p:txBody>
          <a:bodyPr vert="horz" lIns="91440" tIns="45720" rIns="91440" bIns="45720" rtlCol="0" anchor="b">
            <a:noAutofit/>
          </a:bodyPr>
          <a:lstStyle/>
          <a:p>
            <a:r>
              <a:rPr lang="en-US" sz="2400" dirty="0"/>
              <a:t>Deep Learning Model</a:t>
            </a:r>
            <a:br>
              <a:rPr lang="en-US" sz="2400" dirty="0"/>
            </a:br>
            <a:br>
              <a:rPr lang="en-US" sz="2400" dirty="0"/>
            </a:br>
            <a:r>
              <a:rPr lang="en-US" sz="2400" dirty="0"/>
              <a:t>Better at predicting extreme price ranges with same inputs</a:t>
            </a:r>
          </a:p>
        </p:txBody>
      </p:sp>
      <p:sp>
        <p:nvSpPr>
          <p:cNvPr id="96" name="Rectangle 95">
            <a:extLst>
              <a:ext uri="{FF2B5EF4-FFF2-40B4-BE49-F238E27FC236}">
                <a16:creationId xmlns:a16="http://schemas.microsoft.com/office/drawing/2014/main" id="{3FDC3884-AF10-42EC-A828-643B6154F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8B33559A-2A3A-4095-B529-255757396E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426" b="-2"/>
          <a:stretch/>
        </p:blipFill>
        <p:spPr bwMode="auto">
          <a:xfrm>
            <a:off x="3934597" y="682398"/>
            <a:ext cx="3399115" cy="26241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CF11A9E-B891-4D97-A33D-1567C241E6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26" b="-2"/>
          <a:stretch/>
        </p:blipFill>
        <p:spPr bwMode="auto">
          <a:xfrm>
            <a:off x="591897" y="682398"/>
            <a:ext cx="3297683" cy="26241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A6E774-41E3-4E94-82DE-7C63B9FD3C1C}"/>
              </a:ext>
            </a:extLst>
          </p:cNvPr>
          <p:cNvPicPr>
            <a:picLocks noChangeAspect="1"/>
          </p:cNvPicPr>
          <p:nvPr/>
        </p:nvPicPr>
        <p:blipFill>
          <a:blip r:embed="rId9"/>
          <a:stretch>
            <a:fillRect/>
          </a:stretch>
        </p:blipFill>
        <p:spPr>
          <a:xfrm>
            <a:off x="7711895" y="541332"/>
            <a:ext cx="2562225" cy="1133475"/>
          </a:xfrm>
          <a:prstGeom prst="rect">
            <a:avLst/>
          </a:prstGeom>
        </p:spPr>
      </p:pic>
      <p:pic>
        <p:nvPicPr>
          <p:cNvPr id="1030" name="Picture 6">
            <a:extLst>
              <a:ext uri="{FF2B5EF4-FFF2-40B4-BE49-F238E27FC236}">
                <a16:creationId xmlns:a16="http://schemas.microsoft.com/office/drawing/2014/main" id="{AFD81008-FC28-4A30-AE23-DA7021DAF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897" y="3572920"/>
            <a:ext cx="354657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8C91D9-A722-4F0F-81CA-13D334C81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189" y="3570143"/>
            <a:ext cx="3640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E7B193-DC62-42FD-BDA2-29B098D36308}"/>
              </a:ext>
            </a:extLst>
          </p:cNvPr>
          <p:cNvSpPr txBox="1"/>
          <p:nvPr/>
        </p:nvSpPr>
        <p:spPr>
          <a:xfrm>
            <a:off x="477597" y="293248"/>
            <a:ext cx="4403770" cy="369332"/>
          </a:xfrm>
          <a:prstGeom prst="rect">
            <a:avLst/>
          </a:prstGeom>
          <a:noFill/>
        </p:spPr>
        <p:txBody>
          <a:bodyPr wrap="none" rtlCol="0">
            <a:spAutoFit/>
          </a:bodyPr>
          <a:lstStyle/>
          <a:p>
            <a:r>
              <a:rPr lang="en-US" dirty="0"/>
              <a:t>Model = f(winery, wine variety, points)</a:t>
            </a:r>
          </a:p>
        </p:txBody>
      </p:sp>
      <p:sp>
        <p:nvSpPr>
          <p:cNvPr id="21" name="TextBox 20">
            <a:extLst>
              <a:ext uri="{FF2B5EF4-FFF2-40B4-BE49-F238E27FC236}">
                <a16:creationId xmlns:a16="http://schemas.microsoft.com/office/drawing/2014/main" id="{796A9475-D757-4187-803B-E823A5501967}"/>
              </a:ext>
            </a:extLst>
          </p:cNvPr>
          <p:cNvSpPr txBox="1"/>
          <p:nvPr/>
        </p:nvSpPr>
        <p:spPr>
          <a:xfrm>
            <a:off x="163301" y="6283218"/>
            <a:ext cx="4533613" cy="369332"/>
          </a:xfrm>
          <a:prstGeom prst="rect">
            <a:avLst/>
          </a:prstGeom>
          <a:noFill/>
        </p:spPr>
        <p:txBody>
          <a:bodyPr wrap="none" rtlCol="0">
            <a:spAutoFit/>
          </a:bodyPr>
          <a:lstStyle/>
          <a:p>
            <a:r>
              <a:rPr lang="en-US" dirty="0"/>
              <a:t>Model = f(country, wine variety, points)</a:t>
            </a:r>
          </a:p>
        </p:txBody>
      </p:sp>
    </p:spTree>
    <p:extLst>
      <p:ext uri="{BB962C8B-B14F-4D97-AF65-F5344CB8AC3E}">
        <p14:creationId xmlns:p14="http://schemas.microsoft.com/office/powerpoint/2010/main" val="329241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Conclusions:</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1213391" y="1769723"/>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XXXXXXXXXXXXXXXXX</a:t>
            </a:r>
          </a:p>
          <a:p>
            <a:pPr marL="457200" lvl="1" indent="0">
              <a:buNone/>
            </a:pPr>
            <a:endParaRPr lang="en-US" dirty="0"/>
          </a:p>
          <a:p>
            <a:r>
              <a:rPr lang="en-US" dirty="0"/>
              <a:t>XXXXXXXXXXXXXXXXX</a:t>
            </a:r>
          </a:p>
          <a:p>
            <a:endParaRPr lang="en-US" dirty="0"/>
          </a:p>
          <a:p>
            <a:r>
              <a:rPr lang="en-US" dirty="0"/>
              <a:t>In addition to quality score, brand (winery) seems to matter more than location (country)</a:t>
            </a:r>
          </a:p>
        </p:txBody>
      </p:sp>
    </p:spTree>
    <p:extLst>
      <p:ext uri="{BB962C8B-B14F-4D97-AF65-F5344CB8AC3E}">
        <p14:creationId xmlns:p14="http://schemas.microsoft.com/office/powerpoint/2010/main" val="163467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332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Random Forest </vt:lpstr>
      <vt:lpstr>RandomForestClassifier</vt:lpstr>
      <vt:lpstr>Cross Validation</vt:lpstr>
      <vt:lpstr>Feature Importance with Random Forest</vt:lpstr>
      <vt:lpstr>Linear Model – struggles with price tail</vt:lpstr>
      <vt:lpstr>Linear Model – wineries in place of countries</vt:lpstr>
      <vt:lpstr>Deep Learning Model  Better at predicting extreme price ranges with same inputs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c:title>
  <dc:creator>hubert cheng</dc:creator>
  <cp:lastModifiedBy>hubert cheng</cp:lastModifiedBy>
  <cp:revision>1</cp:revision>
  <dcterms:created xsi:type="dcterms:W3CDTF">2019-05-17T00:22:16Z</dcterms:created>
  <dcterms:modified xsi:type="dcterms:W3CDTF">2019-05-17T00:23:45Z</dcterms:modified>
</cp:coreProperties>
</file>