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7657-8E50-43B8-B0FC-3C9E47AD369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01AF-BF37-4235-985E-537E05B5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9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7657-8E50-43B8-B0FC-3C9E47AD369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01AF-BF37-4235-985E-537E05B5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0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7657-8E50-43B8-B0FC-3C9E47AD369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01AF-BF37-4235-985E-537E05B5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21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7657-8E50-43B8-B0FC-3C9E47AD369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01AF-BF37-4235-985E-537E05B5EB5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8091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7657-8E50-43B8-B0FC-3C9E47AD369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01AF-BF37-4235-985E-537E05B5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15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7657-8E50-43B8-B0FC-3C9E47AD369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01AF-BF37-4235-985E-537E05B5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99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7657-8E50-43B8-B0FC-3C9E47AD369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01AF-BF37-4235-985E-537E05B5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8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7657-8E50-43B8-B0FC-3C9E47AD369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01AF-BF37-4235-985E-537E05B5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6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7657-8E50-43B8-B0FC-3C9E47AD369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01AF-BF37-4235-985E-537E05B5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3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7657-8E50-43B8-B0FC-3C9E47AD369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01AF-BF37-4235-985E-537E05B5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7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7657-8E50-43B8-B0FC-3C9E47AD369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01AF-BF37-4235-985E-537E05B5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5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7657-8E50-43B8-B0FC-3C9E47AD369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01AF-BF37-4235-985E-537E05B5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3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7657-8E50-43B8-B0FC-3C9E47AD369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01AF-BF37-4235-985E-537E05B5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7657-8E50-43B8-B0FC-3C9E47AD369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01AF-BF37-4235-985E-537E05B5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5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7657-8E50-43B8-B0FC-3C9E47AD369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01AF-BF37-4235-985E-537E05B5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1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7657-8E50-43B8-B0FC-3C9E47AD369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01AF-BF37-4235-985E-537E05B5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1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7657-8E50-43B8-B0FC-3C9E47AD369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01AF-BF37-4235-985E-537E05B5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8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64C7657-8E50-43B8-B0FC-3C9E47AD369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401AF-BF37-4235-985E-537E05B5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3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86D7-1645-4564-A3E7-700357D9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– how to capture the price tail?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C541BF-50D4-419D-9E00-3449DD1DC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7" y="2237726"/>
            <a:ext cx="5734203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E3BDC9-CB14-4724-96AB-D9F07238A277}"/>
              </a:ext>
            </a:extLst>
          </p:cNvPr>
          <p:cNvCxnSpPr>
            <a:cxnSpLocks/>
          </p:cNvCxnSpPr>
          <p:nvPr/>
        </p:nvCxnSpPr>
        <p:spPr>
          <a:xfrm>
            <a:off x="5157926" y="4728269"/>
            <a:ext cx="614224" cy="805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983F0C-7909-49EB-9369-8A53D948F13B}"/>
              </a:ext>
            </a:extLst>
          </p:cNvPr>
          <p:cNvSpPr txBox="1"/>
          <p:nvPr/>
        </p:nvSpPr>
        <p:spPr>
          <a:xfrm>
            <a:off x="3364637" y="4358937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 Price = $2013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F46E1E-0728-4A0B-AC09-85C193CFDB81}"/>
              </a:ext>
            </a:extLst>
          </p:cNvPr>
          <p:cNvSpPr txBox="1"/>
          <p:nvPr/>
        </p:nvSpPr>
        <p:spPr>
          <a:xfrm>
            <a:off x="1581705" y="2744334"/>
            <a:ext cx="241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99% of prices &lt; $164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E3BC7CF6-ACC7-43D9-9AF7-17CC4898FB20}"/>
              </a:ext>
            </a:extLst>
          </p:cNvPr>
          <p:cNvSpPr txBox="1">
            <a:spLocks/>
          </p:cNvSpPr>
          <p:nvPr/>
        </p:nvSpPr>
        <p:spPr>
          <a:xfrm>
            <a:off x="6673343" y="2067495"/>
            <a:ext cx="4396339" cy="37417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Top 6 most frequent countries</a:t>
            </a:r>
          </a:p>
          <a:p>
            <a:pPr lvl="1"/>
            <a:r>
              <a:rPr lang="en-US" dirty="0"/>
              <a:t>US, Italy, Spain, France, Chile, Portugal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Top 6 most frequent varieties</a:t>
            </a:r>
          </a:p>
          <a:p>
            <a:pPr lvl="1"/>
            <a:r>
              <a:rPr lang="en-US" dirty="0"/>
              <a:t>Pinot Noir, Chardonnay, Red Blend, Cabernet Sauvignon, Riesling, Syrah</a:t>
            </a:r>
            <a:br>
              <a:rPr lang="en-US" dirty="0"/>
            </a:br>
            <a:endParaRPr lang="en-US" dirty="0"/>
          </a:p>
          <a:p>
            <a:r>
              <a:rPr lang="en-US" dirty="0"/>
              <a:t>Quality (Points)</a:t>
            </a:r>
          </a:p>
          <a:p>
            <a:pPr lvl="1"/>
            <a:r>
              <a:rPr lang="en-US" dirty="0"/>
              <a:t>Score Range 80-100</a:t>
            </a:r>
          </a:p>
        </p:txBody>
      </p:sp>
    </p:spTree>
    <p:extLst>
      <p:ext uri="{BB962C8B-B14F-4D97-AF65-F5344CB8AC3E}">
        <p14:creationId xmlns:p14="http://schemas.microsoft.com/office/powerpoint/2010/main" val="402864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86D7-1645-4564-A3E7-700357D9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– struggles with price tail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9D527-EB6D-4B7C-90AF-0DE9812A5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2819400"/>
            <a:ext cx="5772150" cy="3924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91BE67-9F72-4E93-AC25-A95FFA5F3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25" y="2819400"/>
            <a:ext cx="6115286" cy="3924300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7049A7A-C1C3-423D-B954-683E4A13D494}"/>
              </a:ext>
            </a:extLst>
          </p:cNvPr>
          <p:cNvSpPr txBox="1">
            <a:spLocks/>
          </p:cNvSpPr>
          <p:nvPr/>
        </p:nvSpPr>
        <p:spPr>
          <a:xfrm>
            <a:off x="646111" y="2348706"/>
            <a:ext cx="4396339" cy="37417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100% of prices included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3E677D46-2E56-45CE-A7C5-F2C400CF4DC9}"/>
              </a:ext>
            </a:extLst>
          </p:cNvPr>
          <p:cNvSpPr txBox="1">
            <a:spLocks/>
          </p:cNvSpPr>
          <p:nvPr/>
        </p:nvSpPr>
        <p:spPr>
          <a:xfrm>
            <a:off x="6732586" y="2415381"/>
            <a:ext cx="4396339" cy="37417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99% of prices included</a:t>
            </a:r>
          </a:p>
        </p:txBody>
      </p:sp>
    </p:spTree>
    <p:extLst>
      <p:ext uri="{BB962C8B-B14F-4D97-AF65-F5344CB8AC3E}">
        <p14:creationId xmlns:p14="http://schemas.microsoft.com/office/powerpoint/2010/main" val="110949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86D7-1645-4564-A3E7-700357D9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– wineries in place of countries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E3BC7CF6-ACC7-43D9-9AF7-17CC4898FB20}"/>
              </a:ext>
            </a:extLst>
          </p:cNvPr>
          <p:cNvSpPr txBox="1">
            <a:spLocks/>
          </p:cNvSpPr>
          <p:nvPr/>
        </p:nvSpPr>
        <p:spPr>
          <a:xfrm>
            <a:off x="6673343" y="2067495"/>
            <a:ext cx="4396339" cy="37417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Top 3 most frequent wineries in each country</a:t>
            </a:r>
          </a:p>
          <a:p>
            <a:r>
              <a:rPr lang="en-US" dirty="0"/>
              <a:t>99% of prices</a:t>
            </a:r>
          </a:p>
          <a:p>
            <a:r>
              <a:rPr lang="en-US" dirty="0"/>
              <a:t>Not much accuracy improvement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5ACF31-1015-4ABE-83B6-243BF7E57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2067495"/>
            <a:ext cx="59340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3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>
            <a:extLst>
              <a:ext uri="{FF2B5EF4-FFF2-40B4-BE49-F238E27FC236}">
                <a16:creationId xmlns:a16="http://schemas.microsoft.com/office/drawing/2014/main" id="{BD310164-D3A3-415E-9D94-5D21D9FB2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BE586E08-18BF-4AB1-AB48-4005D567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8" name="Oval 87">
            <a:extLst>
              <a:ext uri="{FF2B5EF4-FFF2-40B4-BE49-F238E27FC236}">
                <a16:creationId xmlns:a16="http://schemas.microsoft.com/office/drawing/2014/main" id="{4A497DBC-2692-42B4-A606-31024033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3517A192-66A9-4297-9284-65580829A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130825ED-0133-430D-BBBB-50B6F5228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633F040E-FA1C-4EDC-B925-7EFCB9582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B86D7-1645-4564-A3E7-700357D93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7595" y="1815870"/>
            <a:ext cx="4480105" cy="30969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500" dirty="0"/>
              <a:t>Deep Learning Model</a:t>
            </a:r>
            <a:br>
              <a:rPr lang="en-US" sz="3500" dirty="0"/>
            </a:br>
            <a:br>
              <a:rPr lang="en-US" sz="3500" dirty="0"/>
            </a:br>
            <a:r>
              <a:rPr lang="en-US" sz="3500" dirty="0"/>
              <a:t>Better at predicting extreme price ranges with same inputs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FDC3884-AF10-42EC-A828-643B6154F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B33559A-2A3A-4095-B529-255757396E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6" b="-2"/>
          <a:stretch/>
        </p:blipFill>
        <p:spPr bwMode="auto">
          <a:xfrm>
            <a:off x="3951009" y="709404"/>
            <a:ext cx="3399115" cy="262410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CF11A9E-B891-4D97-A33D-1567C241E6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6" b="-2"/>
          <a:stretch/>
        </p:blipFill>
        <p:spPr bwMode="auto">
          <a:xfrm>
            <a:off x="490435" y="682398"/>
            <a:ext cx="3399145" cy="262412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EFFF1148-1B69-4708-A2D3-90A35CA51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6061" y="3471899"/>
            <a:ext cx="3399115" cy="262410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0979B09-8B6B-42CD-81D7-1C3107CFE3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33" b="-2"/>
          <a:stretch/>
        </p:blipFill>
        <p:spPr bwMode="auto">
          <a:xfrm>
            <a:off x="471052" y="3471899"/>
            <a:ext cx="3399114" cy="262412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A6E774-41E3-4E94-82DE-7C63B9FD3C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97595" y="599163"/>
            <a:ext cx="2562225" cy="1133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57DC71-ECBC-4678-8AFC-FC82524A51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97595" y="5504088"/>
            <a:ext cx="25812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13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Linear Model – how to capture the price tail?</vt:lpstr>
      <vt:lpstr>Linear Model – struggles with price tail</vt:lpstr>
      <vt:lpstr>Linear Model – wineries in place of countries</vt:lpstr>
      <vt:lpstr>Deep Learning Model  Better at predicting extreme price ranges with same inputs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Model – how to capture the price tail?</dc:title>
  <dc:creator>Mark Yocum</dc:creator>
  <cp:lastModifiedBy>Mark Yocum</cp:lastModifiedBy>
  <cp:revision>1</cp:revision>
  <dcterms:created xsi:type="dcterms:W3CDTF">2019-05-15T02:11:12Z</dcterms:created>
  <dcterms:modified xsi:type="dcterms:W3CDTF">2019-05-15T02:15:21Z</dcterms:modified>
</cp:coreProperties>
</file>