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 id="260" r:id="rId4"/>
    <p:sldId id="256" r:id="rId5"/>
    <p:sldId id="261" r:id="rId6"/>
    <p:sldId id="262" r:id="rId7"/>
    <p:sldId id="264" r:id="rId8"/>
    <p:sldId id="266"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4C7657-8E50-43B8-B0FC-3C9E47AD3696}"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10249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4C7657-8E50-43B8-B0FC-3C9E47AD3696}"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65040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1133221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8091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1693615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4C7657-8E50-43B8-B0FC-3C9E47AD3696}" type="datetimeFigureOut">
              <a:rPr lang="en-US" smtClean="0"/>
              <a:t>5/17/2019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518699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4C7657-8E50-43B8-B0FC-3C9E47AD3696}" type="datetimeFigureOut">
              <a:rPr lang="en-US" smtClean="0"/>
              <a:t>5/17/2019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102198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C7657-8E50-43B8-B0FC-3C9E47AD3696}"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61326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C7657-8E50-43B8-B0FC-3C9E47AD3696}"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760232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64C7657-8E50-43B8-B0FC-3C9E47AD3696}"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65647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05945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4C7657-8E50-43B8-B0FC-3C9E47AD3696}"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88573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4C7657-8E50-43B8-B0FC-3C9E47AD3696}" type="datetimeFigureOut">
              <a:rPr lang="en-US" smtClean="0"/>
              <a:t>5/17/2019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74968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64C7657-8E50-43B8-B0FC-3C9E47AD3696}" type="datetimeFigureOut">
              <a:rPr lang="en-US" smtClean="0"/>
              <a:t>5/17/2019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02905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4C7657-8E50-43B8-B0FC-3C9E47AD3696}" type="datetimeFigureOut">
              <a:rPr lang="en-US" smtClean="0"/>
              <a:t>5/17/2019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25941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64C7657-8E50-43B8-B0FC-3C9E47AD3696}" type="datetimeFigureOut">
              <a:rPr lang="en-US" smtClean="0"/>
              <a:t>5/17/2019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89631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4C7657-8E50-43B8-B0FC-3C9E47AD3696}"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882189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4C7657-8E50-43B8-B0FC-3C9E47AD3696}" type="datetimeFigureOut">
              <a:rPr lang="en-US" smtClean="0"/>
              <a:t>5/17/2019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1401AF-BF37-4235-985E-537E05B5EB57}" type="slidenum">
              <a:rPr lang="en-US" smtClean="0"/>
              <a:t>‹#›</a:t>
            </a:fld>
            <a:endParaRPr lang="en-US"/>
          </a:p>
        </p:txBody>
      </p:sp>
    </p:spTree>
    <p:extLst>
      <p:ext uri="{BB962C8B-B14F-4D97-AF65-F5344CB8AC3E}">
        <p14:creationId xmlns:p14="http://schemas.microsoft.com/office/powerpoint/2010/main" val="14314300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86D7-1645-4564-A3E7-700357D93592}"/>
              </a:ext>
            </a:extLst>
          </p:cNvPr>
          <p:cNvSpPr>
            <a:spLocks noGrp="1"/>
          </p:cNvSpPr>
          <p:nvPr>
            <p:ph type="title"/>
          </p:nvPr>
        </p:nvSpPr>
        <p:spPr/>
        <p:txBody>
          <a:bodyPr/>
          <a:lstStyle/>
          <a:p>
            <a:r>
              <a:rPr lang="en-US" dirty="0"/>
              <a:t>Linear Model – struggles with price tail</a:t>
            </a:r>
          </a:p>
        </p:txBody>
      </p:sp>
      <p:pic>
        <p:nvPicPr>
          <p:cNvPr id="5" name="Picture 4">
            <a:extLst>
              <a:ext uri="{FF2B5EF4-FFF2-40B4-BE49-F238E27FC236}">
                <a16:creationId xmlns:a16="http://schemas.microsoft.com/office/drawing/2014/main" id="{D849D527-EB6D-4B7C-90AF-0DE9812A5254}"/>
              </a:ext>
            </a:extLst>
          </p:cNvPr>
          <p:cNvPicPr>
            <a:picLocks noChangeAspect="1"/>
          </p:cNvPicPr>
          <p:nvPr/>
        </p:nvPicPr>
        <p:blipFill>
          <a:blip r:embed="rId2"/>
          <a:stretch>
            <a:fillRect/>
          </a:stretch>
        </p:blipFill>
        <p:spPr>
          <a:xfrm>
            <a:off x="323850" y="2323942"/>
            <a:ext cx="5772150" cy="3924300"/>
          </a:xfrm>
          <a:prstGeom prst="rect">
            <a:avLst/>
          </a:prstGeom>
        </p:spPr>
      </p:pic>
      <p:sp>
        <p:nvSpPr>
          <p:cNvPr id="13" name="Content Placeholder 5">
            <a:extLst>
              <a:ext uri="{FF2B5EF4-FFF2-40B4-BE49-F238E27FC236}">
                <a16:creationId xmlns:a16="http://schemas.microsoft.com/office/drawing/2014/main" id="{57049A7A-C1C3-423D-B954-683E4A13D494}"/>
              </a:ext>
            </a:extLst>
          </p:cNvPr>
          <p:cNvSpPr txBox="1">
            <a:spLocks/>
          </p:cNvSpPr>
          <p:nvPr/>
        </p:nvSpPr>
        <p:spPr>
          <a:xfrm>
            <a:off x="808036" y="1853248"/>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100% of prices included</a:t>
            </a:r>
          </a:p>
        </p:txBody>
      </p:sp>
      <p:sp>
        <p:nvSpPr>
          <p:cNvPr id="7" name="Content Placeholder 5">
            <a:extLst>
              <a:ext uri="{FF2B5EF4-FFF2-40B4-BE49-F238E27FC236}">
                <a16:creationId xmlns:a16="http://schemas.microsoft.com/office/drawing/2014/main" id="{20871757-659F-4DA1-B055-FF7FD4A7F65D}"/>
              </a:ext>
            </a:extLst>
          </p:cNvPr>
          <p:cNvSpPr txBox="1">
            <a:spLocks/>
          </p:cNvSpPr>
          <p:nvPr/>
        </p:nvSpPr>
        <p:spPr>
          <a:xfrm>
            <a:off x="6539993" y="2257995"/>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Top 6 most frequent countries</a:t>
            </a:r>
          </a:p>
          <a:p>
            <a:pPr lvl="1"/>
            <a:r>
              <a:rPr lang="en-US" dirty="0"/>
              <a:t>US, Italy, Spain, France, Chile, Portugal</a:t>
            </a:r>
          </a:p>
          <a:p>
            <a:pPr marL="457200" lvl="1" indent="0">
              <a:buNone/>
            </a:pPr>
            <a:endParaRPr lang="en-US" dirty="0"/>
          </a:p>
          <a:p>
            <a:r>
              <a:rPr lang="en-US" dirty="0"/>
              <a:t>Top 6 most frequent varieties</a:t>
            </a:r>
          </a:p>
          <a:p>
            <a:pPr lvl="1"/>
            <a:r>
              <a:rPr lang="en-US" dirty="0"/>
              <a:t>Pinot Noir, Chardonnay, Red Blend, Cabernet Sauvignon, Riesling, Syrah</a:t>
            </a:r>
            <a:br>
              <a:rPr lang="en-US" dirty="0"/>
            </a:br>
            <a:endParaRPr lang="en-US" dirty="0"/>
          </a:p>
          <a:p>
            <a:r>
              <a:rPr lang="en-US" dirty="0"/>
              <a:t>Quality (Points)</a:t>
            </a:r>
          </a:p>
          <a:p>
            <a:pPr lvl="1"/>
            <a:r>
              <a:rPr lang="en-US" dirty="0"/>
              <a:t>Score Range 80-100</a:t>
            </a:r>
          </a:p>
        </p:txBody>
      </p:sp>
    </p:spTree>
    <p:extLst>
      <p:ext uri="{BB962C8B-B14F-4D97-AF65-F5344CB8AC3E}">
        <p14:creationId xmlns:p14="http://schemas.microsoft.com/office/powerpoint/2010/main" val="1109498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86D7-1645-4564-A3E7-700357D93592}"/>
              </a:ext>
            </a:extLst>
          </p:cNvPr>
          <p:cNvSpPr>
            <a:spLocks noGrp="1"/>
          </p:cNvSpPr>
          <p:nvPr>
            <p:ph type="title"/>
          </p:nvPr>
        </p:nvSpPr>
        <p:spPr/>
        <p:txBody>
          <a:bodyPr/>
          <a:lstStyle/>
          <a:p>
            <a:r>
              <a:rPr lang="en-US" dirty="0"/>
              <a:t>Conclusions </a:t>
            </a:r>
          </a:p>
        </p:txBody>
      </p:sp>
      <p:sp>
        <p:nvSpPr>
          <p:cNvPr id="7" name="Content Placeholder 5">
            <a:extLst>
              <a:ext uri="{FF2B5EF4-FFF2-40B4-BE49-F238E27FC236}">
                <a16:creationId xmlns:a16="http://schemas.microsoft.com/office/drawing/2014/main" id="{20871757-659F-4DA1-B055-FF7FD4A7F65D}"/>
              </a:ext>
            </a:extLst>
          </p:cNvPr>
          <p:cNvSpPr txBox="1">
            <a:spLocks/>
          </p:cNvSpPr>
          <p:nvPr/>
        </p:nvSpPr>
        <p:spPr>
          <a:xfrm>
            <a:off x="1213391" y="1769723"/>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p>
        </p:txBody>
      </p:sp>
      <p:sp>
        <p:nvSpPr>
          <p:cNvPr id="4" name="Content Placeholder 2">
            <a:extLst>
              <a:ext uri="{FF2B5EF4-FFF2-40B4-BE49-F238E27FC236}">
                <a16:creationId xmlns:a16="http://schemas.microsoft.com/office/drawing/2014/main" id="{C8847E35-13A8-4722-8AE2-D04D3464D3BD}"/>
              </a:ext>
            </a:extLst>
          </p:cNvPr>
          <p:cNvSpPr>
            <a:spLocks noGrp="1"/>
          </p:cNvSpPr>
          <p:nvPr>
            <p:ph sz="half" idx="1"/>
          </p:nvPr>
        </p:nvSpPr>
        <p:spPr>
          <a:xfrm>
            <a:off x="747208" y="1789645"/>
            <a:ext cx="4166509" cy="3785419"/>
          </a:xfrm>
        </p:spPr>
        <p:txBody>
          <a:bodyPr vert="horz" lIns="91440" tIns="45720" rIns="91440" bIns="45720" rtlCol="0">
            <a:normAutofit/>
          </a:bodyPr>
          <a:lstStyle/>
          <a:p>
            <a:endParaRPr lang="en-US" dirty="0">
              <a:solidFill>
                <a:srgbClr val="EBEBEB"/>
              </a:solidFill>
            </a:endParaRPr>
          </a:p>
          <a:p>
            <a:endParaRPr lang="en-US" dirty="0">
              <a:solidFill>
                <a:srgbClr val="EBEBEB"/>
              </a:solidFill>
            </a:endParaRPr>
          </a:p>
        </p:txBody>
      </p:sp>
      <p:sp>
        <p:nvSpPr>
          <p:cNvPr id="5" name="Content Placeholder 2">
            <a:extLst>
              <a:ext uri="{FF2B5EF4-FFF2-40B4-BE49-F238E27FC236}">
                <a16:creationId xmlns:a16="http://schemas.microsoft.com/office/drawing/2014/main" id="{0DE004CF-1C98-43E1-B398-548DDA4A1D3C}"/>
              </a:ext>
            </a:extLst>
          </p:cNvPr>
          <p:cNvSpPr txBox="1">
            <a:spLocks/>
          </p:cNvSpPr>
          <p:nvPr/>
        </p:nvSpPr>
        <p:spPr>
          <a:xfrm>
            <a:off x="1103312" y="2060575"/>
            <a:ext cx="4396339" cy="41957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a:t>Chlorides and acidity are big drivers of quality, and generally less of both means improved quality.</a:t>
            </a:r>
            <a:endParaRPr lang="en-US" dirty="0"/>
          </a:p>
          <a:p>
            <a:endParaRPr lang="en-US" dirty="0"/>
          </a:p>
          <a:p>
            <a:r>
              <a:rPr lang="en-US" dirty="0"/>
              <a:t>Quality matters for price, but winery (brand) matters more than location.</a:t>
            </a:r>
          </a:p>
          <a:p>
            <a:endParaRPr lang="en-US" dirty="0"/>
          </a:p>
          <a:p>
            <a:r>
              <a:rPr lang="en-US" dirty="0"/>
              <a:t>Deep learning better than simple linear models for predicting price tails</a:t>
            </a:r>
          </a:p>
        </p:txBody>
      </p:sp>
    </p:spTree>
    <p:extLst>
      <p:ext uri="{BB962C8B-B14F-4D97-AF65-F5344CB8AC3E}">
        <p14:creationId xmlns:p14="http://schemas.microsoft.com/office/powerpoint/2010/main" val="163467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86D7-1645-4564-A3E7-700357D93592}"/>
              </a:ext>
            </a:extLst>
          </p:cNvPr>
          <p:cNvSpPr>
            <a:spLocks noGrp="1"/>
          </p:cNvSpPr>
          <p:nvPr>
            <p:ph type="title"/>
          </p:nvPr>
        </p:nvSpPr>
        <p:spPr/>
        <p:txBody>
          <a:bodyPr/>
          <a:lstStyle/>
          <a:p>
            <a:r>
              <a:rPr lang="en-US" dirty="0"/>
              <a:t>Linear Model – wineries in place of countries</a:t>
            </a:r>
          </a:p>
        </p:txBody>
      </p:sp>
      <p:sp>
        <p:nvSpPr>
          <p:cNvPr id="12" name="Content Placeholder 5">
            <a:extLst>
              <a:ext uri="{FF2B5EF4-FFF2-40B4-BE49-F238E27FC236}">
                <a16:creationId xmlns:a16="http://schemas.microsoft.com/office/drawing/2014/main" id="{E3BC7CF6-ACC7-43D9-9AF7-17CC4898FB20}"/>
              </a:ext>
            </a:extLst>
          </p:cNvPr>
          <p:cNvSpPr txBox="1">
            <a:spLocks/>
          </p:cNvSpPr>
          <p:nvPr/>
        </p:nvSpPr>
        <p:spPr>
          <a:xfrm>
            <a:off x="6673343" y="2067495"/>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Top 3 most frequent wineries in each country</a:t>
            </a:r>
          </a:p>
          <a:p>
            <a:r>
              <a:rPr lang="en-US" dirty="0"/>
              <a:t>100% of prices</a:t>
            </a:r>
          </a:p>
          <a:p>
            <a:r>
              <a:rPr lang="en-US" dirty="0"/>
              <a:t>Small improvement in standard error</a:t>
            </a:r>
          </a:p>
        </p:txBody>
      </p:sp>
      <p:pic>
        <p:nvPicPr>
          <p:cNvPr id="9" name="Picture 8">
            <a:extLst>
              <a:ext uri="{FF2B5EF4-FFF2-40B4-BE49-F238E27FC236}">
                <a16:creationId xmlns:a16="http://schemas.microsoft.com/office/drawing/2014/main" id="{5C5ACF31-1015-4ABE-83B6-243BF7E577D6}"/>
              </a:ext>
            </a:extLst>
          </p:cNvPr>
          <p:cNvPicPr>
            <a:picLocks noChangeAspect="1"/>
          </p:cNvPicPr>
          <p:nvPr/>
        </p:nvPicPr>
        <p:blipFill>
          <a:blip r:embed="rId2"/>
          <a:stretch>
            <a:fillRect/>
          </a:stretch>
        </p:blipFill>
        <p:spPr>
          <a:xfrm>
            <a:off x="423862" y="2067495"/>
            <a:ext cx="5934075" cy="3495675"/>
          </a:xfrm>
          <a:prstGeom prst="rect">
            <a:avLst/>
          </a:prstGeom>
        </p:spPr>
      </p:pic>
    </p:spTree>
    <p:extLst>
      <p:ext uri="{BB962C8B-B14F-4D97-AF65-F5344CB8AC3E}">
        <p14:creationId xmlns:p14="http://schemas.microsoft.com/office/powerpoint/2010/main" val="156243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4" name="Picture 83">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6" name="Picture 85">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8" name="Oval 87">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0" name="Picture 89">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2" name="Picture 91">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4" name="Rectangle 93">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2B86D7-1645-4564-A3E7-700357D93592}"/>
              </a:ext>
            </a:extLst>
          </p:cNvPr>
          <p:cNvSpPr>
            <a:spLocks noGrp="1"/>
          </p:cNvSpPr>
          <p:nvPr>
            <p:ph type="title"/>
          </p:nvPr>
        </p:nvSpPr>
        <p:spPr>
          <a:xfrm>
            <a:off x="7552578" y="253074"/>
            <a:ext cx="4480105" cy="4510768"/>
          </a:xfrm>
        </p:spPr>
        <p:txBody>
          <a:bodyPr vert="horz" lIns="91440" tIns="45720" rIns="91440" bIns="45720" rtlCol="0" anchor="b">
            <a:noAutofit/>
          </a:bodyPr>
          <a:lstStyle/>
          <a:p>
            <a:r>
              <a:rPr lang="en-US" sz="2400" dirty="0"/>
              <a:t>Deep Learning Model</a:t>
            </a:r>
            <a:br>
              <a:rPr lang="en-US" sz="2400" dirty="0"/>
            </a:br>
            <a:br>
              <a:rPr lang="en-US" sz="2400" dirty="0"/>
            </a:br>
            <a:r>
              <a:rPr lang="en-US" sz="2400" dirty="0"/>
              <a:t>Better at predicting extreme price ranges with same inputs</a:t>
            </a:r>
          </a:p>
        </p:txBody>
      </p:sp>
      <p:sp>
        <p:nvSpPr>
          <p:cNvPr id="96" name="Rectangle 95">
            <a:extLst>
              <a:ext uri="{FF2B5EF4-FFF2-40B4-BE49-F238E27FC236}">
                <a16:creationId xmlns:a16="http://schemas.microsoft.com/office/drawing/2014/main" id="{3FDC3884-AF10-42EC-A828-643B6154F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8B33559A-2A3A-4095-B529-255757396E5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426" b="-2"/>
          <a:stretch/>
        </p:blipFill>
        <p:spPr bwMode="auto">
          <a:xfrm>
            <a:off x="3934597" y="682398"/>
            <a:ext cx="3399115" cy="2624101"/>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6CF11A9E-B891-4D97-A33D-1567C241E61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426" b="-2"/>
          <a:stretch/>
        </p:blipFill>
        <p:spPr bwMode="auto">
          <a:xfrm>
            <a:off x="591897" y="682398"/>
            <a:ext cx="3297683" cy="262412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FA6E774-41E3-4E94-82DE-7C63B9FD3C1C}"/>
              </a:ext>
            </a:extLst>
          </p:cNvPr>
          <p:cNvPicPr>
            <a:picLocks noChangeAspect="1"/>
          </p:cNvPicPr>
          <p:nvPr/>
        </p:nvPicPr>
        <p:blipFill>
          <a:blip r:embed="rId9"/>
          <a:stretch>
            <a:fillRect/>
          </a:stretch>
        </p:blipFill>
        <p:spPr>
          <a:xfrm>
            <a:off x="7711895" y="541332"/>
            <a:ext cx="2562225" cy="1133475"/>
          </a:xfrm>
          <a:prstGeom prst="rect">
            <a:avLst/>
          </a:prstGeom>
        </p:spPr>
      </p:pic>
      <p:pic>
        <p:nvPicPr>
          <p:cNvPr id="1030" name="Picture 6">
            <a:extLst>
              <a:ext uri="{FF2B5EF4-FFF2-40B4-BE49-F238E27FC236}">
                <a16:creationId xmlns:a16="http://schemas.microsoft.com/office/drawing/2014/main" id="{AFD81008-FC28-4A30-AE23-DA7021DAF4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1897" y="3572920"/>
            <a:ext cx="3546578"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F8C91D9-A722-4F0F-81CA-13D334C81BE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2189" y="3570143"/>
            <a:ext cx="3640489" cy="2647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E7B193-DC62-42FD-BDA2-29B098D36308}"/>
              </a:ext>
            </a:extLst>
          </p:cNvPr>
          <p:cNvSpPr txBox="1"/>
          <p:nvPr/>
        </p:nvSpPr>
        <p:spPr>
          <a:xfrm>
            <a:off x="477597" y="293248"/>
            <a:ext cx="4403770" cy="369332"/>
          </a:xfrm>
          <a:prstGeom prst="rect">
            <a:avLst/>
          </a:prstGeom>
          <a:noFill/>
        </p:spPr>
        <p:txBody>
          <a:bodyPr wrap="none" rtlCol="0">
            <a:spAutoFit/>
          </a:bodyPr>
          <a:lstStyle/>
          <a:p>
            <a:r>
              <a:rPr lang="en-US" dirty="0"/>
              <a:t>Model = f(winery, wine variety, points)</a:t>
            </a:r>
          </a:p>
        </p:txBody>
      </p:sp>
      <p:sp>
        <p:nvSpPr>
          <p:cNvPr id="21" name="TextBox 20">
            <a:extLst>
              <a:ext uri="{FF2B5EF4-FFF2-40B4-BE49-F238E27FC236}">
                <a16:creationId xmlns:a16="http://schemas.microsoft.com/office/drawing/2014/main" id="{796A9475-D757-4187-803B-E823A5501967}"/>
              </a:ext>
            </a:extLst>
          </p:cNvPr>
          <p:cNvSpPr txBox="1"/>
          <p:nvPr/>
        </p:nvSpPr>
        <p:spPr>
          <a:xfrm>
            <a:off x="163301" y="6283218"/>
            <a:ext cx="4533613" cy="369332"/>
          </a:xfrm>
          <a:prstGeom prst="rect">
            <a:avLst/>
          </a:prstGeom>
          <a:noFill/>
        </p:spPr>
        <p:txBody>
          <a:bodyPr wrap="none" rtlCol="0">
            <a:spAutoFit/>
          </a:bodyPr>
          <a:lstStyle/>
          <a:p>
            <a:r>
              <a:rPr lang="en-US" dirty="0"/>
              <a:t>Model = f(country, wine variety, points)</a:t>
            </a:r>
          </a:p>
        </p:txBody>
      </p:sp>
    </p:spTree>
    <p:extLst>
      <p:ext uri="{BB962C8B-B14F-4D97-AF65-F5344CB8AC3E}">
        <p14:creationId xmlns:p14="http://schemas.microsoft.com/office/powerpoint/2010/main" val="329241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5F5F2D6-A787-48DD-934B-63B8A70AC7ED}"/>
              </a:ext>
            </a:extLst>
          </p:cNvPr>
          <p:cNvSpPr>
            <a:spLocks noGrp="1"/>
          </p:cNvSpPr>
          <p:nvPr>
            <p:ph type="title"/>
          </p:nvPr>
        </p:nvSpPr>
        <p:spPr>
          <a:xfrm>
            <a:off x="650669" y="629266"/>
            <a:ext cx="3330328" cy="1641986"/>
          </a:xfrm>
        </p:spPr>
        <p:txBody>
          <a:bodyPr vert="horz" lIns="91440" tIns="45720" rIns="91440" bIns="45720" rtlCol="0" anchor="t">
            <a:normAutofit/>
          </a:bodyPr>
          <a:lstStyle/>
          <a:p>
            <a:pPr>
              <a:lnSpc>
                <a:spcPct val="90000"/>
              </a:lnSpc>
            </a:pPr>
            <a:r>
              <a:rPr lang="en-US" sz="3600" b="1" dirty="0"/>
              <a:t>Random Forest</a:t>
            </a:r>
            <a:br>
              <a:rPr lang="en-US" sz="3600" dirty="0"/>
            </a:br>
            <a:endParaRPr lang="en-US" sz="3600" dirty="0"/>
          </a:p>
        </p:txBody>
      </p:sp>
      <p:pic>
        <p:nvPicPr>
          <p:cNvPr id="26" name="Picture 25">
            <a:extLst>
              <a:ext uri="{FF2B5EF4-FFF2-40B4-BE49-F238E27FC236}">
                <a16:creationId xmlns:a16="http://schemas.microsoft.com/office/drawing/2014/main" id="{D6739B1A-EE63-47B4-A1C7-E2AF64F00121}"/>
              </a:ext>
            </a:extLst>
          </p:cNvPr>
          <p:cNvPicPr>
            <a:picLocks noChangeAspect="1"/>
          </p:cNvPicPr>
          <p:nvPr/>
        </p:nvPicPr>
        <p:blipFill rotWithShape="1">
          <a:blip r:embed="rId2"/>
          <a:srcRect l="18335" r="23514" b="-1"/>
          <a:stretch/>
        </p:blipFill>
        <p:spPr>
          <a:xfrm>
            <a:off x="4634680" y="10"/>
            <a:ext cx="7560130" cy="6857990"/>
          </a:xfrm>
          <a:prstGeom prst="rect">
            <a:avLst/>
          </a:prstGeom>
        </p:spPr>
      </p:pic>
      <p:sp>
        <p:nvSpPr>
          <p:cNvPr id="19" name="Text Placeholder 18">
            <a:extLst>
              <a:ext uri="{FF2B5EF4-FFF2-40B4-BE49-F238E27FC236}">
                <a16:creationId xmlns:a16="http://schemas.microsoft.com/office/drawing/2014/main" id="{4A934B4A-5CB4-4B82-99C0-FAB17E1BBBB3}"/>
              </a:ext>
            </a:extLst>
          </p:cNvPr>
          <p:cNvSpPr>
            <a:spLocks noGrp="1"/>
          </p:cNvSpPr>
          <p:nvPr>
            <p:ph sz="half" idx="1"/>
          </p:nvPr>
        </p:nvSpPr>
        <p:spPr>
          <a:xfrm>
            <a:off x="650669" y="2438400"/>
            <a:ext cx="3330328" cy="3809999"/>
          </a:xfrm>
        </p:spPr>
        <p:txBody>
          <a:bodyPr vert="horz" lIns="91440" tIns="45720" rIns="91440" bIns="45720" rtlCol="0">
            <a:normAutofit/>
          </a:bodyPr>
          <a:lstStyle/>
          <a:p>
            <a:r>
              <a:rPr lang="en-US"/>
              <a:t>Splitting the data to 2 bins</a:t>
            </a:r>
          </a:p>
          <a:p>
            <a:r>
              <a:rPr lang="en-US"/>
              <a:t>Quality ratings from 2 – 6.5 are bad wines “0”</a:t>
            </a:r>
          </a:p>
          <a:p>
            <a:r>
              <a:rPr lang="en-US"/>
              <a:t>Quality ratings from 6.5 – 10 are good wines “1”</a:t>
            </a:r>
          </a:p>
          <a:p>
            <a:endParaRPr lang="en-US" dirty="0"/>
          </a:p>
        </p:txBody>
      </p:sp>
    </p:spTree>
    <p:extLst>
      <p:ext uri="{BB962C8B-B14F-4D97-AF65-F5344CB8AC3E}">
        <p14:creationId xmlns:p14="http://schemas.microsoft.com/office/powerpoint/2010/main" val="239506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0435-8EDA-47C1-8025-01B19524804F}"/>
              </a:ext>
            </a:extLst>
          </p:cNvPr>
          <p:cNvSpPr>
            <a:spLocks noGrp="1"/>
          </p:cNvSpPr>
          <p:nvPr>
            <p:ph type="title"/>
          </p:nvPr>
        </p:nvSpPr>
        <p:spPr>
          <a:xfrm>
            <a:off x="646112" y="452718"/>
            <a:ext cx="4165580" cy="1400530"/>
          </a:xfrm>
        </p:spPr>
        <p:txBody>
          <a:bodyPr vert="horz" lIns="91440" tIns="45720" rIns="91440" bIns="45720" rtlCol="0" anchor="t">
            <a:normAutofit/>
          </a:bodyPr>
          <a:lstStyle/>
          <a:p>
            <a:r>
              <a:rPr lang="en-US" b="1" dirty="0"/>
              <a:t>RandomForestClassifier</a:t>
            </a:r>
          </a:p>
        </p:txBody>
      </p:sp>
      <p:pic>
        <p:nvPicPr>
          <p:cNvPr id="11" name="Content Placeholder 5">
            <a:extLst>
              <a:ext uri="{FF2B5EF4-FFF2-40B4-BE49-F238E27FC236}">
                <a16:creationId xmlns:a16="http://schemas.microsoft.com/office/drawing/2014/main" id="{C4CAC10B-F8E8-4C30-9506-1849547B8ACC}"/>
              </a:ext>
            </a:extLst>
          </p:cNvPr>
          <p:cNvPicPr>
            <a:picLocks noChangeAspect="1"/>
          </p:cNvPicPr>
          <p:nvPr/>
        </p:nvPicPr>
        <p:blipFill>
          <a:blip r:embed="rId2"/>
          <a:stretch>
            <a:fillRect/>
          </a:stretch>
        </p:blipFill>
        <p:spPr>
          <a:xfrm>
            <a:off x="6094410" y="1277495"/>
            <a:ext cx="5449471" cy="1982610"/>
          </a:xfrm>
          <a:prstGeom prst="rect">
            <a:avLst/>
          </a:prstGeom>
          <a:effectLst/>
        </p:spPr>
      </p:pic>
      <p:sp>
        <p:nvSpPr>
          <p:cNvPr id="13" name="Content Placeholder 12">
            <a:extLst>
              <a:ext uri="{FF2B5EF4-FFF2-40B4-BE49-F238E27FC236}">
                <a16:creationId xmlns:a16="http://schemas.microsoft.com/office/drawing/2014/main" id="{CCBA827A-E4C5-46BE-80A4-09008D7EE4B5}"/>
              </a:ext>
            </a:extLst>
          </p:cNvPr>
          <p:cNvSpPr>
            <a:spLocks noGrp="1"/>
          </p:cNvSpPr>
          <p:nvPr>
            <p:ph sz="half" idx="1"/>
          </p:nvPr>
        </p:nvSpPr>
        <p:spPr>
          <a:xfrm>
            <a:off x="646113" y="2052918"/>
            <a:ext cx="4165146" cy="4195481"/>
          </a:xfrm>
        </p:spPr>
        <p:txBody>
          <a:bodyPr vert="horz" lIns="91440" tIns="45720" rIns="91440" bIns="45720" rtlCol="0">
            <a:normAutofit fontScale="85000" lnSpcReduction="10000"/>
          </a:bodyPr>
          <a:lstStyle/>
          <a:p>
            <a:r>
              <a:rPr lang="en-US" dirty="0"/>
              <a:t>Precision, the ability of a classifier not to label an instance red that is actually white and vise versa. Weighted avg of 86% (red), 87% (white)</a:t>
            </a:r>
          </a:p>
          <a:p>
            <a:r>
              <a:rPr lang="en-US" dirty="0"/>
              <a:t>Recall is the ability of a classifier to find all red or white instances, respectively.  Weighted avg of 88% for both.</a:t>
            </a:r>
          </a:p>
          <a:p>
            <a:r>
              <a:rPr lang="en-US" dirty="0"/>
              <a:t>F1 score is a weighted harmonic mean of precision and recall such that the best score is 1.0 and the worst is 0.0. The weighted average of F1 should be used to compare classifier models, not global accuracy.</a:t>
            </a:r>
          </a:p>
          <a:p>
            <a:r>
              <a:rPr lang="en-US" dirty="0"/>
              <a:t>Support is the number of actual occurrences of the class in the specified dataset.</a:t>
            </a:r>
          </a:p>
        </p:txBody>
      </p:sp>
      <p:pic>
        <p:nvPicPr>
          <p:cNvPr id="8" name="Content Placeholder 7">
            <a:extLst>
              <a:ext uri="{FF2B5EF4-FFF2-40B4-BE49-F238E27FC236}">
                <a16:creationId xmlns:a16="http://schemas.microsoft.com/office/drawing/2014/main" id="{CBD53F6F-1595-4BE5-A110-D6E6FD2FE694}"/>
              </a:ext>
            </a:extLst>
          </p:cNvPr>
          <p:cNvPicPr>
            <a:picLocks noGrp="1" noChangeAspect="1"/>
          </p:cNvPicPr>
          <p:nvPr>
            <p:ph sz="half" idx="2"/>
          </p:nvPr>
        </p:nvPicPr>
        <p:blipFill>
          <a:blip r:embed="rId3"/>
          <a:stretch>
            <a:fillRect/>
          </a:stretch>
        </p:blipFill>
        <p:spPr>
          <a:xfrm>
            <a:off x="6094410" y="4216704"/>
            <a:ext cx="5449471" cy="1929792"/>
          </a:xfrm>
          <a:prstGeom prst="rect">
            <a:avLst/>
          </a:prstGeom>
          <a:effectLst/>
        </p:spPr>
      </p:pic>
      <p:sp>
        <p:nvSpPr>
          <p:cNvPr id="9" name="Rectangle 8">
            <a:extLst>
              <a:ext uri="{FF2B5EF4-FFF2-40B4-BE49-F238E27FC236}">
                <a16:creationId xmlns:a16="http://schemas.microsoft.com/office/drawing/2014/main" id="{430BE6C0-C3BC-4135-A09E-7F39A4DC450D}"/>
              </a:ext>
            </a:extLst>
          </p:cNvPr>
          <p:cNvSpPr/>
          <p:nvPr/>
        </p:nvSpPr>
        <p:spPr>
          <a:xfrm>
            <a:off x="7482468" y="828769"/>
            <a:ext cx="2133463" cy="369332"/>
          </a:xfrm>
          <a:prstGeom prst="rect">
            <a:avLst/>
          </a:prstGeom>
        </p:spPr>
        <p:txBody>
          <a:bodyPr wrap="square">
            <a:spAutoFit/>
          </a:bodyPr>
          <a:lstStyle/>
          <a:p>
            <a:r>
              <a:rPr lang="en-US" b="1" u="sng" dirty="0">
                <a:solidFill>
                  <a:schemeClr val="bg1"/>
                </a:solidFill>
              </a:rPr>
              <a:t>Red Wine</a:t>
            </a:r>
          </a:p>
        </p:txBody>
      </p:sp>
      <p:sp>
        <p:nvSpPr>
          <p:cNvPr id="10" name="Rectangle 9">
            <a:extLst>
              <a:ext uri="{FF2B5EF4-FFF2-40B4-BE49-F238E27FC236}">
                <a16:creationId xmlns:a16="http://schemas.microsoft.com/office/drawing/2014/main" id="{63D7D748-C6E4-4FBD-BE6C-934A3F4A86E2}"/>
              </a:ext>
            </a:extLst>
          </p:cNvPr>
          <p:cNvSpPr/>
          <p:nvPr/>
        </p:nvSpPr>
        <p:spPr>
          <a:xfrm>
            <a:off x="7539146" y="3744157"/>
            <a:ext cx="2133463" cy="369332"/>
          </a:xfrm>
          <a:prstGeom prst="rect">
            <a:avLst/>
          </a:prstGeom>
        </p:spPr>
        <p:txBody>
          <a:bodyPr wrap="square">
            <a:spAutoFit/>
          </a:bodyPr>
          <a:lstStyle/>
          <a:p>
            <a:r>
              <a:rPr lang="en-US" b="1" u="sng" dirty="0">
                <a:solidFill>
                  <a:schemeClr val="bg1"/>
                </a:solidFill>
              </a:rPr>
              <a:t>White Wine</a:t>
            </a:r>
          </a:p>
        </p:txBody>
      </p:sp>
    </p:spTree>
    <p:extLst>
      <p:ext uri="{BB962C8B-B14F-4D97-AF65-F5344CB8AC3E}">
        <p14:creationId xmlns:p14="http://schemas.microsoft.com/office/powerpoint/2010/main" val="229270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B64C-3C32-4062-9C30-A5FD3F8EC692}"/>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1" i="0" kern="1200" dirty="0">
                <a:solidFill>
                  <a:srgbClr val="EBEBEB"/>
                </a:solidFill>
                <a:latin typeface="+mj-lt"/>
                <a:ea typeface="+mj-ea"/>
                <a:cs typeface="+mj-cs"/>
              </a:rPr>
              <a:t>Cross Validation</a:t>
            </a:r>
          </a:p>
        </p:txBody>
      </p:sp>
      <p:pic>
        <p:nvPicPr>
          <p:cNvPr id="6" name="Content Placeholder 5">
            <a:extLst>
              <a:ext uri="{FF2B5EF4-FFF2-40B4-BE49-F238E27FC236}">
                <a16:creationId xmlns:a16="http://schemas.microsoft.com/office/drawing/2014/main" id="{830A6D65-BEED-4924-83CD-0B83564993C9}"/>
              </a:ext>
            </a:extLst>
          </p:cNvPr>
          <p:cNvPicPr>
            <a:picLocks noGrp="1" noChangeAspect="1"/>
          </p:cNvPicPr>
          <p:nvPr>
            <p:ph sz="half" idx="2"/>
          </p:nvPr>
        </p:nvPicPr>
        <p:blipFill>
          <a:blip r:embed="rId2"/>
          <a:stretch>
            <a:fillRect/>
          </a:stretch>
        </p:blipFill>
        <p:spPr>
          <a:xfrm>
            <a:off x="6093992" y="2134650"/>
            <a:ext cx="5449889" cy="2588697"/>
          </a:xfrm>
          <a:prstGeom prst="rect">
            <a:avLst/>
          </a:prstGeom>
          <a:effectLst/>
        </p:spPr>
      </p:pic>
      <p:sp>
        <p:nvSpPr>
          <p:cNvPr id="3" name="Content Placeholder 2">
            <a:extLst>
              <a:ext uri="{FF2B5EF4-FFF2-40B4-BE49-F238E27FC236}">
                <a16:creationId xmlns:a16="http://schemas.microsoft.com/office/drawing/2014/main" id="{605E3EB4-1D75-429F-8F5F-6B0CFA0D5228}"/>
              </a:ext>
            </a:extLst>
          </p:cNvPr>
          <p:cNvSpPr>
            <a:spLocks noGrp="1"/>
          </p:cNvSpPr>
          <p:nvPr>
            <p:ph sz="half" idx="1"/>
          </p:nvPr>
        </p:nvSpPr>
        <p:spPr>
          <a:xfrm>
            <a:off x="693942" y="2443315"/>
            <a:ext cx="4166509" cy="3785419"/>
          </a:xfrm>
        </p:spPr>
        <p:txBody>
          <a:bodyPr vert="horz" lIns="91440" tIns="45720" rIns="91440" bIns="45720" rtlCol="0">
            <a:normAutofit/>
          </a:bodyPr>
          <a:lstStyle/>
          <a:p>
            <a:r>
              <a:rPr lang="en-US" dirty="0">
                <a:solidFill>
                  <a:srgbClr val="EBEBEB"/>
                </a:solidFill>
              </a:rPr>
              <a:t>Using 1 subset of the data as the validation data.  It got through each subset as the validation data and averages the results.</a:t>
            </a:r>
          </a:p>
          <a:p>
            <a:r>
              <a:rPr lang="en-US" dirty="0">
                <a:solidFill>
                  <a:srgbClr val="EBEBEB"/>
                </a:solidFill>
              </a:rPr>
              <a:t>Testing multiple number of subsets, found that 10 gave the best results</a:t>
            </a:r>
          </a:p>
          <a:p>
            <a:r>
              <a:rPr lang="en-US" dirty="0">
                <a:solidFill>
                  <a:srgbClr val="EBEBEB"/>
                </a:solidFill>
              </a:rPr>
              <a:t>The cross validation score for red wine was 91.55% and white wine 91.24%</a:t>
            </a:r>
          </a:p>
          <a:p>
            <a:endParaRPr lang="en-US" dirty="0">
              <a:solidFill>
                <a:srgbClr val="EBEBEB"/>
              </a:solidFill>
            </a:endParaRPr>
          </a:p>
          <a:p>
            <a:endParaRPr lang="en-US" dirty="0">
              <a:solidFill>
                <a:srgbClr val="EBEBEB"/>
              </a:solidFill>
            </a:endParaRPr>
          </a:p>
        </p:txBody>
      </p:sp>
    </p:spTree>
    <p:extLst>
      <p:ext uri="{BB962C8B-B14F-4D97-AF65-F5344CB8AC3E}">
        <p14:creationId xmlns:p14="http://schemas.microsoft.com/office/powerpoint/2010/main" val="85009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8C5B64C-3C32-4062-9C30-A5FD3F8EC692}"/>
              </a:ext>
            </a:extLst>
          </p:cNvPr>
          <p:cNvSpPr>
            <a:spLocks noGrp="1"/>
          </p:cNvSpPr>
          <p:nvPr>
            <p:ph type="title"/>
          </p:nvPr>
        </p:nvSpPr>
        <p:spPr>
          <a:xfrm>
            <a:off x="646112" y="452718"/>
            <a:ext cx="4165580" cy="1400530"/>
          </a:xfrm>
        </p:spPr>
        <p:txBody>
          <a:bodyPr vert="horz" lIns="91440" tIns="45720" rIns="91440" bIns="45720" rtlCol="0" anchor="t">
            <a:normAutofit fontScale="90000"/>
          </a:bodyPr>
          <a:lstStyle/>
          <a:p>
            <a:r>
              <a:rPr lang="en-US" dirty="0"/>
              <a:t>Feature Importance with Random Forest</a:t>
            </a:r>
          </a:p>
        </p:txBody>
      </p:sp>
      <p:sp>
        <p:nvSpPr>
          <p:cNvPr id="27" name="Freeform: Shape 26">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9"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 name="Picture 9">
            <a:extLst>
              <a:ext uri="{FF2B5EF4-FFF2-40B4-BE49-F238E27FC236}">
                <a16:creationId xmlns:a16="http://schemas.microsoft.com/office/drawing/2014/main" id="{7F220147-D0D0-414C-9569-0E4D790C24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53492" y="66422"/>
            <a:ext cx="4879684" cy="3356030"/>
          </a:xfrm>
          <a:prstGeom prst="rect">
            <a:avLst/>
          </a:prstGeom>
          <a:effectLst/>
        </p:spPr>
      </p:pic>
      <p:sp>
        <p:nvSpPr>
          <p:cNvPr id="31" name="Rectangle 30">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Content Placeholder 7">
            <a:extLst>
              <a:ext uri="{FF2B5EF4-FFF2-40B4-BE49-F238E27FC236}">
                <a16:creationId xmlns:a16="http://schemas.microsoft.com/office/drawing/2014/main" id="{7E79D0DF-41B3-4FBE-8795-2CABFF179969}"/>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5627430" y="3435550"/>
            <a:ext cx="4805746" cy="3254098"/>
          </a:xfrm>
          <a:prstGeom prst="rect">
            <a:avLst/>
          </a:prstGeom>
          <a:effectLst/>
        </p:spPr>
      </p:pic>
    </p:spTree>
    <p:extLst>
      <p:ext uri="{BB962C8B-B14F-4D97-AF65-F5344CB8AC3E}">
        <p14:creationId xmlns:p14="http://schemas.microsoft.com/office/powerpoint/2010/main" val="24091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Categorical Neural Network </a:t>
            </a:r>
          </a:p>
        </p:txBody>
      </p:sp>
      <p:sp>
        <p:nvSpPr>
          <p:cNvPr id="3" name="Content Placeholder 2"/>
          <p:cNvSpPr>
            <a:spLocks noGrp="1"/>
          </p:cNvSpPr>
          <p:nvPr>
            <p:ph sz="half" idx="1"/>
          </p:nvPr>
        </p:nvSpPr>
        <p:spPr/>
        <p:txBody>
          <a:bodyPr/>
          <a:lstStyle/>
          <a:p>
            <a:r>
              <a:rPr lang="en-US" dirty="0"/>
              <a:t>Divided our physio-chemical wine observations into buckets based on quality</a:t>
            </a:r>
          </a:p>
          <a:p>
            <a:r>
              <a:rPr lang="en-US" dirty="0"/>
              <a:t>Good &gt;= 7</a:t>
            </a:r>
          </a:p>
          <a:p>
            <a:r>
              <a:rPr lang="en-US" dirty="0"/>
              <a:t>Bad &lt;= 6</a:t>
            </a:r>
          </a:p>
          <a:p>
            <a:endParaRPr lang="en-US" dirty="0"/>
          </a:p>
        </p:txBody>
      </p:sp>
      <p:pic>
        <p:nvPicPr>
          <p:cNvPr id="5"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93757" y="2137085"/>
            <a:ext cx="6493443" cy="4159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4833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of the Deep Learning model</a:t>
            </a:r>
          </a:p>
        </p:txBody>
      </p:sp>
      <p:sp>
        <p:nvSpPr>
          <p:cNvPr id="3" name="Content Placeholder 2"/>
          <p:cNvSpPr>
            <a:spLocks noGrp="1"/>
          </p:cNvSpPr>
          <p:nvPr>
            <p:ph sz="half" idx="1"/>
          </p:nvPr>
        </p:nvSpPr>
        <p:spPr/>
        <p:txBody>
          <a:bodyPr/>
          <a:lstStyle/>
          <a:p>
            <a:r>
              <a:rPr lang="en-US" dirty="0"/>
              <a:t>Prediction accuracy of ~90% on the test data</a:t>
            </a:r>
          </a:p>
          <a:p>
            <a:r>
              <a:rPr lang="en-US" dirty="0"/>
              <a:t>Feature impact of our 11 inputs?</a:t>
            </a:r>
          </a:p>
          <a:p>
            <a:endParaRPr lang="en-US" dirty="0"/>
          </a:p>
          <a:p>
            <a:endParaRPr lang="en-US" dirty="0"/>
          </a:p>
          <a:p>
            <a:r>
              <a:rPr lang="en-US" dirty="0"/>
              <a:t>Chlorides, volatile acidity, and </a:t>
            </a:r>
            <a:r>
              <a:rPr lang="en-US" dirty="0" err="1"/>
              <a:t>sulphates</a:t>
            </a:r>
            <a:r>
              <a:rPr lang="en-US" dirty="0"/>
              <a:t> seem to drive our model the most</a:t>
            </a:r>
          </a:p>
        </p:txBody>
      </p:sp>
      <p:pic>
        <p:nvPicPr>
          <p:cNvPr id="1027"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59928" y="1616529"/>
            <a:ext cx="5014059" cy="4639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3139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39</TotalTime>
  <Words>412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Linear Model – struggles with price tail</vt:lpstr>
      <vt:lpstr>Linear Model – wineries in place of countries</vt:lpstr>
      <vt:lpstr>Deep Learning Model  Better at predicting extreme price ranges with same inputs</vt:lpstr>
      <vt:lpstr>Random Forest </vt:lpstr>
      <vt:lpstr>RandomForestClassifier</vt:lpstr>
      <vt:lpstr>Cross Validation</vt:lpstr>
      <vt:lpstr>Feature Importance with Random Forest</vt:lpstr>
      <vt:lpstr>Deep Learning Categorical Neural Network </vt:lpstr>
      <vt:lpstr>Implications of the Deep Learning model</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dc:title>
  <dc:creator>hubert cheng</dc:creator>
  <cp:lastModifiedBy>Mark Yocum</cp:lastModifiedBy>
  <cp:revision>5</cp:revision>
  <dcterms:created xsi:type="dcterms:W3CDTF">2019-05-17T00:22:16Z</dcterms:created>
  <dcterms:modified xsi:type="dcterms:W3CDTF">2019-05-18T01:21:28Z</dcterms:modified>
</cp:coreProperties>
</file>