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62" r:id="rId4"/>
    <p:sldId id="258" r:id="rId5"/>
    <p:sldId id="259" r:id="rId6"/>
    <p:sldId id="260"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10249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4C7657-8E50-43B8-B0FC-3C9E47AD3696}"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65040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1133221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08091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1693615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518699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102198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61326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760232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65647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059456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4C7657-8E50-43B8-B0FC-3C9E47AD3696}"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88573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4C7657-8E50-43B8-B0FC-3C9E47AD3696}" type="datetimeFigureOut">
              <a:rPr lang="en-US" smtClean="0"/>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74968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02905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259417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64C7657-8E50-43B8-B0FC-3C9E47AD3696}" type="datetimeFigureOut">
              <a:rPr lang="en-US" smtClean="0"/>
              <a:t>5/16/2019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389631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4C7657-8E50-43B8-B0FC-3C9E47AD3696}"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1401AF-BF37-4235-985E-537E05B5EB57}" type="slidenum">
              <a:rPr lang="en-US" smtClean="0"/>
              <a:t>‹#›</a:t>
            </a:fld>
            <a:endParaRPr lang="en-US"/>
          </a:p>
        </p:txBody>
      </p:sp>
    </p:spTree>
    <p:extLst>
      <p:ext uri="{BB962C8B-B14F-4D97-AF65-F5344CB8AC3E}">
        <p14:creationId xmlns:p14="http://schemas.microsoft.com/office/powerpoint/2010/main" val="2882189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4C7657-8E50-43B8-B0FC-3C9E47AD3696}" type="datetimeFigureOut">
              <a:rPr lang="en-US" smtClean="0"/>
              <a:t>5/16/2019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71401AF-BF37-4235-985E-537E05B5EB57}" type="slidenum">
              <a:rPr lang="en-US" smtClean="0"/>
              <a:t>‹#›</a:t>
            </a:fld>
            <a:endParaRPr lang="en-US"/>
          </a:p>
        </p:txBody>
      </p:sp>
    </p:spTree>
    <p:extLst>
      <p:ext uri="{BB962C8B-B14F-4D97-AF65-F5344CB8AC3E}">
        <p14:creationId xmlns:p14="http://schemas.microsoft.com/office/powerpoint/2010/main" val="14314300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6.png"/><Relationship Id="rId5" Type="http://schemas.openxmlformats.org/officeDocument/2006/relationships/image" Target="../media/image4.pn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5F5F2D6-A787-48DD-934B-63B8A70AC7ED}"/>
              </a:ext>
            </a:extLst>
          </p:cNvPr>
          <p:cNvSpPr>
            <a:spLocks noGrp="1"/>
          </p:cNvSpPr>
          <p:nvPr>
            <p:ph type="title"/>
          </p:nvPr>
        </p:nvSpPr>
        <p:spPr>
          <a:xfrm>
            <a:off x="650669" y="629266"/>
            <a:ext cx="3330328" cy="1641986"/>
          </a:xfrm>
        </p:spPr>
        <p:txBody>
          <a:bodyPr vert="horz" lIns="91440" tIns="45720" rIns="91440" bIns="45720" rtlCol="0" anchor="t">
            <a:normAutofit/>
          </a:bodyPr>
          <a:lstStyle/>
          <a:p>
            <a:pPr>
              <a:lnSpc>
                <a:spcPct val="90000"/>
              </a:lnSpc>
            </a:pPr>
            <a:r>
              <a:rPr lang="en-US" sz="3600" b="1" dirty="0"/>
              <a:t>Random Forest</a:t>
            </a:r>
            <a:br>
              <a:rPr lang="en-US" sz="3600" dirty="0"/>
            </a:br>
            <a:endParaRPr lang="en-US" sz="3600" dirty="0"/>
          </a:p>
        </p:txBody>
      </p:sp>
      <p:pic>
        <p:nvPicPr>
          <p:cNvPr id="26" name="Picture 25">
            <a:extLst>
              <a:ext uri="{FF2B5EF4-FFF2-40B4-BE49-F238E27FC236}">
                <a16:creationId xmlns:a16="http://schemas.microsoft.com/office/drawing/2014/main" id="{D6739B1A-EE63-47B4-A1C7-E2AF64F00121}"/>
              </a:ext>
            </a:extLst>
          </p:cNvPr>
          <p:cNvPicPr>
            <a:picLocks noChangeAspect="1"/>
          </p:cNvPicPr>
          <p:nvPr/>
        </p:nvPicPr>
        <p:blipFill rotWithShape="1">
          <a:blip r:embed="rId2"/>
          <a:srcRect l="18335" r="23514" b="-1"/>
          <a:stretch/>
        </p:blipFill>
        <p:spPr>
          <a:xfrm>
            <a:off x="4634680" y="10"/>
            <a:ext cx="7560130" cy="6857990"/>
          </a:xfrm>
          <a:prstGeom prst="rect">
            <a:avLst/>
          </a:prstGeom>
        </p:spPr>
      </p:pic>
      <p:sp>
        <p:nvSpPr>
          <p:cNvPr id="19" name="Text Placeholder 18">
            <a:extLst>
              <a:ext uri="{FF2B5EF4-FFF2-40B4-BE49-F238E27FC236}">
                <a16:creationId xmlns:a16="http://schemas.microsoft.com/office/drawing/2014/main" id="{4A934B4A-5CB4-4B82-99C0-FAB17E1BBBB3}"/>
              </a:ext>
            </a:extLst>
          </p:cNvPr>
          <p:cNvSpPr>
            <a:spLocks noGrp="1"/>
          </p:cNvSpPr>
          <p:nvPr>
            <p:ph sz="half" idx="1"/>
          </p:nvPr>
        </p:nvSpPr>
        <p:spPr>
          <a:xfrm>
            <a:off x="650669" y="2438400"/>
            <a:ext cx="3330328" cy="3809999"/>
          </a:xfrm>
        </p:spPr>
        <p:txBody>
          <a:bodyPr vert="horz" lIns="91440" tIns="45720" rIns="91440" bIns="45720" rtlCol="0">
            <a:normAutofit/>
          </a:bodyPr>
          <a:lstStyle/>
          <a:p>
            <a:r>
              <a:rPr lang="en-US"/>
              <a:t>Splitting the data to 2 bins</a:t>
            </a:r>
          </a:p>
          <a:p>
            <a:r>
              <a:rPr lang="en-US"/>
              <a:t>Quality ratings from 2 – 6.5 are bad wines “0”</a:t>
            </a:r>
          </a:p>
          <a:p>
            <a:r>
              <a:rPr lang="en-US"/>
              <a:t>Quality ratings from 6.5 – 10 are good wines “1”</a:t>
            </a:r>
          </a:p>
          <a:p>
            <a:endParaRPr lang="en-US" dirty="0"/>
          </a:p>
        </p:txBody>
      </p:sp>
    </p:spTree>
    <p:extLst>
      <p:ext uri="{BB962C8B-B14F-4D97-AF65-F5344CB8AC3E}">
        <p14:creationId xmlns:p14="http://schemas.microsoft.com/office/powerpoint/2010/main" val="239506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0435-8EDA-47C1-8025-01B19524804F}"/>
              </a:ext>
            </a:extLst>
          </p:cNvPr>
          <p:cNvSpPr>
            <a:spLocks noGrp="1"/>
          </p:cNvSpPr>
          <p:nvPr>
            <p:ph type="title"/>
          </p:nvPr>
        </p:nvSpPr>
        <p:spPr>
          <a:xfrm>
            <a:off x="646112" y="452718"/>
            <a:ext cx="4165580" cy="1400530"/>
          </a:xfrm>
        </p:spPr>
        <p:txBody>
          <a:bodyPr vert="horz" lIns="91440" tIns="45720" rIns="91440" bIns="45720" rtlCol="0" anchor="t">
            <a:normAutofit/>
          </a:bodyPr>
          <a:lstStyle/>
          <a:p>
            <a:r>
              <a:rPr lang="en-US" b="1" dirty="0"/>
              <a:t>RandomForestClassifier</a:t>
            </a:r>
          </a:p>
        </p:txBody>
      </p:sp>
      <p:pic>
        <p:nvPicPr>
          <p:cNvPr id="11" name="Content Placeholder 5">
            <a:extLst>
              <a:ext uri="{FF2B5EF4-FFF2-40B4-BE49-F238E27FC236}">
                <a16:creationId xmlns:a16="http://schemas.microsoft.com/office/drawing/2014/main" id="{C4CAC10B-F8E8-4C30-9506-1849547B8ACC}"/>
              </a:ext>
            </a:extLst>
          </p:cNvPr>
          <p:cNvPicPr>
            <a:picLocks noChangeAspect="1"/>
          </p:cNvPicPr>
          <p:nvPr/>
        </p:nvPicPr>
        <p:blipFill>
          <a:blip r:embed="rId2"/>
          <a:stretch>
            <a:fillRect/>
          </a:stretch>
        </p:blipFill>
        <p:spPr>
          <a:xfrm>
            <a:off x="6094410" y="1277495"/>
            <a:ext cx="5449471" cy="1982610"/>
          </a:xfrm>
          <a:prstGeom prst="rect">
            <a:avLst/>
          </a:prstGeom>
          <a:effectLst/>
        </p:spPr>
      </p:pic>
      <p:sp>
        <p:nvSpPr>
          <p:cNvPr id="13" name="Content Placeholder 12">
            <a:extLst>
              <a:ext uri="{FF2B5EF4-FFF2-40B4-BE49-F238E27FC236}">
                <a16:creationId xmlns:a16="http://schemas.microsoft.com/office/drawing/2014/main" id="{CCBA827A-E4C5-46BE-80A4-09008D7EE4B5}"/>
              </a:ext>
            </a:extLst>
          </p:cNvPr>
          <p:cNvSpPr>
            <a:spLocks noGrp="1"/>
          </p:cNvSpPr>
          <p:nvPr>
            <p:ph sz="half" idx="1"/>
          </p:nvPr>
        </p:nvSpPr>
        <p:spPr>
          <a:xfrm>
            <a:off x="646113" y="2052918"/>
            <a:ext cx="4165146" cy="4195481"/>
          </a:xfrm>
        </p:spPr>
        <p:txBody>
          <a:bodyPr vert="horz" lIns="91440" tIns="45720" rIns="91440" bIns="45720" rtlCol="0">
            <a:normAutofit fontScale="85000" lnSpcReduction="10000"/>
          </a:bodyPr>
          <a:lstStyle/>
          <a:p>
            <a:r>
              <a:rPr lang="en-US" dirty="0"/>
              <a:t>Precision, the ability of a classifier not to label an instance red that is actually white and vise versa. Weighted avg of 86% (red), 87% (white)</a:t>
            </a:r>
          </a:p>
          <a:p>
            <a:r>
              <a:rPr lang="en-US" dirty="0"/>
              <a:t>Recall is the ability of a classifier to find all red or white instances, respectively.  Weighted avg of 88% for both.</a:t>
            </a:r>
          </a:p>
          <a:p>
            <a:r>
              <a:rPr lang="en-US" dirty="0"/>
              <a:t>F1 score is a weighted harmonic mean of precision and recall such that the best score is 1.0 and the worst is 0.0. The weighted average of F1 should be used to compare classifier models, not global accuracy.</a:t>
            </a:r>
          </a:p>
          <a:p>
            <a:r>
              <a:rPr lang="en-US" dirty="0"/>
              <a:t>Support is the number of actual occurrences of the class in the specified dataset.</a:t>
            </a:r>
          </a:p>
        </p:txBody>
      </p:sp>
      <p:pic>
        <p:nvPicPr>
          <p:cNvPr id="8" name="Content Placeholder 7">
            <a:extLst>
              <a:ext uri="{FF2B5EF4-FFF2-40B4-BE49-F238E27FC236}">
                <a16:creationId xmlns:a16="http://schemas.microsoft.com/office/drawing/2014/main" id="{CBD53F6F-1595-4BE5-A110-D6E6FD2FE694}"/>
              </a:ext>
            </a:extLst>
          </p:cNvPr>
          <p:cNvPicPr>
            <a:picLocks noGrp="1" noChangeAspect="1"/>
          </p:cNvPicPr>
          <p:nvPr>
            <p:ph sz="half" idx="2"/>
          </p:nvPr>
        </p:nvPicPr>
        <p:blipFill>
          <a:blip r:embed="rId3"/>
          <a:stretch>
            <a:fillRect/>
          </a:stretch>
        </p:blipFill>
        <p:spPr>
          <a:xfrm>
            <a:off x="6094410" y="4216704"/>
            <a:ext cx="5449471" cy="1929792"/>
          </a:xfrm>
          <a:prstGeom prst="rect">
            <a:avLst/>
          </a:prstGeom>
          <a:effectLst/>
        </p:spPr>
      </p:pic>
      <p:sp>
        <p:nvSpPr>
          <p:cNvPr id="9" name="Rectangle 8">
            <a:extLst>
              <a:ext uri="{FF2B5EF4-FFF2-40B4-BE49-F238E27FC236}">
                <a16:creationId xmlns:a16="http://schemas.microsoft.com/office/drawing/2014/main" id="{430BE6C0-C3BC-4135-A09E-7F39A4DC450D}"/>
              </a:ext>
            </a:extLst>
          </p:cNvPr>
          <p:cNvSpPr/>
          <p:nvPr/>
        </p:nvSpPr>
        <p:spPr>
          <a:xfrm>
            <a:off x="7482468" y="828769"/>
            <a:ext cx="2133463" cy="369332"/>
          </a:xfrm>
          <a:prstGeom prst="rect">
            <a:avLst/>
          </a:prstGeom>
        </p:spPr>
        <p:txBody>
          <a:bodyPr wrap="square">
            <a:spAutoFit/>
          </a:bodyPr>
          <a:lstStyle/>
          <a:p>
            <a:r>
              <a:rPr lang="en-US" b="1" u="sng" dirty="0">
                <a:solidFill>
                  <a:schemeClr val="bg1"/>
                </a:solidFill>
              </a:rPr>
              <a:t>Red Wine</a:t>
            </a:r>
          </a:p>
        </p:txBody>
      </p:sp>
      <p:sp>
        <p:nvSpPr>
          <p:cNvPr id="10" name="Rectangle 9">
            <a:extLst>
              <a:ext uri="{FF2B5EF4-FFF2-40B4-BE49-F238E27FC236}">
                <a16:creationId xmlns:a16="http://schemas.microsoft.com/office/drawing/2014/main" id="{63D7D748-C6E4-4FBD-BE6C-934A3F4A86E2}"/>
              </a:ext>
            </a:extLst>
          </p:cNvPr>
          <p:cNvSpPr/>
          <p:nvPr/>
        </p:nvSpPr>
        <p:spPr>
          <a:xfrm>
            <a:off x="7539146" y="3744157"/>
            <a:ext cx="2133463" cy="369332"/>
          </a:xfrm>
          <a:prstGeom prst="rect">
            <a:avLst/>
          </a:prstGeom>
        </p:spPr>
        <p:txBody>
          <a:bodyPr wrap="square">
            <a:spAutoFit/>
          </a:bodyPr>
          <a:lstStyle/>
          <a:p>
            <a:r>
              <a:rPr lang="en-US" b="1" u="sng" dirty="0">
                <a:solidFill>
                  <a:schemeClr val="bg1"/>
                </a:solidFill>
              </a:rPr>
              <a:t>White Wine</a:t>
            </a:r>
          </a:p>
        </p:txBody>
      </p:sp>
    </p:spTree>
    <p:extLst>
      <p:ext uri="{BB962C8B-B14F-4D97-AF65-F5344CB8AC3E}">
        <p14:creationId xmlns:p14="http://schemas.microsoft.com/office/powerpoint/2010/main" val="2292703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B64C-3C32-4062-9C30-A5FD3F8EC692}"/>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1" i="0" kern="1200" dirty="0">
                <a:solidFill>
                  <a:srgbClr val="EBEBEB"/>
                </a:solidFill>
                <a:latin typeface="+mj-lt"/>
                <a:ea typeface="+mj-ea"/>
                <a:cs typeface="+mj-cs"/>
              </a:rPr>
              <a:t>Cross Validation</a:t>
            </a:r>
          </a:p>
        </p:txBody>
      </p:sp>
      <p:pic>
        <p:nvPicPr>
          <p:cNvPr id="6" name="Content Placeholder 5">
            <a:extLst>
              <a:ext uri="{FF2B5EF4-FFF2-40B4-BE49-F238E27FC236}">
                <a16:creationId xmlns:a16="http://schemas.microsoft.com/office/drawing/2014/main" id="{830A6D65-BEED-4924-83CD-0B83564993C9}"/>
              </a:ext>
            </a:extLst>
          </p:cNvPr>
          <p:cNvPicPr>
            <a:picLocks noGrp="1" noChangeAspect="1"/>
          </p:cNvPicPr>
          <p:nvPr>
            <p:ph sz="half" idx="2"/>
          </p:nvPr>
        </p:nvPicPr>
        <p:blipFill>
          <a:blip r:embed="rId2"/>
          <a:stretch>
            <a:fillRect/>
          </a:stretch>
        </p:blipFill>
        <p:spPr>
          <a:xfrm>
            <a:off x="6093992" y="2134650"/>
            <a:ext cx="5449889" cy="2588697"/>
          </a:xfrm>
          <a:prstGeom prst="rect">
            <a:avLst/>
          </a:prstGeom>
          <a:effectLst/>
        </p:spPr>
      </p:pic>
      <p:sp>
        <p:nvSpPr>
          <p:cNvPr id="3" name="Content Placeholder 2">
            <a:extLst>
              <a:ext uri="{FF2B5EF4-FFF2-40B4-BE49-F238E27FC236}">
                <a16:creationId xmlns:a16="http://schemas.microsoft.com/office/drawing/2014/main" id="{605E3EB4-1D75-429F-8F5F-6B0CFA0D5228}"/>
              </a:ext>
            </a:extLst>
          </p:cNvPr>
          <p:cNvSpPr>
            <a:spLocks noGrp="1"/>
          </p:cNvSpPr>
          <p:nvPr>
            <p:ph sz="half" idx="1"/>
          </p:nvPr>
        </p:nvSpPr>
        <p:spPr>
          <a:xfrm>
            <a:off x="693942" y="2443315"/>
            <a:ext cx="4166509" cy="3785419"/>
          </a:xfrm>
        </p:spPr>
        <p:txBody>
          <a:bodyPr vert="horz" lIns="91440" tIns="45720" rIns="91440" bIns="45720" rtlCol="0">
            <a:normAutofit/>
          </a:bodyPr>
          <a:lstStyle/>
          <a:p>
            <a:r>
              <a:rPr lang="en-US" dirty="0">
                <a:solidFill>
                  <a:srgbClr val="EBEBEB"/>
                </a:solidFill>
              </a:rPr>
              <a:t>Using 1 subset of the data as the validation data.  It got through each subset as the validation data and averages the results.</a:t>
            </a:r>
          </a:p>
          <a:p>
            <a:r>
              <a:rPr lang="en-US" dirty="0">
                <a:solidFill>
                  <a:srgbClr val="EBEBEB"/>
                </a:solidFill>
              </a:rPr>
              <a:t>Testing multiple number of subsets, found that 10 gave the best results</a:t>
            </a:r>
          </a:p>
          <a:p>
            <a:r>
              <a:rPr lang="en-US" dirty="0">
                <a:solidFill>
                  <a:srgbClr val="EBEBEB"/>
                </a:solidFill>
              </a:rPr>
              <a:t>The cross validation score for red wine was 91.55% and white wine 91.24%</a:t>
            </a:r>
          </a:p>
          <a:p>
            <a:endParaRPr lang="en-US" dirty="0">
              <a:solidFill>
                <a:srgbClr val="EBEBEB"/>
              </a:solidFill>
            </a:endParaRPr>
          </a:p>
          <a:p>
            <a:endParaRPr lang="en-US" dirty="0">
              <a:solidFill>
                <a:srgbClr val="EBEBEB"/>
              </a:solidFill>
            </a:endParaRPr>
          </a:p>
        </p:txBody>
      </p:sp>
    </p:spTree>
    <p:extLst>
      <p:ext uri="{BB962C8B-B14F-4D97-AF65-F5344CB8AC3E}">
        <p14:creationId xmlns:p14="http://schemas.microsoft.com/office/powerpoint/2010/main" val="850099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86D7-1645-4564-A3E7-700357D93592}"/>
              </a:ext>
            </a:extLst>
          </p:cNvPr>
          <p:cNvSpPr>
            <a:spLocks noGrp="1"/>
          </p:cNvSpPr>
          <p:nvPr>
            <p:ph type="title"/>
          </p:nvPr>
        </p:nvSpPr>
        <p:spPr/>
        <p:txBody>
          <a:bodyPr/>
          <a:lstStyle/>
          <a:p>
            <a:r>
              <a:rPr lang="en-US" dirty="0"/>
              <a:t>Linear Model – struggles with price tail</a:t>
            </a:r>
          </a:p>
        </p:txBody>
      </p:sp>
      <p:pic>
        <p:nvPicPr>
          <p:cNvPr id="5" name="Picture 4">
            <a:extLst>
              <a:ext uri="{FF2B5EF4-FFF2-40B4-BE49-F238E27FC236}">
                <a16:creationId xmlns:a16="http://schemas.microsoft.com/office/drawing/2014/main" id="{D849D527-EB6D-4B7C-90AF-0DE9812A5254}"/>
              </a:ext>
            </a:extLst>
          </p:cNvPr>
          <p:cNvPicPr>
            <a:picLocks noChangeAspect="1"/>
          </p:cNvPicPr>
          <p:nvPr/>
        </p:nvPicPr>
        <p:blipFill>
          <a:blip r:embed="rId2"/>
          <a:stretch>
            <a:fillRect/>
          </a:stretch>
        </p:blipFill>
        <p:spPr>
          <a:xfrm>
            <a:off x="323850" y="2323942"/>
            <a:ext cx="5772150" cy="3924300"/>
          </a:xfrm>
          <a:prstGeom prst="rect">
            <a:avLst/>
          </a:prstGeom>
        </p:spPr>
      </p:pic>
      <p:sp>
        <p:nvSpPr>
          <p:cNvPr id="13" name="Content Placeholder 5">
            <a:extLst>
              <a:ext uri="{FF2B5EF4-FFF2-40B4-BE49-F238E27FC236}">
                <a16:creationId xmlns:a16="http://schemas.microsoft.com/office/drawing/2014/main" id="{57049A7A-C1C3-423D-B954-683E4A13D494}"/>
              </a:ext>
            </a:extLst>
          </p:cNvPr>
          <p:cNvSpPr txBox="1">
            <a:spLocks/>
          </p:cNvSpPr>
          <p:nvPr/>
        </p:nvSpPr>
        <p:spPr>
          <a:xfrm>
            <a:off x="808036" y="1853248"/>
            <a:ext cx="4396339" cy="37417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100% of prices included</a:t>
            </a:r>
          </a:p>
        </p:txBody>
      </p:sp>
      <p:sp>
        <p:nvSpPr>
          <p:cNvPr id="7" name="Content Placeholder 5">
            <a:extLst>
              <a:ext uri="{FF2B5EF4-FFF2-40B4-BE49-F238E27FC236}">
                <a16:creationId xmlns:a16="http://schemas.microsoft.com/office/drawing/2014/main" id="{20871757-659F-4DA1-B055-FF7FD4A7F65D}"/>
              </a:ext>
            </a:extLst>
          </p:cNvPr>
          <p:cNvSpPr txBox="1">
            <a:spLocks/>
          </p:cNvSpPr>
          <p:nvPr/>
        </p:nvSpPr>
        <p:spPr>
          <a:xfrm>
            <a:off x="6539993" y="2257995"/>
            <a:ext cx="4396339" cy="37417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Top 6 most frequent countries</a:t>
            </a:r>
          </a:p>
          <a:p>
            <a:pPr lvl="1"/>
            <a:r>
              <a:rPr lang="en-US" dirty="0"/>
              <a:t>US, Italy, Spain, France, Chile, Portugal</a:t>
            </a:r>
          </a:p>
          <a:p>
            <a:pPr marL="457200" lvl="1" indent="0">
              <a:buNone/>
            </a:pPr>
            <a:endParaRPr lang="en-US" dirty="0"/>
          </a:p>
          <a:p>
            <a:r>
              <a:rPr lang="en-US" dirty="0"/>
              <a:t>Top 6 most frequent varieties</a:t>
            </a:r>
          </a:p>
          <a:p>
            <a:pPr lvl="1"/>
            <a:r>
              <a:rPr lang="en-US" dirty="0"/>
              <a:t>Pinot Noir, Chardonnay, Red Blend, Cabernet Sauvignon, Riesling, Syrah</a:t>
            </a:r>
            <a:br>
              <a:rPr lang="en-US" dirty="0"/>
            </a:br>
            <a:endParaRPr lang="en-US" dirty="0"/>
          </a:p>
          <a:p>
            <a:r>
              <a:rPr lang="en-US" dirty="0"/>
              <a:t>Quality (Points)</a:t>
            </a:r>
          </a:p>
          <a:p>
            <a:pPr lvl="1"/>
            <a:r>
              <a:rPr lang="en-US" dirty="0"/>
              <a:t>Score Range 80-100</a:t>
            </a:r>
          </a:p>
        </p:txBody>
      </p:sp>
    </p:spTree>
    <p:extLst>
      <p:ext uri="{BB962C8B-B14F-4D97-AF65-F5344CB8AC3E}">
        <p14:creationId xmlns:p14="http://schemas.microsoft.com/office/powerpoint/2010/main" val="1109498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86D7-1645-4564-A3E7-700357D93592}"/>
              </a:ext>
            </a:extLst>
          </p:cNvPr>
          <p:cNvSpPr>
            <a:spLocks noGrp="1"/>
          </p:cNvSpPr>
          <p:nvPr>
            <p:ph type="title"/>
          </p:nvPr>
        </p:nvSpPr>
        <p:spPr/>
        <p:txBody>
          <a:bodyPr/>
          <a:lstStyle/>
          <a:p>
            <a:r>
              <a:rPr lang="en-US" dirty="0"/>
              <a:t>Linear Model – wineries in place of countries</a:t>
            </a:r>
          </a:p>
        </p:txBody>
      </p:sp>
      <p:sp>
        <p:nvSpPr>
          <p:cNvPr id="12" name="Content Placeholder 5">
            <a:extLst>
              <a:ext uri="{FF2B5EF4-FFF2-40B4-BE49-F238E27FC236}">
                <a16:creationId xmlns:a16="http://schemas.microsoft.com/office/drawing/2014/main" id="{E3BC7CF6-ACC7-43D9-9AF7-17CC4898FB20}"/>
              </a:ext>
            </a:extLst>
          </p:cNvPr>
          <p:cNvSpPr txBox="1">
            <a:spLocks/>
          </p:cNvSpPr>
          <p:nvPr/>
        </p:nvSpPr>
        <p:spPr>
          <a:xfrm>
            <a:off x="6673343" y="2067495"/>
            <a:ext cx="4396339" cy="37417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Top 3 most frequent wineries in each country</a:t>
            </a:r>
          </a:p>
          <a:p>
            <a:r>
              <a:rPr lang="en-US" dirty="0"/>
              <a:t>100% of prices</a:t>
            </a:r>
          </a:p>
          <a:p>
            <a:r>
              <a:rPr lang="en-US" dirty="0"/>
              <a:t>Small improvement in standard error</a:t>
            </a:r>
          </a:p>
        </p:txBody>
      </p:sp>
      <p:pic>
        <p:nvPicPr>
          <p:cNvPr id="9" name="Picture 8">
            <a:extLst>
              <a:ext uri="{FF2B5EF4-FFF2-40B4-BE49-F238E27FC236}">
                <a16:creationId xmlns:a16="http://schemas.microsoft.com/office/drawing/2014/main" id="{5C5ACF31-1015-4ABE-83B6-243BF7E577D6}"/>
              </a:ext>
            </a:extLst>
          </p:cNvPr>
          <p:cNvPicPr>
            <a:picLocks noChangeAspect="1"/>
          </p:cNvPicPr>
          <p:nvPr/>
        </p:nvPicPr>
        <p:blipFill>
          <a:blip r:embed="rId2"/>
          <a:stretch>
            <a:fillRect/>
          </a:stretch>
        </p:blipFill>
        <p:spPr>
          <a:xfrm>
            <a:off x="423862" y="2067495"/>
            <a:ext cx="5934075" cy="3495675"/>
          </a:xfrm>
          <a:prstGeom prst="rect">
            <a:avLst/>
          </a:prstGeom>
        </p:spPr>
      </p:pic>
    </p:spTree>
    <p:extLst>
      <p:ext uri="{BB962C8B-B14F-4D97-AF65-F5344CB8AC3E}">
        <p14:creationId xmlns:p14="http://schemas.microsoft.com/office/powerpoint/2010/main" val="156243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84" name="Picture 83">
            <a:extLst>
              <a:ext uri="{FF2B5EF4-FFF2-40B4-BE49-F238E27FC236}">
                <a16:creationId xmlns:a16="http://schemas.microsoft.com/office/drawing/2014/main" id="{BD310164-D3A3-415E-9D94-5D21D9FB2F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6" name="Picture 85">
            <a:extLst>
              <a:ext uri="{FF2B5EF4-FFF2-40B4-BE49-F238E27FC236}">
                <a16:creationId xmlns:a16="http://schemas.microsoft.com/office/drawing/2014/main" id="{BE586E08-18BF-4AB1-AB48-4005D56734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8" name="Oval 87">
            <a:extLst>
              <a:ext uri="{FF2B5EF4-FFF2-40B4-BE49-F238E27FC236}">
                <a16:creationId xmlns:a16="http://schemas.microsoft.com/office/drawing/2014/main" id="{4A497DBC-2692-42B4-A606-31024033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0" name="Picture 89">
            <a:extLst>
              <a:ext uri="{FF2B5EF4-FFF2-40B4-BE49-F238E27FC236}">
                <a16:creationId xmlns:a16="http://schemas.microsoft.com/office/drawing/2014/main" id="{3517A192-66A9-4297-9284-65580829AB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2" name="Picture 91">
            <a:extLst>
              <a:ext uri="{FF2B5EF4-FFF2-40B4-BE49-F238E27FC236}">
                <a16:creationId xmlns:a16="http://schemas.microsoft.com/office/drawing/2014/main" id="{130825ED-0133-430D-BBBB-50B6F52284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4" name="Rectangle 93">
            <a:extLst>
              <a:ext uri="{FF2B5EF4-FFF2-40B4-BE49-F238E27FC236}">
                <a16:creationId xmlns:a16="http://schemas.microsoft.com/office/drawing/2014/main" id="{633F040E-FA1C-4EDC-B925-7EFCB9582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2B86D7-1645-4564-A3E7-700357D93592}"/>
              </a:ext>
            </a:extLst>
          </p:cNvPr>
          <p:cNvSpPr>
            <a:spLocks noGrp="1"/>
          </p:cNvSpPr>
          <p:nvPr>
            <p:ph type="title"/>
          </p:nvPr>
        </p:nvSpPr>
        <p:spPr>
          <a:xfrm>
            <a:off x="7552578" y="253074"/>
            <a:ext cx="4480105" cy="4510768"/>
          </a:xfrm>
        </p:spPr>
        <p:txBody>
          <a:bodyPr vert="horz" lIns="91440" tIns="45720" rIns="91440" bIns="45720" rtlCol="0" anchor="b">
            <a:noAutofit/>
          </a:bodyPr>
          <a:lstStyle/>
          <a:p>
            <a:r>
              <a:rPr lang="en-US" sz="2400" dirty="0"/>
              <a:t>Deep Learning Model</a:t>
            </a:r>
            <a:br>
              <a:rPr lang="en-US" sz="2400" dirty="0"/>
            </a:br>
            <a:br>
              <a:rPr lang="en-US" sz="2400" dirty="0"/>
            </a:br>
            <a:r>
              <a:rPr lang="en-US" sz="2400" dirty="0"/>
              <a:t>Better at predicting extreme price ranges with same inputs</a:t>
            </a:r>
          </a:p>
        </p:txBody>
      </p:sp>
      <p:sp>
        <p:nvSpPr>
          <p:cNvPr id="96" name="Rectangle 95">
            <a:extLst>
              <a:ext uri="{FF2B5EF4-FFF2-40B4-BE49-F238E27FC236}">
                <a16:creationId xmlns:a16="http://schemas.microsoft.com/office/drawing/2014/main" id="{3FDC3884-AF10-42EC-A828-643B6154F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8B33559A-2A3A-4095-B529-255757396E5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7426" b="-2"/>
          <a:stretch/>
        </p:blipFill>
        <p:spPr bwMode="auto">
          <a:xfrm>
            <a:off x="3934597" y="682398"/>
            <a:ext cx="3399115" cy="2624101"/>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6CF11A9E-B891-4D97-A33D-1567C241E61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7426" b="-2"/>
          <a:stretch/>
        </p:blipFill>
        <p:spPr bwMode="auto">
          <a:xfrm>
            <a:off x="591897" y="682398"/>
            <a:ext cx="3297683" cy="2624125"/>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FA6E774-41E3-4E94-82DE-7C63B9FD3C1C}"/>
              </a:ext>
            </a:extLst>
          </p:cNvPr>
          <p:cNvPicPr>
            <a:picLocks noChangeAspect="1"/>
          </p:cNvPicPr>
          <p:nvPr/>
        </p:nvPicPr>
        <p:blipFill>
          <a:blip r:embed="rId9"/>
          <a:stretch>
            <a:fillRect/>
          </a:stretch>
        </p:blipFill>
        <p:spPr>
          <a:xfrm>
            <a:off x="7711895" y="541332"/>
            <a:ext cx="2562225" cy="1133475"/>
          </a:xfrm>
          <a:prstGeom prst="rect">
            <a:avLst/>
          </a:prstGeom>
        </p:spPr>
      </p:pic>
      <p:pic>
        <p:nvPicPr>
          <p:cNvPr id="1030" name="Picture 6">
            <a:extLst>
              <a:ext uri="{FF2B5EF4-FFF2-40B4-BE49-F238E27FC236}">
                <a16:creationId xmlns:a16="http://schemas.microsoft.com/office/drawing/2014/main" id="{AFD81008-FC28-4A30-AE23-DA7021DAF47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1897" y="3572920"/>
            <a:ext cx="3546578"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F8C91D9-A722-4F0F-81CA-13D334C81BE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72189" y="3570143"/>
            <a:ext cx="3640489" cy="2647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3E7B193-DC62-42FD-BDA2-29B098D36308}"/>
              </a:ext>
            </a:extLst>
          </p:cNvPr>
          <p:cNvSpPr txBox="1"/>
          <p:nvPr/>
        </p:nvSpPr>
        <p:spPr>
          <a:xfrm>
            <a:off x="477597" y="293248"/>
            <a:ext cx="4403770" cy="369332"/>
          </a:xfrm>
          <a:prstGeom prst="rect">
            <a:avLst/>
          </a:prstGeom>
          <a:noFill/>
        </p:spPr>
        <p:txBody>
          <a:bodyPr wrap="none" rtlCol="0">
            <a:spAutoFit/>
          </a:bodyPr>
          <a:lstStyle/>
          <a:p>
            <a:r>
              <a:rPr lang="en-US" dirty="0"/>
              <a:t>Model = f(winery, wine variety, points)</a:t>
            </a:r>
          </a:p>
        </p:txBody>
      </p:sp>
      <p:sp>
        <p:nvSpPr>
          <p:cNvPr id="21" name="TextBox 20">
            <a:extLst>
              <a:ext uri="{FF2B5EF4-FFF2-40B4-BE49-F238E27FC236}">
                <a16:creationId xmlns:a16="http://schemas.microsoft.com/office/drawing/2014/main" id="{796A9475-D757-4187-803B-E823A5501967}"/>
              </a:ext>
            </a:extLst>
          </p:cNvPr>
          <p:cNvSpPr txBox="1"/>
          <p:nvPr/>
        </p:nvSpPr>
        <p:spPr>
          <a:xfrm>
            <a:off x="163301" y="6283218"/>
            <a:ext cx="4533613" cy="369332"/>
          </a:xfrm>
          <a:prstGeom prst="rect">
            <a:avLst/>
          </a:prstGeom>
          <a:noFill/>
        </p:spPr>
        <p:txBody>
          <a:bodyPr wrap="none" rtlCol="0">
            <a:spAutoFit/>
          </a:bodyPr>
          <a:lstStyle/>
          <a:p>
            <a:r>
              <a:rPr lang="en-US" dirty="0"/>
              <a:t>Model = f(country, wine variety, points)</a:t>
            </a:r>
          </a:p>
        </p:txBody>
      </p:sp>
    </p:spTree>
    <p:extLst>
      <p:ext uri="{BB962C8B-B14F-4D97-AF65-F5344CB8AC3E}">
        <p14:creationId xmlns:p14="http://schemas.microsoft.com/office/powerpoint/2010/main" val="3292413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86D7-1645-4564-A3E7-700357D93592}"/>
              </a:ext>
            </a:extLst>
          </p:cNvPr>
          <p:cNvSpPr>
            <a:spLocks noGrp="1"/>
          </p:cNvSpPr>
          <p:nvPr>
            <p:ph type="title"/>
          </p:nvPr>
        </p:nvSpPr>
        <p:spPr/>
        <p:txBody>
          <a:bodyPr/>
          <a:lstStyle/>
          <a:p>
            <a:r>
              <a:rPr lang="en-US" dirty="0"/>
              <a:t>Conclusions:</a:t>
            </a:r>
          </a:p>
        </p:txBody>
      </p:sp>
      <p:sp>
        <p:nvSpPr>
          <p:cNvPr id="7" name="Content Placeholder 5">
            <a:extLst>
              <a:ext uri="{FF2B5EF4-FFF2-40B4-BE49-F238E27FC236}">
                <a16:creationId xmlns:a16="http://schemas.microsoft.com/office/drawing/2014/main" id="{20871757-659F-4DA1-B055-FF7FD4A7F65D}"/>
              </a:ext>
            </a:extLst>
          </p:cNvPr>
          <p:cNvSpPr txBox="1">
            <a:spLocks/>
          </p:cNvSpPr>
          <p:nvPr/>
        </p:nvSpPr>
        <p:spPr>
          <a:xfrm>
            <a:off x="1213391" y="1769723"/>
            <a:ext cx="4396339" cy="37417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XXXXXXXXXXXXXXXXX</a:t>
            </a:r>
          </a:p>
          <a:p>
            <a:pPr marL="457200" lvl="1" indent="0">
              <a:buNone/>
            </a:pPr>
            <a:endParaRPr lang="en-US" dirty="0"/>
          </a:p>
          <a:p>
            <a:r>
              <a:rPr lang="en-US" dirty="0"/>
              <a:t>XXXXXXXXXXXXXXXXX</a:t>
            </a:r>
          </a:p>
          <a:p>
            <a:endParaRPr lang="en-US" dirty="0"/>
          </a:p>
          <a:p>
            <a:r>
              <a:rPr lang="en-US" dirty="0"/>
              <a:t>In addition to quality score, brand (winery) seems to matter more than location (country)</a:t>
            </a:r>
          </a:p>
        </p:txBody>
      </p:sp>
    </p:spTree>
    <p:extLst>
      <p:ext uri="{BB962C8B-B14F-4D97-AF65-F5344CB8AC3E}">
        <p14:creationId xmlns:p14="http://schemas.microsoft.com/office/powerpoint/2010/main" val="1634678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32</TotalTime>
  <Words>327</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Random Forest </vt:lpstr>
      <vt:lpstr>RandomForestClassifier</vt:lpstr>
      <vt:lpstr>Cross Validation</vt:lpstr>
      <vt:lpstr>Linear Model – struggles with price tail</vt:lpstr>
      <vt:lpstr>Linear Model – wineries in place of countries</vt:lpstr>
      <vt:lpstr>Deep Learning Model  Better at predicting extreme price ranges with same inputs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Model – how to capture the price tail?</dc:title>
  <dc:creator>Mark Yocum</dc:creator>
  <cp:lastModifiedBy>Mark Yocum</cp:lastModifiedBy>
  <cp:revision>7</cp:revision>
  <dcterms:created xsi:type="dcterms:W3CDTF">2019-05-15T02:11:12Z</dcterms:created>
  <dcterms:modified xsi:type="dcterms:W3CDTF">2019-05-17T00:12:56Z</dcterms:modified>
</cp:coreProperties>
</file>