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56" autoAdjust="0"/>
  </p:normalViewPr>
  <p:slideViewPr>
    <p:cSldViewPr snapToGrid="0">
      <p:cViewPr varScale="1">
        <p:scale>
          <a:sx n="118" d="100"/>
          <a:sy n="118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30537-6CDE-4C53-AFD8-EF60CFA18489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FD61-6639-4890-8184-D56C39BC2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5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E2EFB-FD86-40B2-B141-38F057AE6F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7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采用前后端分离架构，能快速响应业务需求</a:t>
            </a:r>
            <a:endParaRPr lang="en-US" altLang="zh-CN" dirty="0" smtClean="0"/>
          </a:p>
          <a:p>
            <a:r>
              <a:rPr lang="zh-CN" altLang="en-US" dirty="0" smtClean="0"/>
              <a:t>前端专注用户体验，端专注业务逻辑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E2EFB-FD86-40B2-B141-38F057AE6F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0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采用前后端分离架构，能快速响应业务需求</a:t>
            </a:r>
            <a:endParaRPr lang="en-US" altLang="zh-CN" dirty="0" smtClean="0"/>
          </a:p>
          <a:p>
            <a:r>
              <a:rPr lang="zh-CN" altLang="en-US" dirty="0" smtClean="0"/>
              <a:t>前端专注用户体验，端专注业务逻辑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E2EFB-FD86-40B2-B141-38F057AE6F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8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2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71781" y="6356350"/>
            <a:ext cx="2743200" cy="365125"/>
          </a:xfrm>
        </p:spPr>
        <p:txBody>
          <a:bodyPr/>
          <a:lstStyle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93B153-D290-4046-A74C-F8A1308E5D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838200" y="176463"/>
            <a:ext cx="10515600" cy="635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63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71781" y="6356350"/>
            <a:ext cx="2743200" cy="365125"/>
          </a:xfrm>
        </p:spPr>
        <p:txBody>
          <a:bodyPr/>
          <a:lstStyle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93B153-D290-4046-A74C-F8A1308E5D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838200" y="176463"/>
            <a:ext cx="10515600" cy="635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7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1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6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1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7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7037-4DB3-4DA8-AE89-72FD96442E8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0B36-A113-457C-8F94-41C4BCB0C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7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70"/>
          <p:cNvSpPr txBox="1"/>
          <p:nvPr/>
        </p:nvSpPr>
        <p:spPr>
          <a:xfrm>
            <a:off x="537795" y="118238"/>
            <a:ext cx="5547117" cy="80855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zh-CN"/>
            </a:defPPr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Montserrat"/>
              </a:defRPr>
            </a:lvl1pPr>
          </a:lstStyle>
          <a:p>
            <a:r>
              <a:rPr lang="zh-CN" altLang="en-US" sz="3200" b="1" dirty="0" smtClean="0">
                <a:solidFill>
                  <a:srgbClr val="0000CC"/>
                </a:solidFill>
                <a:sym typeface="Montserrat"/>
              </a:rPr>
              <a:t>功能架构</a:t>
            </a:r>
            <a:endParaRPr lang="en-GB" sz="2400" dirty="0">
              <a:sym typeface="Montserra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96900" y="890375"/>
            <a:ext cx="10029911" cy="93408"/>
            <a:chOff x="596900" y="812333"/>
            <a:chExt cx="10998200" cy="171450"/>
          </a:xfrm>
        </p:grpSpPr>
        <p:sp>
          <p:nvSpPr>
            <p:cNvPr id="53" name="矩形 52"/>
            <p:cNvSpPr/>
            <p:nvPr/>
          </p:nvSpPr>
          <p:spPr>
            <a:xfrm>
              <a:off x="596900" y="812333"/>
              <a:ext cx="5486400" cy="1714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108700" y="812333"/>
              <a:ext cx="5486400" cy="1714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37241" y="1100181"/>
            <a:ext cx="1854794" cy="3305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68952" y="1073204"/>
            <a:ext cx="1410780" cy="3179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28576" y="2161884"/>
            <a:ext cx="7598566" cy="3109532"/>
          </a:xfrm>
          <a:prstGeom prst="roundRect">
            <a:avLst/>
          </a:prstGeom>
          <a:solidFill>
            <a:schemeClr val="tx2">
              <a:lumMod val="60000"/>
              <a:lumOff val="40000"/>
              <a:tint val="66000"/>
              <a:satMod val="1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63266" y="1912006"/>
            <a:ext cx="8463545" cy="202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API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网关</a:t>
            </a:r>
            <a:endParaRPr lang="zh-CN" altLang="en-US" sz="11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673980" y="1503064"/>
            <a:ext cx="1440000" cy="27788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198478" y="1847625"/>
            <a:ext cx="9428333" cy="588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197163" y="1071016"/>
            <a:ext cx="847988" cy="320166"/>
          </a:xfrm>
          <a:prstGeom prst="rect">
            <a:avLst/>
          </a:prstGeom>
          <a:solidFill>
            <a:schemeClr val="accent1"/>
          </a:soli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用户层</a:t>
            </a:r>
            <a:endParaRPr lang="en-US" altLang="zh-CN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189340" y="1482938"/>
            <a:ext cx="847988" cy="283573"/>
          </a:xfrm>
          <a:prstGeom prst="rect">
            <a:avLst/>
          </a:prstGeom>
          <a:solidFill>
            <a:schemeClr val="accent1"/>
          </a:soli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渠道层</a:t>
            </a:r>
            <a:endParaRPr lang="en-US" altLang="zh-CN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83082" y="1914973"/>
            <a:ext cx="847988" cy="340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00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前中台系统</a:t>
            </a:r>
            <a:r>
              <a:rPr lang="zh-CN" altLang="en-US" sz="1400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层模块</a:t>
            </a:r>
            <a:endParaRPr lang="en-US" altLang="zh-CN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213445" y="1454195"/>
            <a:ext cx="9413366" cy="287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0"/>
          <p:cNvSpPr txBox="1"/>
          <p:nvPr/>
        </p:nvSpPr>
        <p:spPr>
          <a:xfrm>
            <a:off x="2167991" y="1071016"/>
            <a:ext cx="141174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超级管理员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21"/>
          <p:cNvSpPr txBox="1"/>
          <p:nvPr/>
        </p:nvSpPr>
        <p:spPr>
          <a:xfrm>
            <a:off x="6300595" y="1096164"/>
            <a:ext cx="142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运营管理员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202331" y="5467410"/>
            <a:ext cx="847988" cy="215331"/>
          </a:xfrm>
          <a:prstGeom prst="rect">
            <a:avLst/>
          </a:prstGeom>
          <a:solidFill>
            <a:schemeClr val="accent1"/>
          </a:soli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en-US" altLang="zh-CN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1213253" y="5411111"/>
            <a:ext cx="9705759" cy="425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150355" y="5465033"/>
            <a:ext cx="2520000" cy="215331"/>
          </a:xfrm>
          <a:prstGeom prst="roundRect">
            <a:avLst/>
          </a:prstGeom>
          <a:solidFill>
            <a:srgbClr val="BCE2E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1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1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213253" y="5744262"/>
            <a:ext cx="9726410" cy="1646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128575" y="5792519"/>
            <a:ext cx="8811087" cy="2783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1201474" y="5792520"/>
            <a:ext cx="847988" cy="248986"/>
          </a:xfrm>
          <a:prstGeom prst="rect">
            <a:avLst/>
          </a:prstGeom>
          <a:solidFill>
            <a:schemeClr val="accent1"/>
          </a:soli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系统层</a:t>
            </a:r>
            <a:endParaRPr lang="en-US" altLang="zh-CN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653175" y="2551923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日志管理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配置管理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330163" y="2551923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业绩模块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月入金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月赎回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月转投  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月统计</a:t>
            </a:r>
            <a:endParaRPr lang="en-US" altLang="zh-CN" sz="1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7790625" y="3440774"/>
            <a:ext cx="1456592" cy="7986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出资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出借人管理 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月账单管理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维护人管理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285008" y="5479539"/>
            <a:ext cx="2520000" cy="214312"/>
          </a:xfrm>
          <a:prstGeom prst="roundRect">
            <a:avLst/>
          </a:prstGeom>
          <a:solidFill>
            <a:srgbClr val="BCE2E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缓存数据库</a:t>
            </a:r>
            <a:r>
              <a:rPr lang="en-US" altLang="zh-CN" sz="1100" b="1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100" b="1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100" b="1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100" b="1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060394" y="2561610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公告通知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短信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通知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系统通知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790625" y="2559058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渠道管理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专员管理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代理人管理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2689712" y="3397428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计划管理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产品管理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属性管理 </a:t>
            </a:r>
            <a:r>
              <a:rPr lang="en-US" altLang="zh-CN" sz="1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优惠券管理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350355" y="3404021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授权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用户鉴权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2689712" y="4228057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优惠券服务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发放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0170695" y="2161883"/>
            <a:ext cx="386102" cy="3161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消息队列</a:t>
            </a:r>
            <a:endParaRPr lang="zh-CN" altLang="en-US" sz="11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070490" y="3419448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组织机构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权限管理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按钮管理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角色管理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菜单管理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3082" y="635635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备注：黑色文字为一期功能 </a:t>
            </a:r>
            <a:r>
              <a:rPr lang="zh-CN" altLang="en-US" dirty="0" smtClean="0">
                <a:solidFill>
                  <a:srgbClr val="FF0000"/>
                </a:solidFill>
              </a:rPr>
              <a:t>红色文字为二期功能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330163" y="4240107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网关服务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路由转发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060394" y="4282307"/>
            <a:ext cx="1476000" cy="79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注册中心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系统服务地址维护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7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70"/>
          <p:cNvSpPr txBox="1"/>
          <p:nvPr/>
        </p:nvSpPr>
        <p:spPr>
          <a:xfrm>
            <a:off x="537795" y="118238"/>
            <a:ext cx="5547117" cy="80855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zh-CN"/>
            </a:defPPr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Montserrat"/>
              </a:defRPr>
            </a:lvl1pPr>
          </a:lstStyle>
          <a:p>
            <a:r>
              <a:rPr lang="zh-CN" altLang="en-US" sz="3200" b="1" dirty="0" smtClean="0">
                <a:solidFill>
                  <a:srgbClr val="0000CC"/>
                </a:solidFill>
                <a:sym typeface="Montserrat"/>
              </a:rPr>
              <a:t>技术架构</a:t>
            </a:r>
            <a:endParaRPr lang="en-GB" sz="2400" dirty="0">
              <a:sym typeface="Montserra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96900" y="812333"/>
            <a:ext cx="10998200" cy="171450"/>
            <a:chOff x="596900" y="812333"/>
            <a:chExt cx="10998200" cy="171450"/>
          </a:xfrm>
        </p:grpSpPr>
        <p:sp>
          <p:nvSpPr>
            <p:cNvPr id="53" name="矩形 52"/>
            <p:cNvSpPr/>
            <p:nvPr/>
          </p:nvSpPr>
          <p:spPr>
            <a:xfrm>
              <a:off x="596900" y="812333"/>
              <a:ext cx="5486400" cy="1714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108700" y="812333"/>
              <a:ext cx="5486400" cy="1714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271781" y="6356350"/>
            <a:ext cx="2743200" cy="365125"/>
          </a:xfrm>
        </p:spPr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042966"/>
            <a:ext cx="10304762" cy="6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70"/>
          <p:cNvSpPr txBox="1"/>
          <p:nvPr/>
        </p:nvSpPr>
        <p:spPr>
          <a:xfrm>
            <a:off x="537795" y="118238"/>
            <a:ext cx="5547117" cy="80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zh-CN"/>
            </a:defPPr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Montserrat"/>
              </a:defRPr>
            </a:lvl1pPr>
          </a:lstStyle>
          <a:p>
            <a:r>
              <a:rPr lang="zh-CN" altLang="en-US" sz="3200" b="1" dirty="0" smtClean="0">
                <a:solidFill>
                  <a:srgbClr val="0000CC"/>
                </a:solidFill>
                <a:sym typeface="Montserrat"/>
              </a:rPr>
              <a:t>逻辑架构</a:t>
            </a:r>
            <a:endParaRPr lang="en-GB" sz="2400" dirty="0">
              <a:sym typeface="Montserra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96900" y="812333"/>
            <a:ext cx="10998200" cy="171450"/>
            <a:chOff x="596900" y="812333"/>
            <a:chExt cx="10998200" cy="171450"/>
          </a:xfrm>
        </p:grpSpPr>
        <p:sp>
          <p:nvSpPr>
            <p:cNvPr id="53" name="矩形 52"/>
            <p:cNvSpPr/>
            <p:nvPr/>
          </p:nvSpPr>
          <p:spPr>
            <a:xfrm>
              <a:off x="596900" y="812333"/>
              <a:ext cx="5486400" cy="1714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108700" y="812333"/>
              <a:ext cx="5486400" cy="1714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271781" y="6356350"/>
            <a:ext cx="2743200" cy="365125"/>
          </a:xfrm>
        </p:spPr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10" y="983783"/>
            <a:ext cx="7227955" cy="66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 txBox="1"/>
          <p:nvPr/>
        </p:nvSpPr>
        <p:spPr>
          <a:xfrm>
            <a:off x="537795" y="118238"/>
            <a:ext cx="5547117" cy="80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zh-CN"/>
            </a:defPPr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Montserrat"/>
              </a:defRPr>
            </a:lvl1pPr>
          </a:lstStyle>
          <a:p>
            <a:r>
              <a:rPr lang="zh-CN" altLang="en-US" sz="3200" b="1" dirty="0" smtClean="0">
                <a:solidFill>
                  <a:srgbClr val="0000CC"/>
                </a:solidFill>
                <a:sym typeface="Montserrat"/>
              </a:rPr>
              <a:t>技术栈</a:t>
            </a:r>
            <a:endParaRPr lang="en-GB" sz="2400" dirty="0">
              <a:sym typeface="Montserra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6900" y="812333"/>
            <a:ext cx="10998200" cy="171450"/>
            <a:chOff x="596900" y="812333"/>
            <a:chExt cx="10998200" cy="171450"/>
          </a:xfrm>
        </p:grpSpPr>
        <p:sp>
          <p:nvSpPr>
            <p:cNvPr id="5" name="矩形 4"/>
            <p:cNvSpPr/>
            <p:nvPr/>
          </p:nvSpPr>
          <p:spPr>
            <a:xfrm>
              <a:off x="596900" y="812333"/>
              <a:ext cx="5486400" cy="1714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08700" y="812333"/>
              <a:ext cx="5486400" cy="1714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71499" y="983783"/>
            <a:ext cx="7860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部分：</a:t>
            </a:r>
          </a:p>
          <a:p>
            <a:r>
              <a:rPr lang="en-US" altLang="zh-CN" dirty="0" smtClean="0"/>
              <a:t>1.  </a:t>
            </a:r>
            <a:r>
              <a:rPr lang="zh-CN" altLang="en-US" dirty="0" smtClean="0"/>
              <a:t>网关</a:t>
            </a:r>
            <a:r>
              <a:rPr lang="en-US" altLang="zh-CN" dirty="0" err="1"/>
              <a:t>springcloud</a:t>
            </a:r>
            <a:r>
              <a:rPr lang="en-US" altLang="zh-CN" dirty="0"/>
              <a:t> </a:t>
            </a:r>
            <a:r>
              <a:rPr lang="en-US" altLang="zh-CN" dirty="0" err="1" smtClean="0"/>
              <a:t>zuul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负责</a:t>
            </a:r>
            <a:r>
              <a:rPr lang="zh-CN" altLang="en-US" dirty="0"/>
              <a:t>内部系统的</a:t>
            </a:r>
            <a:r>
              <a:rPr lang="zh-CN" altLang="en-US" dirty="0" smtClean="0"/>
              <a:t>转发</a:t>
            </a:r>
            <a:endParaRPr lang="zh-CN" altLang="en-US" dirty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服务</a:t>
            </a:r>
            <a:r>
              <a:rPr lang="zh-CN" altLang="en-US" dirty="0"/>
              <a:t>调用</a:t>
            </a:r>
            <a:r>
              <a:rPr lang="en-US" altLang="zh-CN" dirty="0" err="1"/>
              <a:t>springcloud</a:t>
            </a:r>
            <a:r>
              <a:rPr lang="en-US" altLang="zh-CN" dirty="0"/>
              <a:t> </a:t>
            </a:r>
            <a:r>
              <a:rPr lang="en-US" altLang="zh-CN" dirty="0" smtClean="0"/>
              <a:t>feign  </a:t>
            </a:r>
            <a:r>
              <a:rPr lang="zh-CN" altLang="en-US" dirty="0" smtClean="0"/>
              <a:t>负责</a:t>
            </a:r>
            <a:r>
              <a:rPr lang="zh-CN" altLang="en-US" dirty="0"/>
              <a:t>内部系统之间的服务调用</a:t>
            </a:r>
            <a:br>
              <a:rPr lang="zh-CN" altLang="en-US" dirty="0"/>
            </a:br>
            <a:r>
              <a:rPr lang="en-US" altLang="zh-CN" dirty="0" smtClean="0"/>
              <a:t>3.</a:t>
            </a:r>
            <a:r>
              <a:rPr lang="zh-CN" altLang="en-US" dirty="0" smtClean="0"/>
              <a:t>  应用</a:t>
            </a:r>
            <a:r>
              <a:rPr lang="zh-CN" altLang="en-US" dirty="0"/>
              <a:t>服务</a:t>
            </a:r>
            <a:r>
              <a:rPr lang="en-US" altLang="zh-CN" dirty="0" err="1" smtClean="0"/>
              <a:t>springboot</a:t>
            </a: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负责</a:t>
            </a:r>
            <a:r>
              <a:rPr lang="zh-CN" altLang="en-US" dirty="0"/>
              <a:t>微服务功能</a:t>
            </a:r>
            <a:br>
              <a:rPr lang="zh-CN" altLang="en-US" dirty="0"/>
            </a:br>
            <a:r>
              <a:rPr lang="en-US" altLang="zh-CN" dirty="0" smtClean="0"/>
              <a:t>4.  </a:t>
            </a:r>
            <a:r>
              <a:rPr lang="zh-CN" altLang="en-US" dirty="0" smtClean="0"/>
              <a:t>应用</a:t>
            </a:r>
            <a:r>
              <a:rPr lang="zh-CN" altLang="en-US" dirty="0"/>
              <a:t>鉴权</a:t>
            </a:r>
            <a:r>
              <a:rPr lang="en-US" altLang="zh-CN" dirty="0"/>
              <a:t>spring </a:t>
            </a:r>
            <a:r>
              <a:rPr lang="en-US" altLang="zh-CN" dirty="0" smtClean="0"/>
              <a:t>security      </a:t>
            </a:r>
            <a:r>
              <a:rPr lang="zh-CN" altLang="en-US" dirty="0" smtClean="0"/>
              <a:t>负责</a:t>
            </a:r>
            <a:r>
              <a:rPr lang="zh-CN" altLang="en-US" dirty="0"/>
              <a:t>服务权限管理及认证</a:t>
            </a:r>
            <a:br>
              <a:rPr lang="zh-CN" altLang="en-US" dirty="0"/>
            </a:br>
            <a:r>
              <a:rPr lang="en-US" altLang="zh-CN" dirty="0" smtClean="0"/>
              <a:t>5.</a:t>
            </a:r>
            <a:r>
              <a:rPr lang="zh-CN" altLang="en-US" dirty="0" smtClean="0"/>
              <a:t>  注册</a:t>
            </a:r>
            <a:r>
              <a:rPr lang="zh-CN" altLang="en-US" dirty="0"/>
              <a:t>中心</a:t>
            </a:r>
            <a:r>
              <a:rPr lang="en-US" altLang="zh-CN" dirty="0" smtClean="0"/>
              <a:t>eureka                     </a:t>
            </a:r>
            <a:r>
              <a:rPr lang="zh-CN" altLang="en-US" dirty="0" smtClean="0"/>
              <a:t>负责</a:t>
            </a:r>
            <a:r>
              <a:rPr lang="zh-CN" altLang="en-US" dirty="0"/>
              <a:t>服务注册及发现</a:t>
            </a:r>
            <a:br>
              <a:rPr lang="zh-CN" altLang="en-US" dirty="0"/>
            </a:br>
            <a:r>
              <a:rPr lang="en-US" altLang="zh-CN" dirty="0" smtClean="0"/>
              <a:t>6.</a:t>
            </a:r>
            <a:r>
              <a:rPr lang="zh-CN" altLang="en-US" dirty="0" smtClean="0"/>
              <a:t>  配置中心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负责</a:t>
            </a:r>
            <a:r>
              <a:rPr lang="zh-CN" altLang="en-US" dirty="0"/>
              <a:t>服务的统一配置</a:t>
            </a:r>
            <a:br>
              <a:rPr lang="zh-CN" altLang="en-US" dirty="0"/>
            </a:br>
            <a:r>
              <a:rPr lang="en-US" altLang="zh-CN" dirty="0" smtClean="0"/>
              <a:t>7.</a:t>
            </a:r>
            <a:r>
              <a:rPr lang="zh-CN" altLang="en-US" dirty="0" smtClean="0"/>
              <a:t>  缓存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负责</a:t>
            </a:r>
            <a:r>
              <a:rPr lang="zh-CN" altLang="en-US" dirty="0"/>
              <a:t>数据缓存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前端</a:t>
            </a:r>
            <a:r>
              <a:rPr lang="zh-CN" altLang="en-US" dirty="0"/>
              <a:t>部分：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组件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element-</a:t>
            </a:r>
            <a:r>
              <a:rPr lang="en-US" altLang="zh-CN" dirty="0" err="1" smtClean="0"/>
              <a:t>ui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Webpack</a:t>
            </a:r>
            <a:r>
              <a:rPr lang="zh-CN" altLang="en-US" dirty="0" smtClean="0"/>
              <a:t>打包工具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前端服务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105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 txBox="1"/>
          <p:nvPr/>
        </p:nvSpPr>
        <p:spPr>
          <a:xfrm>
            <a:off x="537795" y="118238"/>
            <a:ext cx="5547117" cy="80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zh-CN"/>
            </a:defPPr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Montserrat"/>
              </a:defRPr>
            </a:lvl1pPr>
          </a:lstStyle>
          <a:p>
            <a:r>
              <a:rPr lang="en-US" altLang="zh-CN" sz="3200" b="1" dirty="0" smtClean="0">
                <a:solidFill>
                  <a:srgbClr val="0000CC"/>
                </a:solidFill>
                <a:sym typeface="Montserrat"/>
              </a:rPr>
              <a:t>Oauth2</a:t>
            </a:r>
            <a:r>
              <a:rPr lang="zh-CN" altLang="en-US" sz="3200" b="1" dirty="0" smtClean="0">
                <a:solidFill>
                  <a:srgbClr val="0000CC"/>
                </a:solidFill>
                <a:sym typeface="Montserrat"/>
              </a:rPr>
              <a:t>鉴</a:t>
            </a:r>
            <a:r>
              <a:rPr lang="zh-CN" altLang="en-US" sz="3200" b="1" dirty="0" smtClean="0">
                <a:solidFill>
                  <a:srgbClr val="0000CC"/>
                </a:solidFill>
                <a:sym typeface="Montserrat"/>
              </a:rPr>
              <a:t>权</a:t>
            </a:r>
            <a:endParaRPr lang="en-GB" sz="2400" dirty="0">
              <a:sym typeface="Montserra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6900" y="812333"/>
            <a:ext cx="10998200" cy="171450"/>
            <a:chOff x="596900" y="812333"/>
            <a:chExt cx="10998200" cy="171450"/>
          </a:xfrm>
        </p:grpSpPr>
        <p:sp>
          <p:nvSpPr>
            <p:cNvPr id="5" name="矩形 4"/>
            <p:cNvSpPr/>
            <p:nvPr/>
          </p:nvSpPr>
          <p:spPr>
            <a:xfrm>
              <a:off x="596900" y="812333"/>
              <a:ext cx="5486400" cy="1714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08700" y="812333"/>
              <a:ext cx="5486400" cy="1714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20114" y="1390918"/>
            <a:ext cx="51026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客户端从资源拥有者（最终用户）那里请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求授权。授权请求能够直接发送给资源拥有者，或者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间接的通过授权服务器发送请求；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资源拥有者为客户端授权，给客户端发送一个访问许可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(Authorization Code)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客户端出示自己的私有证书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client_secret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和上一步拿到的访问许可，来向授权服务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器请求一个访问令牌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授权服务器验证客户端的私有证书和访问许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可的有效性，如果验证有效，则向客户端发送一个访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问令牌，访问令牌包括许可的作用域、有效时间和一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些其他属性信息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客户端出示访问令牌向资源服务器请求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受保护资源。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资源服务器对访问令牌做出响应。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以上方式，来保证数据安全性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。对于敏感信息采用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加解密通讯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5" y="1390918"/>
            <a:ext cx="5715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8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 txBox="1"/>
          <p:nvPr/>
        </p:nvSpPr>
        <p:spPr>
          <a:xfrm>
            <a:off x="537795" y="118238"/>
            <a:ext cx="5547117" cy="80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zh-CN"/>
            </a:defPPr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Montserrat"/>
              </a:defRPr>
            </a:lvl1pPr>
          </a:lstStyle>
          <a:p>
            <a:r>
              <a:rPr lang="zh-CN" altLang="en-US" sz="3200" b="1" dirty="0" smtClean="0">
                <a:solidFill>
                  <a:srgbClr val="0000CC"/>
                </a:solidFill>
                <a:sym typeface="Montserrat"/>
              </a:rPr>
              <a:t>部署图</a:t>
            </a:r>
            <a:endParaRPr lang="en-GB" sz="2400" dirty="0">
              <a:sym typeface="Montserra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6900" y="812333"/>
            <a:ext cx="10998200" cy="171450"/>
            <a:chOff x="596900" y="812333"/>
            <a:chExt cx="10998200" cy="171450"/>
          </a:xfrm>
        </p:grpSpPr>
        <p:sp>
          <p:nvSpPr>
            <p:cNvPr id="5" name="矩形 4"/>
            <p:cNvSpPr/>
            <p:nvPr/>
          </p:nvSpPr>
          <p:spPr>
            <a:xfrm>
              <a:off x="596900" y="812333"/>
              <a:ext cx="5486400" cy="1714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08700" y="812333"/>
              <a:ext cx="5486400" cy="1714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5" y="1143111"/>
            <a:ext cx="7411101" cy="54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0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14858</TotalTime>
  <Words>271</Words>
  <Application>Microsoft Office PowerPoint</Application>
  <PresentationFormat>宽屏</PresentationFormat>
  <Paragraphs>78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Montserrat</vt:lpstr>
      <vt:lpstr>新細明體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</cp:lastModifiedBy>
  <cp:revision>359</cp:revision>
  <dcterms:created xsi:type="dcterms:W3CDTF">2018-08-14T09:43:49Z</dcterms:created>
  <dcterms:modified xsi:type="dcterms:W3CDTF">2019-04-17T02:23:01Z</dcterms:modified>
</cp:coreProperties>
</file>