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80" r:id="rId2"/>
    <p:sldId id="274" r:id="rId3"/>
    <p:sldId id="281" r:id="rId4"/>
    <p:sldId id="282" r:id="rId5"/>
    <p:sldId id="258" r:id="rId6"/>
    <p:sldId id="260" r:id="rId7"/>
    <p:sldId id="261" r:id="rId8"/>
    <p:sldId id="263" r:id="rId9"/>
    <p:sldId id="262" r:id="rId10"/>
    <p:sldId id="264" r:id="rId11"/>
    <p:sldId id="265" r:id="rId12"/>
    <p:sldId id="266" r:id="rId13"/>
    <p:sldId id="267" r:id="rId14"/>
    <p:sldId id="268" r:id="rId15"/>
    <p:sldId id="269" r:id="rId16"/>
    <p:sldId id="272" r:id="rId17"/>
    <p:sldId id="273" r:id="rId18"/>
    <p:sldId id="275"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C9F57A-DFDC-4F29-8FDB-9308F50BB704}">
          <p14:sldIdLst>
            <p14:sldId id="280"/>
            <p14:sldId id="274"/>
            <p14:sldId id="281"/>
            <p14:sldId id="282"/>
            <p14:sldId id="258"/>
            <p14:sldId id="260"/>
            <p14:sldId id="261"/>
            <p14:sldId id="263"/>
            <p14:sldId id="262"/>
            <p14:sldId id="264"/>
            <p14:sldId id="265"/>
            <p14:sldId id="266"/>
            <p14:sldId id="267"/>
            <p14:sldId id="268"/>
            <p14:sldId id="269"/>
          </p14:sldIdLst>
        </p14:section>
        <p14:section name="Untitled Section" id="{77CF69C5-6A27-4A2F-A918-AB5AAFB3E9A2}">
          <p14:sldIdLst>
            <p14:sldId id="272"/>
            <p14:sldId id="273"/>
            <p14:sldId id="275"/>
            <p14:sldId id="270"/>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0" autoAdjust="0"/>
    <p:restoredTop sz="94799" autoAdjust="0"/>
  </p:normalViewPr>
  <p:slideViewPr>
    <p:cSldViewPr snapToGrid="0">
      <p:cViewPr varScale="1">
        <p:scale>
          <a:sx n="78" d="100"/>
          <a:sy n="78" d="100"/>
        </p:scale>
        <p:origin x="378" y="66"/>
      </p:cViewPr>
      <p:guideLst>
        <p:guide orient="horz" pos="2160"/>
        <p:guide pos="3840"/>
      </p:guideLst>
    </p:cSldViewPr>
  </p:slideViewPr>
  <p:outlineViewPr>
    <p:cViewPr>
      <p:scale>
        <a:sx n="33" d="100"/>
        <a:sy n="33" d="100"/>
      </p:scale>
      <p:origin x="0" y="-5430"/>
    </p:cViewPr>
  </p:outlineViewPr>
  <p:notesTextViewPr>
    <p:cViewPr>
      <p:scale>
        <a:sx n="1" d="1"/>
        <a:sy n="1" d="1"/>
      </p:scale>
      <p:origin x="0" y="-48"/>
    </p:cViewPr>
  </p:notesTextViewPr>
  <p:sorterViewPr>
    <p:cViewPr>
      <p:scale>
        <a:sx n="100" d="100"/>
        <a:sy n="100" d="100"/>
      </p:scale>
      <p:origin x="0" y="5040"/>
    </p:cViewPr>
  </p:sorterViewPr>
  <p:notesViewPr>
    <p:cSldViewPr snapToGrid="0">
      <p:cViewPr varScale="1">
        <p:scale>
          <a:sx n="61" d="100"/>
          <a:sy n="61" d="100"/>
        </p:scale>
        <p:origin x="253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68C6-04BD-4D4D-B446-1CED0E096162}" type="datetimeFigureOut">
              <a:rPr lang="en-US" smtClean="0"/>
              <a:t>8/2/2018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EA674-0A77-402A-89D8-5B27C90A0E20}" type="slidenum">
              <a:rPr lang="en-US" smtClean="0"/>
              <a:t>‹#›</a:t>
            </a:fld>
            <a:endParaRPr lang="en-US"/>
          </a:p>
        </p:txBody>
      </p:sp>
    </p:spTree>
    <p:extLst>
      <p:ext uri="{BB962C8B-B14F-4D97-AF65-F5344CB8AC3E}">
        <p14:creationId xmlns:p14="http://schemas.microsoft.com/office/powerpoint/2010/main" val="4068152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noon everyone</a:t>
            </a:r>
            <a:r>
              <a:rPr lang="en-US" baseline="0" dirty="0" smtClean="0"/>
              <a:t>. </a:t>
            </a:r>
            <a:r>
              <a:rPr lang="en-US" baseline="0" dirty="0" err="1" smtClean="0"/>
              <a:t>Assalamualaikum</a:t>
            </a:r>
            <a:r>
              <a:rPr lang="en-US" baseline="0" dirty="0" smtClean="0"/>
              <a:t>. Our presentation on ……..presented by </a:t>
            </a:r>
            <a:r>
              <a:rPr lang="en-US" baseline="0" dirty="0" err="1" smtClean="0"/>
              <a:t>muself</a:t>
            </a:r>
            <a:r>
              <a:rPr lang="en-US" baseline="0" dirty="0" smtClean="0"/>
              <a:t> </a:t>
            </a:r>
            <a:r>
              <a:rPr lang="en-US" baseline="0" dirty="0" err="1" smtClean="0"/>
              <a:t>mosiur</a:t>
            </a:r>
            <a:r>
              <a:rPr lang="en-US" baseline="0" dirty="0" smtClean="0"/>
              <a:t> </a:t>
            </a:r>
            <a:r>
              <a:rPr lang="en-US" baseline="0" dirty="0" err="1" smtClean="0"/>
              <a:t>rahaman</a:t>
            </a:r>
            <a:r>
              <a:rPr lang="en-US" baseline="0" dirty="0" smtClean="0"/>
              <a:t> and here is my project partner </a:t>
            </a:r>
            <a:r>
              <a:rPr lang="en-US" baseline="0" dirty="0" err="1" smtClean="0"/>
              <a:t>faisal</a:t>
            </a:r>
            <a:r>
              <a:rPr lang="en-US" baseline="0" dirty="0" smtClean="0"/>
              <a:t> </a:t>
            </a:r>
            <a:r>
              <a:rPr lang="en-US" baseline="0" dirty="0" err="1" smtClean="0"/>
              <a:t>kabir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1</a:t>
            </a:fld>
            <a:endParaRPr lang="en-US"/>
          </a:p>
        </p:txBody>
      </p:sp>
    </p:spTree>
    <p:extLst>
      <p:ext uri="{BB962C8B-B14F-4D97-AF65-F5344CB8AC3E}">
        <p14:creationId xmlns:p14="http://schemas.microsoft.com/office/powerpoint/2010/main" val="286147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RGB defines color in terms of a combination</a:t>
            </a:r>
            <a:r>
              <a:rPr lang="en-US" baseline="0" dirty="0" smtClean="0"/>
              <a:t> of primary colors, where as, HSV describes color using more familiar comparisons such as </a:t>
            </a:r>
          </a:p>
          <a:p>
            <a:r>
              <a:rPr lang="en-US" dirty="0" smtClean="0"/>
              <a:t>Color, vibrancy</a:t>
            </a:r>
            <a:r>
              <a:rPr lang="en-US" baseline="0" dirty="0" smtClean="0"/>
              <a:t> and brightness.</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12</a:t>
            </a:fld>
            <a:endParaRPr lang="en-US"/>
          </a:p>
        </p:txBody>
      </p:sp>
    </p:spTree>
    <p:extLst>
      <p:ext uri="{BB962C8B-B14F-4D97-AF65-F5344CB8AC3E}">
        <p14:creationId xmlns:p14="http://schemas.microsoft.com/office/powerpoint/2010/main" val="156683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From HSV</a:t>
            </a:r>
            <a:r>
              <a:rPr lang="en-US" baseline="0" dirty="0" smtClean="0"/>
              <a:t> we create a binary mask (by color </a:t>
            </a:r>
            <a:r>
              <a:rPr lang="en-US" baseline="0" dirty="0" err="1" smtClean="0"/>
              <a:t>thresholding</a:t>
            </a:r>
            <a:r>
              <a:rPr lang="en-US" baseline="0" dirty="0" smtClean="0"/>
              <a:t>).</a:t>
            </a:r>
          </a:p>
          <a:p>
            <a:pPr marL="228600" indent="-228600">
              <a:buAutoNum type="arabicPeriod"/>
            </a:pPr>
            <a:r>
              <a:rPr lang="en-US" baseline="0" dirty="0" smtClean="0"/>
              <a:t>Under the binary mask we crop the main </a:t>
            </a:r>
            <a:r>
              <a:rPr lang="en-US" baseline="0" smtClean="0"/>
              <a:t>RGB image.</a:t>
            </a: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13</a:t>
            </a:fld>
            <a:endParaRPr lang="en-US"/>
          </a:p>
        </p:txBody>
      </p:sp>
    </p:spTree>
    <p:extLst>
      <p:ext uri="{BB962C8B-B14F-4D97-AF65-F5344CB8AC3E}">
        <p14:creationId xmlns:p14="http://schemas.microsoft.com/office/powerpoint/2010/main" val="3382982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GLCM = Gray level concurrence </a:t>
            </a:r>
            <a:r>
              <a:rPr lang="en-US" dirty="0" err="1" smtClean="0"/>
              <a:t>matrics</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14</a:t>
            </a:fld>
            <a:endParaRPr lang="en-US"/>
          </a:p>
        </p:txBody>
      </p:sp>
    </p:spTree>
    <p:extLst>
      <p:ext uri="{BB962C8B-B14F-4D97-AF65-F5344CB8AC3E}">
        <p14:creationId xmlns:p14="http://schemas.microsoft.com/office/powerpoint/2010/main" val="3141571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16</a:t>
            </a:fld>
            <a:endParaRPr lang="en-US"/>
          </a:p>
        </p:txBody>
      </p:sp>
    </p:spTree>
    <p:extLst>
      <p:ext uri="{BB962C8B-B14F-4D97-AF65-F5344CB8AC3E}">
        <p14:creationId xmlns:p14="http://schemas.microsoft.com/office/powerpoint/2010/main" val="174972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Outlines of the</a:t>
            </a:r>
            <a:r>
              <a:rPr lang="en-US" baseline="0" dirty="0" smtClean="0"/>
              <a:t> presentation is here. 1</a:t>
            </a:r>
            <a:r>
              <a:rPr lang="en-US" baseline="30000" dirty="0" smtClean="0"/>
              <a:t>st</a:t>
            </a:r>
            <a:r>
              <a:rPr lang="en-US" baseline="0" dirty="0" smtClean="0"/>
              <a:t> one is objectives 2</a:t>
            </a:r>
            <a:r>
              <a:rPr lang="en-US" baseline="30000" dirty="0" smtClean="0"/>
              <a:t>nd</a:t>
            </a:r>
            <a:r>
              <a:rPr lang="en-US" baseline="0" dirty="0" smtClean="0"/>
              <a:t> is introduction then background study  proposed system simulation result and finally future plan of our system.</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2</a:t>
            </a:fld>
            <a:endParaRPr lang="en-US"/>
          </a:p>
        </p:txBody>
      </p:sp>
    </p:spTree>
    <p:extLst>
      <p:ext uri="{BB962C8B-B14F-4D97-AF65-F5344CB8AC3E}">
        <p14:creationId xmlns:p14="http://schemas.microsoft.com/office/powerpoint/2010/main" val="293686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r>
              <a:rPr lang="en-US" dirty="0" smtClean="0"/>
              <a:t>Main objective</a:t>
            </a:r>
            <a:r>
              <a:rPr lang="en-US" baseline="0" dirty="0" smtClean="0"/>
              <a:t> is .</a:t>
            </a:r>
          </a:p>
          <a:p>
            <a:r>
              <a:rPr lang="en-US" baseline="0" dirty="0" smtClean="0"/>
              <a:t>.</a:t>
            </a:r>
          </a:p>
          <a:p>
            <a:r>
              <a:rPr lang="en-US" baseline="0" dirty="0" smtClean="0"/>
              <a:t>.</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3</a:t>
            </a:fld>
            <a:endParaRPr lang="en-US"/>
          </a:p>
        </p:txBody>
      </p:sp>
    </p:spTree>
    <p:extLst>
      <p:ext uri="{BB962C8B-B14F-4D97-AF65-F5344CB8AC3E}">
        <p14:creationId xmlns:p14="http://schemas.microsoft.com/office/powerpoint/2010/main" val="395757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introduction</a:t>
            </a:r>
          </a:p>
          <a:p>
            <a:r>
              <a:rPr lang="en-US" baseline="0" dirty="0" smtClean="0"/>
              <a:t>We chose two type of leaf one is healthy and another is unhealthy. Then we find out the disease portion of the taking sample leaf. Finding disease portion we classify and obtain the properties.</a:t>
            </a:r>
          </a:p>
          <a:p>
            <a:r>
              <a:rPr lang="en-US" baseline="0" dirty="0" smtClean="0"/>
              <a:t>why leaf disease detection and recognition? For agriculture research digitalize the farmers and increase production of crops.</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4</a:t>
            </a:fld>
            <a:endParaRPr lang="en-US"/>
          </a:p>
        </p:txBody>
      </p:sp>
    </p:spTree>
    <p:extLst>
      <p:ext uri="{BB962C8B-B14F-4D97-AF65-F5344CB8AC3E}">
        <p14:creationId xmlns:p14="http://schemas.microsoft.com/office/powerpoint/2010/main" val="79019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background study we find out the available techniques for leaf detection such as …………..</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5</a:t>
            </a:fld>
            <a:endParaRPr lang="en-US"/>
          </a:p>
        </p:txBody>
      </p:sp>
    </p:spTree>
    <p:extLst>
      <p:ext uri="{BB962C8B-B14F-4D97-AF65-F5344CB8AC3E}">
        <p14:creationId xmlns:p14="http://schemas.microsoft.com/office/powerpoint/2010/main" val="3906421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related</a:t>
            </a:r>
            <a:r>
              <a:rPr lang="en-US" baseline="0" dirty="0" smtClean="0"/>
              <a:t> work on this field,</a:t>
            </a:r>
          </a:p>
          <a:p>
            <a:r>
              <a:rPr lang="en-US" baseline="0" dirty="0" smtClean="0"/>
              <a:t>Mr. </a:t>
            </a:r>
            <a:r>
              <a:rPr lang="en-US" baseline="0" dirty="0" err="1" smtClean="0"/>
              <a:t>Jagan</a:t>
            </a:r>
            <a:r>
              <a:rPr lang="en-US" baseline="0" dirty="0" smtClean="0"/>
              <a:t> and </a:t>
            </a:r>
            <a:r>
              <a:rPr lang="en-US" baseline="0" dirty="0" err="1" smtClean="0"/>
              <a:t>Palanviel</a:t>
            </a:r>
            <a:r>
              <a:rPr lang="en-US" baseline="0" dirty="0" smtClean="0"/>
              <a:t> used </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6</a:t>
            </a:fld>
            <a:endParaRPr lang="en-US"/>
          </a:p>
        </p:txBody>
      </p:sp>
    </p:spTree>
    <p:extLst>
      <p:ext uri="{BB962C8B-B14F-4D97-AF65-F5344CB8AC3E}">
        <p14:creationId xmlns:p14="http://schemas.microsoft.com/office/powerpoint/2010/main" val="37354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Checking the sufferings</a:t>
            </a:r>
            <a:r>
              <a:rPr lang="en-US" baseline="0" dirty="0" smtClean="0"/>
              <a:t> of people in agricultural fields as like leaf diseases detection and recognition we submit a proposed </a:t>
            </a:r>
            <a:r>
              <a:rPr lang="en-US" baseline="0" dirty="0" err="1" smtClean="0"/>
              <a:t>system.the</a:t>
            </a:r>
            <a:r>
              <a:rPr lang="en-US" baseline="0" dirty="0" smtClean="0"/>
              <a:t> proposal is,,,,</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8</a:t>
            </a:fld>
            <a:endParaRPr lang="en-US"/>
          </a:p>
        </p:txBody>
      </p:sp>
    </p:spTree>
    <p:extLst>
      <p:ext uri="{BB962C8B-B14F-4D97-AF65-F5344CB8AC3E}">
        <p14:creationId xmlns:p14="http://schemas.microsoft.com/office/powerpoint/2010/main" val="249193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 diagram of our proposed system is here. In our system</a:t>
            </a:r>
            <a:r>
              <a:rPr lang="en-US" baseline="0" dirty="0" smtClean="0"/>
              <a:t> 1</a:t>
            </a:r>
            <a:r>
              <a:rPr lang="en-US" baseline="30000" dirty="0" smtClean="0"/>
              <a:t>st</a:t>
            </a:r>
            <a:r>
              <a:rPr lang="en-US" baseline="0" dirty="0" smtClean="0"/>
              <a:t> we taking a image then processing that </a:t>
            </a:r>
            <a:r>
              <a:rPr lang="en-US" baseline="0" dirty="0" err="1" smtClean="0"/>
              <a:t>image.then</a:t>
            </a:r>
            <a:r>
              <a:rPr lang="en-US" baseline="0" dirty="0" smtClean="0"/>
              <a:t> we divide the image in some segment. then we evaluate the features of the image and classify it.</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9</a:t>
            </a:fld>
            <a:endParaRPr lang="en-US"/>
          </a:p>
        </p:txBody>
      </p:sp>
    </p:spTree>
    <p:extLst>
      <p:ext uri="{BB962C8B-B14F-4D97-AF65-F5344CB8AC3E}">
        <p14:creationId xmlns:p14="http://schemas.microsoft.com/office/powerpoint/2010/main" val="403096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Flowchart of our proposed system shows the</a:t>
            </a:r>
            <a:r>
              <a:rPr lang="en-US" baseline="0" dirty="0" smtClean="0"/>
              <a:t> overall. Start, input image, processing image. In processing we resize, enhance contrast, and converting to </a:t>
            </a:r>
            <a:r>
              <a:rPr lang="en-US" baseline="0" dirty="0" err="1" smtClean="0"/>
              <a:t>hsv</a:t>
            </a:r>
            <a:r>
              <a:rPr lang="en-US" baseline="0" dirty="0" smtClean="0"/>
              <a:t>. Then we create a binary  mask like </a:t>
            </a:r>
            <a:r>
              <a:rPr lang="en-US" baseline="0" dirty="0" err="1" smtClean="0"/>
              <a:t>colour</a:t>
            </a:r>
            <a:r>
              <a:rPr lang="en-US" baseline="0" dirty="0" smtClean="0"/>
              <a:t> threshold feature </a:t>
            </a:r>
            <a:r>
              <a:rPr lang="en-US" baseline="0" dirty="0" err="1" smtClean="0"/>
              <a:t>extractionand</a:t>
            </a:r>
            <a:r>
              <a:rPr lang="en-US" baseline="0" dirty="0" smtClean="0"/>
              <a:t> classify by SVM. </a:t>
            </a:r>
            <a:r>
              <a:rPr lang="en-US" baseline="0" dirty="0" err="1" smtClean="0"/>
              <a:t>Finaly</a:t>
            </a:r>
            <a:r>
              <a:rPr lang="en-US" baseline="0" dirty="0" smtClean="0"/>
              <a:t> shows the disease detect or not.</a:t>
            </a:r>
            <a:endParaRPr lang="en-US" dirty="0"/>
          </a:p>
        </p:txBody>
      </p:sp>
      <p:sp>
        <p:nvSpPr>
          <p:cNvPr id="4" name="Slide Number Placeholder 3"/>
          <p:cNvSpPr>
            <a:spLocks noGrp="1"/>
          </p:cNvSpPr>
          <p:nvPr>
            <p:ph type="sldNum" sz="quarter" idx="10"/>
          </p:nvPr>
        </p:nvSpPr>
        <p:spPr/>
        <p:txBody>
          <a:bodyPr/>
          <a:lstStyle/>
          <a:p>
            <a:fld id="{41CEA674-0A77-402A-89D8-5B27C90A0E20}" type="slidenum">
              <a:rPr lang="en-US" smtClean="0"/>
              <a:t>10</a:t>
            </a:fld>
            <a:endParaRPr lang="en-US"/>
          </a:p>
        </p:txBody>
      </p:sp>
    </p:spTree>
    <p:extLst>
      <p:ext uri="{BB962C8B-B14F-4D97-AF65-F5344CB8AC3E}">
        <p14:creationId xmlns:p14="http://schemas.microsoft.com/office/powerpoint/2010/main" val="21157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318" y="944092"/>
            <a:ext cx="9199293" cy="2281707"/>
          </a:xfrm>
        </p:spPr>
        <p:txBody>
          <a:bodyPr>
            <a:normAutofit fontScale="90000"/>
          </a:bodyPr>
          <a:lstStyle/>
          <a:p>
            <a:pPr algn="ctr"/>
            <a:r>
              <a:rPr lang="en-US" b="1" i="1" dirty="0" smtClean="0">
                <a:solidFill>
                  <a:schemeClr val="accent4">
                    <a:lumMod val="50000"/>
                  </a:schemeClr>
                </a:solidFill>
                <a:latin typeface="Courier New" panose="02070309020205020404" pitchFamily="49" charset="0"/>
                <a:cs typeface="Courier New" panose="02070309020205020404" pitchFamily="49" charset="0"/>
              </a:rPr>
              <a:t>Presentation On</a:t>
            </a:r>
            <a:r>
              <a:rPr lang="en-US" sz="2400" b="1" i="1" dirty="0" smtClean="0">
                <a:solidFill>
                  <a:schemeClr val="accent4">
                    <a:lumMod val="50000"/>
                  </a:schemeClr>
                </a:solidFill>
                <a:latin typeface="Courier New" panose="02070309020205020404" pitchFamily="49" charset="0"/>
                <a:cs typeface="Courier New" panose="02070309020205020404" pitchFamily="49" charset="0"/>
              </a:rPr>
              <a:t/>
            </a:r>
            <a:br>
              <a:rPr lang="en-US" sz="2400" b="1" i="1" dirty="0" smtClean="0">
                <a:solidFill>
                  <a:schemeClr val="accent4">
                    <a:lumMod val="50000"/>
                  </a:schemeClr>
                </a:solidFill>
                <a:latin typeface="Courier New" panose="02070309020205020404" pitchFamily="49" charset="0"/>
                <a:cs typeface="Courier New" panose="02070309020205020404" pitchFamily="49" charset="0"/>
              </a:rPr>
            </a:br>
            <a:r>
              <a:rPr lang="en-US" sz="2400" b="1" i="1" dirty="0">
                <a:solidFill>
                  <a:schemeClr val="accent4">
                    <a:lumMod val="50000"/>
                  </a:schemeClr>
                </a:solidFill>
                <a:latin typeface="Courier New" panose="02070309020205020404" pitchFamily="49" charset="0"/>
                <a:cs typeface="Courier New" panose="02070309020205020404" pitchFamily="49" charset="0"/>
              </a:rPr>
              <a:t/>
            </a:r>
            <a:br>
              <a:rPr lang="en-US" sz="2400" b="1" i="1" dirty="0">
                <a:solidFill>
                  <a:schemeClr val="accent4">
                    <a:lumMod val="50000"/>
                  </a:schemeClr>
                </a:solidFill>
                <a:latin typeface="Courier New" panose="02070309020205020404" pitchFamily="49" charset="0"/>
                <a:cs typeface="Courier New" panose="02070309020205020404" pitchFamily="49" charset="0"/>
              </a:rPr>
            </a:br>
            <a:r>
              <a:rPr lang="en-US" sz="1800" i="1" dirty="0" smtClean="0"/>
              <a:t/>
            </a:r>
            <a:br>
              <a:rPr lang="en-US" sz="1800" i="1" dirty="0" smtClean="0"/>
            </a:br>
            <a:r>
              <a:rPr lang="en-GB" sz="3600" b="1" dirty="0">
                <a:solidFill>
                  <a:schemeClr val="tx1"/>
                </a:solidFill>
              </a:rPr>
              <a:t>Paddy Leaf Disease Detection Using </a:t>
            </a:r>
            <a:r>
              <a:rPr lang="en-GB" sz="3600" b="1" dirty="0" smtClean="0">
                <a:solidFill>
                  <a:schemeClr val="tx1"/>
                </a:solidFill>
              </a:rPr>
              <a:t>SVM</a:t>
            </a:r>
            <a:br>
              <a:rPr lang="en-GB" sz="3600" b="1" dirty="0" smtClean="0">
                <a:solidFill>
                  <a:schemeClr val="tx1"/>
                </a:solidFill>
              </a:rPr>
            </a:br>
            <a:r>
              <a:rPr lang="en-GB" sz="3600" b="1" dirty="0" smtClean="0">
                <a:solidFill>
                  <a:schemeClr val="tx1"/>
                </a:solidFill>
              </a:rPr>
              <a:t>Classifier</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2305318" y="3530128"/>
            <a:ext cx="9199293" cy="2638851"/>
          </a:xfrm>
        </p:spPr>
        <p:txBody>
          <a:bodyPr lIns="91440" tIns="45720" bIns="45720">
            <a:normAutofit fontScale="77500" lnSpcReduction="20000"/>
          </a:bodyPr>
          <a:lstStyle/>
          <a:p>
            <a:pPr algn="just">
              <a:lnSpc>
                <a:spcPct val="170000"/>
              </a:lnSpc>
            </a:pPr>
            <a:r>
              <a:rPr lang="en-US" sz="2600" b="1" i="1" dirty="0" smtClean="0">
                <a:solidFill>
                  <a:schemeClr val="accent4">
                    <a:lumMod val="50000"/>
                  </a:schemeClr>
                </a:solidFill>
                <a:latin typeface="Courier New" panose="02070309020205020404" pitchFamily="49" charset="0"/>
                <a:cs typeface="Courier New" panose="02070309020205020404" pitchFamily="49" charset="0"/>
              </a:rPr>
              <a:t>Presented by</a:t>
            </a:r>
            <a:endParaRPr lang="en-US" sz="3500" b="1" i="1" dirty="0" smtClean="0">
              <a:solidFill>
                <a:schemeClr val="accent4">
                  <a:lumMod val="50000"/>
                </a:schemeClr>
              </a:solidFill>
              <a:latin typeface="Courier New" panose="02070309020205020404" pitchFamily="49" charset="0"/>
              <a:cs typeface="Courier New" panose="02070309020205020404" pitchFamily="49" charset="0"/>
            </a:endParaRPr>
          </a:p>
          <a:p>
            <a:pPr algn="just"/>
            <a:r>
              <a:rPr lang="en-US" sz="3100" b="1" dirty="0" err="1" smtClean="0">
                <a:solidFill>
                  <a:schemeClr val="bg2">
                    <a:lumMod val="10000"/>
                  </a:schemeClr>
                </a:solidFill>
                <a:latin typeface="Times New Roman" panose="02020603050405020304" pitchFamily="18" charset="0"/>
                <a:cs typeface="Times New Roman" panose="02020603050405020304" pitchFamily="18" charset="0"/>
              </a:rPr>
              <a:t>Moshiur</a:t>
            </a:r>
            <a:r>
              <a:rPr lang="en-US" sz="3100" b="1" dirty="0" smtClean="0">
                <a:solidFill>
                  <a:schemeClr val="bg2">
                    <a:lumMod val="10000"/>
                  </a:schemeClr>
                </a:solidFill>
                <a:latin typeface="Times New Roman" panose="02020603050405020304" pitchFamily="18" charset="0"/>
                <a:cs typeface="Times New Roman" panose="02020603050405020304" pitchFamily="18" charset="0"/>
              </a:rPr>
              <a:t> </a:t>
            </a:r>
            <a:r>
              <a:rPr lang="en-US" sz="3100" b="1" dirty="0">
                <a:solidFill>
                  <a:schemeClr val="bg2">
                    <a:lumMod val="10000"/>
                  </a:schemeClr>
                </a:solidFill>
                <a:latin typeface="Times New Roman" panose="02020603050405020304" pitchFamily="18" charset="0"/>
                <a:cs typeface="Times New Roman" panose="02020603050405020304" pitchFamily="18" charset="0"/>
              </a:rPr>
              <a:t>Rahman</a:t>
            </a:r>
            <a:r>
              <a:rPr lang="en-US" sz="3100" dirty="0" smtClean="0">
                <a:solidFill>
                  <a:schemeClr val="bg2">
                    <a:lumMod val="10000"/>
                  </a:schemeClr>
                </a:solidFill>
                <a:latin typeface="Times New Roman" panose="02020603050405020304" pitchFamily="18" charset="0"/>
                <a:cs typeface="Times New Roman" panose="02020603050405020304" pitchFamily="18" charset="0"/>
              </a:rPr>
              <a:t>,</a:t>
            </a:r>
            <a:r>
              <a:rPr lang="en-US" sz="3100" b="1" dirty="0" smtClean="0">
                <a:solidFill>
                  <a:schemeClr val="bg2">
                    <a:lumMod val="10000"/>
                  </a:schemeClr>
                </a:solidFill>
                <a:latin typeface="Times New Roman" panose="02020603050405020304" pitchFamily="18" charset="0"/>
                <a:cs typeface="Times New Roman" panose="02020603050405020304" pitchFamily="18" charset="0"/>
              </a:rPr>
              <a:t> </a:t>
            </a:r>
            <a:r>
              <a:rPr lang="en-US" sz="2600" dirty="0" smtClean="0">
                <a:solidFill>
                  <a:schemeClr val="bg2">
                    <a:lumMod val="10000"/>
                  </a:schemeClr>
                </a:solidFill>
                <a:latin typeface="Times New Roman" panose="02020603050405020304" pitchFamily="18" charset="0"/>
                <a:cs typeface="Times New Roman" panose="02020603050405020304" pitchFamily="18" charset="0"/>
              </a:rPr>
              <a:t>Student ID: 1402042</a:t>
            </a:r>
          </a:p>
          <a:p>
            <a:pPr algn="just"/>
            <a:r>
              <a:rPr lang="en-US" sz="3100" b="1" dirty="0">
                <a:solidFill>
                  <a:schemeClr val="bg2">
                    <a:lumMod val="10000"/>
                  </a:schemeClr>
                </a:solidFill>
                <a:latin typeface="Times New Roman" panose="02020603050405020304" pitchFamily="18" charset="0"/>
                <a:cs typeface="Times New Roman" panose="02020603050405020304" pitchFamily="18" charset="0"/>
              </a:rPr>
              <a:t>Faisal </a:t>
            </a:r>
            <a:r>
              <a:rPr lang="en-US" sz="3100" b="1" dirty="0" err="1">
                <a:solidFill>
                  <a:schemeClr val="bg2">
                    <a:lumMod val="10000"/>
                  </a:schemeClr>
                </a:solidFill>
                <a:latin typeface="Times New Roman" panose="02020603050405020304" pitchFamily="18" charset="0"/>
                <a:cs typeface="Times New Roman" panose="02020603050405020304" pitchFamily="18" charset="0"/>
              </a:rPr>
              <a:t>Kabir</a:t>
            </a:r>
            <a:r>
              <a:rPr lang="en-US" sz="3100">
                <a:solidFill>
                  <a:schemeClr val="bg2">
                    <a:lumMod val="10000"/>
                  </a:schemeClr>
                </a:solidFill>
                <a:latin typeface="Times New Roman" panose="02020603050405020304" pitchFamily="18" charset="0"/>
                <a:cs typeface="Times New Roman" panose="02020603050405020304" pitchFamily="18" charset="0"/>
              </a:rPr>
              <a:t>,</a:t>
            </a:r>
            <a:r>
              <a:rPr lang="en-US" sz="3100" b="1">
                <a:solidFill>
                  <a:schemeClr val="bg2">
                    <a:lumMod val="10000"/>
                  </a:schemeClr>
                </a:solidFill>
                <a:latin typeface="Times New Roman" panose="02020603050405020304" pitchFamily="18" charset="0"/>
                <a:cs typeface="Times New Roman" panose="02020603050405020304" pitchFamily="18" charset="0"/>
              </a:rPr>
              <a:t> </a:t>
            </a:r>
            <a:r>
              <a:rPr lang="en-US" sz="2600">
                <a:solidFill>
                  <a:schemeClr val="bg2">
                    <a:lumMod val="10000"/>
                  </a:schemeClr>
                </a:solidFill>
                <a:latin typeface="Times New Roman" panose="02020603050405020304" pitchFamily="18" charset="0"/>
                <a:cs typeface="Times New Roman" panose="02020603050405020304" pitchFamily="18" charset="0"/>
              </a:rPr>
              <a:t>Student ID: </a:t>
            </a:r>
            <a:r>
              <a:rPr lang="en-US" sz="2600" smtClean="0">
                <a:solidFill>
                  <a:schemeClr val="bg2">
                    <a:lumMod val="10000"/>
                  </a:schemeClr>
                </a:solidFill>
                <a:latin typeface="Times New Roman" panose="02020603050405020304" pitchFamily="18" charset="0"/>
                <a:cs typeface="Times New Roman" panose="02020603050405020304" pitchFamily="18" charset="0"/>
              </a:rPr>
              <a:t>1302054</a:t>
            </a:r>
            <a:endParaRPr lang="en-US" sz="2600" dirty="0" smtClean="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2600" dirty="0" smtClean="0">
                <a:solidFill>
                  <a:schemeClr val="bg2">
                    <a:lumMod val="10000"/>
                  </a:schemeClr>
                </a:solidFill>
                <a:latin typeface="Times New Roman" panose="02020603050405020304" pitchFamily="18" charset="0"/>
                <a:cs typeface="Times New Roman" panose="02020603050405020304" pitchFamily="18" charset="0"/>
              </a:rPr>
              <a:t>B.Sc C.S.E. </a:t>
            </a:r>
          </a:p>
          <a:p>
            <a:pPr algn="just"/>
            <a:r>
              <a:rPr lang="en-US" sz="2600" dirty="0" smtClean="0">
                <a:solidFill>
                  <a:schemeClr val="bg2">
                    <a:lumMod val="10000"/>
                  </a:schemeClr>
                </a:solidFill>
                <a:latin typeface="Times New Roman" panose="02020603050405020304" pitchFamily="18" charset="0"/>
                <a:cs typeface="Times New Roman" panose="02020603050405020304" pitchFamily="18" charset="0"/>
              </a:rPr>
              <a:t>Level: 4 Semester: I</a:t>
            </a:r>
          </a:p>
          <a:p>
            <a:pPr algn="just"/>
            <a:r>
              <a:rPr lang="en-US" sz="2600" dirty="0" smtClean="0">
                <a:solidFill>
                  <a:schemeClr val="bg2">
                    <a:lumMod val="10000"/>
                  </a:schemeClr>
                </a:solidFill>
                <a:latin typeface="Times New Roman" panose="02020603050405020304" pitchFamily="18" charset="0"/>
                <a:cs typeface="Times New Roman" panose="02020603050405020304" pitchFamily="18" charset="0"/>
              </a:rPr>
              <a:t>HSTU, Dinajpur</a:t>
            </a:r>
            <a:endParaRPr lang="en-US" sz="3100" dirty="0" smtClean="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20856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40032"/>
          </a:xfrm>
        </p:spPr>
        <p:txBody>
          <a:bodyPr>
            <a:normAutofit/>
          </a:bodyPr>
          <a:lstStyle/>
          <a:p>
            <a:r>
              <a:rPr lang="en-US" sz="4400" b="1" dirty="0">
                <a:latin typeface="Times New Roman" panose="02020603050405020304" pitchFamily="18" charset="0"/>
                <a:cs typeface="Times New Roman" panose="02020603050405020304" pitchFamily="18" charset="0"/>
              </a:rPr>
              <a:t>Proposed System (Cont’d) </a:t>
            </a:r>
          </a:p>
        </p:txBody>
      </p:sp>
      <p:sp>
        <p:nvSpPr>
          <p:cNvPr id="3" name="TextBox 2"/>
          <p:cNvSpPr txBox="1"/>
          <p:nvPr/>
        </p:nvSpPr>
        <p:spPr>
          <a:xfrm>
            <a:off x="2400300" y="1464142"/>
            <a:ext cx="5346272"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Flowchart of the proposed system</a:t>
            </a:r>
            <a:endParaRPr lang="en-US" sz="2800" b="1"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909" y="1917326"/>
            <a:ext cx="4505325" cy="483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4786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92925" y="624110"/>
            <a:ext cx="8911687" cy="849090"/>
          </a:xfrm>
        </p:spPr>
        <p:txBody>
          <a:bodyPr>
            <a:normAutofit/>
          </a:bodyPr>
          <a:lstStyle/>
          <a:p>
            <a:r>
              <a:rPr lang="en-US" sz="4400" b="1" dirty="0">
                <a:latin typeface="Times New Roman" panose="02020603050405020304" pitchFamily="18" charset="0"/>
                <a:cs typeface="Times New Roman" panose="02020603050405020304" pitchFamily="18" charset="0"/>
              </a:rPr>
              <a:t>Simulation Result</a:t>
            </a:r>
          </a:p>
        </p:txBody>
      </p:sp>
      <p:sp>
        <p:nvSpPr>
          <p:cNvPr id="2" name="Content Placeholder 1"/>
          <p:cNvSpPr>
            <a:spLocks noGrp="1"/>
          </p:cNvSpPr>
          <p:nvPr>
            <p:ph idx="1"/>
          </p:nvPr>
        </p:nvSpPr>
        <p:spPr>
          <a:xfrm>
            <a:off x="2589212" y="1739900"/>
            <a:ext cx="8915400" cy="4171322"/>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Tools for Implementation </a:t>
            </a:r>
            <a:endParaRPr lang="en-US" sz="2800" dirty="0" smtClean="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Platform: MATLAB R2017a	</a:t>
            </a:r>
          </a:p>
          <a:p>
            <a:pPr lvl="1">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Language: MATLAB</a:t>
            </a:r>
          </a:p>
          <a:p>
            <a:pPr lvl="1">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Operating System: Windows 8</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28210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050" y="592695"/>
            <a:ext cx="8911687" cy="915471"/>
          </a:xfrm>
        </p:spPr>
        <p:txBody>
          <a:bodyPr>
            <a:normAutofit/>
          </a:bodyPr>
          <a:lstStyle/>
          <a:p>
            <a:r>
              <a:rPr lang="en-US" sz="4400" b="1" dirty="0">
                <a:latin typeface="Times New Roman" panose="02020603050405020304" pitchFamily="18" charset="0"/>
                <a:cs typeface="Times New Roman" panose="02020603050405020304" pitchFamily="18" charset="0"/>
              </a:rPr>
              <a:t>Simulation Result (Cont’d)</a:t>
            </a:r>
          </a:p>
        </p:txBody>
      </p:sp>
      <p:sp>
        <p:nvSpPr>
          <p:cNvPr id="5" name="TextBox 4"/>
          <p:cNvSpPr txBox="1"/>
          <p:nvPr/>
        </p:nvSpPr>
        <p:spPr>
          <a:xfrm>
            <a:off x="2342163" y="1406566"/>
            <a:ext cx="7920062"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Example of convert </a:t>
            </a:r>
            <a:r>
              <a:rPr lang="en-US" sz="2400" b="1" dirty="0">
                <a:latin typeface="Times New Roman" panose="02020603050405020304" pitchFamily="18" charset="0"/>
                <a:cs typeface="Times New Roman" panose="02020603050405020304" pitchFamily="18" charset="0"/>
              </a:rPr>
              <a:t>RGB to HSV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569" y="2170798"/>
            <a:ext cx="6975656" cy="3978540"/>
          </a:xfrm>
          <a:prstGeom prst="rect">
            <a:avLst/>
          </a:prstGeom>
        </p:spPr>
      </p:pic>
    </p:spTree>
    <p:extLst>
      <p:ext uri="{BB962C8B-B14F-4D97-AF65-F5344CB8AC3E}">
        <p14:creationId xmlns:p14="http://schemas.microsoft.com/office/powerpoint/2010/main" val="414553884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1058"/>
          </a:xfrm>
        </p:spPr>
        <p:txBody>
          <a:bodyPr>
            <a:normAutofit/>
          </a:bodyPr>
          <a:lstStyle/>
          <a:p>
            <a:r>
              <a:rPr lang="en-US" sz="4400" b="1" dirty="0">
                <a:latin typeface="Times New Roman" panose="02020603050405020304" pitchFamily="18" charset="0"/>
                <a:cs typeface="Times New Roman" panose="02020603050405020304" pitchFamily="18" charset="0"/>
              </a:rPr>
              <a:t>Simulation </a:t>
            </a:r>
            <a:r>
              <a:rPr lang="en-US" sz="4400" b="1" dirty="0" smtClean="0">
                <a:latin typeface="Times New Roman" panose="02020603050405020304" pitchFamily="18" charset="0"/>
                <a:cs typeface="Times New Roman" panose="02020603050405020304" pitchFamily="18" charset="0"/>
              </a:rPr>
              <a:t>Result (Cont’d)</a:t>
            </a:r>
            <a:endParaRPr lang="en-US" sz="4400" dirty="0"/>
          </a:p>
        </p:txBody>
      </p:sp>
      <p:sp>
        <p:nvSpPr>
          <p:cNvPr id="5" name="TextBox 4"/>
          <p:cNvSpPr txBox="1"/>
          <p:nvPr/>
        </p:nvSpPr>
        <p:spPr>
          <a:xfrm>
            <a:off x="2186524" y="1495168"/>
            <a:ext cx="9129175"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Example of convert segmented image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151" y="2030374"/>
            <a:ext cx="5693920" cy="4463017"/>
          </a:xfrm>
          <a:prstGeom prst="rect">
            <a:avLst/>
          </a:prstGeom>
        </p:spPr>
      </p:pic>
    </p:spTree>
    <p:extLst>
      <p:ext uri="{BB962C8B-B14F-4D97-AF65-F5344CB8AC3E}">
        <p14:creationId xmlns:p14="http://schemas.microsoft.com/office/powerpoint/2010/main" val="391626458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4560"/>
          </a:xfrm>
        </p:spPr>
        <p:txBody>
          <a:bodyPr>
            <a:normAutofit/>
          </a:bodyPr>
          <a:lstStyle/>
          <a:p>
            <a:r>
              <a:rPr lang="en-US" sz="4400" b="1" dirty="0">
                <a:latin typeface="Times New Roman" panose="02020603050405020304" pitchFamily="18" charset="0"/>
                <a:cs typeface="Times New Roman" panose="02020603050405020304" pitchFamily="18" charset="0"/>
              </a:rPr>
              <a:t>Simulation Result (Cont’d)</a:t>
            </a:r>
            <a:endParaRPr lang="en-US" sz="4400" dirty="0"/>
          </a:p>
        </p:txBody>
      </p:sp>
      <p:sp>
        <p:nvSpPr>
          <p:cNvPr id="5" name="TextBox 4"/>
          <p:cNvSpPr txBox="1"/>
          <p:nvPr/>
        </p:nvSpPr>
        <p:spPr>
          <a:xfrm>
            <a:off x="2360018" y="1502202"/>
            <a:ext cx="7738607"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Conversion of </a:t>
            </a:r>
            <a:r>
              <a:rPr lang="en-US" sz="2400" b="1" dirty="0">
                <a:latin typeface="Times New Roman" panose="02020603050405020304" pitchFamily="18" charset="0"/>
                <a:cs typeface="Times New Roman" panose="02020603050405020304" pitchFamily="18" charset="0"/>
              </a:rPr>
              <a:t>grayscale image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50" y="2260705"/>
            <a:ext cx="7848600" cy="3835615"/>
          </a:xfrm>
          <a:prstGeom prst="rect">
            <a:avLst/>
          </a:prstGeom>
        </p:spPr>
      </p:pic>
    </p:spTree>
    <p:extLst>
      <p:ext uri="{BB962C8B-B14F-4D97-AF65-F5344CB8AC3E}">
        <p14:creationId xmlns:p14="http://schemas.microsoft.com/office/powerpoint/2010/main" val="90999313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7113"/>
          </a:xfrm>
        </p:spPr>
        <p:txBody>
          <a:bodyPr>
            <a:normAutofit/>
          </a:bodyPr>
          <a:lstStyle/>
          <a:p>
            <a:r>
              <a:rPr lang="en-US" sz="4400" b="1" dirty="0">
                <a:latin typeface="Times New Roman" panose="02020603050405020304" pitchFamily="18" charset="0"/>
                <a:cs typeface="Times New Roman" panose="02020603050405020304" pitchFamily="18" charset="0"/>
              </a:rPr>
              <a:t>Simulation Result (Cont’d)</a:t>
            </a:r>
            <a:endParaRPr lang="en-US" sz="4400" dirty="0"/>
          </a:p>
        </p:txBody>
      </p:sp>
      <p:sp>
        <p:nvSpPr>
          <p:cNvPr id="8" name="TextBox 7"/>
          <p:cNvSpPr txBox="1"/>
          <p:nvPr/>
        </p:nvSpPr>
        <p:spPr>
          <a:xfrm>
            <a:off x="2592925" y="1621579"/>
            <a:ext cx="4691541"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Extracted feature of paddy leaf</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t>Contrast</a:t>
            </a:r>
          </a:p>
          <a:p>
            <a:r>
              <a:rPr lang="en-US" dirty="0" smtClean="0"/>
              <a:t>Energy</a:t>
            </a:r>
          </a:p>
          <a:p>
            <a:r>
              <a:rPr lang="en-US" dirty="0" smtClean="0"/>
              <a:t>Homogeneity</a:t>
            </a:r>
          </a:p>
          <a:p>
            <a:r>
              <a:rPr lang="en-US" dirty="0" smtClean="0"/>
              <a:t>Mean</a:t>
            </a:r>
          </a:p>
          <a:p>
            <a:r>
              <a:rPr lang="en-US" dirty="0" smtClean="0"/>
              <a:t>Standard Deviation</a:t>
            </a:r>
          </a:p>
          <a:p>
            <a:r>
              <a:rPr lang="en-US" dirty="0" smtClean="0"/>
              <a:t>Entropy</a:t>
            </a:r>
          </a:p>
          <a:p>
            <a:r>
              <a:rPr lang="en-US" dirty="0" smtClean="0"/>
              <a:t>Root-Mean-Square (RMS)</a:t>
            </a:r>
          </a:p>
          <a:p>
            <a:r>
              <a:rPr lang="en-US" dirty="0" smtClean="0"/>
              <a:t>Variance</a:t>
            </a:r>
          </a:p>
          <a:p>
            <a:r>
              <a:rPr lang="en-US" dirty="0" smtClean="0"/>
              <a:t>Smoothness</a:t>
            </a:r>
          </a:p>
          <a:p>
            <a:r>
              <a:rPr lang="en-US" dirty="0" smtClean="0"/>
              <a:t>Inverse Difference Movement (IDM)</a:t>
            </a:r>
          </a:p>
        </p:txBody>
      </p:sp>
    </p:spTree>
    <p:extLst>
      <p:ext uri="{BB962C8B-B14F-4D97-AF65-F5344CB8AC3E}">
        <p14:creationId xmlns:p14="http://schemas.microsoft.com/office/powerpoint/2010/main" val="207411030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7190"/>
          </a:xfrm>
        </p:spPr>
        <p:txBody>
          <a:bodyPr>
            <a:normAutofit/>
          </a:bodyPr>
          <a:lstStyle/>
          <a:p>
            <a:r>
              <a:rPr lang="en-US" sz="4400" b="1" dirty="0">
                <a:latin typeface="Times New Roman" panose="02020603050405020304" pitchFamily="18" charset="0"/>
                <a:cs typeface="Times New Roman" panose="02020603050405020304" pitchFamily="18" charset="0"/>
              </a:rPr>
              <a:t>Simulation Result (Cont’d)</a:t>
            </a:r>
            <a:endParaRPr lang="en-US" sz="4400" dirty="0"/>
          </a:p>
        </p:txBody>
      </p:sp>
      <p:graphicFrame>
        <p:nvGraphicFramePr>
          <p:cNvPr id="8" name="Content Placeholder 3"/>
          <p:cNvGraphicFramePr>
            <a:graphicFrameLocks/>
          </p:cNvGraphicFramePr>
          <p:nvPr>
            <p:extLst>
              <p:ext uri="{D42A27DB-BD31-4B8C-83A1-F6EECF244321}">
                <p14:modId xmlns:p14="http://schemas.microsoft.com/office/powerpoint/2010/main" val="1514471707"/>
              </p:ext>
            </p:extLst>
          </p:nvPr>
        </p:nvGraphicFramePr>
        <p:xfrm>
          <a:off x="1778001" y="2311399"/>
          <a:ext cx="4013199" cy="3007067"/>
        </p:xfrm>
        <a:graphic>
          <a:graphicData uri="http://schemas.openxmlformats.org/drawingml/2006/table">
            <a:tbl>
              <a:tblPr firstRow="1" firstCol="1" bandRow="1">
                <a:tableStyleId>{5940675A-B579-460E-94D1-54222C63F5DA}</a:tableStyleId>
              </a:tblPr>
              <a:tblGrid>
                <a:gridCol w="808483"/>
                <a:gridCol w="639316"/>
                <a:gridCol w="1048986"/>
                <a:gridCol w="792177"/>
                <a:gridCol w="724237"/>
              </a:tblGrid>
              <a:tr h="969489">
                <a:tc>
                  <a:txBody>
                    <a:bodyPr/>
                    <a:lstStyle/>
                    <a:p>
                      <a:pPr marL="0" marR="0" algn="ctr">
                        <a:lnSpc>
                          <a:spcPct val="107000"/>
                        </a:lnSpc>
                        <a:spcBef>
                          <a:spcPts val="0"/>
                        </a:spcBef>
                        <a:spcAft>
                          <a:spcPts val="0"/>
                        </a:spcAft>
                      </a:pPr>
                      <a:r>
                        <a:rPr lang="en-US" sz="1200" b="1" dirty="0" smtClean="0">
                          <a:effectLst/>
                          <a:latin typeface="Times New Roman" panose="02020603050405020304" pitchFamily="18" charset="0"/>
                          <a:ea typeface="+mn-ea"/>
                          <a:cs typeface="Times New Roman" panose="02020603050405020304" pitchFamily="18" charset="0"/>
                        </a:rPr>
                        <a:t>Leaf</a:t>
                      </a:r>
                      <a:r>
                        <a:rPr lang="en-US" sz="1200" b="1" baseline="0" dirty="0" smtClean="0">
                          <a:effectLst/>
                          <a:latin typeface="Times New Roman" panose="02020603050405020304" pitchFamily="18" charset="0"/>
                          <a:ea typeface="+mn-ea"/>
                          <a:cs typeface="Times New Roman" panose="02020603050405020304" pitchFamily="18" charset="0"/>
                        </a:rPr>
                        <a:t> Type</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Number of Images</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Resolution</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Pixel value</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latin typeface="Times New Roman" panose="02020603050405020304" pitchFamily="18" charset="0"/>
                          <a:cs typeface="Times New Roman" panose="02020603050405020304" pitchFamily="18" charset="0"/>
                        </a:rPr>
                        <a:t>Image Type</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018789">
                <a:tc>
                  <a:txBody>
                    <a:bodyPr/>
                    <a:lstStyle/>
                    <a:p>
                      <a:pPr marL="0" marR="0" algn="ctr">
                        <a:lnSpc>
                          <a:spcPct val="107000"/>
                        </a:lnSpc>
                        <a:spcBef>
                          <a:spcPts val="0"/>
                        </a:spcBef>
                        <a:spcAft>
                          <a:spcPts val="0"/>
                        </a:spcAft>
                      </a:pPr>
                      <a:r>
                        <a:rPr lang="en-US" sz="1200" b="1" dirty="0" smtClean="0">
                          <a:effectLst/>
                          <a:latin typeface="Times New Roman" panose="02020603050405020304" pitchFamily="18" charset="0"/>
                          <a:cs typeface="Times New Roman" panose="02020603050405020304" pitchFamily="18" charset="0"/>
                        </a:rPr>
                        <a:t>Healthy</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10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1000x260x3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uint8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JPG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018789">
                <a:tc>
                  <a:txBody>
                    <a:bodyPr/>
                    <a:lstStyle/>
                    <a:p>
                      <a:pPr marL="0" marR="0" algn="ctr">
                        <a:lnSpc>
                          <a:spcPct val="107000"/>
                        </a:lnSpc>
                        <a:spcBef>
                          <a:spcPts val="0"/>
                        </a:spcBef>
                        <a:spcAft>
                          <a:spcPts val="0"/>
                        </a:spcAft>
                      </a:pPr>
                      <a:r>
                        <a:rPr lang="en-US" sz="1200" b="1" dirty="0" smtClean="0">
                          <a:effectLst/>
                          <a:latin typeface="Times New Roman" panose="02020603050405020304" pitchFamily="18" charset="0"/>
                          <a:cs typeface="Times New Roman" panose="02020603050405020304" pitchFamily="18" charset="0"/>
                        </a:rPr>
                        <a:t>Disease</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a:t>
                      </a:r>
                      <a:r>
                        <a:rPr lang="en-US" sz="1400" dirty="0" smtClean="0">
                          <a:effectLst/>
                          <a:latin typeface="Times New Roman" panose="02020603050405020304" pitchFamily="18" charset="0"/>
                          <a:cs typeface="Times New Roman" panose="02020603050405020304" pitchFamily="18" charset="0"/>
                        </a:rPr>
                        <a:t>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1000x260x3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uint8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JPG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9" name="TextBox 8"/>
          <p:cNvSpPr txBox="1"/>
          <p:nvPr/>
        </p:nvSpPr>
        <p:spPr>
          <a:xfrm>
            <a:off x="2006600" y="1847850"/>
            <a:ext cx="355600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Table of  SVM Learning database</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997700" y="4761468"/>
            <a:ext cx="41529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optimal plane of SVM in linearly </a:t>
            </a:r>
            <a:r>
              <a:rPr lang="en-US" dirty="0" smtClean="0">
                <a:latin typeface="Times New Roman" panose="02020603050405020304" pitchFamily="18" charset="0"/>
                <a:cs typeface="Times New Roman" panose="02020603050405020304" pitchFamily="18" charset="0"/>
              </a:rPr>
              <a:t>separable condition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7543800" y="3873500"/>
                <a:ext cx="2959100" cy="8767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d>
                        <m:dPr>
                          <m:ctrlPr>
                            <a:rPr lang="en-US" i="1">
                              <a:latin typeface="Cambria Math" panose="02040503050406030204" pitchFamily="18" charset="0"/>
                            </a:rPr>
                          </m:ctrlPr>
                        </m:dPr>
                        <m:e>
                          <m:r>
                            <m:rPr>
                              <m:sty m:val="p"/>
                            </m:rPr>
                            <a:rPr lang="en-US">
                              <a:latin typeface="Cambria Math"/>
                            </a:rPr>
                            <m:t>x</m:t>
                          </m:r>
                        </m:e>
                      </m:d>
                      <m:r>
                        <a:rPr lang="en-US" i="1">
                          <a:latin typeface="Cambria Math"/>
                        </a:rPr>
                        <m:t>=</m:t>
                      </m:r>
                      <m:nary>
                        <m:naryPr>
                          <m:chr m:val="∑"/>
                          <m:grow m:val="on"/>
                          <m:ctrlPr>
                            <a:rPr lang="en-US" i="1">
                              <a:latin typeface="Cambria Math" panose="02040503050406030204" pitchFamily="18" charset="0"/>
                            </a:rPr>
                          </m:ctrlPr>
                        </m:naryPr>
                        <m:sub>
                          <m:r>
                            <a:rPr lang="en-US" i="1">
                              <a:latin typeface="Cambria Math"/>
                            </a:rPr>
                            <m:t>𝑖</m:t>
                          </m:r>
                          <m:r>
                            <a:rPr lang="en-US" i="1">
                              <a:latin typeface="Cambria Math"/>
                            </a:rPr>
                            <m:t>=0</m:t>
                          </m:r>
                        </m:sub>
                        <m:sup>
                          <m:r>
                            <a:rPr lang="en-US" i="1">
                              <a:latin typeface="Cambria Math"/>
                            </a:rPr>
                            <m:t>𝑁</m:t>
                          </m:r>
                        </m:sup>
                        <m:e>
                          <m:sSub>
                            <m:sSubPr>
                              <m:ctrlPr>
                                <a:rPr lang="en-US" i="1">
                                  <a:latin typeface="Cambria Math" panose="02040503050406030204" pitchFamily="18" charset="0"/>
                                </a:rPr>
                              </m:ctrlPr>
                            </m:sSubPr>
                            <m:e>
                              <m:r>
                                <a:rPr lang="en-US" i="1">
                                  <a:latin typeface="Cambria Math"/>
                                </a:rPr>
                                <m:t>𝑎</m:t>
                              </m:r>
                            </m:e>
                            <m:sub>
                              <m:r>
                                <a:rPr lang="en-US" i="1">
                                  <a:latin typeface="Cambria Math"/>
                                </a:rPr>
                                <m:t>𝑖</m:t>
                              </m:r>
                              <m:r>
                                <a:rPr lang="en-US" i="1">
                                  <a:latin typeface="Cambria Math"/>
                                </a:rPr>
                                <m:t> </m:t>
                              </m:r>
                            </m:sub>
                          </m:sSub>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sub>
                          </m:sSub>
                          <m:r>
                            <a:rPr lang="en-US" i="1">
                              <a:latin typeface="Cambria Math"/>
                            </a:rPr>
                            <m:t>𝐾</m:t>
                          </m:r>
                          <m:d>
                            <m:dPr>
                              <m:ctrlPr>
                                <a:rPr lang="en-US" i="1">
                                  <a:latin typeface="Cambria Math" panose="02040503050406030204" pitchFamily="18" charset="0"/>
                                </a:rPr>
                              </m:ctrlPr>
                            </m:dPr>
                            <m:e>
                              <m:r>
                                <a:rPr lang="en-US" i="1">
                                  <a:latin typeface="Cambria Math"/>
                                </a:rPr>
                                <m:t>𝑥</m:t>
                              </m:r>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d>
                        </m:e>
                      </m:nary>
                      <m:r>
                        <a:rPr lang="en-US" i="1">
                          <a:latin typeface="Cambria Math"/>
                        </a:rPr>
                        <m:t>+</m:t>
                      </m:r>
                      <m:r>
                        <a:rPr lang="en-US" i="1">
                          <a:latin typeface="Cambria Math"/>
                        </a:rPr>
                        <m:t>𝑑</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43800" y="3873500"/>
                <a:ext cx="2959100" cy="876715"/>
              </a:xfrm>
              <a:prstGeom prst="rect">
                <a:avLst/>
              </a:prstGeom>
              <a:blipFill rotWithShape="1">
                <a:blip r:embed="rId3"/>
                <a:stretch>
                  <a:fillRect/>
                </a:stretch>
              </a:blipFill>
            </p:spPr>
            <p:txBody>
              <a:bodyPr/>
              <a:lstStyle/>
              <a:p>
                <a:r>
                  <a:rPr lang="en-US">
                    <a:noFill/>
                  </a:rPr>
                  <a:t> </a:t>
                </a:r>
              </a:p>
            </p:txBody>
          </p:sp>
        </mc:Fallback>
      </mc:AlternateContent>
      <p:pic>
        <p:nvPicPr>
          <p:cNvPr id="11" name="Picture 10" descr="C:\Users\faisal\Desktop\Untitled-1.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633" y="1706260"/>
            <a:ext cx="4495165" cy="2154024"/>
          </a:xfrm>
          <a:prstGeom prst="rect">
            <a:avLst/>
          </a:prstGeom>
          <a:noFill/>
          <a:ln>
            <a:noFill/>
          </a:ln>
        </p:spPr>
      </p:pic>
    </p:spTree>
    <p:extLst>
      <p:ext uri="{BB962C8B-B14F-4D97-AF65-F5344CB8AC3E}">
        <p14:creationId xmlns:p14="http://schemas.microsoft.com/office/powerpoint/2010/main" val="2660221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22512"/>
            <a:ext cx="8911687" cy="810990"/>
          </a:xfrm>
        </p:spPr>
        <p:txBody>
          <a:bodyPr>
            <a:normAutofit/>
          </a:bodyPr>
          <a:lstStyle/>
          <a:p>
            <a:r>
              <a:rPr lang="en-US" sz="4400" b="1" dirty="0">
                <a:latin typeface="Times New Roman" panose="02020603050405020304" pitchFamily="18" charset="0"/>
                <a:cs typeface="Times New Roman" panose="02020603050405020304" pitchFamily="18" charset="0"/>
              </a:rPr>
              <a:t>Simulation Result (Cont’d)</a:t>
            </a:r>
            <a:endParaRPr lang="en-US" sz="4400" dirty="0"/>
          </a:p>
        </p:txBody>
      </p:sp>
      <p:sp>
        <p:nvSpPr>
          <p:cNvPr id="6" name="TextBox 5"/>
          <p:cNvSpPr txBox="1"/>
          <p:nvPr/>
        </p:nvSpPr>
        <p:spPr>
          <a:xfrm>
            <a:off x="2717799" y="1321681"/>
            <a:ext cx="464534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Experimental </a:t>
            </a:r>
            <a:r>
              <a:rPr lang="en-US" sz="2400" dirty="0" smtClean="0">
                <a:latin typeface="Times New Roman" panose="02020603050405020304" pitchFamily="18" charset="0"/>
                <a:cs typeface="Times New Roman" panose="02020603050405020304" pitchFamily="18" charset="0"/>
              </a:rPr>
              <a:t>Results (with image)</a:t>
            </a:r>
            <a:endParaRPr lang="en-US" sz="2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60193139"/>
              </p:ext>
            </p:extLst>
          </p:nvPr>
        </p:nvGraphicFramePr>
        <p:xfrm>
          <a:off x="2588087" y="2104574"/>
          <a:ext cx="4198257" cy="4243296"/>
        </p:xfrm>
        <a:graphic>
          <a:graphicData uri="http://schemas.openxmlformats.org/drawingml/2006/table">
            <a:tbl>
              <a:tblPr firstRow="1" bandRow="1">
                <a:tableStyleId>{5C22544A-7EE6-4342-B048-85BDC9FD1C3A}</a:tableStyleId>
              </a:tblPr>
              <a:tblGrid>
                <a:gridCol w="1399419"/>
                <a:gridCol w="1399419"/>
                <a:gridCol w="1399419"/>
              </a:tblGrid>
              <a:tr h="732792">
                <a:tc>
                  <a:txBody>
                    <a:bodyPr/>
                    <a:lstStyle/>
                    <a:p>
                      <a:pPr algn="ctr"/>
                      <a:r>
                        <a:rPr lang="en-US" dirty="0" smtClean="0">
                          <a:solidFill>
                            <a:schemeClr val="tx1"/>
                          </a:solidFill>
                        </a:rPr>
                        <a:t>Healthy image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Histogram Plots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Results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5525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55252">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8203069"/>
              </p:ext>
            </p:extLst>
          </p:nvPr>
        </p:nvGraphicFramePr>
        <p:xfrm>
          <a:off x="7367520" y="2106304"/>
          <a:ext cx="4198257" cy="4243296"/>
        </p:xfrm>
        <a:graphic>
          <a:graphicData uri="http://schemas.openxmlformats.org/drawingml/2006/table">
            <a:tbl>
              <a:tblPr firstRow="1" bandRow="1">
                <a:tableStyleId>{5C22544A-7EE6-4342-B048-85BDC9FD1C3A}</a:tableStyleId>
              </a:tblPr>
              <a:tblGrid>
                <a:gridCol w="1399419"/>
                <a:gridCol w="1399419"/>
                <a:gridCol w="1399419"/>
              </a:tblGrid>
              <a:tr h="7327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mtClean="0">
                          <a:solidFill>
                            <a:schemeClr val="tx1"/>
                          </a:solidFill>
                        </a:rPr>
                        <a:t>Unhealthy </a:t>
                      </a:r>
                      <a:r>
                        <a:rPr lang="en-US" dirty="0" smtClean="0">
                          <a:solidFill>
                            <a:schemeClr val="tx1"/>
                          </a:solidFill>
                        </a:rPr>
                        <a:t>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Histogram Plots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55252">
                <a:tc>
                  <a:txBody>
                    <a:bodyPr/>
                    <a:lstStyle/>
                    <a:p>
                      <a:pPr algn="ct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55252">
                <a:tc>
                  <a:txBody>
                    <a:bodyPr/>
                    <a:lstStyle/>
                    <a:p>
                      <a:pPr algn="ct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241" y="2850676"/>
            <a:ext cx="778501" cy="1714502"/>
          </a:xfrm>
          <a:prstGeom prst="rect">
            <a:avLst/>
          </a:prstGeom>
        </p:spPr>
      </p:pic>
      <p:pic>
        <p:nvPicPr>
          <p:cNvPr id="5122" name="Picture 2" descr="C:\Users\faisal\Desktop\Experimental Result\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608" y="4628677"/>
            <a:ext cx="770065" cy="169592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faisal\Desktop\Experimental Result\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909" y="2850677"/>
            <a:ext cx="778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faisal\Desktop\Experimental Result\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7040" y="3429000"/>
            <a:ext cx="1158338" cy="51910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faisal\Desktop\Experimental Result\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1721" y="4628677"/>
            <a:ext cx="770065" cy="16959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faisal\Desktop\Experimental Result\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7040" y="5217085"/>
            <a:ext cx="1158338" cy="519107"/>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faisal\Desktop\Experimental Result\3-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678313" y="2863491"/>
            <a:ext cx="772682" cy="170168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ers\faisal\Desktop\Experimental Result\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92293" y="2878004"/>
            <a:ext cx="762906" cy="1680157"/>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C:\Users\faisal\Desktop\Experimental Result\4-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7064" y="4622327"/>
            <a:ext cx="770065" cy="16959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Users\faisal\Desktop\Experimental Result\4-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92293" y="4628677"/>
            <a:ext cx="768190" cy="168957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C:\Users\faisal\Desktop\Experimental Result\3-3.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74886" y="3457165"/>
            <a:ext cx="1158338" cy="5143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descr="C:\Users\faisal\Desktop\Experimental Result\3-3.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74886" y="5213120"/>
            <a:ext cx="1158338" cy="51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693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2090"/>
          </a:xfrm>
        </p:spPr>
        <p:txBody>
          <a:bodyPr>
            <a:noAutofit/>
          </a:bodyPr>
          <a:lstStyle/>
          <a:p>
            <a:r>
              <a:rPr lang="en-US" sz="4400" b="1" dirty="0">
                <a:latin typeface="Times New Roman" panose="02020603050405020304" pitchFamily="18" charset="0"/>
                <a:cs typeface="Times New Roman" panose="02020603050405020304" pitchFamily="18" charset="0"/>
              </a:rPr>
              <a:t>Simulation Result (Cont’d)</a:t>
            </a:r>
            <a:endParaRPr lang="en-US" sz="4400" dirty="0"/>
          </a:p>
        </p:txBody>
      </p:sp>
      <p:sp>
        <p:nvSpPr>
          <p:cNvPr id="4" name="TextBox 3"/>
          <p:cNvSpPr txBox="1"/>
          <p:nvPr/>
        </p:nvSpPr>
        <p:spPr>
          <a:xfrm>
            <a:off x="2717799" y="1321681"/>
            <a:ext cx="464534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Experimental </a:t>
            </a:r>
            <a:r>
              <a:rPr lang="en-US" sz="2400" dirty="0" smtClean="0">
                <a:latin typeface="Times New Roman" panose="02020603050405020304" pitchFamily="18" charset="0"/>
                <a:cs typeface="Times New Roman" panose="02020603050405020304" pitchFamily="18" charset="0"/>
              </a:rPr>
              <a:t>Results (with table)</a:t>
            </a:r>
            <a:endParaRPr lang="en-US" sz="2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39389658"/>
              </p:ext>
            </p:extLst>
          </p:nvPr>
        </p:nvGraphicFramePr>
        <p:xfrm>
          <a:off x="3814724" y="2354158"/>
          <a:ext cx="5593080" cy="1585382"/>
        </p:xfrm>
        <a:graphic>
          <a:graphicData uri="http://schemas.openxmlformats.org/drawingml/2006/table">
            <a:tbl>
              <a:tblPr firstRow="1" firstCol="1" bandRow="1">
                <a:tableStyleId>{5C22544A-7EE6-4342-B048-85BDC9FD1C3A}</a:tableStyleId>
              </a:tblPr>
              <a:tblGrid>
                <a:gridCol w="1891030"/>
                <a:gridCol w="1851025"/>
                <a:gridCol w="1851025"/>
              </a:tblGrid>
              <a:tr h="537210">
                <a:tc>
                  <a:txBody>
                    <a:bodyPr/>
                    <a:lstStyle/>
                    <a:p>
                      <a:pPr marL="0" marR="0" algn="ctr">
                        <a:lnSpc>
                          <a:spcPct val="250000"/>
                        </a:lnSpc>
                        <a:spcBef>
                          <a:spcPts val="0"/>
                        </a:spcBef>
                        <a:spcAft>
                          <a:spcPts val="0"/>
                        </a:spcAft>
                      </a:pPr>
                      <a:r>
                        <a:rPr lang="en-US" sz="1200" dirty="0">
                          <a:solidFill>
                            <a:schemeClr val="tx1"/>
                          </a:solidFill>
                          <a:effectLst/>
                        </a:rPr>
                        <a:t> </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50000"/>
                        </a:lnSpc>
                        <a:spcBef>
                          <a:spcPts val="0"/>
                        </a:spcBef>
                        <a:spcAft>
                          <a:spcPts val="0"/>
                        </a:spcAft>
                      </a:pPr>
                      <a:r>
                        <a:rPr lang="en-US" sz="1200" dirty="0" smtClean="0">
                          <a:solidFill>
                            <a:schemeClr val="tx1"/>
                          </a:solidFill>
                          <a:effectLst/>
                        </a:rPr>
                        <a:t>Healthy</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50000"/>
                        </a:lnSpc>
                        <a:spcBef>
                          <a:spcPts val="0"/>
                        </a:spcBef>
                        <a:spcAft>
                          <a:spcPts val="0"/>
                        </a:spcAft>
                      </a:pPr>
                      <a:r>
                        <a:rPr lang="en-US" sz="1200" dirty="0" smtClean="0">
                          <a:solidFill>
                            <a:schemeClr val="tx1"/>
                          </a:solidFill>
                          <a:effectLst/>
                        </a:rPr>
                        <a:t>Disease</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7210">
                <a:tc>
                  <a:txBody>
                    <a:bodyPr/>
                    <a:lstStyle/>
                    <a:p>
                      <a:pPr marL="0" marR="0" algn="ctr">
                        <a:lnSpc>
                          <a:spcPct val="250000"/>
                        </a:lnSpc>
                        <a:spcBef>
                          <a:spcPts val="0"/>
                        </a:spcBef>
                        <a:spcAft>
                          <a:spcPts val="0"/>
                        </a:spcAft>
                      </a:pPr>
                      <a:r>
                        <a:rPr lang="en-US" sz="1200" dirty="0" smtClean="0">
                          <a:solidFill>
                            <a:schemeClr val="tx1"/>
                          </a:solidFill>
                          <a:effectLst/>
                        </a:rPr>
                        <a:t>Healthy</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50000"/>
                        </a:lnSpc>
                        <a:spcBef>
                          <a:spcPts val="0"/>
                        </a:spcBef>
                        <a:spcAft>
                          <a:spcPts val="0"/>
                        </a:spcAft>
                      </a:pPr>
                      <a:r>
                        <a:rPr lang="en-US" sz="1200" dirty="0" smtClean="0">
                          <a:solidFill>
                            <a:schemeClr val="tx1"/>
                          </a:solidFill>
                          <a:effectLst/>
                        </a:rPr>
                        <a:t>10</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50000"/>
                        </a:lnSpc>
                        <a:spcBef>
                          <a:spcPts val="0"/>
                        </a:spcBef>
                        <a:spcAft>
                          <a:spcPts val="0"/>
                        </a:spcAft>
                      </a:pPr>
                      <a:r>
                        <a:rPr lang="en-US" sz="1200" dirty="0" smtClean="0">
                          <a:solidFill>
                            <a:schemeClr val="tx1"/>
                          </a:solidFill>
                          <a:effectLst/>
                        </a:rPr>
                        <a:t>0</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0962">
                <a:tc>
                  <a:txBody>
                    <a:bodyPr/>
                    <a:lstStyle/>
                    <a:p>
                      <a:pPr marL="0" marR="0" algn="ctr">
                        <a:lnSpc>
                          <a:spcPct val="250000"/>
                        </a:lnSpc>
                        <a:spcBef>
                          <a:spcPts val="0"/>
                        </a:spcBef>
                        <a:spcAft>
                          <a:spcPts val="0"/>
                        </a:spcAft>
                      </a:pPr>
                      <a:r>
                        <a:rPr lang="en-US" sz="1200" dirty="0" smtClean="0">
                          <a:solidFill>
                            <a:schemeClr val="tx1"/>
                          </a:solidFill>
                          <a:effectLst/>
                        </a:rPr>
                        <a:t>Disease</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50000"/>
                        </a:lnSpc>
                        <a:spcBef>
                          <a:spcPts val="0"/>
                        </a:spcBef>
                        <a:spcAft>
                          <a:spcPts val="0"/>
                        </a:spcAft>
                      </a:pPr>
                      <a:r>
                        <a:rPr lang="en-US" sz="1200" dirty="0" smtClean="0">
                          <a:solidFill>
                            <a:schemeClr val="tx1"/>
                          </a:solidFill>
                          <a:effectLst/>
                        </a:rPr>
                        <a:t>1</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250000"/>
                        </a:lnSpc>
                        <a:spcBef>
                          <a:spcPts val="0"/>
                        </a:spcBef>
                        <a:spcAft>
                          <a:spcPts val="0"/>
                        </a:spcAft>
                      </a:pPr>
                      <a:r>
                        <a:rPr lang="en-US" sz="1200" dirty="0" smtClean="0">
                          <a:solidFill>
                            <a:schemeClr val="tx1"/>
                          </a:solidFill>
                          <a:effectLst/>
                        </a:rPr>
                        <a:t>9</a:t>
                      </a:r>
                      <a:endParaRPr lang="en-US" sz="1100" dirty="0">
                        <a:solidFill>
                          <a:schemeClr val="tx1"/>
                        </a:solidFill>
                        <a:effectLst/>
                        <a:latin typeface="Calibri"/>
                        <a:ea typeface="Calibri"/>
                        <a:cs typeface="Vrind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92811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Conclusion and Future Plan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O</a:t>
            </a:r>
            <a:r>
              <a:rPr lang="en-US" sz="2400" dirty="0" smtClean="0">
                <a:solidFill>
                  <a:schemeClr val="tx1"/>
                </a:solidFill>
                <a:latin typeface="Times New Roman" panose="02020603050405020304" pitchFamily="18" charset="0"/>
                <a:cs typeface="Times New Roman" panose="02020603050405020304" pitchFamily="18" charset="0"/>
              </a:rPr>
              <a:t>verall idea behind this project is to detect and recognize </a:t>
            </a:r>
            <a:r>
              <a:rPr lang="en-US" sz="2400" dirty="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addy leaf</a:t>
            </a:r>
          </a:p>
          <a:p>
            <a:pPr algn="just"/>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Will </a:t>
            </a:r>
            <a:r>
              <a:rPr lang="en-US" sz="2400" dirty="0">
                <a:solidFill>
                  <a:schemeClr val="tx1"/>
                </a:solidFill>
                <a:latin typeface="Times New Roman" panose="02020603050405020304" pitchFamily="18" charset="0"/>
                <a:cs typeface="Times New Roman" panose="02020603050405020304" pitchFamily="18" charset="0"/>
              </a:rPr>
              <a:t>be detect </a:t>
            </a:r>
            <a:r>
              <a:rPr lang="en-US" sz="2400" dirty="0" smtClean="0">
                <a:solidFill>
                  <a:schemeClr val="tx1"/>
                </a:solidFill>
                <a:latin typeface="Times New Roman" panose="02020603050405020304" pitchFamily="18" charset="0"/>
                <a:cs typeface="Times New Roman" panose="02020603050405020304" pitchFamily="18" charset="0"/>
              </a:rPr>
              <a:t>specific paddy leaf disease and improve the complexity and accuracy so that in the field of agriculture the leaf detection and classification can be a useful application</a:t>
            </a:r>
          </a:p>
          <a:p>
            <a:pPr algn="just"/>
            <a:r>
              <a:rPr lang="en-US" sz="2400" dirty="0" smtClean="0">
                <a:solidFill>
                  <a:schemeClr val="tx1"/>
                </a:solidFill>
                <a:latin typeface="Times New Roman" panose="02020603050405020304" pitchFamily="18" charset="0"/>
                <a:cs typeface="Times New Roman" panose="02020603050405020304" pitchFamily="18" charset="0"/>
              </a:rPr>
              <a:t>Will </a:t>
            </a:r>
            <a:r>
              <a:rPr lang="en-US" sz="2400" dirty="0">
                <a:solidFill>
                  <a:schemeClr val="tx1"/>
                </a:solidFill>
                <a:latin typeface="Times New Roman" panose="02020603050405020304" pitchFamily="18" charset="0"/>
                <a:cs typeface="Times New Roman" panose="02020603050405020304" pitchFamily="18" charset="0"/>
              </a:rPr>
              <a:t>be applied on real images</a:t>
            </a:r>
          </a:p>
          <a:p>
            <a:pPr algn="just"/>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42659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890"/>
            <a:ext cx="8911687" cy="931558"/>
          </a:xfrm>
        </p:spPr>
        <p:txBody>
          <a:bodyPr>
            <a:normAutofit/>
          </a:bodyPr>
          <a:lstStyle/>
          <a:p>
            <a:r>
              <a:rPr lang="en-US" sz="4400" b="1" dirty="0" smtClean="0">
                <a:latin typeface="Times New Roman" panose="02020603050405020304" pitchFamily="18" charset="0"/>
                <a:cs typeface="Times New Roman" panose="02020603050405020304" pitchFamily="18" charset="0"/>
              </a:rPr>
              <a:t>Outlines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787400"/>
            <a:ext cx="6300788" cy="6070600"/>
          </a:xfrm>
        </p:spPr>
        <p:txBody>
          <a:bodyPr>
            <a:normAutofit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Objectives</a:t>
            </a:r>
          </a:p>
          <a:p>
            <a:r>
              <a:rPr lang="en-US" b="1" dirty="0" smtClean="0">
                <a:solidFill>
                  <a:schemeClr val="tx1"/>
                </a:solidFill>
                <a:latin typeface="Times New Roman" panose="02020603050405020304" pitchFamily="18" charset="0"/>
                <a:cs typeface="Times New Roman" panose="02020603050405020304" pitchFamily="18" charset="0"/>
              </a:rPr>
              <a:t>Introduction</a:t>
            </a: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Leaf in image</a:t>
            </a: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Detection and Recognition</a:t>
            </a: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Why Leaf Disease detection? </a:t>
            </a:r>
          </a:p>
          <a:p>
            <a:r>
              <a:rPr lang="en-US" b="1" dirty="0" smtClean="0">
                <a:solidFill>
                  <a:schemeClr val="tx1"/>
                </a:solidFill>
                <a:latin typeface="Times New Roman" panose="02020603050405020304" pitchFamily="18" charset="0"/>
                <a:cs typeface="Times New Roman" panose="02020603050405020304" pitchFamily="18" charset="0"/>
              </a:rPr>
              <a:t>Background Study</a:t>
            </a: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Available techniques</a:t>
            </a: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Related works</a:t>
            </a:r>
          </a:p>
          <a:p>
            <a:r>
              <a:rPr lang="en-US" b="1" dirty="0" smtClean="0">
                <a:solidFill>
                  <a:schemeClr val="tx1"/>
                </a:solidFill>
                <a:latin typeface="Times New Roman" panose="02020603050405020304" pitchFamily="18" charset="0"/>
                <a:cs typeface="Times New Roman" panose="02020603050405020304" pitchFamily="18" charset="0"/>
              </a:rPr>
              <a:t>Proposed System</a:t>
            </a: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Motivation</a:t>
            </a: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Block diagram and Flow chart</a:t>
            </a:r>
          </a:p>
          <a:p>
            <a:r>
              <a:rPr lang="en-US" b="1" dirty="0" smtClean="0">
                <a:solidFill>
                  <a:schemeClr val="tx1"/>
                </a:solidFill>
                <a:latin typeface="Times New Roman" panose="02020603050405020304" pitchFamily="18" charset="0"/>
                <a:cs typeface="Times New Roman" panose="02020603050405020304" pitchFamily="18" charset="0"/>
              </a:rPr>
              <a:t>Simulation Result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Tools for </a:t>
            </a:r>
            <a:r>
              <a:rPr lang="en-US" dirty="0" smtClean="0">
                <a:solidFill>
                  <a:schemeClr val="tx1"/>
                </a:solidFill>
                <a:latin typeface="Times New Roman" panose="02020603050405020304" pitchFamily="18" charset="0"/>
                <a:cs typeface="Times New Roman" panose="02020603050405020304" pitchFamily="18" charset="0"/>
              </a:rPr>
              <a:t>Implementation</a:t>
            </a:r>
            <a:endParaRPr lang="en-US"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Detection</a:t>
            </a:r>
          </a:p>
          <a:p>
            <a:pPr lvl="1">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Recognition</a:t>
            </a:r>
          </a:p>
          <a:p>
            <a:r>
              <a:rPr lang="en-US" b="1" dirty="0" smtClean="0">
                <a:solidFill>
                  <a:schemeClr val="tx1"/>
                </a:solidFill>
                <a:latin typeface="Times New Roman" panose="02020603050405020304" pitchFamily="18" charset="0"/>
                <a:cs typeface="Times New Roman" panose="02020603050405020304" pitchFamily="18" charset="0"/>
              </a:rPr>
              <a:t>Conclusion and Future Plan</a:t>
            </a:r>
          </a:p>
        </p:txBody>
      </p:sp>
    </p:spTree>
    <p:extLst>
      <p:ext uri="{BB962C8B-B14F-4D97-AF65-F5344CB8AC3E}">
        <p14:creationId xmlns:p14="http://schemas.microsoft.com/office/powerpoint/2010/main" val="4278803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4055" y="2543044"/>
            <a:ext cx="8915399" cy="1468800"/>
          </a:xfrm>
        </p:spPr>
        <p:txBody>
          <a:bodyPr>
            <a:noAutofit/>
          </a:bodyPr>
          <a:lstStyle/>
          <a:p>
            <a:pPr algn="ctr"/>
            <a:r>
              <a:rPr lang="en-US" sz="8000" dirty="0" smtClean="0">
                <a:latin typeface="Times New Roman" panose="02020603050405020304" pitchFamily="18" charset="0"/>
                <a:cs typeface="Times New Roman" panose="02020603050405020304" pitchFamily="18" charset="0"/>
              </a:rPr>
              <a:t>Thanks to All</a:t>
            </a:r>
            <a:endParaRPr lang="en-US"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85626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4490"/>
          </a:xfrm>
        </p:spPr>
        <p:txBody>
          <a:bodyPr>
            <a:normAutofit/>
          </a:bodyPr>
          <a:lstStyle/>
          <a:p>
            <a:r>
              <a:rPr lang="en-US" sz="4400" b="1" dirty="0" smtClean="0">
                <a:latin typeface="Times New Roman" panose="02020603050405020304" pitchFamily="18" charset="0"/>
                <a:cs typeface="Times New Roman" panose="02020603050405020304" pitchFamily="18" charset="0"/>
              </a:rPr>
              <a:t>Objective</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739900"/>
            <a:ext cx="8915400" cy="4171322"/>
          </a:xfrm>
        </p:spPr>
        <p:txBody>
          <a:bodyPr/>
          <a:lstStyle/>
          <a:p>
            <a:r>
              <a:rPr lang="en-US" sz="2800" dirty="0" smtClean="0">
                <a:solidFill>
                  <a:schemeClr val="tx1"/>
                </a:solidFill>
                <a:latin typeface="Times New Roman" panose="02020603050405020304" pitchFamily="18" charset="0"/>
                <a:cs typeface="Times New Roman" panose="02020603050405020304" pitchFamily="18" charset="0"/>
              </a:rPr>
              <a:t>To detect paddy leaf disease portion from image</a:t>
            </a:r>
          </a:p>
          <a:p>
            <a:r>
              <a:rPr lang="en-US" sz="2800" dirty="0" smtClean="0">
                <a:solidFill>
                  <a:schemeClr val="tx1"/>
                </a:solidFill>
                <a:latin typeface="Times New Roman" panose="02020603050405020304" pitchFamily="18" charset="0"/>
                <a:cs typeface="Times New Roman" panose="02020603050405020304" pitchFamily="18" charset="0"/>
              </a:rPr>
              <a:t>To extract features of </a:t>
            </a:r>
            <a:r>
              <a:rPr lang="en-US" sz="2800" dirty="0">
                <a:solidFill>
                  <a:schemeClr val="tx1"/>
                </a:solidFill>
                <a:latin typeface="Times New Roman" panose="02020603050405020304" pitchFamily="18" charset="0"/>
                <a:cs typeface="Times New Roman" panose="02020603050405020304" pitchFamily="18" charset="0"/>
              </a:rPr>
              <a:t>detected </a:t>
            </a:r>
            <a:r>
              <a:rPr lang="en-US" sz="2800" dirty="0" smtClean="0">
                <a:solidFill>
                  <a:schemeClr val="tx1"/>
                </a:solidFill>
                <a:latin typeface="Times New Roman" panose="02020603050405020304" pitchFamily="18" charset="0"/>
                <a:cs typeface="Times New Roman" panose="02020603050405020304" pitchFamily="18" charset="0"/>
              </a:rPr>
              <a:t>portion of leaf</a:t>
            </a:r>
          </a:p>
          <a:p>
            <a:r>
              <a:rPr lang="en-US" sz="2800" dirty="0" smtClean="0">
                <a:solidFill>
                  <a:schemeClr val="tx1"/>
                </a:solidFill>
                <a:latin typeface="Times New Roman" panose="02020603050405020304" pitchFamily="18" charset="0"/>
                <a:cs typeface="Times New Roman" panose="02020603050405020304" pitchFamily="18" charset="0"/>
              </a:rPr>
              <a:t>To recognize </a:t>
            </a:r>
            <a:r>
              <a:rPr lang="en-US" sz="2800" dirty="0">
                <a:solidFill>
                  <a:schemeClr val="tx1"/>
                </a:solidFill>
                <a:latin typeface="Times New Roman" panose="02020603050405020304" pitchFamily="18" charset="0"/>
                <a:cs typeface="Times New Roman" panose="02020603050405020304" pitchFamily="18" charset="0"/>
              </a:rPr>
              <a:t>detected </a:t>
            </a:r>
            <a:r>
              <a:rPr lang="en-US" sz="2800" dirty="0" smtClean="0">
                <a:solidFill>
                  <a:schemeClr val="tx1"/>
                </a:solidFill>
                <a:latin typeface="Times New Roman" panose="02020603050405020304" pitchFamily="18" charset="0"/>
                <a:cs typeface="Times New Roman" panose="02020603050405020304" pitchFamily="18" charset="0"/>
              </a:rPr>
              <a:t>portion </a:t>
            </a:r>
            <a:r>
              <a:rPr lang="en-US" sz="2800" dirty="0">
                <a:solidFill>
                  <a:schemeClr val="tx1"/>
                </a:solidFill>
                <a:latin typeface="Times New Roman" panose="02020603050405020304" pitchFamily="18" charset="0"/>
                <a:cs typeface="Times New Roman" panose="02020603050405020304" pitchFamily="18" charset="0"/>
              </a:rPr>
              <a:t>of leaf </a:t>
            </a:r>
            <a:r>
              <a:rPr lang="en-US" sz="2800" dirty="0" smtClean="0">
                <a:solidFill>
                  <a:schemeClr val="tx1"/>
                </a:solidFill>
                <a:latin typeface="Times New Roman" panose="02020603050405020304" pitchFamily="18" charset="0"/>
                <a:cs typeface="Times New Roman" panose="02020603050405020304" pitchFamily="18" charset="0"/>
              </a:rPr>
              <a:t>through SVM</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695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0190"/>
          </a:xfrm>
        </p:spPr>
        <p:txBody>
          <a:bodyPr>
            <a:noAutofit/>
          </a:bodyPr>
          <a:lstStyle/>
          <a:p>
            <a:r>
              <a:rPr lang="en-US" sz="4400" b="1" dirty="0" smtClean="0">
                <a:latin typeface="Times New Roman" panose="02020603050405020304" pitchFamily="18" charset="0"/>
                <a:cs typeface="Times New Roman" panose="02020603050405020304" pitchFamily="18" charset="0"/>
              </a:rPr>
              <a:t>Introduction</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89100"/>
            <a:ext cx="8915400" cy="4902200"/>
          </a:xfrm>
        </p:spPr>
        <p:txBody>
          <a:bodyPr>
            <a:normAutofit lnSpcReduction="10000"/>
          </a:bodyPr>
          <a:lstStyle/>
          <a:p>
            <a:r>
              <a:rPr lang="en-US" sz="2400" b="1" dirty="0" smtClean="0">
                <a:solidFill>
                  <a:schemeClr val="tx1"/>
                </a:solidFill>
                <a:latin typeface="Times New Roman" panose="02020603050405020304" pitchFamily="18" charset="0"/>
                <a:cs typeface="Times New Roman" panose="02020603050405020304" pitchFamily="18" charset="0"/>
              </a:rPr>
              <a:t>Leaf in Image</a:t>
            </a:r>
          </a:p>
          <a:p>
            <a:pPr lvl="1">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Two types of leaf (Healthy and Unhealthy)</a:t>
            </a:r>
          </a:p>
          <a:p>
            <a:r>
              <a:rPr lang="en-US" sz="2400" b="1" dirty="0" smtClean="0">
                <a:solidFill>
                  <a:schemeClr val="tx1"/>
                </a:solidFill>
                <a:latin typeface="Times New Roman" panose="02020603050405020304" pitchFamily="18" charset="0"/>
                <a:cs typeface="Times New Roman" panose="02020603050405020304" pitchFamily="18" charset="0"/>
              </a:rPr>
              <a:t>Detection</a:t>
            </a:r>
          </a:p>
          <a:p>
            <a:pPr lvl="1">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Find out the disease portion of leaf</a:t>
            </a:r>
            <a:endParaRPr lang="en-US" sz="2200"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Recognition</a:t>
            </a:r>
          </a:p>
          <a:p>
            <a:pPr lvl="1">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Classifying the </a:t>
            </a:r>
            <a:r>
              <a:rPr lang="en-US" sz="2000" dirty="0">
                <a:solidFill>
                  <a:schemeClr val="tx1"/>
                </a:solidFill>
                <a:latin typeface="Times New Roman" panose="02020603050405020304" pitchFamily="18" charset="0"/>
                <a:cs typeface="Times New Roman" panose="02020603050405020304" pitchFamily="18" charset="0"/>
              </a:rPr>
              <a:t>disease portion of </a:t>
            </a:r>
            <a:r>
              <a:rPr lang="en-US" sz="2000" dirty="0" smtClean="0">
                <a:solidFill>
                  <a:schemeClr val="tx1"/>
                </a:solidFill>
                <a:latin typeface="Times New Roman" panose="02020603050405020304" pitchFamily="18" charset="0"/>
                <a:cs typeface="Times New Roman" panose="02020603050405020304" pitchFamily="18" charset="0"/>
              </a:rPr>
              <a:t>leaf and obtaining the properties</a:t>
            </a:r>
          </a:p>
          <a:p>
            <a:r>
              <a:rPr lang="en-US" sz="2200" b="1" dirty="0" smtClean="0">
                <a:solidFill>
                  <a:schemeClr val="tx1"/>
                </a:solidFill>
                <a:latin typeface="Times New Roman" panose="02020603050405020304" pitchFamily="18" charset="0"/>
                <a:cs typeface="Times New Roman" panose="02020603050405020304" pitchFamily="18" charset="0"/>
              </a:rPr>
              <a:t>Why Leaf Disease Detection and Recognition?</a:t>
            </a:r>
          </a:p>
          <a:p>
            <a:pPr lvl="1">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Agricultural </a:t>
            </a:r>
            <a:r>
              <a:rPr lang="en-US" sz="2000" dirty="0">
                <a:solidFill>
                  <a:schemeClr val="tx1"/>
                </a:solidFill>
                <a:latin typeface="Times New Roman" panose="02020603050405020304" pitchFamily="18" charset="0"/>
                <a:cs typeface="Times New Roman" panose="02020603050405020304" pitchFamily="18" charset="0"/>
              </a:rPr>
              <a:t>research</a:t>
            </a:r>
          </a:p>
          <a:p>
            <a:pPr lvl="1">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Image retrieval</a:t>
            </a:r>
          </a:p>
          <a:p>
            <a:pPr lvl="1">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Digitalize the farmers</a:t>
            </a:r>
          </a:p>
          <a:p>
            <a:pPr lvl="1">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Increase production of crops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599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3690"/>
          </a:xfrm>
        </p:spPr>
        <p:txBody>
          <a:bodyPr>
            <a:normAutofit/>
          </a:bodyPr>
          <a:lstStyle/>
          <a:p>
            <a:r>
              <a:rPr lang="en-US" sz="4400" b="1" dirty="0" smtClean="0">
                <a:latin typeface="Times New Roman" panose="02020603050405020304" pitchFamily="18" charset="0"/>
                <a:cs typeface="Times New Roman" panose="02020603050405020304" pitchFamily="18" charset="0"/>
              </a:rPr>
              <a:t>Background Study</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721922"/>
            <a:ext cx="8915400" cy="4189300"/>
          </a:xfrm>
        </p:spPr>
        <p:txBody>
          <a:bodyPr>
            <a:noAutofit/>
          </a:bodyPr>
          <a:lstStyle/>
          <a:p>
            <a:r>
              <a:rPr lang="en-US" sz="2800" b="1" dirty="0" smtClean="0">
                <a:solidFill>
                  <a:schemeClr val="tx1"/>
                </a:solidFill>
                <a:latin typeface="Times New Roman" panose="02020603050405020304" pitchFamily="18" charset="0"/>
                <a:cs typeface="Times New Roman" panose="02020603050405020304" pitchFamily="18" charset="0"/>
              </a:rPr>
              <a:t>Available techniques for leaf detection</a:t>
            </a:r>
          </a:p>
          <a:p>
            <a:pPr lvl="1">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CIELAB </a:t>
            </a:r>
            <a:r>
              <a:rPr lang="en-US" sz="2400" dirty="0" smtClean="0">
                <a:solidFill>
                  <a:schemeClr val="tx1"/>
                </a:solidFill>
                <a:latin typeface="Times New Roman" panose="02020603050405020304" pitchFamily="18" charset="0"/>
                <a:cs typeface="Times New Roman" panose="02020603050405020304" pitchFamily="18" charset="0"/>
              </a:rPr>
              <a:t>Color Space</a:t>
            </a:r>
          </a:p>
          <a:p>
            <a:pPr lvl="1">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Greyscale Matching</a:t>
            </a:r>
          </a:p>
          <a:p>
            <a:pPr lvl="1">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Color Based</a:t>
            </a:r>
            <a:endParaRPr lang="en-US" sz="24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Gradient Matching</a:t>
            </a:r>
          </a:p>
          <a:p>
            <a:pPr lvl="1">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Histogram Analysis etc</a:t>
            </a:r>
            <a:r>
              <a:rPr lang="en-US" sz="2400" dirty="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92448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439" y="624110"/>
            <a:ext cx="8911687" cy="887190"/>
          </a:xfrm>
        </p:spPr>
        <p:txBody>
          <a:bodyPr>
            <a:normAutofit/>
          </a:bodyPr>
          <a:lstStyle/>
          <a:p>
            <a:r>
              <a:rPr lang="en-US" sz="4400" b="1" dirty="0">
                <a:latin typeface="Times New Roman" panose="02020603050405020304" pitchFamily="18" charset="0"/>
                <a:cs typeface="Times New Roman" panose="02020603050405020304" pitchFamily="18" charset="0"/>
              </a:rPr>
              <a:t>Background Study (Cont’d)</a:t>
            </a:r>
          </a:p>
        </p:txBody>
      </p:sp>
      <p:sp>
        <p:nvSpPr>
          <p:cNvPr id="3" name="TextBox 2"/>
          <p:cNvSpPr txBox="1"/>
          <p:nvPr/>
        </p:nvSpPr>
        <p:spPr>
          <a:xfrm>
            <a:off x="2592925" y="1419860"/>
            <a:ext cx="564937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Related Work:</a:t>
            </a:r>
            <a:endParaRPr lang="en-US" sz="2800"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42678533"/>
              </p:ext>
            </p:extLst>
          </p:nvPr>
        </p:nvGraphicFramePr>
        <p:xfrm>
          <a:off x="2621208" y="1943080"/>
          <a:ext cx="9149878" cy="4529068"/>
        </p:xfrm>
        <a:graphic>
          <a:graphicData uri="http://schemas.openxmlformats.org/drawingml/2006/table">
            <a:tbl>
              <a:tblPr>
                <a:tableStyleId>{5C22544A-7EE6-4342-B048-85BDC9FD1C3A}</a:tableStyleId>
              </a:tblPr>
              <a:tblGrid>
                <a:gridCol w="2186640"/>
                <a:gridCol w="2295821"/>
                <a:gridCol w="4667417"/>
              </a:tblGrid>
              <a:tr h="68858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Times New Roman" panose="02020603050405020304" pitchFamily="18" charset="0"/>
                          <a:cs typeface="Times New Roman" panose="02020603050405020304" pitchFamily="18" charset="0"/>
                        </a:rPr>
                        <a:t>Author</a:t>
                      </a:r>
                      <a:r>
                        <a:rPr lang="en-US" sz="2000" b="1" baseline="0" dirty="0" smtClean="0">
                          <a:solidFill>
                            <a:schemeClr val="tx1"/>
                          </a:solidFill>
                          <a:latin typeface="Times New Roman" panose="02020603050405020304" pitchFamily="18" charset="0"/>
                          <a:cs typeface="Times New Roman" panose="02020603050405020304" pitchFamily="18" charset="0"/>
                        </a:rPr>
                        <a:t>s</a:t>
                      </a:r>
                      <a:endParaRPr lang="en-US" sz="2000" b="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Times New Roman" panose="02020603050405020304" pitchFamily="18" charset="0"/>
                          <a:cs typeface="Times New Roman" panose="02020603050405020304" pitchFamily="18" charset="0"/>
                        </a:rPr>
                        <a:t>Title of</a:t>
                      </a:r>
                      <a:r>
                        <a:rPr lang="en-US" sz="2000" b="1" baseline="0" dirty="0" smtClean="0">
                          <a:solidFill>
                            <a:schemeClr val="tx1"/>
                          </a:solidFill>
                          <a:latin typeface="Times New Roman" panose="02020603050405020304" pitchFamily="18" charset="0"/>
                          <a:cs typeface="Times New Roman" panose="02020603050405020304" pitchFamily="18" charset="0"/>
                        </a:rPr>
                        <a:t> Paper</a:t>
                      </a:r>
                      <a:endParaRPr lang="en-US" sz="2000" b="1"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Methodology</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07429">
                <a:tc>
                  <a:txBody>
                    <a:bodyPr/>
                    <a:lstStyle/>
                    <a:p>
                      <a:pPr algn="ct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K. </a:t>
                      </a:r>
                      <a:r>
                        <a:rPr lang="en-US" sz="20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Jagan</a:t>
                      </a: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Mohan </a:t>
                      </a:r>
                    </a:p>
                    <a:p>
                      <a:pPr algn="ct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M. </a:t>
                      </a:r>
                      <a:r>
                        <a:rPr lang="en-US" sz="20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Balasubramanian</a:t>
                      </a:r>
                      <a:endPar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pPr algn="ct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S. </a:t>
                      </a:r>
                      <a:r>
                        <a:rPr lang="en-US" sz="20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Palanivel</a:t>
                      </a:r>
                      <a:endParaRPr lang="en-US" sz="20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Detection and Recognition of Diseases from Paddy Plant Leaf Images </a:t>
                      </a:r>
                      <a:endParaRPr lang="en-US" sz="20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Scale-Invariant Feature Transform (SIFT) is used to get features</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smtClean="0">
                          <a:solidFill>
                            <a:schemeClr val="tx1"/>
                          </a:solidFill>
                          <a:latin typeface="Times New Roman" panose="02020603050405020304" pitchFamily="18" charset="0"/>
                          <a:cs typeface="Times New Roman" panose="02020603050405020304" pitchFamily="18" charset="0"/>
                        </a:rPr>
                        <a:t>T</a:t>
                      </a: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hese features are taken to recognize the image using SVM and KNN.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07429">
                <a:tc>
                  <a:txBody>
                    <a:bodyPr/>
                    <a:lstStyle/>
                    <a:p>
                      <a:pPr algn="ctr"/>
                      <a:r>
                        <a:rPr lang="en-US" sz="20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Nonik</a:t>
                      </a: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sz="20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Noviana</a:t>
                      </a: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sz="20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kurniawati</a:t>
                      </a:r>
                      <a:endPar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pPr algn="ctr"/>
                      <a:r>
                        <a:rPr lang="en-US" sz="20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Salwani</a:t>
                      </a: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Abdullah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Texture Analysis for Diagnosing Paddy Disease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Image acquisition</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Converting the RGB to gray scale images.</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Converting the gray scale to binary images with noise. </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Used</a:t>
                      </a:r>
                      <a:r>
                        <a:rPr lang="en-US" sz="2000" kern="1200" baseline="0" dirty="0" smtClean="0">
                          <a:solidFill>
                            <a:schemeClr val="tx1"/>
                          </a:solidFill>
                          <a:effectLst/>
                          <a:latin typeface="Times New Roman" panose="02020603050405020304" pitchFamily="18" charset="0"/>
                          <a:ea typeface="+mn-ea"/>
                          <a:cs typeface="Times New Roman" panose="02020603050405020304" pitchFamily="18" charset="0"/>
                        </a:rPr>
                        <a:t> m</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orphological algorithm to remove the noise. </a:t>
                      </a:r>
                      <a:endParaRPr lang="en-US" sz="20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941812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5290"/>
          </a:xfrm>
        </p:spPr>
        <p:txBody>
          <a:bodyPr>
            <a:normAutofit/>
          </a:bodyPr>
          <a:lstStyle/>
          <a:p>
            <a:r>
              <a:rPr lang="en-US" sz="4400" b="1" dirty="0">
                <a:latin typeface="Times New Roman" panose="02020603050405020304" pitchFamily="18" charset="0"/>
                <a:cs typeface="Times New Roman" panose="02020603050405020304" pitchFamily="18" charset="0"/>
              </a:rPr>
              <a:t>Background Study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6660665"/>
              </p:ext>
            </p:extLst>
          </p:nvPr>
        </p:nvGraphicFramePr>
        <p:xfrm>
          <a:off x="2690812" y="1654630"/>
          <a:ext cx="9080274" cy="4798421"/>
        </p:xfrm>
        <a:graphic>
          <a:graphicData uri="http://schemas.openxmlformats.org/drawingml/2006/table">
            <a:tbl>
              <a:tblPr firstRow="1" bandRow="1">
                <a:tableStyleId>{5940675A-B579-460E-94D1-54222C63F5DA}</a:tableStyleId>
              </a:tblPr>
              <a:tblGrid>
                <a:gridCol w="2142445"/>
                <a:gridCol w="2409372"/>
                <a:gridCol w="4528457"/>
              </a:tblGrid>
              <a:tr h="653141">
                <a:tc>
                  <a:txBody>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Author</a:t>
                      </a:r>
                      <a:r>
                        <a:rPr lang="en-US" sz="2000" b="1" baseline="0" dirty="0" smtClean="0">
                          <a:solidFill>
                            <a:schemeClr val="tx1"/>
                          </a:solidFill>
                          <a:latin typeface="Times New Roman" panose="02020603050405020304" pitchFamily="18" charset="0"/>
                          <a:cs typeface="Times New Roman" panose="02020603050405020304" pitchFamily="18" charset="0"/>
                        </a:rPr>
                        <a:t>s</a:t>
                      </a:r>
                      <a:endParaRPr lang="en-US"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Title of</a:t>
                      </a:r>
                      <a:r>
                        <a:rPr lang="en-US" sz="2000" b="1" baseline="0" dirty="0" smtClean="0">
                          <a:solidFill>
                            <a:schemeClr val="tx1"/>
                          </a:solidFill>
                          <a:latin typeface="Times New Roman" panose="02020603050405020304" pitchFamily="18" charset="0"/>
                          <a:cs typeface="Times New Roman" panose="02020603050405020304" pitchFamily="18" charset="0"/>
                        </a:rPr>
                        <a:t> Paper</a:t>
                      </a:r>
                      <a:endParaRPr lang="en-US"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Methodology</a:t>
                      </a:r>
                      <a:endParaRPr lang="en-US" sz="2000" b="1" dirty="0">
                        <a:solidFill>
                          <a:schemeClr val="tx1"/>
                        </a:solidFill>
                        <a:latin typeface="Times New Roman" panose="02020603050405020304" pitchFamily="18" charset="0"/>
                        <a:cs typeface="Times New Roman" panose="02020603050405020304" pitchFamily="18" charset="0"/>
                      </a:endParaRPr>
                    </a:p>
                  </a:txBody>
                  <a:tcPr/>
                </a:tc>
              </a:tr>
              <a:tr h="1084218">
                <a:tc>
                  <a:txBody>
                    <a:bodyPr/>
                    <a:lstStyle/>
                    <a:p>
                      <a:pPr algn="ctr"/>
                      <a:r>
                        <a:rPr lang="en-US" sz="2000" kern="1200" dirty="0" err="1" smtClean="0">
                          <a:solidFill>
                            <a:schemeClr val="tx1"/>
                          </a:solidFill>
                          <a:effectLst/>
                          <a:latin typeface="Times New Roman" panose="02020603050405020304" pitchFamily="18" charset="0"/>
                          <a:ea typeface="+mn-ea"/>
                          <a:cs typeface="Times New Roman" panose="02020603050405020304" pitchFamily="18" charset="0"/>
                        </a:rPr>
                        <a:t>Shenweizheng</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kern="1200" dirty="0" err="1" smtClean="0">
                          <a:solidFill>
                            <a:schemeClr val="tx1"/>
                          </a:solidFill>
                          <a:effectLst/>
                          <a:latin typeface="Times New Roman" panose="02020603050405020304" pitchFamily="18" charset="0"/>
                          <a:ea typeface="+mn-ea"/>
                          <a:cs typeface="Times New Roman" panose="02020603050405020304" pitchFamily="18" charset="0"/>
                        </a:rPr>
                        <a:t>wcyachun</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Grading method of Leaf Spot Disease based on Image Processing</a:t>
                      </a:r>
                    </a:p>
                  </a:txBody>
                  <a:tcPr/>
                </a:tc>
                <a:tc>
                  <a:txBody>
                    <a:bodyPr/>
                    <a:lstStyle/>
                    <a:p>
                      <a:pPr marL="342900" indent="-342900" algn="l">
                        <a:buFont typeface="Arial" panose="020B0604020202020204" pitchFamily="34" charset="0"/>
                        <a:buChar char="•"/>
                      </a:pPr>
                      <a:r>
                        <a:rPr lang="en-US" sz="2000" kern="1200" dirty="0" err="1" smtClean="0">
                          <a:solidFill>
                            <a:schemeClr val="tx1"/>
                          </a:solidFill>
                          <a:effectLst/>
                          <a:latin typeface="Times New Roman" panose="02020603050405020304" pitchFamily="18" charset="0"/>
                          <a:ea typeface="+mn-ea"/>
                          <a:cs typeface="Times New Roman" panose="02020603050405020304" pitchFamily="18" charset="0"/>
                        </a:rPr>
                        <a:t>Sobal</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 operator is used to extract the disease spot edges.</a:t>
                      </a:r>
                    </a:p>
                    <a:p>
                      <a:pPr marL="342900" indent="-342900" algn="l">
                        <a:buFont typeface="Arial" panose="020B0604020202020204" pitchFamily="34" charset="0"/>
                        <a:buChar cha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The system is proposed that the plant diseases are identified by calculating the ratio of two quantities to be divided of the disease spot and leaf area.</a:t>
                      </a:r>
                      <a:endParaRPr lang="en-US" sz="2000" i="0" dirty="0">
                        <a:solidFill>
                          <a:schemeClr val="tx1"/>
                        </a:solidFill>
                        <a:latin typeface="Times New Roman" panose="02020603050405020304" pitchFamily="18" charset="0"/>
                        <a:cs typeface="Times New Roman" panose="02020603050405020304" pitchFamily="18" charset="0"/>
                      </a:endParaRPr>
                    </a:p>
                  </a:txBody>
                  <a:tcPr/>
                </a:tc>
              </a:tr>
              <a:tr h="1290262">
                <a:tc>
                  <a:txBody>
                    <a:bodyPr/>
                    <a:lstStyle/>
                    <a:p>
                      <a:pPr algn="ctr"/>
                      <a:r>
                        <a:rPr lang="en-US" sz="2000" kern="1200" dirty="0" err="1" smtClean="0">
                          <a:solidFill>
                            <a:schemeClr val="tx1"/>
                          </a:solidFill>
                          <a:effectLst/>
                          <a:latin typeface="Times New Roman" panose="02020603050405020304" pitchFamily="18" charset="0"/>
                          <a:ea typeface="+mn-ea"/>
                          <a:cs typeface="Times New Roman" panose="02020603050405020304" pitchFamily="18" charset="0"/>
                        </a:rPr>
                        <a:t>Manoj</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 Mukherjee</a:t>
                      </a:r>
                      <a:r>
                        <a:rPr lang="en-US" sz="20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p>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Titan Pal in </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Damaged Paddy Leaf Detection using Image Processing</a:t>
                      </a:r>
                    </a:p>
                  </a:txBody>
                  <a:tcPr/>
                </a:tc>
                <a:tc>
                  <a:txBody>
                    <a:bodyPr/>
                    <a:lstStyle/>
                    <a:p>
                      <a:pPr marL="342900" indent="-342900" algn="l">
                        <a:buFont typeface="Arial" panose="020B0604020202020204" pitchFamily="34" charset="0"/>
                        <a:buChar cha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A conventional color digital image is a method used to identify the symptoms of the paddy leaf. </a:t>
                      </a:r>
                    </a:p>
                    <a:p>
                      <a:pPr marL="342900" indent="-342900" algn="l">
                        <a:buFont typeface="Arial" panose="020B0604020202020204" pitchFamily="34" charset="0"/>
                        <a:buChar cha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This method was proposed by automatically and removing the possibility of the mistakes created by human.</a:t>
                      </a:r>
                      <a:endParaRPr lang="en-US" sz="20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9756379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7190"/>
          </a:xfrm>
        </p:spPr>
        <p:txBody>
          <a:bodyPr>
            <a:normAutofit/>
          </a:bodyPr>
          <a:lstStyle/>
          <a:p>
            <a:r>
              <a:rPr lang="en-US" sz="4400" b="1" dirty="0">
                <a:latin typeface="Times New Roman" panose="02020603050405020304" pitchFamily="18" charset="0"/>
                <a:cs typeface="Times New Roman" panose="02020603050405020304" pitchFamily="18" charset="0"/>
              </a:rPr>
              <a:t>Proposed System</a:t>
            </a:r>
            <a:endParaRPr lang="en-US" sz="4400" dirty="0"/>
          </a:p>
        </p:txBody>
      </p:sp>
      <p:sp>
        <p:nvSpPr>
          <p:cNvPr id="3" name="Content Placeholder 2"/>
          <p:cNvSpPr>
            <a:spLocks noGrp="1"/>
          </p:cNvSpPr>
          <p:nvPr>
            <p:ph idx="1"/>
          </p:nvPr>
        </p:nvSpPr>
        <p:spPr>
          <a:xfrm>
            <a:off x="2589212" y="1511300"/>
            <a:ext cx="8915400" cy="4399922"/>
          </a:xfrm>
        </p:spPr>
        <p:txBody>
          <a:bodyPr>
            <a:normAutofit/>
          </a:bodyPr>
          <a:lstStyle/>
          <a:p>
            <a:r>
              <a:rPr lang="en-US" sz="2800" b="1" dirty="0" smtClean="0">
                <a:solidFill>
                  <a:schemeClr val="tx1"/>
                </a:solidFill>
                <a:latin typeface="Times New Roman" panose="02020603050405020304" pitchFamily="18" charset="0"/>
                <a:cs typeface="Times New Roman" panose="02020603050405020304" pitchFamily="18" charset="0"/>
              </a:rPr>
              <a:t>Motivation</a:t>
            </a:r>
          </a:p>
          <a:p>
            <a:pPr lvl="1" algn="just">
              <a:lnSpc>
                <a:spcPct val="160000"/>
              </a:lnSpc>
              <a:spcBef>
                <a:spcPts val="600"/>
              </a:spcBef>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For decrease the sufferings of people in agricultural field as like paddy culture by leaf disease detection and recognition process.</a:t>
            </a:r>
          </a:p>
          <a:p>
            <a:endParaRPr lang="en-US" sz="2800" dirty="0" smtClean="0">
              <a:solidFill>
                <a:schemeClr val="tx1"/>
              </a:solidFill>
              <a:latin typeface="Times New Roman" panose="02020603050405020304" pitchFamily="18" charset="0"/>
              <a:cs typeface="Times New Roman" panose="02020603050405020304" pitchFamily="18" charset="0"/>
            </a:endParaRPr>
          </a:p>
          <a:p>
            <a:r>
              <a:rPr lang="en-US" sz="2800" b="1" dirty="0" smtClean="0">
                <a:solidFill>
                  <a:schemeClr val="tx1"/>
                </a:solidFill>
                <a:latin typeface="Times New Roman" panose="02020603050405020304" pitchFamily="18" charset="0"/>
                <a:cs typeface="Times New Roman" panose="02020603050405020304" pitchFamily="18" charset="0"/>
              </a:rPr>
              <a:t>The proposal</a:t>
            </a:r>
            <a:endParaRPr lang="en-US" sz="2800" dirty="0" smtClean="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Preprocessing the input image</a:t>
            </a:r>
            <a:endParaRPr lang="en-US" sz="24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Detection and </a:t>
            </a:r>
            <a:r>
              <a:rPr lang="en-US" sz="2400" dirty="0" smtClean="0">
                <a:solidFill>
                  <a:schemeClr val="tx1"/>
                </a:solidFill>
                <a:latin typeface="Times New Roman" panose="02020603050405020304" pitchFamily="18" charset="0"/>
                <a:cs typeface="Times New Roman" panose="02020603050405020304" pitchFamily="18" charset="0"/>
              </a:rPr>
              <a:t>feature extraction </a:t>
            </a:r>
            <a:r>
              <a:rPr lang="en-US" sz="2400" dirty="0">
                <a:solidFill>
                  <a:schemeClr val="tx1"/>
                </a:solidFill>
                <a:latin typeface="Times New Roman" panose="02020603050405020304" pitchFamily="18" charset="0"/>
                <a:cs typeface="Times New Roman" panose="02020603050405020304" pitchFamily="18" charset="0"/>
              </a:rPr>
              <a:t>of individual </a:t>
            </a:r>
            <a:r>
              <a:rPr lang="en-US" sz="2400" dirty="0" smtClean="0">
                <a:solidFill>
                  <a:schemeClr val="tx1"/>
                </a:solidFill>
                <a:latin typeface="Times New Roman" panose="02020603050405020304" pitchFamily="18" charset="0"/>
                <a:cs typeface="Times New Roman" panose="02020603050405020304" pitchFamily="18" charset="0"/>
              </a:rPr>
              <a:t>leaf</a:t>
            </a:r>
            <a:endParaRPr lang="en-US" sz="24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Recognition of </a:t>
            </a:r>
            <a:r>
              <a:rPr lang="en-US" sz="2400" dirty="0" smtClean="0">
                <a:solidFill>
                  <a:schemeClr val="tx1"/>
                </a:solidFill>
                <a:latin typeface="Times New Roman" panose="02020603050405020304" pitchFamily="18" charset="0"/>
                <a:cs typeface="Times New Roman" panose="02020603050405020304" pitchFamily="18" charset="0"/>
              </a:rPr>
              <a:t>the disease portion of paddy leaf</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06060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689420"/>
          </a:xfrm>
        </p:spPr>
        <p:txBody>
          <a:bodyPr>
            <a:noAutofit/>
          </a:bodyPr>
          <a:lstStyle/>
          <a:p>
            <a:r>
              <a:rPr lang="en-US" sz="4400" b="1" dirty="0">
                <a:latin typeface="Times New Roman" panose="02020603050405020304" pitchFamily="18" charset="0"/>
                <a:cs typeface="Times New Roman" panose="02020603050405020304" pitchFamily="18" charset="0"/>
              </a:rPr>
              <a:t>Proposed </a:t>
            </a:r>
            <a:r>
              <a:rPr lang="en-US" sz="4400" b="1" dirty="0" smtClean="0">
                <a:latin typeface="Times New Roman" panose="02020603050405020304" pitchFamily="18" charset="0"/>
                <a:cs typeface="Times New Roman" panose="02020603050405020304" pitchFamily="18" charset="0"/>
              </a:rPr>
              <a:t>System </a:t>
            </a:r>
            <a:r>
              <a:rPr lang="en-US" sz="4400" b="1" dirty="0">
                <a:latin typeface="Times New Roman" panose="02020603050405020304" pitchFamily="18" charset="0"/>
                <a:cs typeface="Times New Roman" panose="02020603050405020304" pitchFamily="18" charset="0"/>
              </a:rPr>
              <a:t>(Cont’d)</a:t>
            </a:r>
            <a:r>
              <a:rPr lang="en-US" sz="4400" b="1" dirty="0" smtClean="0">
                <a:latin typeface="Times New Roman" panose="02020603050405020304" pitchFamily="18" charset="0"/>
                <a:cs typeface="Times New Roman" panose="02020603050405020304" pitchFamily="18" charset="0"/>
              </a:rPr>
              <a:t> </a:t>
            </a:r>
            <a:endParaRPr lang="en-US" sz="4400" b="1" dirty="0">
              <a:latin typeface="Times New Roman" panose="02020603050405020304" pitchFamily="18" charset="0"/>
              <a:cs typeface="Times New Roman" panose="02020603050405020304" pitchFamily="18" charset="0"/>
            </a:endParaRPr>
          </a:p>
        </p:txBody>
      </p:sp>
      <p:sp>
        <p:nvSpPr>
          <p:cNvPr id="53" name="Rectangle 70"/>
          <p:cNvSpPr>
            <a:spLocks noChangeArrowheads="1"/>
          </p:cNvSpPr>
          <p:nvPr/>
        </p:nvSpPr>
        <p:spPr bwMode="auto">
          <a:xfrm>
            <a:off x="1929684" y="-6911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TextBox 56"/>
          <p:cNvSpPr txBox="1"/>
          <p:nvPr/>
        </p:nvSpPr>
        <p:spPr>
          <a:xfrm>
            <a:off x="2584995" y="6457890"/>
            <a:ext cx="7298050"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Recognition Block Diagram</a:t>
            </a:r>
            <a:endParaRPr lang="en-US" sz="2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2592925" y="1552865"/>
            <a:ext cx="729805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Proposed system block diagram</a:t>
            </a:r>
            <a:endParaRPr lang="en-US" sz="2800" b="1" dirty="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4683015" y="2275506"/>
            <a:ext cx="3117869" cy="3948157"/>
            <a:chOff x="0" y="0"/>
            <a:chExt cx="2277110" cy="2882966"/>
          </a:xfrm>
          <a:solidFill>
            <a:schemeClr val="bg1"/>
          </a:solidFill>
        </p:grpSpPr>
        <p:sp>
          <p:nvSpPr>
            <p:cNvPr id="27" name="Rounded Rectangle 26"/>
            <p:cNvSpPr/>
            <p:nvPr/>
          </p:nvSpPr>
          <p:spPr>
            <a:xfrm>
              <a:off x="0" y="0"/>
              <a:ext cx="2277110" cy="330835"/>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effectLst/>
                  <a:latin typeface="Times New Roman"/>
                  <a:ea typeface="Calibri"/>
                  <a:cs typeface="Vrinda"/>
                </a:rPr>
                <a:t>Image acquisition</a:t>
              </a:r>
              <a:endParaRPr lang="en-US" sz="1100">
                <a:effectLst/>
                <a:ea typeface="Calibri"/>
                <a:cs typeface="Vrinda"/>
              </a:endParaRPr>
            </a:p>
          </p:txBody>
        </p:sp>
        <p:sp>
          <p:nvSpPr>
            <p:cNvPr id="28" name="Rounded Rectangle 27"/>
            <p:cNvSpPr/>
            <p:nvPr/>
          </p:nvSpPr>
          <p:spPr>
            <a:xfrm>
              <a:off x="0" y="641444"/>
              <a:ext cx="2277110" cy="330835"/>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effectLst/>
                  <a:latin typeface="Times New Roman"/>
                  <a:ea typeface="Calibri"/>
                  <a:cs typeface="Vrinda"/>
                </a:rPr>
                <a:t>Image preprocessing</a:t>
              </a:r>
              <a:endParaRPr lang="en-US" sz="1100">
                <a:effectLst/>
                <a:ea typeface="Calibri"/>
                <a:cs typeface="Vrinda"/>
              </a:endParaRPr>
            </a:p>
          </p:txBody>
        </p:sp>
        <p:cxnSp>
          <p:nvCxnSpPr>
            <p:cNvPr id="42" name="Straight Arrow Connector 41"/>
            <p:cNvCxnSpPr/>
            <p:nvPr/>
          </p:nvCxnSpPr>
          <p:spPr>
            <a:xfrm>
              <a:off x="1132764" y="327546"/>
              <a:ext cx="0" cy="30480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43" name="Rounded Rectangle 42"/>
            <p:cNvSpPr/>
            <p:nvPr/>
          </p:nvSpPr>
          <p:spPr>
            <a:xfrm>
              <a:off x="0" y="1282889"/>
              <a:ext cx="2277110" cy="330835"/>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800"/>
                </a:spcAft>
              </a:pPr>
              <a:r>
                <a:rPr lang="en-US" sz="1300" dirty="0">
                  <a:effectLst/>
                  <a:latin typeface="Times New Roman"/>
                  <a:ea typeface="Calibri"/>
                  <a:cs typeface="Vrinda"/>
                </a:rPr>
                <a:t>Image segmentation</a:t>
              </a:r>
              <a:endParaRPr lang="en-US" sz="1100" dirty="0">
                <a:effectLst/>
                <a:ea typeface="Calibri"/>
                <a:cs typeface="Vrinda"/>
              </a:endParaRPr>
            </a:p>
          </p:txBody>
        </p:sp>
        <p:sp>
          <p:nvSpPr>
            <p:cNvPr id="50" name="Rounded Rectangle 49"/>
            <p:cNvSpPr/>
            <p:nvPr/>
          </p:nvSpPr>
          <p:spPr>
            <a:xfrm>
              <a:off x="0" y="1924334"/>
              <a:ext cx="2277110" cy="330835"/>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algn="ctr">
                <a:lnSpc>
                  <a:spcPct val="107000"/>
                </a:lnSpc>
                <a:spcBef>
                  <a:spcPts val="0"/>
                </a:spcBef>
                <a:spcAft>
                  <a:spcPts val="800"/>
                </a:spcAft>
              </a:pPr>
              <a:endParaRPr lang="en-US" sz="1300" dirty="0" smtClean="0">
                <a:effectLst/>
                <a:latin typeface="Times New Roman"/>
                <a:ea typeface="Calibri"/>
                <a:cs typeface="Vrinda"/>
              </a:endParaRPr>
            </a:p>
            <a:p>
              <a:pPr marR="0" algn="ctr">
                <a:lnSpc>
                  <a:spcPct val="107000"/>
                </a:lnSpc>
                <a:spcBef>
                  <a:spcPts val="0"/>
                </a:spcBef>
                <a:spcAft>
                  <a:spcPts val="800"/>
                </a:spcAft>
              </a:pPr>
              <a:r>
                <a:rPr lang="en-US" sz="1300" dirty="0" smtClean="0">
                  <a:effectLst/>
                  <a:latin typeface="Times New Roman"/>
                  <a:ea typeface="Calibri"/>
                  <a:cs typeface="Vrinda"/>
                </a:rPr>
                <a:t>Feature </a:t>
              </a:r>
              <a:r>
                <a:rPr lang="en-US" sz="1300" dirty="0">
                  <a:effectLst/>
                  <a:latin typeface="Times New Roman"/>
                  <a:ea typeface="Calibri"/>
                  <a:cs typeface="Vrinda"/>
                </a:rPr>
                <a:t>extraction</a:t>
              </a:r>
              <a:endParaRPr lang="en-US" sz="1100" dirty="0">
                <a:effectLst/>
                <a:ea typeface="Calibri"/>
                <a:cs typeface="Vrinda"/>
              </a:endParaRPr>
            </a:p>
            <a:p>
              <a:pPr marL="0" marR="0" algn="ctr">
                <a:lnSpc>
                  <a:spcPct val="107000"/>
                </a:lnSpc>
                <a:spcBef>
                  <a:spcPts val="0"/>
                </a:spcBef>
                <a:spcAft>
                  <a:spcPts val="800"/>
                </a:spcAft>
              </a:pPr>
              <a:r>
                <a:rPr lang="en-US" sz="1200" dirty="0">
                  <a:effectLst/>
                  <a:latin typeface="Times New Roman"/>
                  <a:ea typeface="Calibri"/>
                  <a:cs typeface="Vrinda"/>
                </a:rPr>
                <a:t> </a:t>
              </a:r>
              <a:endParaRPr lang="en-US" sz="1100" dirty="0">
                <a:effectLst/>
                <a:ea typeface="Calibri"/>
                <a:cs typeface="Vrinda"/>
              </a:endParaRPr>
            </a:p>
          </p:txBody>
        </p:sp>
        <p:cxnSp>
          <p:nvCxnSpPr>
            <p:cNvPr id="51" name="Straight Arrow Connector 50"/>
            <p:cNvCxnSpPr/>
            <p:nvPr/>
          </p:nvCxnSpPr>
          <p:spPr>
            <a:xfrm>
              <a:off x="1146412" y="982638"/>
              <a:ext cx="0" cy="30480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sp>
          <p:nvSpPr>
            <p:cNvPr id="52" name="Rounded Rectangle 51"/>
            <p:cNvSpPr/>
            <p:nvPr/>
          </p:nvSpPr>
          <p:spPr>
            <a:xfrm>
              <a:off x="0" y="2552131"/>
              <a:ext cx="2277110" cy="330835"/>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300" dirty="0" smtClean="0">
                <a:effectLst/>
                <a:latin typeface="Times New Roman"/>
                <a:ea typeface="Calibri"/>
                <a:cs typeface="Vrinda"/>
              </a:endParaRPr>
            </a:p>
            <a:p>
              <a:pPr marL="0" marR="0" algn="ctr">
                <a:lnSpc>
                  <a:spcPct val="107000"/>
                </a:lnSpc>
                <a:spcBef>
                  <a:spcPts val="0"/>
                </a:spcBef>
                <a:spcAft>
                  <a:spcPts val="800"/>
                </a:spcAft>
              </a:pPr>
              <a:r>
                <a:rPr lang="en-US" sz="1300" dirty="0" smtClean="0">
                  <a:effectLst/>
                  <a:latin typeface="Times New Roman"/>
                  <a:ea typeface="Calibri"/>
                  <a:cs typeface="Vrinda"/>
                </a:rPr>
                <a:t>Image </a:t>
              </a:r>
              <a:r>
                <a:rPr lang="en-US" sz="1300" dirty="0">
                  <a:effectLst/>
                  <a:latin typeface="Times New Roman"/>
                  <a:ea typeface="Calibri"/>
                  <a:cs typeface="Vrinda"/>
                </a:rPr>
                <a:t>classification</a:t>
              </a:r>
              <a:endParaRPr lang="en-US" sz="1100" dirty="0">
                <a:effectLst/>
                <a:ea typeface="Calibri"/>
                <a:cs typeface="Vrinda"/>
              </a:endParaRPr>
            </a:p>
            <a:p>
              <a:pPr marL="0" marR="0" algn="ctr">
                <a:lnSpc>
                  <a:spcPct val="107000"/>
                </a:lnSpc>
                <a:spcBef>
                  <a:spcPts val="0"/>
                </a:spcBef>
                <a:spcAft>
                  <a:spcPts val="800"/>
                </a:spcAft>
              </a:pPr>
              <a:r>
                <a:rPr lang="en-US" sz="1200" dirty="0">
                  <a:effectLst/>
                  <a:latin typeface="Times New Roman"/>
                  <a:ea typeface="Calibri"/>
                  <a:cs typeface="Vrinda"/>
                </a:rPr>
                <a:t> </a:t>
              </a:r>
              <a:endParaRPr lang="en-US" sz="1100" dirty="0">
                <a:effectLst/>
                <a:ea typeface="Calibri"/>
                <a:cs typeface="Vrinda"/>
              </a:endParaRPr>
            </a:p>
          </p:txBody>
        </p:sp>
        <p:cxnSp>
          <p:nvCxnSpPr>
            <p:cNvPr id="54" name="Straight Arrow Connector 53"/>
            <p:cNvCxnSpPr/>
            <p:nvPr/>
          </p:nvCxnSpPr>
          <p:spPr>
            <a:xfrm>
              <a:off x="1146412" y="1610435"/>
              <a:ext cx="0" cy="30480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132764" y="2251880"/>
              <a:ext cx="0" cy="30480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1091976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1720</TotalTime>
  <Words>987</Words>
  <Application>Microsoft Office PowerPoint</Application>
  <PresentationFormat>Widescreen</PresentationFormat>
  <Paragraphs>203</Paragraphs>
  <Slides>20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 Math</vt:lpstr>
      <vt:lpstr>Century Gothic</vt:lpstr>
      <vt:lpstr>Courier New</vt:lpstr>
      <vt:lpstr>Times New Roman</vt:lpstr>
      <vt:lpstr>Vrinda</vt:lpstr>
      <vt:lpstr>Wingdings</vt:lpstr>
      <vt:lpstr>Wingdings 3</vt:lpstr>
      <vt:lpstr>Wisp</vt:lpstr>
      <vt:lpstr>Presentation On   Paddy Leaf Disease Detection Using SVM Classifier</vt:lpstr>
      <vt:lpstr>Outlines</vt:lpstr>
      <vt:lpstr>Objective</vt:lpstr>
      <vt:lpstr>Introduction</vt:lpstr>
      <vt:lpstr>Background Study</vt:lpstr>
      <vt:lpstr>Background Study (Cont’d)</vt:lpstr>
      <vt:lpstr>Background Study (Cont’d)</vt:lpstr>
      <vt:lpstr>Proposed System</vt:lpstr>
      <vt:lpstr>Proposed System (Cont’d) </vt:lpstr>
      <vt:lpstr>Proposed System (Cont’d) </vt:lpstr>
      <vt:lpstr>Simulation Result</vt:lpstr>
      <vt:lpstr>Simulation Result (Cont’d)</vt:lpstr>
      <vt:lpstr>Simulation Result (Cont’d)</vt:lpstr>
      <vt:lpstr>Simulation Result (Cont’d)</vt:lpstr>
      <vt:lpstr>Simulation Result (Cont’d)</vt:lpstr>
      <vt:lpstr>Simulation Result (Cont’d)</vt:lpstr>
      <vt:lpstr>Simulation Result (Cont’d)</vt:lpstr>
      <vt:lpstr>Simulation Result (Cont’d)</vt:lpstr>
      <vt:lpstr>Conclusion and Future Plan</vt:lpstr>
      <vt:lpstr>Thanks to All</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 On Object(s) Detection and Recognition from an Image</dc:title>
  <dc:creator>ismail - [2010]</dc:creator>
  <cp:lastModifiedBy>zareenbintezakaria@gmail.com</cp:lastModifiedBy>
  <cp:revision>192</cp:revision>
  <dcterms:created xsi:type="dcterms:W3CDTF">2017-05-12T08:38:58Z</dcterms:created>
  <dcterms:modified xsi:type="dcterms:W3CDTF">2018-08-02T10:45:13Z</dcterms:modified>
</cp:coreProperties>
</file>