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9" r:id="rId3"/>
    <p:sldId id="262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0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8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9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6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1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C85F88-DEE8-4C33-BF3F-E4E9FCBA1085}" type="datetimeFigureOut">
              <a:rPr lang="en-SG" smtClean="0"/>
              <a:t>11/6/2016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C3FDC0-F125-4E0A-A87D-04646BE0EF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7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</a:t>
            </a:r>
            <a:r>
              <a:rPr lang="en-SG" dirty="0" smtClean="0"/>
              <a:t>II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WCF Service Design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679703" y="1808653"/>
            <a:ext cx="9634069" cy="4023735"/>
            <a:chOff x="679704" y="1808654"/>
            <a:chExt cx="7879080" cy="3072452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5802693" y="3215170"/>
              <a:ext cx="739556" cy="52510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79704" y="1808654"/>
              <a:ext cx="7879080" cy="3072452"/>
              <a:chOff x="679704" y="1800416"/>
              <a:chExt cx="7879080" cy="3072452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79704" y="1800416"/>
                <a:ext cx="7879080" cy="3072452"/>
                <a:chOff x="679704" y="1800416"/>
                <a:chExt cx="9391396" cy="4028884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679704" y="1800416"/>
                  <a:ext cx="9391396" cy="4028884"/>
                  <a:chOff x="711200" y="1473007"/>
                  <a:chExt cx="5404104" cy="323638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11200" y="3516363"/>
                    <a:ext cx="183796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Interface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649489" y="1473007"/>
                    <a:ext cx="1771967" cy="15148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 Host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4421456" y="3516363"/>
                    <a:ext cx="1693848" cy="119302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SG" dirty="0" smtClean="0">
                        <a:solidFill>
                          <a:schemeClr val="tx1"/>
                        </a:solidFill>
                      </a:rPr>
                      <a:t>Services Project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2439063" y="3007303"/>
                    <a:ext cx="420852" cy="509060"/>
                  </a:xfrm>
                  <a:prstGeom prst="straightConnector1">
                    <a:avLst/>
                  </a:prstGeom>
                  <a:ln w="3810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/>
                <p:cNvCxnSpPr>
                  <a:endCxn id="5" idx="3"/>
                </p:cNvCxnSpPr>
                <p:nvPr/>
              </p:nvCxnSpPr>
              <p:spPr>
                <a:xfrm flipH="1">
                  <a:off x="3873774" y="5032695"/>
                  <a:ext cx="3253712" cy="5402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/>
              <p:cNvSpPr/>
              <p:nvPr/>
            </p:nvSpPr>
            <p:spPr>
              <a:xfrm>
                <a:off x="1520076" y="4306569"/>
                <a:ext cx="948940" cy="3792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SG" dirty="0" smtClean="0">
                    <a:solidFill>
                      <a:schemeClr val="tx1"/>
                    </a:solidFill>
                  </a:rPr>
                  <a:t>DTO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2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 design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2428" y="2492542"/>
            <a:ext cx="1667607" cy="164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63364" y="2493712"/>
            <a:ext cx="3217222" cy="1653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Unit of Work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6944" y="2950169"/>
            <a:ext cx="1220819" cy="434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68541" y="2950169"/>
            <a:ext cx="1247641" cy="434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80805" y="3606565"/>
            <a:ext cx="1242208" cy="434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tx1"/>
                </a:solidFill>
              </a:rPr>
              <a:t>DbContext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34453" y="2493712"/>
            <a:ext cx="1667607" cy="164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00736" y="2506660"/>
            <a:ext cx="1667607" cy="164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Access Layer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330461" y="3171356"/>
            <a:ext cx="1235684" cy="434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Entity Framework</a:t>
            </a:r>
          </a:p>
        </p:txBody>
      </p:sp>
      <p:cxnSp>
        <p:nvCxnSpPr>
          <p:cNvPr id="34" name="Straight Arrow Connector 33"/>
          <p:cNvCxnSpPr>
            <a:stCxn id="29" idx="3"/>
            <a:endCxn id="25" idx="1"/>
          </p:cNvCxnSpPr>
          <p:nvPr/>
        </p:nvCxnSpPr>
        <p:spPr>
          <a:xfrm>
            <a:off x="6202060" y="3313977"/>
            <a:ext cx="361304" cy="64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766959" y="3272429"/>
            <a:ext cx="361304" cy="64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10493078" y="4564752"/>
            <a:ext cx="882923" cy="55208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37" name="Straight Arrow Connector 36"/>
          <p:cNvCxnSpPr>
            <a:stCxn id="30" idx="2"/>
            <a:endCxn id="36" idx="1"/>
          </p:cNvCxnSpPr>
          <p:nvPr/>
        </p:nvCxnSpPr>
        <p:spPr>
          <a:xfrm>
            <a:off x="10934539" y="4147190"/>
            <a:ext cx="0" cy="4175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0676" y="3171356"/>
            <a:ext cx="1101958" cy="430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Façade Pattern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84277" y="2492542"/>
            <a:ext cx="1942454" cy="1638984"/>
            <a:chOff x="2358419" y="2492542"/>
            <a:chExt cx="1942454" cy="1638984"/>
          </a:xfrm>
        </p:grpSpPr>
        <p:sp>
          <p:nvSpPr>
            <p:cNvPr id="38" name="Rectangle 37"/>
            <p:cNvSpPr/>
            <p:nvPr/>
          </p:nvSpPr>
          <p:spPr>
            <a:xfrm>
              <a:off x="2358419" y="2492542"/>
              <a:ext cx="1942454" cy="1638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Service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59488" y="3119934"/>
              <a:ext cx="1120511" cy="481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tx1"/>
                  </a:solidFill>
                </a:rPr>
                <a:t>WCF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Arrow Connector 43"/>
          <p:cNvCxnSpPr>
            <a:endCxn id="38" idx="1"/>
          </p:cNvCxnSpPr>
          <p:nvPr/>
        </p:nvCxnSpPr>
        <p:spPr>
          <a:xfrm flipV="1">
            <a:off x="1964127" y="3312034"/>
            <a:ext cx="320150" cy="31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08408" y="3218897"/>
            <a:ext cx="320150" cy="31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Security and Authentication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W</a:t>
            </a:r>
            <a:r>
              <a:rPr lang="en-SG" dirty="0" err="1" smtClean="0"/>
              <a:t>SHttpBinding</a:t>
            </a:r>
            <a:endParaRPr lang="en-SG" dirty="0" smtClean="0"/>
          </a:p>
          <a:p>
            <a:pPr lvl="1"/>
            <a:r>
              <a:rPr lang="en-SG" dirty="0" smtClean="0"/>
              <a:t>HTTP or HTTPs protocol</a:t>
            </a:r>
          </a:p>
          <a:p>
            <a:pPr lvl="1"/>
            <a:r>
              <a:rPr lang="en-SG" dirty="0" smtClean="0"/>
              <a:t>Supports WS specifications (WS-Security, WS-Reliable Messaging)</a:t>
            </a:r>
            <a:endParaRPr lang="en-SG" dirty="0"/>
          </a:p>
          <a:p>
            <a:r>
              <a:rPr lang="en-SG" dirty="0" smtClean="0"/>
              <a:t>Message </a:t>
            </a:r>
            <a:r>
              <a:rPr lang="en-SG" dirty="0"/>
              <a:t>level security </a:t>
            </a:r>
            <a:r>
              <a:rPr lang="en-SG" dirty="0" smtClean="0"/>
              <a:t>Mode</a:t>
            </a:r>
          </a:p>
          <a:p>
            <a:pPr lvl="1"/>
            <a:r>
              <a:rPr lang="en-SG" dirty="0" smtClean="0"/>
              <a:t>End to end encryption</a:t>
            </a:r>
            <a:endParaRPr lang="en-SG" dirty="0" smtClean="0"/>
          </a:p>
          <a:p>
            <a:r>
              <a:rPr lang="en-SG" dirty="0" smtClean="0"/>
              <a:t>Certificate : Client credential </a:t>
            </a:r>
            <a:r>
              <a:rPr lang="en-SG" dirty="0" smtClean="0"/>
              <a:t>type</a:t>
            </a:r>
          </a:p>
          <a:p>
            <a:pPr lvl="1"/>
            <a:r>
              <a:rPr lang="en-SG" dirty="0" smtClean="0"/>
              <a:t>Supports message level security</a:t>
            </a:r>
          </a:p>
          <a:p>
            <a:pPr lvl="1"/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9982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session instance mode</a:t>
            </a:r>
          </a:p>
          <a:p>
            <a:r>
              <a:rPr lang="en-US" dirty="0"/>
              <a:t>C</a:t>
            </a:r>
            <a:r>
              <a:rPr lang="en-US" dirty="0" smtClean="0"/>
              <a:t>lient must invoke login(method) with username and password to be authenticated</a:t>
            </a:r>
          </a:p>
          <a:p>
            <a:pPr lvl="1"/>
            <a:r>
              <a:rPr lang="en-US" dirty="0" smtClean="0"/>
              <a:t>User id and role is saved</a:t>
            </a:r>
          </a:p>
          <a:p>
            <a:r>
              <a:rPr lang="en-US" dirty="0" smtClean="0"/>
              <a:t>Subsequent service calls will  use his user id and role access to determine his access to service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</a:t>
            </a:r>
            <a:r>
              <a:rPr lang="en-US" dirty="0"/>
              <a:t>of User ID and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Login service method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courses taken by the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Only student can invoke this service method : </a:t>
            </a:r>
            <a:r>
              <a:rPr lang="en-US" dirty="0" err="1" smtClean="0"/>
              <a:t>GetCourses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material for a particular </a:t>
            </a:r>
            <a:r>
              <a:rPr lang="en-US" dirty="0" smtClean="0"/>
              <a:t>course</a:t>
            </a:r>
          </a:p>
          <a:p>
            <a:pPr lvl="1"/>
            <a:r>
              <a:rPr lang="en-US" dirty="0"/>
              <a:t>Only student can invoke this service </a:t>
            </a:r>
            <a:r>
              <a:rPr lang="en-US" dirty="0" smtClean="0"/>
              <a:t>method :</a:t>
            </a:r>
            <a:r>
              <a:rPr lang="en-US" dirty="0" err="1"/>
              <a:t>GetContentsByCourseSid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/>
              <a:t>)</a:t>
            </a:r>
          </a:p>
          <a:p>
            <a:r>
              <a:rPr lang="en-US" dirty="0" smtClean="0"/>
              <a:t>Services </a:t>
            </a:r>
            <a:r>
              <a:rPr lang="en-US" dirty="0"/>
              <a:t>to allow quiz </a:t>
            </a:r>
            <a:r>
              <a:rPr lang="en-US" dirty="0" smtClean="0"/>
              <a:t>taking</a:t>
            </a:r>
          </a:p>
          <a:p>
            <a:pPr lvl="1"/>
            <a:r>
              <a:rPr lang="en-US" dirty="0"/>
              <a:t>Only student can </a:t>
            </a:r>
            <a:r>
              <a:rPr lang="en-US" dirty="0" smtClean="0"/>
              <a:t>invoke.</a:t>
            </a:r>
          </a:p>
          <a:p>
            <a:pPr lvl="1"/>
            <a:r>
              <a:rPr lang="en-US" dirty="0" smtClean="0"/>
              <a:t>2 service methods:</a:t>
            </a:r>
          </a:p>
          <a:p>
            <a:pPr lvl="2"/>
            <a:r>
              <a:rPr lang="en-US" dirty="0" err="1"/>
              <a:t>GetNextQuizQuestionByCourseSid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courseSid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AnswerQuiz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quizQuestionSid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quizOptionSid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Optional WF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Handle cases where 2 people apply at the same time and there’s only 1 seat left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Business layer will always check before enrolling</a:t>
            </a:r>
          </a:p>
        </p:txBody>
      </p:sp>
    </p:spTree>
    <p:extLst>
      <p:ext uri="{BB962C8B-B14F-4D97-AF65-F5344CB8AC3E}">
        <p14:creationId xmlns:p14="http://schemas.microsoft.com/office/powerpoint/2010/main" val="4259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626</TotalTime>
  <Words>218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ENTERPRISE .NET II</vt:lpstr>
      <vt:lpstr>WCF Service Design</vt:lpstr>
      <vt:lpstr>Architecture design</vt:lpstr>
      <vt:lpstr>Security and Authentication</vt:lpstr>
      <vt:lpstr>Application Level Authentication</vt:lpstr>
      <vt:lpstr>Services</vt:lpstr>
      <vt:lpstr>Optional WF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kiat</dc:creator>
  <cp:lastModifiedBy>KOO SHENG KIAT</cp:lastModifiedBy>
  <cp:revision>27</cp:revision>
  <dcterms:created xsi:type="dcterms:W3CDTF">2016-05-14T04:22:04Z</dcterms:created>
  <dcterms:modified xsi:type="dcterms:W3CDTF">2016-06-11T01:22:33Z</dcterms:modified>
</cp:coreProperties>
</file>