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22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a:xfrm>
            <a:off x="1876424" y="5410201"/>
            <a:ext cx="5124886" cy="365125"/>
          </a:xfrm>
        </p:spPr>
        <p:txBody>
          <a:bodyPr/>
          <a:lstStyle/>
          <a:p>
            <a:endParaRPr lang="en-SG"/>
          </a:p>
        </p:txBody>
      </p:sp>
      <p:sp>
        <p:nvSpPr>
          <p:cNvPr id="6" name="Slide Number Placeholder 5"/>
          <p:cNvSpPr>
            <a:spLocks noGrp="1"/>
          </p:cNvSpPr>
          <p:nvPr>
            <p:ph type="sldNum" sz="quarter" idx="12"/>
          </p:nvPr>
        </p:nvSpPr>
        <p:spPr>
          <a:xfrm>
            <a:off x="9896911" y="5410199"/>
            <a:ext cx="771089" cy="365125"/>
          </a:xfrm>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61595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730594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1236236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8930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4206496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EF8A2C3-4F61-4362-8260-30DF30FFD1D5}" type="datetimeFigureOut">
              <a:rPr lang="en-SG" smtClean="0"/>
              <a:t>28/6/2017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741599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EF8A2C3-4F61-4362-8260-30DF30FFD1D5}" type="datetimeFigureOut">
              <a:rPr lang="en-SG" smtClean="0"/>
              <a:t>28/6/2017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89126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446505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91600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05426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138494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6227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F8A2C3-4F61-4362-8260-30DF30FFD1D5}" type="datetimeFigureOut">
              <a:rPr lang="en-SG" smtClean="0"/>
              <a:t>28/6/2017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7516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F8A2C3-4F61-4362-8260-30DF30FFD1D5}" type="datetimeFigureOut">
              <a:rPr lang="en-SG" smtClean="0"/>
              <a:t>28/6/2017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97697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8A2C3-4F61-4362-8260-30DF30FFD1D5}" type="datetimeFigureOut">
              <a:rPr lang="en-SG" smtClean="0"/>
              <a:t>28/6/2017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013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2949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44614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8A2C3-4F61-4362-8260-30DF30FFD1D5}" type="datetimeFigureOut">
              <a:rPr lang="en-SG" smtClean="0"/>
              <a:t>28/6/2017</a:t>
            </a:fld>
            <a:endParaRPr lang="en-S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D5C11E-900E-4EDE-AC26-B75F8899A314}" type="slidenum">
              <a:rPr lang="en-SG" smtClean="0"/>
              <a:t>‹#›</a:t>
            </a:fld>
            <a:endParaRPr lang="en-SG"/>
          </a:p>
        </p:txBody>
      </p:sp>
    </p:spTree>
    <p:extLst>
      <p:ext uri="{BB962C8B-B14F-4D97-AF65-F5344CB8AC3E}">
        <p14:creationId xmlns:p14="http://schemas.microsoft.com/office/powerpoint/2010/main" val="248176361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AE3A-F807-4E86-AF1F-5B9C71F12753}"/>
              </a:ext>
            </a:extLst>
          </p:cNvPr>
          <p:cNvSpPr>
            <a:spLocks noGrp="1"/>
          </p:cNvSpPr>
          <p:nvPr>
            <p:ph type="ctrTitle"/>
          </p:nvPr>
        </p:nvSpPr>
        <p:spPr>
          <a:xfrm>
            <a:off x="2675414" y="882666"/>
            <a:ext cx="8791575" cy="2387600"/>
          </a:xfrm>
        </p:spPr>
        <p:txBody>
          <a:bodyPr>
            <a:normAutofit/>
          </a:bodyPr>
          <a:lstStyle/>
          <a:p>
            <a:r>
              <a:rPr lang="en-SG" dirty="0"/>
              <a:t>Active learning</a:t>
            </a:r>
            <a:br>
              <a:rPr lang="en-SG" dirty="0"/>
            </a:br>
            <a:r>
              <a:rPr lang="en-SG" sz="2800" dirty="0"/>
              <a:t>On the Cloud</a:t>
            </a:r>
            <a:br>
              <a:rPr lang="en-SG" dirty="0"/>
            </a:br>
            <a:endParaRPr lang="en-SG" dirty="0"/>
          </a:p>
        </p:txBody>
      </p:sp>
      <p:sp>
        <p:nvSpPr>
          <p:cNvPr id="3" name="Subtitle 2">
            <a:extLst>
              <a:ext uri="{FF2B5EF4-FFF2-40B4-BE49-F238E27FC236}">
                <a16:creationId xmlns:a16="http://schemas.microsoft.com/office/drawing/2014/main" id="{74687C7F-FE9D-480C-A244-408CFBACA0DD}"/>
              </a:ext>
            </a:extLst>
          </p:cNvPr>
          <p:cNvSpPr>
            <a:spLocks noGrp="1"/>
          </p:cNvSpPr>
          <p:nvPr>
            <p:ph type="subTitle" idx="1"/>
          </p:nvPr>
        </p:nvSpPr>
        <p:spPr>
          <a:xfrm>
            <a:off x="3587210" y="3260379"/>
            <a:ext cx="7083749" cy="2550850"/>
          </a:xfrm>
        </p:spPr>
        <p:txBody>
          <a:bodyPr>
            <a:normAutofit fontScale="70000" lnSpcReduction="20000"/>
          </a:bodyPr>
          <a:lstStyle/>
          <a:p>
            <a:endParaRPr lang="en-SG" dirty="0">
              <a:solidFill>
                <a:schemeClr val="tx1"/>
              </a:solidFill>
            </a:endParaRPr>
          </a:p>
          <a:p>
            <a:r>
              <a:rPr lang="en-SG" dirty="0">
                <a:solidFill>
                  <a:schemeClr val="tx1"/>
                </a:solidFill>
              </a:rPr>
              <a:t>PT4</a:t>
            </a:r>
          </a:p>
          <a:p>
            <a:r>
              <a:rPr lang="en-SG" dirty="0">
                <a:solidFill>
                  <a:schemeClr val="tx1"/>
                </a:solidFill>
              </a:rPr>
              <a:t>AMARJEET BRIJNANDAN SINGH - A0150157M</a:t>
            </a:r>
          </a:p>
          <a:p>
            <a:r>
              <a:rPr lang="en-SG" dirty="0">
                <a:solidFill>
                  <a:schemeClr val="tx1"/>
                </a:solidFill>
              </a:rPr>
              <a:t>CHENG HAO - A0006467E</a:t>
            </a:r>
          </a:p>
          <a:p>
            <a:r>
              <a:rPr lang="en-SG" dirty="0">
                <a:solidFill>
                  <a:schemeClr val="tx1"/>
                </a:solidFill>
              </a:rPr>
              <a:t>GONG SHENGLIANG - A0112429M</a:t>
            </a:r>
          </a:p>
          <a:p>
            <a:r>
              <a:rPr lang="en-SG" dirty="0">
                <a:solidFill>
                  <a:schemeClr val="tx1"/>
                </a:solidFill>
              </a:rPr>
              <a:t>HU RENWEN - A0150352U</a:t>
            </a:r>
          </a:p>
          <a:p>
            <a:r>
              <a:rPr lang="en-SG" dirty="0">
                <a:solidFill>
                  <a:schemeClr val="tx1"/>
                </a:solidFill>
              </a:rPr>
              <a:t>SMITA RANI BISOYI - A0150422X</a:t>
            </a:r>
          </a:p>
          <a:p>
            <a:endParaRPr lang="en-SG" dirty="0"/>
          </a:p>
        </p:txBody>
      </p:sp>
      <p:pic>
        <p:nvPicPr>
          <p:cNvPr id="20" name="Picture 19">
            <a:extLst>
              <a:ext uri="{FF2B5EF4-FFF2-40B4-BE49-F238E27FC236}">
                <a16:creationId xmlns:a16="http://schemas.microsoft.com/office/drawing/2014/main" id="{E33D9A30-A76D-42BA-902C-92FA916FF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121" y="2370146"/>
            <a:ext cx="510847" cy="510847"/>
          </a:xfrm>
          <a:prstGeom prst="rect">
            <a:avLst/>
          </a:prstGeom>
        </p:spPr>
      </p:pic>
    </p:spTree>
    <p:extLst>
      <p:ext uri="{BB962C8B-B14F-4D97-AF65-F5344CB8AC3E}">
        <p14:creationId xmlns:p14="http://schemas.microsoft.com/office/powerpoint/2010/main" val="2409855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Q&amp;A</a:t>
            </a:r>
          </a:p>
        </p:txBody>
      </p:sp>
      <p:sp>
        <p:nvSpPr>
          <p:cNvPr id="4" name="TextBox 3">
            <a:extLst>
              <a:ext uri="{FF2B5EF4-FFF2-40B4-BE49-F238E27FC236}">
                <a16:creationId xmlns:a16="http://schemas.microsoft.com/office/drawing/2014/main" id="{951EA1E6-48B1-4D3D-9252-8B55EAD744D4}"/>
              </a:ext>
            </a:extLst>
          </p:cNvPr>
          <p:cNvSpPr txBox="1"/>
          <p:nvPr/>
        </p:nvSpPr>
        <p:spPr>
          <a:xfrm>
            <a:off x="5211191" y="2725444"/>
            <a:ext cx="2388094" cy="830997"/>
          </a:xfrm>
          <a:prstGeom prst="rect">
            <a:avLst/>
          </a:prstGeom>
          <a:noFill/>
        </p:spPr>
        <p:txBody>
          <a:bodyPr wrap="square" rtlCol="0">
            <a:spAutoFit/>
          </a:bodyPr>
          <a:lstStyle/>
          <a:p>
            <a:r>
              <a:rPr lang="en-SG" sz="4800" dirty="0"/>
              <a:t>Q&amp;A</a:t>
            </a:r>
            <a:endParaRPr lang="en-US" sz="4800" dirty="0"/>
          </a:p>
        </p:txBody>
      </p:sp>
    </p:spTree>
    <p:extLst>
      <p:ext uri="{BB962C8B-B14F-4D97-AF65-F5344CB8AC3E}">
        <p14:creationId xmlns:p14="http://schemas.microsoft.com/office/powerpoint/2010/main" val="269945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Background</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fontScale="92500" lnSpcReduction="20000"/>
          </a:bodyPr>
          <a:lstStyle/>
          <a:p>
            <a:r>
              <a:rPr lang="en-SG" dirty="0"/>
              <a:t>Active Learning Institute had launched an online registration and management system in 2016. It was hosted on Microsoft Azure VM (IaaS) with localhost SQL database. </a:t>
            </a:r>
          </a:p>
          <a:p>
            <a:r>
              <a:rPr lang="en-SG" dirty="0"/>
              <a:t>It was noticed that some of the courses had very high demand and students had to spent at least 10 minutes to complete the registration or get notified the desired course was fully enrolled, due to the long loading time of the pages. Some students had also feedback that they had encountered page cannot display message in their internet browsers.</a:t>
            </a:r>
          </a:p>
          <a:p>
            <a:r>
              <a:rPr lang="en-SG" dirty="0"/>
              <a:t>Considering the high demand of some courses last year, the management of the institute has decided to open multiple concurrent sessions for the most popular courses this year. The online registration will be open on 1 July. </a:t>
            </a:r>
          </a:p>
          <a:p>
            <a:r>
              <a:rPr lang="en-SG" dirty="0"/>
              <a:t>The IT department head is now concerned about the performance.</a:t>
            </a:r>
          </a:p>
          <a:p>
            <a:endParaRPr lang="en-SG" dirty="0"/>
          </a:p>
        </p:txBody>
      </p:sp>
    </p:spTree>
    <p:extLst>
      <p:ext uri="{BB962C8B-B14F-4D97-AF65-F5344CB8AC3E}">
        <p14:creationId xmlns:p14="http://schemas.microsoft.com/office/powerpoint/2010/main" val="353347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normAutofit/>
          </a:bodyPr>
          <a:lstStyle/>
          <a:p>
            <a:r>
              <a:rPr lang="en-SG" dirty="0"/>
              <a:t>Objective</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lstStyle/>
          <a:p>
            <a:r>
              <a:rPr lang="en-SG" dirty="0"/>
              <a:t>The IT department head of the institute is looking at optimizing the program of the system as well as a better hosting solution to achieve quick and flexible resource scaling, and yet at a reasonable cost.</a:t>
            </a:r>
          </a:p>
          <a:p>
            <a:endParaRPr lang="en-SG" dirty="0"/>
          </a:p>
        </p:txBody>
      </p:sp>
    </p:spTree>
    <p:extLst>
      <p:ext uri="{BB962C8B-B14F-4D97-AF65-F5344CB8AC3E}">
        <p14:creationId xmlns:p14="http://schemas.microsoft.com/office/powerpoint/2010/main" val="60973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Cloud Provider</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lstStyle/>
          <a:p>
            <a:r>
              <a:rPr lang="en-US" dirty="0"/>
              <a:t>After a few internal meetings, the IT department head decided to migrate the system to Microsoft Azure Web App (PaaS).</a:t>
            </a:r>
            <a:endParaRPr lang="en-SG" dirty="0"/>
          </a:p>
        </p:txBody>
      </p:sp>
    </p:spTree>
    <p:extLst>
      <p:ext uri="{BB962C8B-B14F-4D97-AF65-F5344CB8AC3E}">
        <p14:creationId xmlns:p14="http://schemas.microsoft.com/office/powerpoint/2010/main" val="364599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High Performance</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US" dirty="0"/>
              <a:t>Azure CDN</a:t>
            </a:r>
          </a:p>
          <a:p>
            <a:pPr>
              <a:buFontTx/>
              <a:buChar char="-"/>
            </a:pPr>
            <a:r>
              <a:rPr lang="en-US" dirty="0"/>
              <a:t>Azure Logic App for batch processing</a:t>
            </a:r>
          </a:p>
        </p:txBody>
      </p:sp>
    </p:spTree>
    <p:extLst>
      <p:ext uri="{BB962C8B-B14F-4D97-AF65-F5344CB8AC3E}">
        <p14:creationId xmlns:p14="http://schemas.microsoft.com/office/powerpoint/2010/main" val="232215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High Availability</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lvl="0">
              <a:buFontTx/>
              <a:buChar char="-"/>
            </a:pPr>
            <a:r>
              <a:rPr lang="en-SG" dirty="0"/>
              <a:t>Auto scaling of Web App</a:t>
            </a:r>
          </a:p>
          <a:p>
            <a:pPr>
              <a:buFontTx/>
              <a:buChar char="-"/>
            </a:pPr>
            <a:r>
              <a:rPr lang="en-SG" dirty="0"/>
              <a:t>Geographical redundancy of Web App</a:t>
            </a:r>
          </a:p>
          <a:p>
            <a:pPr>
              <a:buFontTx/>
              <a:buChar char="-"/>
            </a:pPr>
            <a:r>
              <a:rPr lang="en-SG" dirty="0"/>
              <a:t>- Geographical redundancy of Database </a:t>
            </a:r>
          </a:p>
          <a:p>
            <a:pPr>
              <a:buFontTx/>
              <a:buChar char="-"/>
            </a:pPr>
            <a:r>
              <a:rPr lang="en-SG" dirty="0"/>
              <a:t>- Geographical redundancy of blob storage for course media files</a:t>
            </a:r>
          </a:p>
          <a:p>
            <a:pPr marL="0" indent="0">
              <a:buNone/>
            </a:pPr>
            <a:endParaRPr lang="en-SG" dirty="0"/>
          </a:p>
        </p:txBody>
      </p:sp>
    </p:spTree>
    <p:extLst>
      <p:ext uri="{BB962C8B-B14F-4D97-AF65-F5344CB8AC3E}">
        <p14:creationId xmlns:p14="http://schemas.microsoft.com/office/powerpoint/2010/main" val="314289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management</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IIS Remote Management</a:t>
            </a:r>
          </a:p>
          <a:p>
            <a:pPr>
              <a:buFontTx/>
              <a:buChar char="-"/>
            </a:pPr>
            <a:r>
              <a:rPr lang="en-SG" dirty="0"/>
              <a:t>Alert for high resource usage of Web App</a:t>
            </a:r>
          </a:p>
          <a:p>
            <a:pPr>
              <a:buFontTx/>
              <a:buChar char="-"/>
            </a:pPr>
            <a:r>
              <a:rPr lang="en-SG" dirty="0"/>
              <a:t>Alert for high resource usage of database</a:t>
            </a:r>
          </a:p>
          <a:p>
            <a:pPr>
              <a:buFontTx/>
              <a:buChar char="-"/>
            </a:pPr>
            <a:endParaRPr lang="en-SG" dirty="0"/>
          </a:p>
          <a:p>
            <a:endParaRPr lang="en-US" sz="3200" dirty="0"/>
          </a:p>
        </p:txBody>
      </p:sp>
    </p:spTree>
    <p:extLst>
      <p:ext uri="{BB962C8B-B14F-4D97-AF65-F5344CB8AC3E}">
        <p14:creationId xmlns:p14="http://schemas.microsoft.com/office/powerpoint/2010/main" val="34540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Analytics</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Application Insights</a:t>
            </a:r>
          </a:p>
          <a:p>
            <a:pPr>
              <a:buFontTx/>
              <a:buChar char="-"/>
            </a:pPr>
            <a:r>
              <a:rPr lang="en-SG" dirty="0"/>
              <a:t>Application Insights live stream and error monitoring</a:t>
            </a:r>
          </a:p>
          <a:p>
            <a:endParaRPr lang="en-US" sz="3200" dirty="0"/>
          </a:p>
        </p:txBody>
      </p:sp>
    </p:spTree>
    <p:extLst>
      <p:ext uri="{BB962C8B-B14F-4D97-AF65-F5344CB8AC3E}">
        <p14:creationId xmlns:p14="http://schemas.microsoft.com/office/powerpoint/2010/main" val="90529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Demo</a:t>
            </a:r>
          </a:p>
        </p:txBody>
      </p:sp>
      <p:sp>
        <p:nvSpPr>
          <p:cNvPr id="4" name="TextBox 3">
            <a:extLst>
              <a:ext uri="{FF2B5EF4-FFF2-40B4-BE49-F238E27FC236}">
                <a16:creationId xmlns:a16="http://schemas.microsoft.com/office/drawing/2014/main" id="{AE28B83F-557F-4AD1-BF0D-A04CF208B15B}"/>
              </a:ext>
            </a:extLst>
          </p:cNvPr>
          <p:cNvSpPr txBox="1"/>
          <p:nvPr/>
        </p:nvSpPr>
        <p:spPr>
          <a:xfrm>
            <a:off x="5211191" y="2725444"/>
            <a:ext cx="2388094" cy="830997"/>
          </a:xfrm>
          <a:prstGeom prst="rect">
            <a:avLst/>
          </a:prstGeom>
          <a:noFill/>
        </p:spPr>
        <p:txBody>
          <a:bodyPr wrap="square" rtlCol="0">
            <a:spAutoFit/>
          </a:bodyPr>
          <a:lstStyle/>
          <a:p>
            <a:r>
              <a:rPr lang="en-SG" sz="4800" dirty="0"/>
              <a:t>Demo</a:t>
            </a:r>
            <a:endParaRPr lang="en-US" sz="4800" dirty="0"/>
          </a:p>
        </p:txBody>
      </p:sp>
    </p:spTree>
    <p:extLst>
      <p:ext uri="{BB962C8B-B14F-4D97-AF65-F5344CB8AC3E}">
        <p14:creationId xmlns:p14="http://schemas.microsoft.com/office/powerpoint/2010/main" val="3444223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40</TotalTime>
  <Words>307</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Active learning On the Cloud </vt:lpstr>
      <vt:lpstr>Background</vt:lpstr>
      <vt:lpstr>Objective</vt:lpstr>
      <vt:lpstr>Cloud Provider</vt:lpstr>
      <vt:lpstr>High Performance</vt:lpstr>
      <vt:lpstr>High Availability</vt:lpstr>
      <vt:lpstr>management</vt:lpstr>
      <vt:lpstr>Analytics</vt:lpstr>
      <vt:lpstr>Demo</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learning</dc:title>
  <dc:creator>HAO CHENG</dc:creator>
  <cp:lastModifiedBy>HAO CHENG</cp:lastModifiedBy>
  <cp:revision>41</cp:revision>
  <dcterms:created xsi:type="dcterms:W3CDTF">2017-06-28T03:34:49Z</dcterms:created>
  <dcterms:modified xsi:type="dcterms:W3CDTF">2017-06-28T04:15:45Z</dcterms:modified>
</cp:coreProperties>
</file>