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7" r:id="rId6"/>
    <p:sldId id="260" r:id="rId7"/>
    <p:sldId id="261" r:id="rId8"/>
    <p:sldId id="262" r:id="rId9"/>
    <p:sldId id="265" r:id="rId10"/>
    <p:sldId id="266" r:id="rId11"/>
    <p:sldId id="263"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229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EF8A2C3-4F61-4362-8260-30DF30FFD1D5}" type="datetimeFigureOut">
              <a:rPr lang="en-SG" smtClean="0"/>
              <a:t>30/6/2017</a:t>
            </a:fld>
            <a:endParaRPr lang="en-SG"/>
          </a:p>
        </p:txBody>
      </p:sp>
      <p:sp>
        <p:nvSpPr>
          <p:cNvPr id="5" name="Footer Placeholder 4"/>
          <p:cNvSpPr>
            <a:spLocks noGrp="1"/>
          </p:cNvSpPr>
          <p:nvPr>
            <p:ph type="ftr" sz="quarter" idx="11"/>
          </p:nvPr>
        </p:nvSpPr>
        <p:spPr>
          <a:xfrm>
            <a:off x="1876424" y="5410201"/>
            <a:ext cx="5124886" cy="365125"/>
          </a:xfrm>
        </p:spPr>
        <p:txBody>
          <a:bodyPr/>
          <a:lstStyle/>
          <a:p>
            <a:endParaRPr lang="en-SG"/>
          </a:p>
        </p:txBody>
      </p:sp>
      <p:sp>
        <p:nvSpPr>
          <p:cNvPr id="6" name="Slide Number Placeholder 5"/>
          <p:cNvSpPr>
            <a:spLocks noGrp="1"/>
          </p:cNvSpPr>
          <p:nvPr>
            <p:ph type="sldNum" sz="quarter" idx="12"/>
          </p:nvPr>
        </p:nvSpPr>
        <p:spPr>
          <a:xfrm>
            <a:off x="9896911" y="5410199"/>
            <a:ext cx="771089" cy="365125"/>
          </a:xfrm>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2615958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EF8A2C3-4F61-4362-8260-30DF30FFD1D5}" type="datetimeFigureOut">
              <a:rPr lang="en-SG" smtClean="0"/>
              <a:t>30/6/2017</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3730594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EF8A2C3-4F61-4362-8260-30DF30FFD1D5}" type="datetimeFigureOut">
              <a:rPr lang="en-SG" smtClean="0"/>
              <a:t>30/6/2017</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1236236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EF8A2C3-4F61-4362-8260-30DF30FFD1D5}" type="datetimeFigureOut">
              <a:rPr lang="en-SG" smtClean="0"/>
              <a:t>30/6/2017</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2D5C11E-900E-4EDE-AC26-B75F8899A314}" type="slidenum">
              <a:rPr lang="en-SG" smtClean="0"/>
              <a:t>‹#›</a:t>
            </a:fld>
            <a:endParaRPr lang="en-SG"/>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189307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EF8A2C3-4F61-4362-8260-30DF30FFD1D5}" type="datetimeFigureOut">
              <a:rPr lang="en-SG" smtClean="0"/>
              <a:t>30/6/2017</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42064962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EF8A2C3-4F61-4362-8260-30DF30FFD1D5}" type="datetimeFigureOut">
              <a:rPr lang="en-SG" smtClean="0"/>
              <a:t>30/6/2017</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2741599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EF8A2C3-4F61-4362-8260-30DF30FFD1D5}" type="datetimeFigureOut">
              <a:rPr lang="en-SG" smtClean="0"/>
              <a:t>30/6/2017</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8912682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F8A2C3-4F61-4362-8260-30DF30FFD1D5}" type="datetimeFigureOut">
              <a:rPr lang="en-SG" smtClean="0"/>
              <a:t>30/6/2017</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34465053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F8A2C3-4F61-4362-8260-30DF30FFD1D5}" type="datetimeFigureOut">
              <a:rPr lang="en-SG" smtClean="0"/>
              <a:t>30/6/2017</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3916007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F8A2C3-4F61-4362-8260-30DF30FFD1D5}" type="datetimeFigureOut">
              <a:rPr lang="en-SG" smtClean="0"/>
              <a:t>30/6/2017</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2054260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EF8A2C3-4F61-4362-8260-30DF30FFD1D5}" type="datetimeFigureOut">
              <a:rPr lang="en-SG" smtClean="0"/>
              <a:t>30/6/2017</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1384949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F8A2C3-4F61-4362-8260-30DF30FFD1D5}" type="datetimeFigureOut">
              <a:rPr lang="en-SG" smtClean="0"/>
              <a:t>30/6/2017</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3062271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F8A2C3-4F61-4362-8260-30DF30FFD1D5}" type="datetimeFigureOut">
              <a:rPr lang="en-SG" smtClean="0"/>
              <a:t>30/6/2017</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3075169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F8A2C3-4F61-4362-8260-30DF30FFD1D5}" type="datetimeFigureOut">
              <a:rPr lang="en-SG" smtClean="0"/>
              <a:t>30/6/2017</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2976972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F8A2C3-4F61-4362-8260-30DF30FFD1D5}" type="datetimeFigureOut">
              <a:rPr lang="en-SG" smtClean="0"/>
              <a:t>30/6/2017</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300136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EF8A2C3-4F61-4362-8260-30DF30FFD1D5}" type="datetimeFigureOut">
              <a:rPr lang="en-SG" smtClean="0"/>
              <a:t>30/6/2017</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229493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EF8A2C3-4F61-4362-8260-30DF30FFD1D5}" type="datetimeFigureOut">
              <a:rPr lang="en-SG" smtClean="0"/>
              <a:t>30/6/2017</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446140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EF8A2C3-4F61-4362-8260-30DF30FFD1D5}" type="datetimeFigureOut">
              <a:rPr lang="en-SG" smtClean="0"/>
              <a:t>30/6/2017</a:t>
            </a:fld>
            <a:endParaRPr lang="en-SG"/>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2D5C11E-900E-4EDE-AC26-B75F8899A314}" type="slidenum">
              <a:rPr lang="en-SG" smtClean="0"/>
              <a:t>‹#›</a:t>
            </a:fld>
            <a:endParaRPr lang="en-SG"/>
          </a:p>
        </p:txBody>
      </p:sp>
    </p:spTree>
    <p:extLst>
      <p:ext uri="{BB962C8B-B14F-4D97-AF65-F5344CB8AC3E}">
        <p14:creationId xmlns:p14="http://schemas.microsoft.com/office/powerpoint/2010/main" val="2481763611"/>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1.png"/><Relationship Id="rId4" Type="http://schemas.openxmlformats.org/officeDocument/2006/relationships/image" Target="../media/image6.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ocs.microsoft.com/en-us/azure/storage/storage-redundanc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5AE3A-F807-4E86-AF1F-5B9C71F12753}"/>
              </a:ext>
            </a:extLst>
          </p:cNvPr>
          <p:cNvSpPr>
            <a:spLocks noGrp="1"/>
          </p:cNvSpPr>
          <p:nvPr>
            <p:ph type="ctrTitle"/>
          </p:nvPr>
        </p:nvSpPr>
        <p:spPr>
          <a:xfrm>
            <a:off x="2675414" y="882666"/>
            <a:ext cx="8791575" cy="2387600"/>
          </a:xfrm>
        </p:spPr>
        <p:txBody>
          <a:bodyPr>
            <a:normAutofit/>
          </a:bodyPr>
          <a:lstStyle/>
          <a:p>
            <a:r>
              <a:rPr lang="en-SG" dirty="0"/>
              <a:t>Active learning</a:t>
            </a:r>
            <a:br>
              <a:rPr lang="en-SG" dirty="0"/>
            </a:br>
            <a:r>
              <a:rPr lang="en-SG" sz="2800" dirty="0"/>
              <a:t>On the Cloud</a:t>
            </a:r>
            <a:br>
              <a:rPr lang="en-SG" dirty="0"/>
            </a:br>
            <a:endParaRPr lang="en-SG" dirty="0"/>
          </a:p>
        </p:txBody>
      </p:sp>
      <p:sp>
        <p:nvSpPr>
          <p:cNvPr id="3" name="Subtitle 2">
            <a:extLst>
              <a:ext uri="{FF2B5EF4-FFF2-40B4-BE49-F238E27FC236}">
                <a16:creationId xmlns:a16="http://schemas.microsoft.com/office/drawing/2014/main" id="{74687C7F-FE9D-480C-A244-408CFBACA0DD}"/>
              </a:ext>
            </a:extLst>
          </p:cNvPr>
          <p:cNvSpPr>
            <a:spLocks noGrp="1"/>
          </p:cNvSpPr>
          <p:nvPr>
            <p:ph type="subTitle" idx="1"/>
          </p:nvPr>
        </p:nvSpPr>
        <p:spPr>
          <a:xfrm>
            <a:off x="3587210" y="3260379"/>
            <a:ext cx="7083749" cy="2550850"/>
          </a:xfrm>
        </p:spPr>
        <p:txBody>
          <a:bodyPr>
            <a:normAutofit fontScale="70000" lnSpcReduction="20000"/>
          </a:bodyPr>
          <a:lstStyle/>
          <a:p>
            <a:endParaRPr lang="en-SG" dirty="0">
              <a:solidFill>
                <a:schemeClr val="tx1"/>
              </a:solidFill>
            </a:endParaRPr>
          </a:p>
          <a:p>
            <a:r>
              <a:rPr lang="en-SG" dirty="0">
                <a:solidFill>
                  <a:schemeClr val="tx1"/>
                </a:solidFill>
              </a:rPr>
              <a:t>PT4</a:t>
            </a:r>
          </a:p>
          <a:p>
            <a:r>
              <a:rPr lang="en-SG" dirty="0">
                <a:solidFill>
                  <a:schemeClr val="tx1"/>
                </a:solidFill>
              </a:rPr>
              <a:t>AMARJEET BRIJNANDAN SINGH - A0150157M</a:t>
            </a:r>
          </a:p>
          <a:p>
            <a:r>
              <a:rPr lang="en-SG" dirty="0">
                <a:solidFill>
                  <a:schemeClr val="tx1"/>
                </a:solidFill>
              </a:rPr>
              <a:t>CHENG HAO - A0006467E</a:t>
            </a:r>
          </a:p>
          <a:p>
            <a:r>
              <a:rPr lang="en-SG" dirty="0">
                <a:solidFill>
                  <a:schemeClr val="tx1"/>
                </a:solidFill>
              </a:rPr>
              <a:t>GONG SHENGLIANG - A0112429M</a:t>
            </a:r>
          </a:p>
          <a:p>
            <a:r>
              <a:rPr lang="en-SG" dirty="0">
                <a:solidFill>
                  <a:schemeClr val="tx1"/>
                </a:solidFill>
              </a:rPr>
              <a:t>HU RENWEN - A0150352U</a:t>
            </a:r>
          </a:p>
          <a:p>
            <a:r>
              <a:rPr lang="en-SG" dirty="0">
                <a:solidFill>
                  <a:schemeClr val="tx1"/>
                </a:solidFill>
              </a:rPr>
              <a:t>SMITA RANI BISOYI - A0150422X</a:t>
            </a:r>
          </a:p>
          <a:p>
            <a:endParaRPr lang="en-SG" dirty="0"/>
          </a:p>
        </p:txBody>
      </p:sp>
      <p:pic>
        <p:nvPicPr>
          <p:cNvPr id="20" name="Picture 19">
            <a:extLst>
              <a:ext uri="{FF2B5EF4-FFF2-40B4-BE49-F238E27FC236}">
                <a16:creationId xmlns:a16="http://schemas.microsoft.com/office/drawing/2014/main" id="{E33D9A30-A76D-42BA-902C-92FA916FF9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9121" y="2370146"/>
            <a:ext cx="510847" cy="510847"/>
          </a:xfrm>
          <a:prstGeom prst="rect">
            <a:avLst/>
          </a:prstGeom>
        </p:spPr>
      </p:pic>
    </p:spTree>
    <p:extLst>
      <p:ext uri="{BB962C8B-B14F-4D97-AF65-F5344CB8AC3E}">
        <p14:creationId xmlns:p14="http://schemas.microsoft.com/office/powerpoint/2010/main" val="2409855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A64A7-9338-42C9-80CF-15DAE7A1371E}"/>
              </a:ext>
            </a:extLst>
          </p:cNvPr>
          <p:cNvSpPr>
            <a:spLocks noGrp="1"/>
          </p:cNvSpPr>
          <p:nvPr>
            <p:ph type="title"/>
          </p:nvPr>
        </p:nvSpPr>
        <p:spPr>
          <a:xfrm>
            <a:off x="1141413" y="290044"/>
            <a:ext cx="9905998" cy="890686"/>
          </a:xfrm>
        </p:spPr>
        <p:txBody>
          <a:bodyPr/>
          <a:lstStyle/>
          <a:p>
            <a:r>
              <a:rPr lang="en-SG" dirty="0"/>
              <a:t>Some consideration</a:t>
            </a:r>
          </a:p>
        </p:txBody>
      </p:sp>
      <p:sp>
        <p:nvSpPr>
          <p:cNvPr id="3" name="Content Placeholder 2">
            <a:extLst>
              <a:ext uri="{FF2B5EF4-FFF2-40B4-BE49-F238E27FC236}">
                <a16:creationId xmlns:a16="http://schemas.microsoft.com/office/drawing/2014/main" id="{46616E4D-53E9-425F-9D6A-96D34755CFC2}"/>
              </a:ext>
            </a:extLst>
          </p:cNvPr>
          <p:cNvSpPr>
            <a:spLocks noGrp="1"/>
          </p:cNvSpPr>
          <p:nvPr>
            <p:ph idx="1"/>
          </p:nvPr>
        </p:nvSpPr>
        <p:spPr>
          <a:xfrm>
            <a:off x="1141412" y="1562470"/>
            <a:ext cx="9905999" cy="4228731"/>
          </a:xfrm>
        </p:spPr>
        <p:txBody>
          <a:bodyPr>
            <a:normAutofit/>
          </a:bodyPr>
          <a:lstStyle/>
          <a:p>
            <a:pPr>
              <a:buFontTx/>
              <a:buChar char="-"/>
            </a:pPr>
            <a:r>
              <a:rPr lang="en-SG" dirty="0"/>
              <a:t>Easy switch between Blob Storage and File System, to cater to migration back to on-premise</a:t>
            </a:r>
          </a:p>
          <a:p>
            <a:pPr>
              <a:buFontTx/>
              <a:buChar char="-"/>
            </a:pPr>
            <a:endParaRPr lang="en-SG" dirty="0"/>
          </a:p>
          <a:p>
            <a:endParaRPr lang="en-US" sz="3200" dirty="0"/>
          </a:p>
        </p:txBody>
      </p:sp>
    </p:spTree>
    <p:extLst>
      <p:ext uri="{BB962C8B-B14F-4D97-AF65-F5344CB8AC3E}">
        <p14:creationId xmlns:p14="http://schemas.microsoft.com/office/powerpoint/2010/main" val="3058599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A64A7-9338-42C9-80CF-15DAE7A1371E}"/>
              </a:ext>
            </a:extLst>
          </p:cNvPr>
          <p:cNvSpPr>
            <a:spLocks noGrp="1"/>
          </p:cNvSpPr>
          <p:nvPr>
            <p:ph type="title"/>
          </p:nvPr>
        </p:nvSpPr>
        <p:spPr>
          <a:xfrm>
            <a:off x="1141413" y="290044"/>
            <a:ext cx="9905998" cy="890686"/>
          </a:xfrm>
        </p:spPr>
        <p:txBody>
          <a:bodyPr/>
          <a:lstStyle/>
          <a:p>
            <a:r>
              <a:rPr lang="en-SG" dirty="0"/>
              <a:t>Demo</a:t>
            </a:r>
          </a:p>
        </p:txBody>
      </p:sp>
      <p:sp>
        <p:nvSpPr>
          <p:cNvPr id="4" name="TextBox 3">
            <a:extLst>
              <a:ext uri="{FF2B5EF4-FFF2-40B4-BE49-F238E27FC236}">
                <a16:creationId xmlns:a16="http://schemas.microsoft.com/office/drawing/2014/main" id="{AE28B83F-557F-4AD1-BF0D-A04CF208B15B}"/>
              </a:ext>
            </a:extLst>
          </p:cNvPr>
          <p:cNvSpPr txBox="1"/>
          <p:nvPr/>
        </p:nvSpPr>
        <p:spPr>
          <a:xfrm>
            <a:off x="5211191" y="2725444"/>
            <a:ext cx="2388094" cy="830997"/>
          </a:xfrm>
          <a:prstGeom prst="rect">
            <a:avLst/>
          </a:prstGeom>
          <a:noFill/>
        </p:spPr>
        <p:txBody>
          <a:bodyPr wrap="square" rtlCol="0">
            <a:spAutoFit/>
          </a:bodyPr>
          <a:lstStyle/>
          <a:p>
            <a:r>
              <a:rPr lang="en-SG" sz="4800" dirty="0"/>
              <a:t>Demo</a:t>
            </a:r>
            <a:endParaRPr lang="en-US" sz="4800" dirty="0"/>
          </a:p>
        </p:txBody>
      </p:sp>
    </p:spTree>
    <p:extLst>
      <p:ext uri="{BB962C8B-B14F-4D97-AF65-F5344CB8AC3E}">
        <p14:creationId xmlns:p14="http://schemas.microsoft.com/office/powerpoint/2010/main" val="3444223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A64A7-9338-42C9-80CF-15DAE7A1371E}"/>
              </a:ext>
            </a:extLst>
          </p:cNvPr>
          <p:cNvSpPr>
            <a:spLocks noGrp="1"/>
          </p:cNvSpPr>
          <p:nvPr>
            <p:ph type="title"/>
          </p:nvPr>
        </p:nvSpPr>
        <p:spPr>
          <a:xfrm>
            <a:off x="1141413" y="290044"/>
            <a:ext cx="9905998" cy="890686"/>
          </a:xfrm>
        </p:spPr>
        <p:txBody>
          <a:bodyPr/>
          <a:lstStyle/>
          <a:p>
            <a:r>
              <a:rPr lang="en-SG" dirty="0"/>
              <a:t>Q&amp;A</a:t>
            </a:r>
          </a:p>
        </p:txBody>
      </p:sp>
      <p:sp>
        <p:nvSpPr>
          <p:cNvPr id="4" name="TextBox 3">
            <a:extLst>
              <a:ext uri="{FF2B5EF4-FFF2-40B4-BE49-F238E27FC236}">
                <a16:creationId xmlns:a16="http://schemas.microsoft.com/office/drawing/2014/main" id="{951EA1E6-48B1-4D3D-9252-8B55EAD744D4}"/>
              </a:ext>
            </a:extLst>
          </p:cNvPr>
          <p:cNvSpPr txBox="1"/>
          <p:nvPr/>
        </p:nvSpPr>
        <p:spPr>
          <a:xfrm>
            <a:off x="5211191" y="2725444"/>
            <a:ext cx="2388094" cy="830997"/>
          </a:xfrm>
          <a:prstGeom prst="rect">
            <a:avLst/>
          </a:prstGeom>
          <a:noFill/>
        </p:spPr>
        <p:txBody>
          <a:bodyPr wrap="square" rtlCol="0">
            <a:spAutoFit/>
          </a:bodyPr>
          <a:lstStyle/>
          <a:p>
            <a:r>
              <a:rPr lang="en-SG" sz="4800" dirty="0"/>
              <a:t>Q&amp;A</a:t>
            </a:r>
            <a:endParaRPr lang="en-US" sz="4800" dirty="0"/>
          </a:p>
        </p:txBody>
      </p:sp>
    </p:spTree>
    <p:extLst>
      <p:ext uri="{BB962C8B-B14F-4D97-AF65-F5344CB8AC3E}">
        <p14:creationId xmlns:p14="http://schemas.microsoft.com/office/powerpoint/2010/main" val="2699457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A64A7-9338-42C9-80CF-15DAE7A1371E}"/>
              </a:ext>
            </a:extLst>
          </p:cNvPr>
          <p:cNvSpPr>
            <a:spLocks noGrp="1"/>
          </p:cNvSpPr>
          <p:nvPr>
            <p:ph type="title"/>
          </p:nvPr>
        </p:nvSpPr>
        <p:spPr>
          <a:xfrm>
            <a:off x="1141413" y="290044"/>
            <a:ext cx="9905998" cy="890686"/>
          </a:xfrm>
        </p:spPr>
        <p:txBody>
          <a:bodyPr/>
          <a:lstStyle/>
          <a:p>
            <a:r>
              <a:rPr lang="en-SG" dirty="0"/>
              <a:t>Background</a:t>
            </a:r>
          </a:p>
        </p:txBody>
      </p:sp>
      <p:sp>
        <p:nvSpPr>
          <p:cNvPr id="3" name="Content Placeholder 2">
            <a:extLst>
              <a:ext uri="{FF2B5EF4-FFF2-40B4-BE49-F238E27FC236}">
                <a16:creationId xmlns:a16="http://schemas.microsoft.com/office/drawing/2014/main" id="{46616E4D-53E9-425F-9D6A-96D34755CFC2}"/>
              </a:ext>
            </a:extLst>
          </p:cNvPr>
          <p:cNvSpPr>
            <a:spLocks noGrp="1"/>
          </p:cNvSpPr>
          <p:nvPr>
            <p:ph idx="1"/>
          </p:nvPr>
        </p:nvSpPr>
        <p:spPr>
          <a:xfrm>
            <a:off x="1141412" y="1562470"/>
            <a:ext cx="9905999" cy="4228731"/>
          </a:xfrm>
        </p:spPr>
        <p:txBody>
          <a:bodyPr>
            <a:normAutofit fontScale="92500" lnSpcReduction="20000"/>
          </a:bodyPr>
          <a:lstStyle/>
          <a:p>
            <a:r>
              <a:rPr lang="en-SG" dirty="0"/>
              <a:t>Active Learning Institute had launched an e-learning system in 2016. It was hosted on Microsoft Azure VM (IaaS) with localhost SQL database. </a:t>
            </a:r>
          </a:p>
          <a:p>
            <a:r>
              <a:rPr lang="en-SG" dirty="0"/>
              <a:t>It was noticed that some of the courses had very high demand and students had to spent at least 2 minutes to login the system and also had difficulties downloading the course materials and watch videos due to the long loading time of the pages. Some students had also feedback that they had encountered page cannot display message in their internet browsers.</a:t>
            </a:r>
          </a:p>
          <a:p>
            <a:r>
              <a:rPr lang="en-SG" dirty="0"/>
              <a:t>Considering the high demand last year, the management of the institute has decided to open multiple concurrent sessions for the most popular courses this year. The online registration will be open on 1 July. </a:t>
            </a:r>
          </a:p>
          <a:p>
            <a:r>
              <a:rPr lang="en-SG" dirty="0"/>
              <a:t>The IT department head is now concerned about the performance.</a:t>
            </a:r>
          </a:p>
          <a:p>
            <a:endParaRPr lang="en-SG" dirty="0"/>
          </a:p>
        </p:txBody>
      </p:sp>
    </p:spTree>
    <p:extLst>
      <p:ext uri="{BB962C8B-B14F-4D97-AF65-F5344CB8AC3E}">
        <p14:creationId xmlns:p14="http://schemas.microsoft.com/office/powerpoint/2010/main" val="3533477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A64A7-9338-42C9-80CF-15DAE7A1371E}"/>
              </a:ext>
            </a:extLst>
          </p:cNvPr>
          <p:cNvSpPr>
            <a:spLocks noGrp="1"/>
          </p:cNvSpPr>
          <p:nvPr>
            <p:ph type="title"/>
          </p:nvPr>
        </p:nvSpPr>
        <p:spPr>
          <a:xfrm>
            <a:off x="1141413" y="290044"/>
            <a:ext cx="9905998" cy="890686"/>
          </a:xfrm>
        </p:spPr>
        <p:txBody>
          <a:bodyPr>
            <a:normAutofit/>
          </a:bodyPr>
          <a:lstStyle/>
          <a:p>
            <a:r>
              <a:rPr lang="en-SG" dirty="0"/>
              <a:t>Objective</a:t>
            </a:r>
          </a:p>
        </p:txBody>
      </p:sp>
      <p:sp>
        <p:nvSpPr>
          <p:cNvPr id="3" name="Content Placeholder 2">
            <a:extLst>
              <a:ext uri="{FF2B5EF4-FFF2-40B4-BE49-F238E27FC236}">
                <a16:creationId xmlns:a16="http://schemas.microsoft.com/office/drawing/2014/main" id="{46616E4D-53E9-425F-9D6A-96D34755CFC2}"/>
              </a:ext>
            </a:extLst>
          </p:cNvPr>
          <p:cNvSpPr>
            <a:spLocks noGrp="1"/>
          </p:cNvSpPr>
          <p:nvPr>
            <p:ph idx="1"/>
          </p:nvPr>
        </p:nvSpPr>
        <p:spPr>
          <a:xfrm>
            <a:off x="1141412" y="1562470"/>
            <a:ext cx="9905999" cy="4228731"/>
          </a:xfrm>
        </p:spPr>
        <p:txBody>
          <a:bodyPr/>
          <a:lstStyle/>
          <a:p>
            <a:r>
              <a:rPr lang="en-SG" dirty="0"/>
              <a:t>The IT department head of the institute is looking at optimizing the program of the system as well as a better hosting solution to achieve quick and flexible resource scaling, and yet at a reasonable cost.</a:t>
            </a:r>
          </a:p>
          <a:p>
            <a:endParaRPr lang="en-SG" dirty="0"/>
          </a:p>
        </p:txBody>
      </p:sp>
    </p:spTree>
    <p:extLst>
      <p:ext uri="{BB962C8B-B14F-4D97-AF65-F5344CB8AC3E}">
        <p14:creationId xmlns:p14="http://schemas.microsoft.com/office/powerpoint/2010/main" val="609735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A64A7-9338-42C9-80CF-15DAE7A1371E}"/>
              </a:ext>
            </a:extLst>
          </p:cNvPr>
          <p:cNvSpPr>
            <a:spLocks noGrp="1"/>
          </p:cNvSpPr>
          <p:nvPr>
            <p:ph type="title"/>
          </p:nvPr>
        </p:nvSpPr>
        <p:spPr>
          <a:xfrm>
            <a:off x="1141413" y="290044"/>
            <a:ext cx="9905998" cy="890686"/>
          </a:xfrm>
        </p:spPr>
        <p:txBody>
          <a:bodyPr/>
          <a:lstStyle/>
          <a:p>
            <a:r>
              <a:rPr lang="en-SG" dirty="0"/>
              <a:t>Cloud Provider</a:t>
            </a:r>
          </a:p>
        </p:txBody>
      </p:sp>
      <p:sp>
        <p:nvSpPr>
          <p:cNvPr id="3" name="Content Placeholder 2">
            <a:extLst>
              <a:ext uri="{FF2B5EF4-FFF2-40B4-BE49-F238E27FC236}">
                <a16:creationId xmlns:a16="http://schemas.microsoft.com/office/drawing/2014/main" id="{46616E4D-53E9-425F-9D6A-96D34755CFC2}"/>
              </a:ext>
            </a:extLst>
          </p:cNvPr>
          <p:cNvSpPr>
            <a:spLocks noGrp="1"/>
          </p:cNvSpPr>
          <p:nvPr>
            <p:ph idx="1"/>
          </p:nvPr>
        </p:nvSpPr>
        <p:spPr>
          <a:xfrm>
            <a:off x="1141412" y="1562470"/>
            <a:ext cx="9905999" cy="4228731"/>
          </a:xfrm>
        </p:spPr>
        <p:txBody>
          <a:bodyPr/>
          <a:lstStyle/>
          <a:p>
            <a:r>
              <a:rPr lang="en-US" dirty="0"/>
              <a:t>After a few internal meetings, the IT department head decided to migrate the system to Microsoft Azure </a:t>
            </a:r>
          </a:p>
          <a:p>
            <a:pPr>
              <a:buFontTx/>
              <a:buChar char="-"/>
            </a:pPr>
            <a:r>
              <a:rPr lang="en-US" dirty="0"/>
              <a:t>Web App (PaaS)</a:t>
            </a:r>
          </a:p>
          <a:p>
            <a:pPr>
              <a:buFontTx/>
              <a:buChar char="-"/>
            </a:pPr>
            <a:r>
              <a:rPr lang="en-SG" dirty="0"/>
              <a:t>Azure MSSQL</a:t>
            </a:r>
          </a:p>
          <a:p>
            <a:pPr>
              <a:buFontTx/>
              <a:buChar char="-"/>
            </a:pPr>
            <a:r>
              <a:rPr lang="en-SG" dirty="0"/>
              <a:t>Blob Storage</a:t>
            </a:r>
          </a:p>
          <a:p>
            <a:pPr>
              <a:buFontTx/>
              <a:buChar char="-"/>
            </a:pPr>
            <a:r>
              <a:rPr lang="en-SG" dirty="0"/>
              <a:t>Traffic Manager</a:t>
            </a:r>
          </a:p>
        </p:txBody>
      </p:sp>
    </p:spTree>
    <p:extLst>
      <p:ext uri="{BB962C8B-B14F-4D97-AF65-F5344CB8AC3E}">
        <p14:creationId xmlns:p14="http://schemas.microsoft.com/office/powerpoint/2010/main" val="3645996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Rounded Corners 42">
            <a:extLst>
              <a:ext uri="{FF2B5EF4-FFF2-40B4-BE49-F238E27FC236}">
                <a16:creationId xmlns:a16="http://schemas.microsoft.com/office/drawing/2014/main" id="{B6159C7D-636F-49BA-84BA-FCA8AADB11CE}"/>
              </a:ext>
            </a:extLst>
          </p:cNvPr>
          <p:cNvSpPr/>
          <p:nvPr/>
        </p:nvSpPr>
        <p:spPr>
          <a:xfrm>
            <a:off x="6332526" y="1426458"/>
            <a:ext cx="3489960" cy="30143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2" name="Rectangle: Rounded Corners 41">
            <a:extLst>
              <a:ext uri="{FF2B5EF4-FFF2-40B4-BE49-F238E27FC236}">
                <a16:creationId xmlns:a16="http://schemas.microsoft.com/office/drawing/2014/main" id="{28422919-2526-4FB4-B582-D881C66DFC8E}"/>
              </a:ext>
            </a:extLst>
          </p:cNvPr>
          <p:cNvSpPr/>
          <p:nvPr/>
        </p:nvSpPr>
        <p:spPr>
          <a:xfrm>
            <a:off x="1067287" y="1426458"/>
            <a:ext cx="3489960" cy="2956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FDBA64A7-9338-42C9-80CF-15DAE7A1371E}"/>
              </a:ext>
            </a:extLst>
          </p:cNvPr>
          <p:cNvSpPr>
            <a:spLocks noGrp="1"/>
          </p:cNvSpPr>
          <p:nvPr>
            <p:ph type="title"/>
          </p:nvPr>
        </p:nvSpPr>
        <p:spPr>
          <a:xfrm>
            <a:off x="1141413" y="290044"/>
            <a:ext cx="9905998" cy="890686"/>
          </a:xfrm>
        </p:spPr>
        <p:txBody>
          <a:bodyPr/>
          <a:lstStyle/>
          <a:p>
            <a:r>
              <a:rPr lang="en-SG" dirty="0"/>
              <a:t>Architecture</a:t>
            </a:r>
          </a:p>
        </p:txBody>
      </p:sp>
      <p:grpSp>
        <p:nvGrpSpPr>
          <p:cNvPr id="46" name="Group 45">
            <a:extLst>
              <a:ext uri="{FF2B5EF4-FFF2-40B4-BE49-F238E27FC236}">
                <a16:creationId xmlns:a16="http://schemas.microsoft.com/office/drawing/2014/main" id="{79386A58-CE8C-42BD-BB00-845B1E6A47F1}"/>
              </a:ext>
            </a:extLst>
          </p:cNvPr>
          <p:cNvGrpSpPr/>
          <p:nvPr/>
        </p:nvGrpSpPr>
        <p:grpSpPr>
          <a:xfrm>
            <a:off x="7143006" y="1881721"/>
            <a:ext cx="1117466" cy="746298"/>
            <a:chOff x="7066008" y="1728705"/>
            <a:chExt cx="1117466" cy="746298"/>
          </a:xfrm>
        </p:grpSpPr>
        <p:pic>
          <p:nvPicPr>
            <p:cNvPr id="13" name="Picture 12">
              <a:extLst>
                <a:ext uri="{FF2B5EF4-FFF2-40B4-BE49-F238E27FC236}">
                  <a16:creationId xmlns:a16="http://schemas.microsoft.com/office/drawing/2014/main" id="{6F8E5C51-3073-42AA-8EC7-CE9059CB10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489" y="1728705"/>
              <a:ext cx="518535" cy="518535"/>
            </a:xfrm>
            <a:prstGeom prst="rect">
              <a:avLst/>
            </a:prstGeom>
          </p:spPr>
        </p:pic>
        <p:pic>
          <p:nvPicPr>
            <p:cNvPr id="30" name="Picture 29">
              <a:extLst>
                <a:ext uri="{FF2B5EF4-FFF2-40B4-BE49-F238E27FC236}">
                  <a16:creationId xmlns:a16="http://schemas.microsoft.com/office/drawing/2014/main" id="{18502FBC-9ADD-416F-94B6-378565AE1A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9334" y="2072688"/>
              <a:ext cx="314959" cy="314959"/>
            </a:xfrm>
            <a:prstGeom prst="rect">
              <a:avLst/>
            </a:prstGeom>
          </p:spPr>
        </p:pic>
        <p:sp>
          <p:nvSpPr>
            <p:cNvPr id="32" name="TextBox 31">
              <a:extLst>
                <a:ext uri="{FF2B5EF4-FFF2-40B4-BE49-F238E27FC236}">
                  <a16:creationId xmlns:a16="http://schemas.microsoft.com/office/drawing/2014/main" id="{61DF8803-16F3-4CF3-9215-616C781DACD6}"/>
                </a:ext>
              </a:extLst>
            </p:cNvPr>
            <p:cNvSpPr txBox="1"/>
            <p:nvPr/>
          </p:nvSpPr>
          <p:spPr>
            <a:xfrm>
              <a:off x="7066008" y="2198004"/>
              <a:ext cx="1117466" cy="276999"/>
            </a:xfrm>
            <a:prstGeom prst="rect">
              <a:avLst/>
            </a:prstGeom>
            <a:noFill/>
          </p:spPr>
          <p:txBody>
            <a:bodyPr wrap="square" rtlCol="0">
              <a:spAutoFit/>
            </a:bodyPr>
            <a:lstStyle/>
            <a:p>
              <a:r>
                <a:rPr lang="en-SG" sz="1200" dirty="0"/>
                <a:t>Web App</a:t>
              </a:r>
            </a:p>
          </p:txBody>
        </p:sp>
      </p:grpSp>
      <p:grpSp>
        <p:nvGrpSpPr>
          <p:cNvPr id="44" name="Group 43">
            <a:extLst>
              <a:ext uri="{FF2B5EF4-FFF2-40B4-BE49-F238E27FC236}">
                <a16:creationId xmlns:a16="http://schemas.microsoft.com/office/drawing/2014/main" id="{89176CFA-0F59-4C1D-9A5F-EA75275F30D6}"/>
              </a:ext>
            </a:extLst>
          </p:cNvPr>
          <p:cNvGrpSpPr/>
          <p:nvPr/>
        </p:nvGrpSpPr>
        <p:grpSpPr>
          <a:xfrm>
            <a:off x="8200006" y="3422819"/>
            <a:ext cx="1117466" cy="783792"/>
            <a:chOff x="6591868" y="2772925"/>
            <a:chExt cx="1117466" cy="783792"/>
          </a:xfrm>
        </p:grpSpPr>
        <p:pic>
          <p:nvPicPr>
            <p:cNvPr id="20" name="Picture 19">
              <a:extLst>
                <a:ext uri="{FF2B5EF4-FFF2-40B4-BE49-F238E27FC236}">
                  <a16:creationId xmlns:a16="http://schemas.microsoft.com/office/drawing/2014/main" id="{E633434C-968F-4A7C-AB3F-4A0E5AAEE2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4471" y="2772925"/>
              <a:ext cx="518535" cy="518535"/>
            </a:xfrm>
            <a:prstGeom prst="rect">
              <a:avLst/>
            </a:prstGeom>
          </p:spPr>
        </p:pic>
        <p:sp>
          <p:nvSpPr>
            <p:cNvPr id="36" name="TextBox 35">
              <a:extLst>
                <a:ext uri="{FF2B5EF4-FFF2-40B4-BE49-F238E27FC236}">
                  <a16:creationId xmlns:a16="http://schemas.microsoft.com/office/drawing/2014/main" id="{DB5569BD-9E77-450D-B68F-9CC2C065E611}"/>
                </a:ext>
              </a:extLst>
            </p:cNvPr>
            <p:cNvSpPr txBox="1"/>
            <p:nvPr/>
          </p:nvSpPr>
          <p:spPr>
            <a:xfrm>
              <a:off x="6591868" y="3279718"/>
              <a:ext cx="1117466" cy="276999"/>
            </a:xfrm>
            <a:prstGeom prst="rect">
              <a:avLst/>
            </a:prstGeom>
            <a:noFill/>
          </p:spPr>
          <p:txBody>
            <a:bodyPr wrap="square" rtlCol="0">
              <a:spAutoFit/>
            </a:bodyPr>
            <a:lstStyle/>
            <a:p>
              <a:r>
                <a:rPr lang="en-SG" sz="1200" dirty="0"/>
                <a:t>MSSQL</a:t>
              </a:r>
            </a:p>
          </p:txBody>
        </p:sp>
      </p:grpSp>
      <p:grpSp>
        <p:nvGrpSpPr>
          <p:cNvPr id="45" name="Group 44">
            <a:extLst>
              <a:ext uri="{FF2B5EF4-FFF2-40B4-BE49-F238E27FC236}">
                <a16:creationId xmlns:a16="http://schemas.microsoft.com/office/drawing/2014/main" id="{CCC69181-4FB8-45FB-9FF2-0E0B5421427B}"/>
              </a:ext>
            </a:extLst>
          </p:cNvPr>
          <p:cNvGrpSpPr/>
          <p:nvPr/>
        </p:nvGrpSpPr>
        <p:grpSpPr>
          <a:xfrm>
            <a:off x="6562954" y="2929798"/>
            <a:ext cx="1117466" cy="709239"/>
            <a:chOff x="7911295" y="2847591"/>
            <a:chExt cx="1117466" cy="709239"/>
          </a:xfrm>
        </p:grpSpPr>
        <p:pic>
          <p:nvPicPr>
            <p:cNvPr id="23" name="Picture 22">
              <a:extLst>
                <a:ext uri="{FF2B5EF4-FFF2-40B4-BE49-F238E27FC236}">
                  <a16:creationId xmlns:a16="http://schemas.microsoft.com/office/drawing/2014/main" id="{BFDEDC97-C63F-4685-90FF-ED7EC39675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44940" y="2847591"/>
              <a:ext cx="518535" cy="518535"/>
            </a:xfrm>
            <a:prstGeom prst="rect">
              <a:avLst/>
            </a:prstGeom>
          </p:spPr>
        </p:pic>
        <p:sp>
          <p:nvSpPr>
            <p:cNvPr id="37" name="TextBox 36">
              <a:extLst>
                <a:ext uri="{FF2B5EF4-FFF2-40B4-BE49-F238E27FC236}">
                  <a16:creationId xmlns:a16="http://schemas.microsoft.com/office/drawing/2014/main" id="{98832CE6-8E08-46F5-B3B9-E666CC023B07}"/>
                </a:ext>
              </a:extLst>
            </p:cNvPr>
            <p:cNvSpPr txBox="1"/>
            <p:nvPr/>
          </p:nvSpPr>
          <p:spPr>
            <a:xfrm>
              <a:off x="7911295" y="3279831"/>
              <a:ext cx="1117466" cy="276999"/>
            </a:xfrm>
            <a:prstGeom prst="rect">
              <a:avLst/>
            </a:prstGeom>
            <a:noFill/>
          </p:spPr>
          <p:txBody>
            <a:bodyPr wrap="square" rtlCol="0">
              <a:spAutoFit/>
            </a:bodyPr>
            <a:lstStyle/>
            <a:p>
              <a:r>
                <a:rPr lang="en-SG" sz="1200" dirty="0"/>
                <a:t>Blob Storage</a:t>
              </a:r>
            </a:p>
          </p:txBody>
        </p:sp>
      </p:grpSp>
      <p:grpSp>
        <p:nvGrpSpPr>
          <p:cNvPr id="51" name="Group 50">
            <a:extLst>
              <a:ext uri="{FF2B5EF4-FFF2-40B4-BE49-F238E27FC236}">
                <a16:creationId xmlns:a16="http://schemas.microsoft.com/office/drawing/2014/main" id="{360528DE-38D4-418C-AE85-2BBDAD720079}"/>
              </a:ext>
            </a:extLst>
          </p:cNvPr>
          <p:cNvGrpSpPr/>
          <p:nvPr/>
        </p:nvGrpSpPr>
        <p:grpSpPr>
          <a:xfrm>
            <a:off x="4924999" y="4691478"/>
            <a:ext cx="1269771" cy="643026"/>
            <a:chOff x="4822402" y="4471703"/>
            <a:chExt cx="1269771" cy="643026"/>
          </a:xfrm>
        </p:grpSpPr>
        <p:pic>
          <p:nvPicPr>
            <p:cNvPr id="25" name="Picture 24">
              <a:extLst>
                <a:ext uri="{FF2B5EF4-FFF2-40B4-BE49-F238E27FC236}">
                  <a16:creationId xmlns:a16="http://schemas.microsoft.com/office/drawing/2014/main" id="{7CEECDCE-9C0A-4353-931B-2151D6ABF1C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77262" y="4471703"/>
              <a:ext cx="379608" cy="379608"/>
            </a:xfrm>
            <a:prstGeom prst="rect">
              <a:avLst/>
            </a:prstGeom>
          </p:spPr>
        </p:pic>
        <p:sp>
          <p:nvSpPr>
            <p:cNvPr id="38" name="TextBox 37">
              <a:extLst>
                <a:ext uri="{FF2B5EF4-FFF2-40B4-BE49-F238E27FC236}">
                  <a16:creationId xmlns:a16="http://schemas.microsoft.com/office/drawing/2014/main" id="{030E1615-9CE3-4E22-9A82-E76320B81429}"/>
                </a:ext>
              </a:extLst>
            </p:cNvPr>
            <p:cNvSpPr txBox="1"/>
            <p:nvPr/>
          </p:nvSpPr>
          <p:spPr>
            <a:xfrm>
              <a:off x="4822402" y="4837730"/>
              <a:ext cx="1269771" cy="276999"/>
            </a:xfrm>
            <a:prstGeom prst="rect">
              <a:avLst/>
            </a:prstGeom>
            <a:noFill/>
          </p:spPr>
          <p:txBody>
            <a:bodyPr wrap="square" rtlCol="0">
              <a:spAutoFit/>
            </a:bodyPr>
            <a:lstStyle/>
            <a:p>
              <a:r>
                <a:rPr lang="en-SG" sz="1200" dirty="0"/>
                <a:t>Traffic Manager</a:t>
              </a:r>
            </a:p>
          </p:txBody>
        </p:sp>
      </p:grpSp>
      <p:grpSp>
        <p:nvGrpSpPr>
          <p:cNvPr id="49" name="Group 48">
            <a:extLst>
              <a:ext uri="{FF2B5EF4-FFF2-40B4-BE49-F238E27FC236}">
                <a16:creationId xmlns:a16="http://schemas.microsoft.com/office/drawing/2014/main" id="{DEE10AEA-61FA-4B06-81DC-346A8DB02714}"/>
              </a:ext>
            </a:extLst>
          </p:cNvPr>
          <p:cNvGrpSpPr/>
          <p:nvPr/>
        </p:nvGrpSpPr>
        <p:grpSpPr>
          <a:xfrm>
            <a:off x="3509429" y="3941409"/>
            <a:ext cx="1117466" cy="687337"/>
            <a:chOff x="3463515" y="4673906"/>
            <a:chExt cx="1117466" cy="687337"/>
          </a:xfrm>
        </p:grpSpPr>
        <p:pic>
          <p:nvPicPr>
            <p:cNvPr id="27" name="Picture 26">
              <a:extLst>
                <a:ext uri="{FF2B5EF4-FFF2-40B4-BE49-F238E27FC236}">
                  <a16:creationId xmlns:a16="http://schemas.microsoft.com/office/drawing/2014/main" id="{723EDB46-8501-48F0-8ABE-60B1BEB1B0B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95367" y="4673906"/>
              <a:ext cx="499367" cy="499367"/>
            </a:xfrm>
            <a:prstGeom prst="rect">
              <a:avLst/>
            </a:prstGeom>
          </p:spPr>
        </p:pic>
        <p:sp>
          <p:nvSpPr>
            <p:cNvPr id="39" name="TextBox 38">
              <a:extLst>
                <a:ext uri="{FF2B5EF4-FFF2-40B4-BE49-F238E27FC236}">
                  <a16:creationId xmlns:a16="http://schemas.microsoft.com/office/drawing/2014/main" id="{0C0BC0BA-451F-4877-8C44-0F4C54AF88A9}"/>
                </a:ext>
              </a:extLst>
            </p:cNvPr>
            <p:cNvSpPr txBox="1"/>
            <p:nvPr/>
          </p:nvSpPr>
          <p:spPr>
            <a:xfrm>
              <a:off x="3463515" y="5084244"/>
              <a:ext cx="1117466" cy="276999"/>
            </a:xfrm>
            <a:prstGeom prst="rect">
              <a:avLst/>
            </a:prstGeom>
            <a:noFill/>
          </p:spPr>
          <p:txBody>
            <a:bodyPr wrap="square" rtlCol="0">
              <a:spAutoFit/>
            </a:bodyPr>
            <a:lstStyle/>
            <a:p>
              <a:r>
                <a:rPr lang="en-SG" sz="1200" dirty="0"/>
                <a:t>Primary DC</a:t>
              </a:r>
            </a:p>
          </p:txBody>
        </p:sp>
      </p:grpSp>
      <p:grpSp>
        <p:nvGrpSpPr>
          <p:cNvPr id="50" name="Group 49">
            <a:extLst>
              <a:ext uri="{FF2B5EF4-FFF2-40B4-BE49-F238E27FC236}">
                <a16:creationId xmlns:a16="http://schemas.microsoft.com/office/drawing/2014/main" id="{E6FD32CB-13D5-4F5E-913A-3987B4A302D8}"/>
              </a:ext>
            </a:extLst>
          </p:cNvPr>
          <p:cNvGrpSpPr/>
          <p:nvPr/>
        </p:nvGrpSpPr>
        <p:grpSpPr>
          <a:xfrm>
            <a:off x="6409462" y="3991742"/>
            <a:ext cx="1117466" cy="699736"/>
            <a:chOff x="8369046" y="4661507"/>
            <a:chExt cx="1117466" cy="699736"/>
          </a:xfrm>
        </p:grpSpPr>
        <p:pic>
          <p:nvPicPr>
            <p:cNvPr id="40" name="Picture 39">
              <a:extLst>
                <a:ext uri="{FF2B5EF4-FFF2-40B4-BE49-F238E27FC236}">
                  <a16:creationId xmlns:a16="http://schemas.microsoft.com/office/drawing/2014/main" id="{B34E4475-BB4B-4BEF-9EFB-BF6981DEAA4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47463" y="4661507"/>
              <a:ext cx="499367" cy="499367"/>
            </a:xfrm>
            <a:prstGeom prst="rect">
              <a:avLst/>
            </a:prstGeom>
          </p:spPr>
        </p:pic>
        <p:sp>
          <p:nvSpPr>
            <p:cNvPr id="41" name="TextBox 40">
              <a:extLst>
                <a:ext uri="{FF2B5EF4-FFF2-40B4-BE49-F238E27FC236}">
                  <a16:creationId xmlns:a16="http://schemas.microsoft.com/office/drawing/2014/main" id="{69C63839-EE9B-482C-918B-CE29862AC379}"/>
                </a:ext>
              </a:extLst>
            </p:cNvPr>
            <p:cNvSpPr txBox="1"/>
            <p:nvPr/>
          </p:nvSpPr>
          <p:spPr>
            <a:xfrm>
              <a:off x="8369046" y="5084244"/>
              <a:ext cx="1117466" cy="276999"/>
            </a:xfrm>
            <a:prstGeom prst="rect">
              <a:avLst/>
            </a:prstGeom>
            <a:noFill/>
          </p:spPr>
          <p:txBody>
            <a:bodyPr wrap="square" rtlCol="0">
              <a:spAutoFit/>
            </a:bodyPr>
            <a:lstStyle/>
            <a:p>
              <a:r>
                <a:rPr lang="en-SG" sz="1200" dirty="0"/>
                <a:t>Secondary DC</a:t>
              </a:r>
            </a:p>
          </p:txBody>
        </p:sp>
      </p:grpSp>
      <p:grpSp>
        <p:nvGrpSpPr>
          <p:cNvPr id="48" name="Group 47">
            <a:extLst>
              <a:ext uri="{FF2B5EF4-FFF2-40B4-BE49-F238E27FC236}">
                <a16:creationId xmlns:a16="http://schemas.microsoft.com/office/drawing/2014/main" id="{A958740E-3794-41AB-8C6B-1B3D1346DFFA}"/>
              </a:ext>
            </a:extLst>
          </p:cNvPr>
          <p:cNvGrpSpPr/>
          <p:nvPr/>
        </p:nvGrpSpPr>
        <p:grpSpPr>
          <a:xfrm>
            <a:off x="8825049" y="2230184"/>
            <a:ext cx="1117466" cy="753261"/>
            <a:chOff x="8404207" y="1731498"/>
            <a:chExt cx="1117466" cy="753261"/>
          </a:xfrm>
        </p:grpSpPr>
        <p:pic>
          <p:nvPicPr>
            <p:cNvPr id="7" name="Picture 6">
              <a:extLst>
                <a:ext uri="{FF2B5EF4-FFF2-40B4-BE49-F238E27FC236}">
                  <a16:creationId xmlns:a16="http://schemas.microsoft.com/office/drawing/2014/main" id="{163B1921-BFAB-4B6C-B468-B7336B0E8AD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567532" y="1731498"/>
              <a:ext cx="518535" cy="518535"/>
            </a:xfrm>
            <a:prstGeom prst="rect">
              <a:avLst/>
            </a:prstGeom>
          </p:spPr>
        </p:pic>
        <p:sp>
          <p:nvSpPr>
            <p:cNvPr id="47" name="TextBox 46">
              <a:extLst>
                <a:ext uri="{FF2B5EF4-FFF2-40B4-BE49-F238E27FC236}">
                  <a16:creationId xmlns:a16="http://schemas.microsoft.com/office/drawing/2014/main" id="{2738B8E4-5CC0-4141-AEDF-FC2648A9CABF}"/>
                </a:ext>
              </a:extLst>
            </p:cNvPr>
            <p:cNvSpPr txBox="1"/>
            <p:nvPr/>
          </p:nvSpPr>
          <p:spPr>
            <a:xfrm>
              <a:off x="8404207" y="2207760"/>
              <a:ext cx="1117466" cy="276999"/>
            </a:xfrm>
            <a:prstGeom prst="rect">
              <a:avLst/>
            </a:prstGeom>
            <a:noFill/>
          </p:spPr>
          <p:txBody>
            <a:bodyPr wrap="square" rtlCol="0">
              <a:spAutoFit/>
            </a:bodyPr>
            <a:lstStyle/>
            <a:p>
              <a:r>
                <a:rPr lang="en-SG" sz="1200" dirty="0"/>
                <a:t>App Insights</a:t>
              </a:r>
            </a:p>
          </p:txBody>
        </p:sp>
      </p:grpSp>
      <p:grpSp>
        <p:nvGrpSpPr>
          <p:cNvPr id="52" name="Group 51">
            <a:extLst>
              <a:ext uri="{FF2B5EF4-FFF2-40B4-BE49-F238E27FC236}">
                <a16:creationId xmlns:a16="http://schemas.microsoft.com/office/drawing/2014/main" id="{07F3402C-3FB7-4853-8592-11603B60D10C}"/>
              </a:ext>
            </a:extLst>
          </p:cNvPr>
          <p:cNvGrpSpPr/>
          <p:nvPr/>
        </p:nvGrpSpPr>
        <p:grpSpPr>
          <a:xfrm>
            <a:off x="1834631" y="1860518"/>
            <a:ext cx="1117466" cy="746298"/>
            <a:chOff x="7066008" y="1728705"/>
            <a:chExt cx="1117466" cy="746298"/>
          </a:xfrm>
        </p:grpSpPr>
        <p:pic>
          <p:nvPicPr>
            <p:cNvPr id="53" name="Picture 52">
              <a:extLst>
                <a:ext uri="{FF2B5EF4-FFF2-40B4-BE49-F238E27FC236}">
                  <a16:creationId xmlns:a16="http://schemas.microsoft.com/office/drawing/2014/main" id="{E2B591A9-ACA1-4E3D-A118-4495C3CF08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489" y="1728705"/>
              <a:ext cx="518535" cy="518535"/>
            </a:xfrm>
            <a:prstGeom prst="rect">
              <a:avLst/>
            </a:prstGeom>
          </p:spPr>
        </p:pic>
        <p:pic>
          <p:nvPicPr>
            <p:cNvPr id="54" name="Picture 53">
              <a:extLst>
                <a:ext uri="{FF2B5EF4-FFF2-40B4-BE49-F238E27FC236}">
                  <a16:creationId xmlns:a16="http://schemas.microsoft.com/office/drawing/2014/main" id="{50A07930-47F7-4A95-9834-F85C981025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9334" y="2072688"/>
              <a:ext cx="314959" cy="314959"/>
            </a:xfrm>
            <a:prstGeom prst="rect">
              <a:avLst/>
            </a:prstGeom>
          </p:spPr>
        </p:pic>
        <p:sp>
          <p:nvSpPr>
            <p:cNvPr id="55" name="TextBox 54">
              <a:extLst>
                <a:ext uri="{FF2B5EF4-FFF2-40B4-BE49-F238E27FC236}">
                  <a16:creationId xmlns:a16="http://schemas.microsoft.com/office/drawing/2014/main" id="{5E9C0724-AD38-4DEC-9602-C9253BFC9780}"/>
                </a:ext>
              </a:extLst>
            </p:cNvPr>
            <p:cNvSpPr txBox="1"/>
            <p:nvPr/>
          </p:nvSpPr>
          <p:spPr>
            <a:xfrm>
              <a:off x="7066008" y="2198004"/>
              <a:ext cx="1117466" cy="276999"/>
            </a:xfrm>
            <a:prstGeom prst="rect">
              <a:avLst/>
            </a:prstGeom>
            <a:noFill/>
          </p:spPr>
          <p:txBody>
            <a:bodyPr wrap="square" rtlCol="0">
              <a:spAutoFit/>
            </a:bodyPr>
            <a:lstStyle/>
            <a:p>
              <a:r>
                <a:rPr lang="en-SG" sz="1200" dirty="0"/>
                <a:t>Web App</a:t>
              </a:r>
            </a:p>
          </p:txBody>
        </p:sp>
      </p:grpSp>
      <p:grpSp>
        <p:nvGrpSpPr>
          <p:cNvPr id="56" name="Group 55">
            <a:extLst>
              <a:ext uri="{FF2B5EF4-FFF2-40B4-BE49-F238E27FC236}">
                <a16:creationId xmlns:a16="http://schemas.microsoft.com/office/drawing/2014/main" id="{3138670F-91F6-433A-9100-C8D98858D9C0}"/>
              </a:ext>
            </a:extLst>
          </p:cNvPr>
          <p:cNvGrpSpPr/>
          <p:nvPr/>
        </p:nvGrpSpPr>
        <p:grpSpPr>
          <a:xfrm>
            <a:off x="1391631" y="3467974"/>
            <a:ext cx="1117466" cy="647762"/>
            <a:chOff x="6591868" y="2772925"/>
            <a:chExt cx="1117466" cy="783792"/>
          </a:xfrm>
        </p:grpSpPr>
        <p:pic>
          <p:nvPicPr>
            <p:cNvPr id="57" name="Picture 56">
              <a:extLst>
                <a:ext uri="{FF2B5EF4-FFF2-40B4-BE49-F238E27FC236}">
                  <a16:creationId xmlns:a16="http://schemas.microsoft.com/office/drawing/2014/main" id="{054AF506-C7AA-49C6-A78F-D43BB3B071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4471" y="2772925"/>
              <a:ext cx="518535" cy="518535"/>
            </a:xfrm>
            <a:prstGeom prst="rect">
              <a:avLst/>
            </a:prstGeom>
          </p:spPr>
        </p:pic>
        <p:sp>
          <p:nvSpPr>
            <p:cNvPr id="58" name="TextBox 57">
              <a:extLst>
                <a:ext uri="{FF2B5EF4-FFF2-40B4-BE49-F238E27FC236}">
                  <a16:creationId xmlns:a16="http://schemas.microsoft.com/office/drawing/2014/main" id="{A8409588-41F1-4B36-9327-EF417C59CE01}"/>
                </a:ext>
              </a:extLst>
            </p:cNvPr>
            <p:cNvSpPr txBox="1"/>
            <p:nvPr/>
          </p:nvSpPr>
          <p:spPr>
            <a:xfrm>
              <a:off x="6591868" y="3279718"/>
              <a:ext cx="1117466" cy="276999"/>
            </a:xfrm>
            <a:prstGeom prst="rect">
              <a:avLst/>
            </a:prstGeom>
            <a:noFill/>
          </p:spPr>
          <p:txBody>
            <a:bodyPr wrap="square" rtlCol="0">
              <a:spAutoFit/>
            </a:bodyPr>
            <a:lstStyle/>
            <a:p>
              <a:r>
                <a:rPr lang="en-SG" sz="1200" dirty="0"/>
                <a:t>MSSQL</a:t>
              </a:r>
            </a:p>
          </p:txBody>
        </p:sp>
      </p:grpSp>
      <p:grpSp>
        <p:nvGrpSpPr>
          <p:cNvPr id="59" name="Group 58">
            <a:extLst>
              <a:ext uri="{FF2B5EF4-FFF2-40B4-BE49-F238E27FC236}">
                <a16:creationId xmlns:a16="http://schemas.microsoft.com/office/drawing/2014/main" id="{A7A28F69-5257-4B1B-BEBC-80F9AED206F8}"/>
              </a:ext>
            </a:extLst>
          </p:cNvPr>
          <p:cNvGrpSpPr/>
          <p:nvPr/>
        </p:nvGrpSpPr>
        <p:grpSpPr>
          <a:xfrm>
            <a:off x="2650029" y="2929798"/>
            <a:ext cx="1117466" cy="709239"/>
            <a:chOff x="7911295" y="2847591"/>
            <a:chExt cx="1117466" cy="709239"/>
          </a:xfrm>
        </p:grpSpPr>
        <p:pic>
          <p:nvPicPr>
            <p:cNvPr id="60" name="Picture 59">
              <a:extLst>
                <a:ext uri="{FF2B5EF4-FFF2-40B4-BE49-F238E27FC236}">
                  <a16:creationId xmlns:a16="http://schemas.microsoft.com/office/drawing/2014/main" id="{BE5B66C1-5B9E-4EDD-9773-1E5695376F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44940" y="2847591"/>
              <a:ext cx="518535" cy="518535"/>
            </a:xfrm>
            <a:prstGeom prst="rect">
              <a:avLst/>
            </a:prstGeom>
          </p:spPr>
        </p:pic>
        <p:sp>
          <p:nvSpPr>
            <p:cNvPr id="61" name="TextBox 60">
              <a:extLst>
                <a:ext uri="{FF2B5EF4-FFF2-40B4-BE49-F238E27FC236}">
                  <a16:creationId xmlns:a16="http://schemas.microsoft.com/office/drawing/2014/main" id="{CA808804-5824-43F6-B5F9-017D47519872}"/>
                </a:ext>
              </a:extLst>
            </p:cNvPr>
            <p:cNvSpPr txBox="1"/>
            <p:nvPr/>
          </p:nvSpPr>
          <p:spPr>
            <a:xfrm>
              <a:off x="7911295" y="3279831"/>
              <a:ext cx="1117466" cy="276999"/>
            </a:xfrm>
            <a:prstGeom prst="rect">
              <a:avLst/>
            </a:prstGeom>
            <a:noFill/>
          </p:spPr>
          <p:txBody>
            <a:bodyPr wrap="square" rtlCol="0">
              <a:spAutoFit/>
            </a:bodyPr>
            <a:lstStyle/>
            <a:p>
              <a:r>
                <a:rPr lang="en-SG" sz="1200" dirty="0"/>
                <a:t>Blob Storage</a:t>
              </a:r>
            </a:p>
          </p:txBody>
        </p:sp>
      </p:grpSp>
      <p:grpSp>
        <p:nvGrpSpPr>
          <p:cNvPr id="62" name="Group 61">
            <a:extLst>
              <a:ext uri="{FF2B5EF4-FFF2-40B4-BE49-F238E27FC236}">
                <a16:creationId xmlns:a16="http://schemas.microsoft.com/office/drawing/2014/main" id="{8D27D247-30A2-4ECA-9BEF-2C521E53A729}"/>
              </a:ext>
            </a:extLst>
          </p:cNvPr>
          <p:cNvGrpSpPr/>
          <p:nvPr/>
        </p:nvGrpSpPr>
        <p:grpSpPr>
          <a:xfrm>
            <a:off x="3569204" y="2229902"/>
            <a:ext cx="1117466" cy="684783"/>
            <a:chOff x="8404207" y="1731498"/>
            <a:chExt cx="1117466" cy="753261"/>
          </a:xfrm>
        </p:grpSpPr>
        <p:pic>
          <p:nvPicPr>
            <p:cNvPr id="63" name="Picture 62">
              <a:extLst>
                <a:ext uri="{FF2B5EF4-FFF2-40B4-BE49-F238E27FC236}">
                  <a16:creationId xmlns:a16="http://schemas.microsoft.com/office/drawing/2014/main" id="{46B374DD-A5BC-4C2C-9AE4-15C63A2471C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567532" y="1731498"/>
              <a:ext cx="518535" cy="518535"/>
            </a:xfrm>
            <a:prstGeom prst="rect">
              <a:avLst/>
            </a:prstGeom>
          </p:spPr>
        </p:pic>
        <p:sp>
          <p:nvSpPr>
            <p:cNvPr id="64" name="TextBox 63">
              <a:extLst>
                <a:ext uri="{FF2B5EF4-FFF2-40B4-BE49-F238E27FC236}">
                  <a16:creationId xmlns:a16="http://schemas.microsoft.com/office/drawing/2014/main" id="{50D07F7C-1F39-432E-962C-D3B395035900}"/>
                </a:ext>
              </a:extLst>
            </p:cNvPr>
            <p:cNvSpPr txBox="1"/>
            <p:nvPr/>
          </p:nvSpPr>
          <p:spPr>
            <a:xfrm>
              <a:off x="8404207" y="2207760"/>
              <a:ext cx="1117466" cy="276999"/>
            </a:xfrm>
            <a:prstGeom prst="rect">
              <a:avLst/>
            </a:prstGeom>
            <a:noFill/>
          </p:spPr>
          <p:txBody>
            <a:bodyPr wrap="square" rtlCol="0">
              <a:spAutoFit/>
            </a:bodyPr>
            <a:lstStyle/>
            <a:p>
              <a:r>
                <a:rPr lang="en-SG" sz="1200" dirty="0"/>
                <a:t>App Insights</a:t>
              </a:r>
            </a:p>
          </p:txBody>
        </p:sp>
      </p:grpSp>
      <p:pic>
        <p:nvPicPr>
          <p:cNvPr id="66" name="Picture 65">
            <a:extLst>
              <a:ext uri="{FF2B5EF4-FFF2-40B4-BE49-F238E27FC236}">
                <a16:creationId xmlns:a16="http://schemas.microsoft.com/office/drawing/2014/main" id="{AFA6F9C4-6B04-4879-81EC-54900A6551E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269909" y="5700531"/>
            <a:ext cx="579949" cy="579949"/>
          </a:xfrm>
          <a:prstGeom prst="rect">
            <a:avLst/>
          </a:prstGeom>
        </p:spPr>
      </p:pic>
      <p:cxnSp>
        <p:nvCxnSpPr>
          <p:cNvPr id="73" name="Connector: Elbow 72">
            <a:extLst>
              <a:ext uri="{FF2B5EF4-FFF2-40B4-BE49-F238E27FC236}">
                <a16:creationId xmlns:a16="http://schemas.microsoft.com/office/drawing/2014/main" id="{6BA123C1-E401-449D-B8C5-8270A103A811}"/>
              </a:ext>
            </a:extLst>
          </p:cNvPr>
          <p:cNvCxnSpPr/>
          <p:nvPr/>
        </p:nvCxnSpPr>
        <p:spPr>
          <a:xfrm>
            <a:off x="1834631" y="2606816"/>
            <a:ext cx="914400" cy="9144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BB210422-F534-4735-8217-4B0E65C76678}"/>
              </a:ext>
            </a:extLst>
          </p:cNvPr>
          <p:cNvCxnSpPr>
            <a:cxnSpLocks/>
            <a:stCxn id="55" idx="2"/>
            <a:endCxn id="57" idx="0"/>
          </p:cNvCxnSpPr>
          <p:nvPr/>
        </p:nvCxnSpPr>
        <p:spPr>
          <a:xfrm rot="5400000">
            <a:off x="1607854" y="2682464"/>
            <a:ext cx="861158" cy="709862"/>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78" name="Connector: Elbow 77">
            <a:extLst>
              <a:ext uri="{FF2B5EF4-FFF2-40B4-BE49-F238E27FC236}">
                <a16:creationId xmlns:a16="http://schemas.microsoft.com/office/drawing/2014/main" id="{AC58EEA7-F721-4CB1-826C-D3E01E7A97FC}"/>
              </a:ext>
            </a:extLst>
          </p:cNvPr>
          <p:cNvCxnSpPr>
            <a:cxnSpLocks/>
            <a:stCxn id="55" idx="3"/>
            <a:endCxn id="63" idx="1"/>
          </p:cNvCxnSpPr>
          <p:nvPr/>
        </p:nvCxnSpPr>
        <p:spPr>
          <a:xfrm flipV="1">
            <a:off x="2952097" y="2465600"/>
            <a:ext cx="780432" cy="2717"/>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83" name="Connector: Elbow 82">
            <a:extLst>
              <a:ext uri="{FF2B5EF4-FFF2-40B4-BE49-F238E27FC236}">
                <a16:creationId xmlns:a16="http://schemas.microsoft.com/office/drawing/2014/main" id="{B150BA9C-D1AB-4F39-A237-84073FC8A942}"/>
              </a:ext>
            </a:extLst>
          </p:cNvPr>
          <p:cNvCxnSpPr>
            <a:cxnSpLocks/>
            <a:stCxn id="55" idx="2"/>
            <a:endCxn id="60" idx="0"/>
          </p:cNvCxnSpPr>
          <p:nvPr/>
        </p:nvCxnSpPr>
        <p:spPr>
          <a:xfrm rot="16200000" flipH="1">
            <a:off x="2606662" y="2393518"/>
            <a:ext cx="322982" cy="749578"/>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87" name="Connector: Elbow 86">
            <a:extLst>
              <a:ext uri="{FF2B5EF4-FFF2-40B4-BE49-F238E27FC236}">
                <a16:creationId xmlns:a16="http://schemas.microsoft.com/office/drawing/2014/main" id="{FBA0ECC2-E869-44A8-9E9C-9EF82C8CF992}"/>
              </a:ext>
            </a:extLst>
          </p:cNvPr>
          <p:cNvCxnSpPr>
            <a:cxnSpLocks/>
            <a:stCxn id="32" idx="2"/>
            <a:endCxn id="23" idx="0"/>
          </p:cNvCxnSpPr>
          <p:nvPr/>
        </p:nvCxnSpPr>
        <p:spPr>
          <a:xfrm rot="5400000">
            <a:off x="7227914" y="2455972"/>
            <a:ext cx="301779" cy="645872"/>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88" name="Connector: Elbow 87">
            <a:extLst>
              <a:ext uri="{FF2B5EF4-FFF2-40B4-BE49-F238E27FC236}">
                <a16:creationId xmlns:a16="http://schemas.microsoft.com/office/drawing/2014/main" id="{B96E0193-B3B8-495F-8595-9DD9BBEEA8EB}"/>
              </a:ext>
            </a:extLst>
          </p:cNvPr>
          <p:cNvCxnSpPr>
            <a:cxnSpLocks/>
            <a:stCxn id="32" idx="3"/>
            <a:endCxn id="7" idx="1"/>
          </p:cNvCxnSpPr>
          <p:nvPr/>
        </p:nvCxnSpPr>
        <p:spPr>
          <a:xfrm flipV="1">
            <a:off x="8260472" y="2489452"/>
            <a:ext cx="727902" cy="68"/>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89" name="Connector: Elbow 88">
            <a:extLst>
              <a:ext uri="{FF2B5EF4-FFF2-40B4-BE49-F238E27FC236}">
                <a16:creationId xmlns:a16="http://schemas.microsoft.com/office/drawing/2014/main" id="{4FAA3BE0-EB11-4F66-AA99-7C56916E49F0}"/>
              </a:ext>
            </a:extLst>
          </p:cNvPr>
          <p:cNvCxnSpPr>
            <a:cxnSpLocks/>
            <a:stCxn id="32" idx="2"/>
            <a:endCxn id="20" idx="0"/>
          </p:cNvCxnSpPr>
          <p:nvPr/>
        </p:nvCxnSpPr>
        <p:spPr>
          <a:xfrm rot="16200000" flipH="1">
            <a:off x="7699408" y="2630350"/>
            <a:ext cx="794800" cy="790138"/>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91" name="Connector: Elbow 90">
            <a:extLst>
              <a:ext uri="{FF2B5EF4-FFF2-40B4-BE49-F238E27FC236}">
                <a16:creationId xmlns:a16="http://schemas.microsoft.com/office/drawing/2014/main" id="{D6A5475E-86F1-4761-A686-DC0A82E9E51A}"/>
              </a:ext>
            </a:extLst>
          </p:cNvPr>
          <p:cNvCxnSpPr>
            <a:cxnSpLocks/>
            <a:stCxn id="66" idx="0"/>
            <a:endCxn id="38" idx="2"/>
          </p:cNvCxnSpPr>
          <p:nvPr/>
        </p:nvCxnSpPr>
        <p:spPr>
          <a:xfrm rot="5400000" flipH="1" flipV="1">
            <a:off x="5376871" y="5517518"/>
            <a:ext cx="366027"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ADD53D53-4DD2-43C9-92BA-812CA9ACA497}"/>
              </a:ext>
            </a:extLst>
          </p:cNvPr>
          <p:cNvCxnSpPr>
            <a:stCxn id="25" idx="1"/>
            <a:endCxn id="39" idx="2"/>
          </p:cNvCxnSpPr>
          <p:nvPr/>
        </p:nvCxnSpPr>
        <p:spPr>
          <a:xfrm rot="10800000">
            <a:off x="4068163" y="4628746"/>
            <a:ext cx="1211697" cy="25253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Connector: Elbow 96">
            <a:extLst>
              <a:ext uri="{FF2B5EF4-FFF2-40B4-BE49-F238E27FC236}">
                <a16:creationId xmlns:a16="http://schemas.microsoft.com/office/drawing/2014/main" id="{499D70E4-B136-43BC-8B0C-589257082604}"/>
              </a:ext>
            </a:extLst>
          </p:cNvPr>
          <p:cNvCxnSpPr>
            <a:stCxn id="25" idx="3"/>
            <a:endCxn id="41" idx="2"/>
          </p:cNvCxnSpPr>
          <p:nvPr/>
        </p:nvCxnSpPr>
        <p:spPr>
          <a:xfrm flipV="1">
            <a:off x="5659467" y="4691478"/>
            <a:ext cx="1308728" cy="18980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B2EFCC88-4E48-45DA-A7C8-64B870E7F65A}"/>
              </a:ext>
            </a:extLst>
          </p:cNvPr>
          <p:cNvCxnSpPr>
            <a:stCxn id="60" idx="3"/>
            <a:endCxn id="23" idx="1"/>
          </p:cNvCxnSpPr>
          <p:nvPr/>
        </p:nvCxnSpPr>
        <p:spPr>
          <a:xfrm>
            <a:off x="3402209" y="3189066"/>
            <a:ext cx="3394390"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25" name="Connector: Elbow 124">
            <a:extLst>
              <a:ext uri="{FF2B5EF4-FFF2-40B4-BE49-F238E27FC236}">
                <a16:creationId xmlns:a16="http://schemas.microsoft.com/office/drawing/2014/main" id="{E2519F47-0A9B-454A-A5D1-759B621D351C}"/>
              </a:ext>
            </a:extLst>
          </p:cNvPr>
          <p:cNvCxnSpPr>
            <a:stCxn id="57" idx="3"/>
            <a:endCxn id="20" idx="1"/>
          </p:cNvCxnSpPr>
          <p:nvPr/>
        </p:nvCxnSpPr>
        <p:spPr>
          <a:xfrm flipV="1">
            <a:off x="1942769" y="3682087"/>
            <a:ext cx="6289840" cy="158"/>
          </a:xfrm>
          <a:prstGeom prst="bentConnector3">
            <a:avLst/>
          </a:prstGeom>
          <a:ln>
            <a:tailEnd type="triangle"/>
          </a:ln>
        </p:spPr>
        <p:style>
          <a:lnRef idx="1">
            <a:schemeClr val="accent4"/>
          </a:lnRef>
          <a:fillRef idx="0">
            <a:schemeClr val="accent4"/>
          </a:fillRef>
          <a:effectRef idx="0">
            <a:schemeClr val="accent4"/>
          </a:effectRef>
          <a:fontRef idx="minor">
            <a:schemeClr val="tx1"/>
          </a:fontRef>
        </p:style>
      </p:cxnSp>
      <p:sp>
        <p:nvSpPr>
          <p:cNvPr id="126" name="TextBox 125">
            <a:extLst>
              <a:ext uri="{FF2B5EF4-FFF2-40B4-BE49-F238E27FC236}">
                <a16:creationId xmlns:a16="http://schemas.microsoft.com/office/drawing/2014/main" id="{6AAE41E6-F717-49CB-8D57-DEBA3196C524}"/>
              </a:ext>
            </a:extLst>
          </p:cNvPr>
          <p:cNvSpPr txBox="1"/>
          <p:nvPr/>
        </p:nvSpPr>
        <p:spPr>
          <a:xfrm>
            <a:off x="4669179" y="3230530"/>
            <a:ext cx="1481496" cy="369332"/>
          </a:xfrm>
          <a:prstGeom prst="rect">
            <a:avLst/>
          </a:prstGeom>
          <a:noFill/>
        </p:spPr>
        <p:txBody>
          <a:bodyPr wrap="none" rtlCol="0">
            <a:spAutoFit/>
          </a:bodyPr>
          <a:lstStyle/>
          <a:p>
            <a:r>
              <a:rPr lang="en-SG" dirty="0"/>
              <a:t>Auto replicate</a:t>
            </a:r>
          </a:p>
        </p:txBody>
      </p:sp>
      <p:pic>
        <p:nvPicPr>
          <p:cNvPr id="128" name="Picture 127">
            <a:extLst>
              <a:ext uri="{FF2B5EF4-FFF2-40B4-BE49-F238E27FC236}">
                <a16:creationId xmlns:a16="http://schemas.microsoft.com/office/drawing/2014/main" id="{C08EF906-2CC6-4224-8A88-6C4E27435DE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705855" y="3038855"/>
            <a:ext cx="780290" cy="780290"/>
          </a:xfrm>
          <a:prstGeom prst="rect">
            <a:avLst/>
          </a:prstGeom>
        </p:spPr>
      </p:pic>
    </p:spTree>
    <p:extLst>
      <p:ext uri="{BB962C8B-B14F-4D97-AF65-F5344CB8AC3E}">
        <p14:creationId xmlns:p14="http://schemas.microsoft.com/office/powerpoint/2010/main" val="4109108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A64A7-9338-42C9-80CF-15DAE7A1371E}"/>
              </a:ext>
            </a:extLst>
          </p:cNvPr>
          <p:cNvSpPr>
            <a:spLocks noGrp="1"/>
          </p:cNvSpPr>
          <p:nvPr>
            <p:ph type="title"/>
          </p:nvPr>
        </p:nvSpPr>
        <p:spPr>
          <a:xfrm>
            <a:off x="1141413" y="290044"/>
            <a:ext cx="9905998" cy="890686"/>
          </a:xfrm>
        </p:spPr>
        <p:txBody>
          <a:bodyPr/>
          <a:lstStyle/>
          <a:p>
            <a:r>
              <a:rPr lang="en-SG" dirty="0"/>
              <a:t>High Performance</a:t>
            </a:r>
          </a:p>
        </p:txBody>
      </p:sp>
      <p:sp>
        <p:nvSpPr>
          <p:cNvPr id="3" name="Content Placeholder 2">
            <a:extLst>
              <a:ext uri="{FF2B5EF4-FFF2-40B4-BE49-F238E27FC236}">
                <a16:creationId xmlns:a16="http://schemas.microsoft.com/office/drawing/2014/main" id="{46616E4D-53E9-425F-9D6A-96D34755CFC2}"/>
              </a:ext>
            </a:extLst>
          </p:cNvPr>
          <p:cNvSpPr>
            <a:spLocks noGrp="1"/>
          </p:cNvSpPr>
          <p:nvPr>
            <p:ph idx="1"/>
          </p:nvPr>
        </p:nvSpPr>
        <p:spPr>
          <a:xfrm>
            <a:off x="1141412" y="1562470"/>
            <a:ext cx="9905999" cy="4228731"/>
          </a:xfrm>
        </p:spPr>
        <p:txBody>
          <a:bodyPr>
            <a:normAutofit/>
          </a:bodyPr>
          <a:lstStyle/>
          <a:p>
            <a:pPr>
              <a:buFontTx/>
              <a:buChar char="-"/>
            </a:pPr>
            <a:r>
              <a:rPr lang="en-US" dirty="0"/>
              <a:t>Azure Logic App for batch processing</a:t>
            </a:r>
          </a:p>
          <a:p>
            <a:pPr>
              <a:buFontTx/>
              <a:buChar char="-"/>
            </a:pPr>
            <a:r>
              <a:rPr lang="en-SG" dirty="0"/>
              <a:t>Auto scaling of Web App</a:t>
            </a:r>
          </a:p>
          <a:p>
            <a:pPr marL="0" indent="0">
              <a:buNone/>
            </a:pPr>
            <a:endParaRPr lang="en-US" dirty="0"/>
          </a:p>
        </p:txBody>
      </p:sp>
    </p:spTree>
    <p:extLst>
      <p:ext uri="{BB962C8B-B14F-4D97-AF65-F5344CB8AC3E}">
        <p14:creationId xmlns:p14="http://schemas.microsoft.com/office/powerpoint/2010/main" val="2322150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A64A7-9338-42C9-80CF-15DAE7A1371E}"/>
              </a:ext>
            </a:extLst>
          </p:cNvPr>
          <p:cNvSpPr>
            <a:spLocks noGrp="1"/>
          </p:cNvSpPr>
          <p:nvPr>
            <p:ph type="title"/>
          </p:nvPr>
        </p:nvSpPr>
        <p:spPr>
          <a:xfrm>
            <a:off x="1141413" y="290044"/>
            <a:ext cx="9905998" cy="890686"/>
          </a:xfrm>
        </p:spPr>
        <p:txBody>
          <a:bodyPr/>
          <a:lstStyle/>
          <a:p>
            <a:r>
              <a:rPr lang="en-SG" dirty="0"/>
              <a:t>High Availability</a:t>
            </a:r>
          </a:p>
        </p:txBody>
      </p:sp>
      <p:sp>
        <p:nvSpPr>
          <p:cNvPr id="3" name="Content Placeholder 2">
            <a:extLst>
              <a:ext uri="{FF2B5EF4-FFF2-40B4-BE49-F238E27FC236}">
                <a16:creationId xmlns:a16="http://schemas.microsoft.com/office/drawing/2014/main" id="{46616E4D-53E9-425F-9D6A-96D34755CFC2}"/>
              </a:ext>
            </a:extLst>
          </p:cNvPr>
          <p:cNvSpPr>
            <a:spLocks noGrp="1"/>
          </p:cNvSpPr>
          <p:nvPr>
            <p:ph idx="1"/>
          </p:nvPr>
        </p:nvSpPr>
        <p:spPr>
          <a:xfrm>
            <a:off x="1141412" y="1562470"/>
            <a:ext cx="9905999" cy="4228731"/>
          </a:xfrm>
        </p:spPr>
        <p:txBody>
          <a:bodyPr>
            <a:normAutofit/>
          </a:bodyPr>
          <a:lstStyle/>
          <a:p>
            <a:pPr>
              <a:buFontTx/>
              <a:buChar char="-"/>
            </a:pPr>
            <a:r>
              <a:rPr lang="en-SG" dirty="0"/>
              <a:t>Geographical redundancy of Web App</a:t>
            </a:r>
          </a:p>
          <a:p>
            <a:pPr>
              <a:buFontTx/>
              <a:buChar char="-"/>
            </a:pPr>
            <a:r>
              <a:rPr lang="en-SG" dirty="0"/>
              <a:t>Geographical redundancy of Database </a:t>
            </a:r>
          </a:p>
          <a:p>
            <a:pPr>
              <a:buFontTx/>
              <a:buChar char="-"/>
            </a:pPr>
            <a:r>
              <a:rPr lang="en-SG" dirty="0"/>
              <a:t>Geographical redundancy of blob storage for course media files</a:t>
            </a:r>
          </a:p>
          <a:p>
            <a:pPr lvl="1">
              <a:buFontTx/>
              <a:buChar char="-"/>
            </a:pPr>
            <a:r>
              <a:rPr lang="en-SG" sz="1800" dirty="0"/>
              <a:t>Microsoft needs to initiate the disaster recovery in order to fail over the storage</a:t>
            </a:r>
          </a:p>
          <a:p>
            <a:pPr lvl="1">
              <a:buFontTx/>
              <a:buChar char="-"/>
            </a:pPr>
            <a:r>
              <a:rPr lang="en-SG" sz="1800" dirty="0">
                <a:hlinkClick r:id="rId2"/>
              </a:rPr>
              <a:t>https://docs.microsoft.com/en-us/azure/storage/storage-redundancy</a:t>
            </a:r>
            <a:endParaRPr lang="en-SG" sz="1800" dirty="0"/>
          </a:p>
          <a:p>
            <a:pPr lvl="1">
              <a:buFontTx/>
              <a:buChar char="-"/>
            </a:pPr>
            <a:r>
              <a:rPr lang="en-SG" sz="1800" dirty="0"/>
              <a:t>“</a:t>
            </a:r>
            <a:r>
              <a:rPr lang="en-US" sz="1800" dirty="0"/>
              <a:t>In the future, we plan to provide an API to allow you to trigger a failover at an account level”</a:t>
            </a:r>
            <a:br>
              <a:rPr lang="en-SG" dirty="0"/>
            </a:br>
            <a:endParaRPr lang="en-SG" dirty="0"/>
          </a:p>
          <a:p>
            <a:pPr marL="0" indent="0">
              <a:buNone/>
            </a:pPr>
            <a:endParaRPr lang="en-SG" dirty="0"/>
          </a:p>
        </p:txBody>
      </p:sp>
    </p:spTree>
    <p:extLst>
      <p:ext uri="{BB962C8B-B14F-4D97-AF65-F5344CB8AC3E}">
        <p14:creationId xmlns:p14="http://schemas.microsoft.com/office/powerpoint/2010/main" val="3142899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A64A7-9338-42C9-80CF-15DAE7A1371E}"/>
              </a:ext>
            </a:extLst>
          </p:cNvPr>
          <p:cNvSpPr>
            <a:spLocks noGrp="1"/>
          </p:cNvSpPr>
          <p:nvPr>
            <p:ph type="title"/>
          </p:nvPr>
        </p:nvSpPr>
        <p:spPr>
          <a:xfrm>
            <a:off x="1141413" y="290044"/>
            <a:ext cx="9905998" cy="890686"/>
          </a:xfrm>
        </p:spPr>
        <p:txBody>
          <a:bodyPr/>
          <a:lstStyle/>
          <a:p>
            <a:r>
              <a:rPr lang="en-SG" dirty="0"/>
              <a:t>Management &amp; Monitoring</a:t>
            </a:r>
          </a:p>
        </p:txBody>
      </p:sp>
      <p:sp>
        <p:nvSpPr>
          <p:cNvPr id="3" name="Content Placeholder 2">
            <a:extLst>
              <a:ext uri="{FF2B5EF4-FFF2-40B4-BE49-F238E27FC236}">
                <a16:creationId xmlns:a16="http://schemas.microsoft.com/office/drawing/2014/main" id="{46616E4D-53E9-425F-9D6A-96D34755CFC2}"/>
              </a:ext>
            </a:extLst>
          </p:cNvPr>
          <p:cNvSpPr>
            <a:spLocks noGrp="1"/>
          </p:cNvSpPr>
          <p:nvPr>
            <p:ph idx="1"/>
          </p:nvPr>
        </p:nvSpPr>
        <p:spPr>
          <a:xfrm>
            <a:off x="1141412" y="1562470"/>
            <a:ext cx="9905999" cy="4228731"/>
          </a:xfrm>
        </p:spPr>
        <p:txBody>
          <a:bodyPr>
            <a:normAutofit/>
          </a:bodyPr>
          <a:lstStyle/>
          <a:p>
            <a:pPr>
              <a:buFontTx/>
              <a:buChar char="-"/>
            </a:pPr>
            <a:r>
              <a:rPr lang="en-SG" dirty="0"/>
              <a:t>Customized Dashboard</a:t>
            </a:r>
          </a:p>
          <a:p>
            <a:pPr>
              <a:buFontTx/>
              <a:buChar char="-"/>
            </a:pPr>
            <a:r>
              <a:rPr lang="en-SG" dirty="0"/>
              <a:t>IIS Remote Management</a:t>
            </a:r>
          </a:p>
          <a:p>
            <a:pPr>
              <a:buFontTx/>
              <a:buChar char="-"/>
            </a:pPr>
            <a:r>
              <a:rPr lang="en-SG" dirty="0"/>
              <a:t>Alert for high resource usage of Web App</a:t>
            </a:r>
          </a:p>
          <a:p>
            <a:pPr>
              <a:buFontTx/>
              <a:buChar char="-"/>
            </a:pPr>
            <a:r>
              <a:rPr lang="en-SG" dirty="0"/>
              <a:t>Alert for high resource usage of database</a:t>
            </a:r>
          </a:p>
          <a:p>
            <a:pPr>
              <a:buFontTx/>
              <a:buChar char="-"/>
            </a:pPr>
            <a:endParaRPr lang="en-SG" dirty="0"/>
          </a:p>
          <a:p>
            <a:endParaRPr lang="en-US" sz="3200" dirty="0"/>
          </a:p>
        </p:txBody>
      </p:sp>
    </p:spTree>
    <p:extLst>
      <p:ext uri="{BB962C8B-B14F-4D97-AF65-F5344CB8AC3E}">
        <p14:creationId xmlns:p14="http://schemas.microsoft.com/office/powerpoint/2010/main" val="345405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A64A7-9338-42C9-80CF-15DAE7A1371E}"/>
              </a:ext>
            </a:extLst>
          </p:cNvPr>
          <p:cNvSpPr>
            <a:spLocks noGrp="1"/>
          </p:cNvSpPr>
          <p:nvPr>
            <p:ph type="title"/>
          </p:nvPr>
        </p:nvSpPr>
        <p:spPr>
          <a:xfrm>
            <a:off x="1141413" y="290044"/>
            <a:ext cx="9905998" cy="890686"/>
          </a:xfrm>
        </p:spPr>
        <p:txBody>
          <a:bodyPr/>
          <a:lstStyle/>
          <a:p>
            <a:r>
              <a:rPr lang="en-SG" dirty="0"/>
              <a:t>Analytics</a:t>
            </a:r>
          </a:p>
        </p:txBody>
      </p:sp>
      <p:sp>
        <p:nvSpPr>
          <p:cNvPr id="3" name="Content Placeholder 2">
            <a:extLst>
              <a:ext uri="{FF2B5EF4-FFF2-40B4-BE49-F238E27FC236}">
                <a16:creationId xmlns:a16="http://schemas.microsoft.com/office/drawing/2014/main" id="{46616E4D-53E9-425F-9D6A-96D34755CFC2}"/>
              </a:ext>
            </a:extLst>
          </p:cNvPr>
          <p:cNvSpPr>
            <a:spLocks noGrp="1"/>
          </p:cNvSpPr>
          <p:nvPr>
            <p:ph idx="1"/>
          </p:nvPr>
        </p:nvSpPr>
        <p:spPr>
          <a:xfrm>
            <a:off x="1141412" y="1562470"/>
            <a:ext cx="9905999" cy="4228731"/>
          </a:xfrm>
        </p:spPr>
        <p:txBody>
          <a:bodyPr>
            <a:normAutofit/>
          </a:bodyPr>
          <a:lstStyle/>
          <a:p>
            <a:pPr>
              <a:buFontTx/>
              <a:buChar char="-"/>
            </a:pPr>
            <a:r>
              <a:rPr lang="en-SG" dirty="0"/>
              <a:t>Application Insights</a:t>
            </a:r>
          </a:p>
          <a:p>
            <a:pPr>
              <a:buFontTx/>
              <a:buChar char="-"/>
            </a:pPr>
            <a:r>
              <a:rPr lang="en-SG" dirty="0"/>
              <a:t>Application Insights live stream and error monitoring</a:t>
            </a:r>
          </a:p>
          <a:p>
            <a:pPr>
              <a:buFontTx/>
              <a:buChar char="-"/>
            </a:pPr>
            <a:r>
              <a:rPr lang="en-SG" dirty="0"/>
              <a:t>Application Insights Analytics</a:t>
            </a:r>
          </a:p>
          <a:p>
            <a:pPr>
              <a:buFontTx/>
              <a:buChar char="-"/>
            </a:pPr>
            <a:endParaRPr lang="en-SG" dirty="0"/>
          </a:p>
          <a:p>
            <a:endParaRPr lang="en-US" sz="3200" dirty="0"/>
          </a:p>
        </p:txBody>
      </p:sp>
    </p:spTree>
    <p:extLst>
      <p:ext uri="{BB962C8B-B14F-4D97-AF65-F5344CB8AC3E}">
        <p14:creationId xmlns:p14="http://schemas.microsoft.com/office/powerpoint/2010/main" val="9052925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575</TotalTime>
  <Words>404</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Tw Cen MT</vt:lpstr>
      <vt:lpstr>Circuit</vt:lpstr>
      <vt:lpstr>Active learning On the Cloud </vt:lpstr>
      <vt:lpstr>Background</vt:lpstr>
      <vt:lpstr>Objective</vt:lpstr>
      <vt:lpstr>Cloud Provider</vt:lpstr>
      <vt:lpstr>Architecture</vt:lpstr>
      <vt:lpstr>High Performance</vt:lpstr>
      <vt:lpstr>High Availability</vt:lpstr>
      <vt:lpstr>Management &amp; Monitoring</vt:lpstr>
      <vt:lpstr>Analytics</vt:lpstr>
      <vt:lpstr>Some consideration</vt:lpstr>
      <vt:lpstr>Demo</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Active learning</dc:title>
  <dc:creator>HAO CHENG</dc:creator>
  <cp:lastModifiedBy>HAO CHENG</cp:lastModifiedBy>
  <cp:revision>91</cp:revision>
  <dcterms:created xsi:type="dcterms:W3CDTF">2017-06-28T03:34:49Z</dcterms:created>
  <dcterms:modified xsi:type="dcterms:W3CDTF">2017-06-29T17:02:13Z</dcterms:modified>
</cp:coreProperties>
</file>