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7" r:id="rId6"/>
    <p:sldId id="260" r:id="rId7"/>
    <p:sldId id="261" r:id="rId8"/>
    <p:sldId id="262" r:id="rId9"/>
    <p:sldId id="265" r:id="rId10"/>
    <p:sldId id="266"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1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28/6/2017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28/6/2017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28/6/2017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zure/storage/storage-redundanc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Some consideration</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Easy switch between Blob Storage and File System, to cater to migration back to on-premise</a:t>
            </a:r>
          </a:p>
          <a:p>
            <a:pPr>
              <a:buFontTx/>
              <a:buChar char="-"/>
            </a:pPr>
            <a:endParaRPr lang="en-SG" dirty="0"/>
          </a:p>
          <a:p>
            <a:endParaRPr lang="en-US" sz="3200" dirty="0"/>
          </a:p>
        </p:txBody>
      </p:sp>
    </p:spTree>
    <p:extLst>
      <p:ext uri="{BB962C8B-B14F-4D97-AF65-F5344CB8AC3E}">
        <p14:creationId xmlns:p14="http://schemas.microsoft.com/office/powerpoint/2010/main" val="305859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online registration and management system in 2016. It was hosted on Microsoft Azure VM (IaaS) with localhost SQL database. </a:t>
            </a:r>
          </a:p>
          <a:p>
            <a:r>
              <a:rPr lang="en-SG" dirty="0"/>
              <a:t>It was noticed that some of the courses had very high demand and students had to spent at least 10 minutes to complete the registration or get notified the desired course was fully enrolled, due to the long loading time of the pages. Some students had also feedback that they had encountered page cannot display message in their internet browsers.</a:t>
            </a:r>
          </a:p>
          <a:p>
            <a:r>
              <a:rPr lang="en-SG" dirty="0"/>
              <a:t>Considering the high demand of some courses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a:t>
            </a:r>
          </a:p>
          <a:p>
            <a:pPr>
              <a:buFontTx/>
              <a:buChar char="-"/>
            </a:pPr>
            <a:r>
              <a:rPr lang="en-US" dirty="0"/>
              <a:t>Web App (PaaS)</a:t>
            </a:r>
          </a:p>
          <a:p>
            <a:pPr>
              <a:buFontTx/>
              <a:buChar char="-"/>
            </a:pPr>
            <a:r>
              <a:rPr lang="en-SG" dirty="0"/>
              <a:t>Azure MSSQL</a:t>
            </a:r>
          </a:p>
          <a:p>
            <a:pPr>
              <a:buFontTx/>
              <a:buChar char="-"/>
            </a:pPr>
            <a:r>
              <a:rPr lang="en-SG" dirty="0"/>
              <a:t>Blob Storage</a:t>
            </a:r>
          </a:p>
          <a:p>
            <a:pPr>
              <a:buFontTx/>
              <a:buChar char="-"/>
            </a:pPr>
            <a:r>
              <a:rPr lang="en-SG" dirty="0"/>
              <a:t>Traffic Manager</a:t>
            </a:r>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6159C7D-636F-49BA-84BA-FCA8AADB11CE}"/>
              </a:ext>
            </a:extLst>
          </p:cNvPr>
          <p:cNvSpPr/>
          <p:nvPr/>
        </p:nvSpPr>
        <p:spPr>
          <a:xfrm>
            <a:off x="6332526" y="1426458"/>
            <a:ext cx="3489960" cy="3014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Rounded Corners 41">
            <a:extLst>
              <a:ext uri="{FF2B5EF4-FFF2-40B4-BE49-F238E27FC236}">
                <a16:creationId xmlns:a16="http://schemas.microsoft.com/office/drawing/2014/main" id="{28422919-2526-4FB4-B582-D881C66DFC8E}"/>
              </a:ext>
            </a:extLst>
          </p:cNvPr>
          <p:cNvSpPr/>
          <p:nvPr/>
        </p:nvSpPr>
        <p:spPr>
          <a:xfrm>
            <a:off x="1067287" y="1426458"/>
            <a:ext cx="3489960" cy="295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Architecture</a:t>
            </a:r>
          </a:p>
        </p:txBody>
      </p:sp>
      <p:grpSp>
        <p:nvGrpSpPr>
          <p:cNvPr id="46" name="Group 45">
            <a:extLst>
              <a:ext uri="{FF2B5EF4-FFF2-40B4-BE49-F238E27FC236}">
                <a16:creationId xmlns:a16="http://schemas.microsoft.com/office/drawing/2014/main" id="{79386A58-CE8C-42BD-BB00-845B1E6A47F1}"/>
              </a:ext>
            </a:extLst>
          </p:cNvPr>
          <p:cNvGrpSpPr/>
          <p:nvPr/>
        </p:nvGrpSpPr>
        <p:grpSpPr>
          <a:xfrm>
            <a:off x="7143006" y="1881721"/>
            <a:ext cx="1117466" cy="746298"/>
            <a:chOff x="7066008" y="1728705"/>
            <a:chExt cx="1117466" cy="746298"/>
          </a:xfrm>
        </p:grpSpPr>
        <p:pic>
          <p:nvPicPr>
            <p:cNvPr id="13" name="Picture 12">
              <a:extLst>
                <a:ext uri="{FF2B5EF4-FFF2-40B4-BE49-F238E27FC236}">
                  <a16:creationId xmlns:a16="http://schemas.microsoft.com/office/drawing/2014/main" id="{6F8E5C51-3073-42AA-8EC7-CE9059CB1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30" name="Picture 29">
              <a:extLst>
                <a:ext uri="{FF2B5EF4-FFF2-40B4-BE49-F238E27FC236}">
                  <a16:creationId xmlns:a16="http://schemas.microsoft.com/office/drawing/2014/main" id="{18502FBC-9ADD-416F-94B6-378565AE1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32" name="TextBox 31">
              <a:extLst>
                <a:ext uri="{FF2B5EF4-FFF2-40B4-BE49-F238E27FC236}">
                  <a16:creationId xmlns:a16="http://schemas.microsoft.com/office/drawing/2014/main" id="{61DF8803-16F3-4CF3-9215-616C781DACD6}"/>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44" name="Group 43">
            <a:extLst>
              <a:ext uri="{FF2B5EF4-FFF2-40B4-BE49-F238E27FC236}">
                <a16:creationId xmlns:a16="http://schemas.microsoft.com/office/drawing/2014/main" id="{89176CFA-0F59-4C1D-9A5F-EA75275F30D6}"/>
              </a:ext>
            </a:extLst>
          </p:cNvPr>
          <p:cNvGrpSpPr/>
          <p:nvPr/>
        </p:nvGrpSpPr>
        <p:grpSpPr>
          <a:xfrm>
            <a:off x="8200006" y="3422819"/>
            <a:ext cx="1117466" cy="783792"/>
            <a:chOff x="6591868" y="2772925"/>
            <a:chExt cx="1117466" cy="783792"/>
          </a:xfrm>
        </p:grpSpPr>
        <p:pic>
          <p:nvPicPr>
            <p:cNvPr id="20" name="Picture 19">
              <a:extLst>
                <a:ext uri="{FF2B5EF4-FFF2-40B4-BE49-F238E27FC236}">
                  <a16:creationId xmlns:a16="http://schemas.microsoft.com/office/drawing/2014/main" id="{E633434C-968F-4A7C-AB3F-4A0E5AAEE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36" name="TextBox 35">
              <a:extLst>
                <a:ext uri="{FF2B5EF4-FFF2-40B4-BE49-F238E27FC236}">
                  <a16:creationId xmlns:a16="http://schemas.microsoft.com/office/drawing/2014/main" id="{DB5569BD-9E77-450D-B68F-9CC2C065E61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45" name="Group 44">
            <a:extLst>
              <a:ext uri="{FF2B5EF4-FFF2-40B4-BE49-F238E27FC236}">
                <a16:creationId xmlns:a16="http://schemas.microsoft.com/office/drawing/2014/main" id="{CCC69181-4FB8-45FB-9FF2-0E0B5421427B}"/>
              </a:ext>
            </a:extLst>
          </p:cNvPr>
          <p:cNvGrpSpPr/>
          <p:nvPr/>
        </p:nvGrpSpPr>
        <p:grpSpPr>
          <a:xfrm>
            <a:off x="6562954" y="2929798"/>
            <a:ext cx="1117466" cy="709239"/>
            <a:chOff x="7911295" y="2847591"/>
            <a:chExt cx="1117466" cy="709239"/>
          </a:xfrm>
        </p:grpSpPr>
        <p:pic>
          <p:nvPicPr>
            <p:cNvPr id="23" name="Picture 22">
              <a:extLst>
                <a:ext uri="{FF2B5EF4-FFF2-40B4-BE49-F238E27FC236}">
                  <a16:creationId xmlns:a16="http://schemas.microsoft.com/office/drawing/2014/main" id="{BFDEDC97-C63F-4685-90FF-ED7EC3967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37" name="TextBox 36">
              <a:extLst>
                <a:ext uri="{FF2B5EF4-FFF2-40B4-BE49-F238E27FC236}">
                  <a16:creationId xmlns:a16="http://schemas.microsoft.com/office/drawing/2014/main" id="{98832CE6-8E08-46F5-B3B9-E666CC023B07}"/>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51" name="Group 50">
            <a:extLst>
              <a:ext uri="{FF2B5EF4-FFF2-40B4-BE49-F238E27FC236}">
                <a16:creationId xmlns:a16="http://schemas.microsoft.com/office/drawing/2014/main" id="{360528DE-38D4-418C-AE85-2BBDAD720079}"/>
              </a:ext>
            </a:extLst>
          </p:cNvPr>
          <p:cNvGrpSpPr/>
          <p:nvPr/>
        </p:nvGrpSpPr>
        <p:grpSpPr>
          <a:xfrm>
            <a:off x="4924999" y="4691478"/>
            <a:ext cx="1269771" cy="643026"/>
            <a:chOff x="4822402" y="4471703"/>
            <a:chExt cx="1269771" cy="643026"/>
          </a:xfrm>
        </p:grpSpPr>
        <p:pic>
          <p:nvPicPr>
            <p:cNvPr id="25" name="Picture 24">
              <a:extLst>
                <a:ext uri="{FF2B5EF4-FFF2-40B4-BE49-F238E27FC236}">
                  <a16:creationId xmlns:a16="http://schemas.microsoft.com/office/drawing/2014/main" id="{7CEECDCE-9C0A-4353-931B-2151D6ABF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7262" y="4471703"/>
              <a:ext cx="379608" cy="379608"/>
            </a:xfrm>
            <a:prstGeom prst="rect">
              <a:avLst/>
            </a:prstGeom>
          </p:spPr>
        </p:pic>
        <p:sp>
          <p:nvSpPr>
            <p:cNvPr id="38" name="TextBox 37">
              <a:extLst>
                <a:ext uri="{FF2B5EF4-FFF2-40B4-BE49-F238E27FC236}">
                  <a16:creationId xmlns:a16="http://schemas.microsoft.com/office/drawing/2014/main" id="{030E1615-9CE3-4E22-9A82-E76320B81429}"/>
                </a:ext>
              </a:extLst>
            </p:cNvPr>
            <p:cNvSpPr txBox="1"/>
            <p:nvPr/>
          </p:nvSpPr>
          <p:spPr>
            <a:xfrm>
              <a:off x="4822402" y="4837730"/>
              <a:ext cx="1269771" cy="276999"/>
            </a:xfrm>
            <a:prstGeom prst="rect">
              <a:avLst/>
            </a:prstGeom>
            <a:noFill/>
          </p:spPr>
          <p:txBody>
            <a:bodyPr wrap="square" rtlCol="0">
              <a:spAutoFit/>
            </a:bodyPr>
            <a:lstStyle/>
            <a:p>
              <a:r>
                <a:rPr lang="en-SG" sz="1200" dirty="0"/>
                <a:t>Traffic Manager</a:t>
              </a:r>
            </a:p>
          </p:txBody>
        </p:sp>
      </p:grpSp>
      <p:grpSp>
        <p:nvGrpSpPr>
          <p:cNvPr id="49" name="Group 48">
            <a:extLst>
              <a:ext uri="{FF2B5EF4-FFF2-40B4-BE49-F238E27FC236}">
                <a16:creationId xmlns:a16="http://schemas.microsoft.com/office/drawing/2014/main" id="{DEE10AEA-61FA-4B06-81DC-346A8DB02714}"/>
              </a:ext>
            </a:extLst>
          </p:cNvPr>
          <p:cNvGrpSpPr/>
          <p:nvPr/>
        </p:nvGrpSpPr>
        <p:grpSpPr>
          <a:xfrm>
            <a:off x="3509429" y="3941409"/>
            <a:ext cx="1117466" cy="687337"/>
            <a:chOff x="3463515" y="4673906"/>
            <a:chExt cx="1117466" cy="687337"/>
          </a:xfrm>
        </p:grpSpPr>
        <p:pic>
          <p:nvPicPr>
            <p:cNvPr id="27" name="Picture 26">
              <a:extLst>
                <a:ext uri="{FF2B5EF4-FFF2-40B4-BE49-F238E27FC236}">
                  <a16:creationId xmlns:a16="http://schemas.microsoft.com/office/drawing/2014/main" id="{723EDB46-8501-48F0-8ABE-60B1BEB1B0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5367" y="4673906"/>
              <a:ext cx="499367" cy="499367"/>
            </a:xfrm>
            <a:prstGeom prst="rect">
              <a:avLst/>
            </a:prstGeom>
          </p:spPr>
        </p:pic>
        <p:sp>
          <p:nvSpPr>
            <p:cNvPr id="39" name="TextBox 38">
              <a:extLst>
                <a:ext uri="{FF2B5EF4-FFF2-40B4-BE49-F238E27FC236}">
                  <a16:creationId xmlns:a16="http://schemas.microsoft.com/office/drawing/2014/main" id="{0C0BC0BA-451F-4877-8C44-0F4C54AF88A9}"/>
                </a:ext>
              </a:extLst>
            </p:cNvPr>
            <p:cNvSpPr txBox="1"/>
            <p:nvPr/>
          </p:nvSpPr>
          <p:spPr>
            <a:xfrm>
              <a:off x="3463515" y="5084244"/>
              <a:ext cx="1117466" cy="276999"/>
            </a:xfrm>
            <a:prstGeom prst="rect">
              <a:avLst/>
            </a:prstGeom>
            <a:noFill/>
          </p:spPr>
          <p:txBody>
            <a:bodyPr wrap="square" rtlCol="0">
              <a:spAutoFit/>
            </a:bodyPr>
            <a:lstStyle/>
            <a:p>
              <a:r>
                <a:rPr lang="en-SG" sz="1200" dirty="0"/>
                <a:t>Primary DC</a:t>
              </a:r>
            </a:p>
          </p:txBody>
        </p:sp>
      </p:grpSp>
      <p:grpSp>
        <p:nvGrpSpPr>
          <p:cNvPr id="50" name="Group 49">
            <a:extLst>
              <a:ext uri="{FF2B5EF4-FFF2-40B4-BE49-F238E27FC236}">
                <a16:creationId xmlns:a16="http://schemas.microsoft.com/office/drawing/2014/main" id="{E6FD32CB-13D5-4F5E-913A-3987B4A302D8}"/>
              </a:ext>
            </a:extLst>
          </p:cNvPr>
          <p:cNvGrpSpPr/>
          <p:nvPr/>
        </p:nvGrpSpPr>
        <p:grpSpPr>
          <a:xfrm>
            <a:off x="6409462" y="3991742"/>
            <a:ext cx="1117466" cy="699736"/>
            <a:chOff x="8369046" y="4661507"/>
            <a:chExt cx="1117466" cy="699736"/>
          </a:xfrm>
        </p:grpSpPr>
        <p:pic>
          <p:nvPicPr>
            <p:cNvPr id="40" name="Picture 39">
              <a:extLst>
                <a:ext uri="{FF2B5EF4-FFF2-40B4-BE49-F238E27FC236}">
                  <a16:creationId xmlns:a16="http://schemas.microsoft.com/office/drawing/2014/main" id="{B34E4475-BB4B-4BEF-9EFB-BF6981DEA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7463" y="4661507"/>
              <a:ext cx="499367" cy="499367"/>
            </a:xfrm>
            <a:prstGeom prst="rect">
              <a:avLst/>
            </a:prstGeom>
          </p:spPr>
        </p:pic>
        <p:sp>
          <p:nvSpPr>
            <p:cNvPr id="41" name="TextBox 40">
              <a:extLst>
                <a:ext uri="{FF2B5EF4-FFF2-40B4-BE49-F238E27FC236}">
                  <a16:creationId xmlns:a16="http://schemas.microsoft.com/office/drawing/2014/main" id="{69C63839-EE9B-482C-918B-CE29862AC379}"/>
                </a:ext>
              </a:extLst>
            </p:cNvPr>
            <p:cNvSpPr txBox="1"/>
            <p:nvPr/>
          </p:nvSpPr>
          <p:spPr>
            <a:xfrm>
              <a:off x="8369046" y="5084244"/>
              <a:ext cx="1117466" cy="276999"/>
            </a:xfrm>
            <a:prstGeom prst="rect">
              <a:avLst/>
            </a:prstGeom>
            <a:noFill/>
          </p:spPr>
          <p:txBody>
            <a:bodyPr wrap="square" rtlCol="0">
              <a:spAutoFit/>
            </a:bodyPr>
            <a:lstStyle/>
            <a:p>
              <a:r>
                <a:rPr lang="en-SG" sz="1200" dirty="0"/>
                <a:t>Secondary DC</a:t>
              </a:r>
            </a:p>
          </p:txBody>
        </p:sp>
      </p:grpSp>
      <p:grpSp>
        <p:nvGrpSpPr>
          <p:cNvPr id="48" name="Group 47">
            <a:extLst>
              <a:ext uri="{FF2B5EF4-FFF2-40B4-BE49-F238E27FC236}">
                <a16:creationId xmlns:a16="http://schemas.microsoft.com/office/drawing/2014/main" id="{A958740E-3794-41AB-8C6B-1B3D1346DFFA}"/>
              </a:ext>
            </a:extLst>
          </p:cNvPr>
          <p:cNvGrpSpPr/>
          <p:nvPr/>
        </p:nvGrpSpPr>
        <p:grpSpPr>
          <a:xfrm>
            <a:off x="8825049" y="2230184"/>
            <a:ext cx="1117466" cy="753261"/>
            <a:chOff x="8404207" y="1731498"/>
            <a:chExt cx="1117466" cy="753261"/>
          </a:xfrm>
        </p:grpSpPr>
        <p:pic>
          <p:nvPicPr>
            <p:cNvPr id="7" name="Picture 6">
              <a:extLst>
                <a:ext uri="{FF2B5EF4-FFF2-40B4-BE49-F238E27FC236}">
                  <a16:creationId xmlns:a16="http://schemas.microsoft.com/office/drawing/2014/main" id="{163B1921-BFAB-4B6C-B468-B7336B0E8A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47" name="TextBox 46">
              <a:extLst>
                <a:ext uri="{FF2B5EF4-FFF2-40B4-BE49-F238E27FC236}">
                  <a16:creationId xmlns:a16="http://schemas.microsoft.com/office/drawing/2014/main" id="{2738B8E4-5CC0-4141-AEDF-FC2648A9CABF}"/>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grpSp>
        <p:nvGrpSpPr>
          <p:cNvPr id="52" name="Group 51">
            <a:extLst>
              <a:ext uri="{FF2B5EF4-FFF2-40B4-BE49-F238E27FC236}">
                <a16:creationId xmlns:a16="http://schemas.microsoft.com/office/drawing/2014/main" id="{07F3402C-3FB7-4853-8592-11603B60D10C}"/>
              </a:ext>
            </a:extLst>
          </p:cNvPr>
          <p:cNvGrpSpPr/>
          <p:nvPr/>
        </p:nvGrpSpPr>
        <p:grpSpPr>
          <a:xfrm>
            <a:off x="1834631" y="1860518"/>
            <a:ext cx="1117466" cy="746298"/>
            <a:chOff x="7066008" y="1728705"/>
            <a:chExt cx="1117466" cy="746298"/>
          </a:xfrm>
        </p:grpSpPr>
        <p:pic>
          <p:nvPicPr>
            <p:cNvPr id="53" name="Picture 52">
              <a:extLst>
                <a:ext uri="{FF2B5EF4-FFF2-40B4-BE49-F238E27FC236}">
                  <a16:creationId xmlns:a16="http://schemas.microsoft.com/office/drawing/2014/main" id="{E2B591A9-ACA1-4E3D-A118-4495C3CF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54" name="Picture 53">
              <a:extLst>
                <a:ext uri="{FF2B5EF4-FFF2-40B4-BE49-F238E27FC236}">
                  <a16:creationId xmlns:a16="http://schemas.microsoft.com/office/drawing/2014/main" id="{50A07930-47F7-4A95-9834-F85C98102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55" name="TextBox 54">
              <a:extLst>
                <a:ext uri="{FF2B5EF4-FFF2-40B4-BE49-F238E27FC236}">
                  <a16:creationId xmlns:a16="http://schemas.microsoft.com/office/drawing/2014/main" id="{5E9C0724-AD38-4DEC-9602-C9253BFC9780}"/>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56" name="Group 55">
            <a:extLst>
              <a:ext uri="{FF2B5EF4-FFF2-40B4-BE49-F238E27FC236}">
                <a16:creationId xmlns:a16="http://schemas.microsoft.com/office/drawing/2014/main" id="{3138670F-91F6-433A-9100-C8D98858D9C0}"/>
              </a:ext>
            </a:extLst>
          </p:cNvPr>
          <p:cNvGrpSpPr/>
          <p:nvPr/>
        </p:nvGrpSpPr>
        <p:grpSpPr>
          <a:xfrm>
            <a:off x="1391631" y="3467974"/>
            <a:ext cx="1117466" cy="647762"/>
            <a:chOff x="6591868" y="2772925"/>
            <a:chExt cx="1117466" cy="783792"/>
          </a:xfrm>
        </p:grpSpPr>
        <p:pic>
          <p:nvPicPr>
            <p:cNvPr id="57" name="Picture 56">
              <a:extLst>
                <a:ext uri="{FF2B5EF4-FFF2-40B4-BE49-F238E27FC236}">
                  <a16:creationId xmlns:a16="http://schemas.microsoft.com/office/drawing/2014/main" id="{054AF506-C7AA-49C6-A78F-D43BB3B07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58" name="TextBox 57">
              <a:extLst>
                <a:ext uri="{FF2B5EF4-FFF2-40B4-BE49-F238E27FC236}">
                  <a16:creationId xmlns:a16="http://schemas.microsoft.com/office/drawing/2014/main" id="{A8409588-41F1-4B36-9327-EF417C59CE0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59" name="Group 58">
            <a:extLst>
              <a:ext uri="{FF2B5EF4-FFF2-40B4-BE49-F238E27FC236}">
                <a16:creationId xmlns:a16="http://schemas.microsoft.com/office/drawing/2014/main" id="{A7A28F69-5257-4B1B-BEBC-80F9AED206F8}"/>
              </a:ext>
            </a:extLst>
          </p:cNvPr>
          <p:cNvGrpSpPr/>
          <p:nvPr/>
        </p:nvGrpSpPr>
        <p:grpSpPr>
          <a:xfrm>
            <a:off x="2650029" y="2929798"/>
            <a:ext cx="1117466" cy="709239"/>
            <a:chOff x="7911295" y="2847591"/>
            <a:chExt cx="1117466" cy="709239"/>
          </a:xfrm>
        </p:grpSpPr>
        <p:pic>
          <p:nvPicPr>
            <p:cNvPr id="60" name="Picture 59">
              <a:extLst>
                <a:ext uri="{FF2B5EF4-FFF2-40B4-BE49-F238E27FC236}">
                  <a16:creationId xmlns:a16="http://schemas.microsoft.com/office/drawing/2014/main" id="{BE5B66C1-5B9E-4EDD-9773-1E5695376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61" name="TextBox 60">
              <a:extLst>
                <a:ext uri="{FF2B5EF4-FFF2-40B4-BE49-F238E27FC236}">
                  <a16:creationId xmlns:a16="http://schemas.microsoft.com/office/drawing/2014/main" id="{CA808804-5824-43F6-B5F9-017D47519872}"/>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62" name="Group 61">
            <a:extLst>
              <a:ext uri="{FF2B5EF4-FFF2-40B4-BE49-F238E27FC236}">
                <a16:creationId xmlns:a16="http://schemas.microsoft.com/office/drawing/2014/main" id="{8D27D247-30A2-4ECA-9BEF-2C521E53A729}"/>
              </a:ext>
            </a:extLst>
          </p:cNvPr>
          <p:cNvGrpSpPr/>
          <p:nvPr/>
        </p:nvGrpSpPr>
        <p:grpSpPr>
          <a:xfrm>
            <a:off x="3569204" y="2229902"/>
            <a:ext cx="1117466" cy="684783"/>
            <a:chOff x="8404207" y="1731498"/>
            <a:chExt cx="1117466" cy="753261"/>
          </a:xfrm>
        </p:grpSpPr>
        <p:pic>
          <p:nvPicPr>
            <p:cNvPr id="63" name="Picture 62">
              <a:extLst>
                <a:ext uri="{FF2B5EF4-FFF2-40B4-BE49-F238E27FC236}">
                  <a16:creationId xmlns:a16="http://schemas.microsoft.com/office/drawing/2014/main" id="{46B374DD-A5BC-4C2C-9AE4-15C63A247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64" name="TextBox 63">
              <a:extLst>
                <a:ext uri="{FF2B5EF4-FFF2-40B4-BE49-F238E27FC236}">
                  <a16:creationId xmlns:a16="http://schemas.microsoft.com/office/drawing/2014/main" id="{50D07F7C-1F39-432E-962C-D3B395035900}"/>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pic>
        <p:nvPicPr>
          <p:cNvPr id="66" name="Picture 65">
            <a:extLst>
              <a:ext uri="{FF2B5EF4-FFF2-40B4-BE49-F238E27FC236}">
                <a16:creationId xmlns:a16="http://schemas.microsoft.com/office/drawing/2014/main" id="{AFA6F9C4-6B04-4879-81EC-54900A6551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9909" y="5700531"/>
            <a:ext cx="579949" cy="579949"/>
          </a:xfrm>
          <a:prstGeom prst="rect">
            <a:avLst/>
          </a:prstGeom>
        </p:spPr>
      </p:pic>
      <p:cxnSp>
        <p:nvCxnSpPr>
          <p:cNvPr id="73" name="Connector: Elbow 72">
            <a:extLst>
              <a:ext uri="{FF2B5EF4-FFF2-40B4-BE49-F238E27FC236}">
                <a16:creationId xmlns:a16="http://schemas.microsoft.com/office/drawing/2014/main" id="{6BA123C1-E401-449D-B8C5-8270A103A811}"/>
              </a:ext>
            </a:extLst>
          </p:cNvPr>
          <p:cNvCxnSpPr/>
          <p:nvPr/>
        </p:nvCxnSpPr>
        <p:spPr>
          <a:xfrm>
            <a:off x="1834631" y="2606816"/>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BB210422-F534-4735-8217-4B0E65C76678}"/>
              </a:ext>
            </a:extLst>
          </p:cNvPr>
          <p:cNvCxnSpPr>
            <a:cxnSpLocks/>
            <a:stCxn id="55" idx="2"/>
            <a:endCxn id="57" idx="0"/>
          </p:cNvCxnSpPr>
          <p:nvPr/>
        </p:nvCxnSpPr>
        <p:spPr>
          <a:xfrm rot="5400000">
            <a:off x="1607854" y="2682464"/>
            <a:ext cx="861158" cy="7098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C58EEA7-F721-4CB1-826C-D3E01E7A97FC}"/>
              </a:ext>
            </a:extLst>
          </p:cNvPr>
          <p:cNvCxnSpPr>
            <a:cxnSpLocks/>
            <a:stCxn id="55" idx="3"/>
            <a:endCxn id="63" idx="1"/>
          </p:cNvCxnSpPr>
          <p:nvPr/>
        </p:nvCxnSpPr>
        <p:spPr>
          <a:xfrm flipV="1">
            <a:off x="2952097" y="2465600"/>
            <a:ext cx="780432" cy="27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B150BA9C-D1AB-4F39-A237-84073FC8A942}"/>
              </a:ext>
            </a:extLst>
          </p:cNvPr>
          <p:cNvCxnSpPr>
            <a:cxnSpLocks/>
            <a:stCxn id="55" idx="2"/>
            <a:endCxn id="60" idx="0"/>
          </p:cNvCxnSpPr>
          <p:nvPr/>
        </p:nvCxnSpPr>
        <p:spPr>
          <a:xfrm rot="16200000" flipH="1">
            <a:off x="2606662" y="2393518"/>
            <a:ext cx="322982" cy="7495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FBA0ECC2-E869-44A8-9E9C-9EF82C8CF992}"/>
              </a:ext>
            </a:extLst>
          </p:cNvPr>
          <p:cNvCxnSpPr>
            <a:cxnSpLocks/>
            <a:stCxn id="32" idx="2"/>
            <a:endCxn id="23" idx="0"/>
          </p:cNvCxnSpPr>
          <p:nvPr/>
        </p:nvCxnSpPr>
        <p:spPr>
          <a:xfrm rot="5400000">
            <a:off x="7227914" y="2455972"/>
            <a:ext cx="301779" cy="6458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B96E0193-B3B8-495F-8595-9DD9BBEEA8EB}"/>
              </a:ext>
            </a:extLst>
          </p:cNvPr>
          <p:cNvCxnSpPr>
            <a:cxnSpLocks/>
            <a:stCxn id="32" idx="3"/>
            <a:endCxn id="7" idx="1"/>
          </p:cNvCxnSpPr>
          <p:nvPr/>
        </p:nvCxnSpPr>
        <p:spPr>
          <a:xfrm flipV="1">
            <a:off x="8260472" y="2489452"/>
            <a:ext cx="727902" cy="6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4FAA3BE0-EB11-4F66-AA99-7C56916E49F0}"/>
              </a:ext>
            </a:extLst>
          </p:cNvPr>
          <p:cNvCxnSpPr>
            <a:cxnSpLocks/>
            <a:stCxn id="32" idx="2"/>
            <a:endCxn id="20" idx="0"/>
          </p:cNvCxnSpPr>
          <p:nvPr/>
        </p:nvCxnSpPr>
        <p:spPr>
          <a:xfrm rot="16200000" flipH="1">
            <a:off x="7699408" y="2630350"/>
            <a:ext cx="794800" cy="7901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ctor: Elbow 90">
            <a:extLst>
              <a:ext uri="{FF2B5EF4-FFF2-40B4-BE49-F238E27FC236}">
                <a16:creationId xmlns:a16="http://schemas.microsoft.com/office/drawing/2014/main" id="{D6A5475E-86F1-4761-A686-DC0A82E9E51A}"/>
              </a:ext>
            </a:extLst>
          </p:cNvPr>
          <p:cNvCxnSpPr>
            <a:cxnSpLocks/>
            <a:stCxn id="66" idx="0"/>
            <a:endCxn id="38" idx="2"/>
          </p:cNvCxnSpPr>
          <p:nvPr/>
        </p:nvCxnSpPr>
        <p:spPr>
          <a:xfrm rot="5400000" flipH="1" flipV="1">
            <a:off x="5376871" y="5517518"/>
            <a:ext cx="36602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ADD53D53-4DD2-43C9-92BA-812CA9ACA497}"/>
              </a:ext>
            </a:extLst>
          </p:cNvPr>
          <p:cNvCxnSpPr>
            <a:stCxn id="25" idx="1"/>
            <a:endCxn id="39" idx="2"/>
          </p:cNvCxnSpPr>
          <p:nvPr/>
        </p:nvCxnSpPr>
        <p:spPr>
          <a:xfrm rot="10800000">
            <a:off x="4068163" y="4628746"/>
            <a:ext cx="1211697" cy="252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99D70E4-B136-43BC-8B0C-589257082604}"/>
              </a:ext>
            </a:extLst>
          </p:cNvPr>
          <p:cNvCxnSpPr>
            <a:stCxn id="25" idx="3"/>
            <a:endCxn id="41" idx="2"/>
          </p:cNvCxnSpPr>
          <p:nvPr/>
        </p:nvCxnSpPr>
        <p:spPr>
          <a:xfrm flipV="1">
            <a:off x="5659467" y="4691478"/>
            <a:ext cx="1308728" cy="189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2EFCC88-4E48-45DA-A7C8-64B870E7F65A}"/>
              </a:ext>
            </a:extLst>
          </p:cNvPr>
          <p:cNvCxnSpPr>
            <a:stCxn id="60" idx="3"/>
            <a:endCxn id="23" idx="1"/>
          </p:cNvCxnSpPr>
          <p:nvPr/>
        </p:nvCxnSpPr>
        <p:spPr>
          <a:xfrm>
            <a:off x="3402209" y="3189066"/>
            <a:ext cx="339439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5" name="Connector: Elbow 124">
            <a:extLst>
              <a:ext uri="{FF2B5EF4-FFF2-40B4-BE49-F238E27FC236}">
                <a16:creationId xmlns:a16="http://schemas.microsoft.com/office/drawing/2014/main" id="{E2519F47-0A9B-454A-A5D1-759B621D351C}"/>
              </a:ext>
            </a:extLst>
          </p:cNvPr>
          <p:cNvCxnSpPr>
            <a:stCxn id="57" idx="3"/>
            <a:endCxn id="20" idx="1"/>
          </p:cNvCxnSpPr>
          <p:nvPr/>
        </p:nvCxnSpPr>
        <p:spPr>
          <a:xfrm flipV="1">
            <a:off x="1942769" y="3682087"/>
            <a:ext cx="6289840" cy="158"/>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26" name="TextBox 125">
            <a:extLst>
              <a:ext uri="{FF2B5EF4-FFF2-40B4-BE49-F238E27FC236}">
                <a16:creationId xmlns:a16="http://schemas.microsoft.com/office/drawing/2014/main" id="{6AAE41E6-F717-49CB-8D57-DEBA3196C524}"/>
              </a:ext>
            </a:extLst>
          </p:cNvPr>
          <p:cNvSpPr txBox="1"/>
          <p:nvPr/>
        </p:nvSpPr>
        <p:spPr>
          <a:xfrm>
            <a:off x="4669179" y="3230530"/>
            <a:ext cx="1481496" cy="369332"/>
          </a:xfrm>
          <a:prstGeom prst="rect">
            <a:avLst/>
          </a:prstGeom>
          <a:noFill/>
        </p:spPr>
        <p:txBody>
          <a:bodyPr wrap="none" rtlCol="0">
            <a:spAutoFit/>
          </a:bodyPr>
          <a:lstStyle/>
          <a:p>
            <a:r>
              <a:rPr lang="en-SG" dirty="0"/>
              <a:t>Auto replicate</a:t>
            </a:r>
          </a:p>
        </p:txBody>
      </p:sp>
      <p:pic>
        <p:nvPicPr>
          <p:cNvPr id="128" name="Picture 127">
            <a:extLst>
              <a:ext uri="{FF2B5EF4-FFF2-40B4-BE49-F238E27FC236}">
                <a16:creationId xmlns:a16="http://schemas.microsoft.com/office/drawing/2014/main" id="{C08EF906-2CC6-4224-8A88-6C4E27435D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spTree>
    <p:extLst>
      <p:ext uri="{BB962C8B-B14F-4D97-AF65-F5344CB8AC3E}">
        <p14:creationId xmlns:p14="http://schemas.microsoft.com/office/powerpoint/2010/main" val="410910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Performance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US" dirty="0"/>
              <a:t>Azure Logic App for batch processing</a:t>
            </a:r>
          </a:p>
          <a:p>
            <a:pPr>
              <a:buFontTx/>
              <a:buChar char="-"/>
            </a:pPr>
            <a:r>
              <a:rPr lang="en-SG" dirty="0"/>
              <a:t>Auto scaling of Web App</a:t>
            </a:r>
          </a:p>
          <a:p>
            <a:pPr marL="0" indent="0">
              <a:buNone/>
            </a:pPr>
            <a:endParaRPr lang="en-US" dirty="0"/>
          </a:p>
        </p:txBody>
      </p:sp>
    </p:spTree>
    <p:extLst>
      <p:ext uri="{BB962C8B-B14F-4D97-AF65-F5344CB8AC3E}">
        <p14:creationId xmlns:p14="http://schemas.microsoft.com/office/powerpoint/2010/main" val="232215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Availability</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Geographical redundancy of Web App</a:t>
            </a:r>
          </a:p>
          <a:p>
            <a:pPr>
              <a:buFontTx/>
              <a:buChar char="-"/>
            </a:pPr>
            <a:r>
              <a:rPr lang="en-SG" dirty="0"/>
              <a:t>Geographical redundancy of Database </a:t>
            </a:r>
          </a:p>
          <a:p>
            <a:pPr>
              <a:buFontTx/>
              <a:buChar char="-"/>
            </a:pPr>
            <a:r>
              <a:rPr lang="en-SG" dirty="0"/>
              <a:t>Geographical redundancy of blob storage for course media files</a:t>
            </a:r>
          </a:p>
          <a:p>
            <a:pPr lvl="1">
              <a:buFontTx/>
              <a:buChar char="-"/>
            </a:pPr>
            <a:r>
              <a:rPr lang="en-SG" sz="1800" dirty="0"/>
              <a:t>Microsoft needs to initiate the disaster recovery in order to fail over the storage</a:t>
            </a:r>
          </a:p>
          <a:p>
            <a:pPr lvl="1">
              <a:buFontTx/>
              <a:buChar char="-"/>
            </a:pPr>
            <a:r>
              <a:rPr lang="en-SG" sz="1800" dirty="0">
                <a:hlinkClick r:id="rId2"/>
              </a:rPr>
              <a:t>https://docs.microsoft.com/en-us/azure/storage/storage-redundancy</a:t>
            </a:r>
            <a:endParaRPr lang="en-SG" sz="1800" dirty="0"/>
          </a:p>
          <a:p>
            <a:pPr lvl="1">
              <a:buFontTx/>
              <a:buChar char="-"/>
            </a:pPr>
            <a:r>
              <a:rPr lang="en-SG" sz="1800" dirty="0"/>
              <a:t>“</a:t>
            </a:r>
            <a:r>
              <a:rPr lang="en-US" sz="1800" dirty="0"/>
              <a:t>In the future, we plan to provide an API to allow you to trigger a failover at an account level”</a:t>
            </a:r>
            <a:br>
              <a:rPr lang="en-SG" dirty="0"/>
            </a:br>
            <a:endParaRPr lang="en-SG" dirty="0"/>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Management &amp; Monitoring</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Customized Dashboard</a:t>
            </a:r>
          </a:p>
          <a:p>
            <a:pPr>
              <a:buFontTx/>
              <a:buChar char="-"/>
            </a:pPr>
            <a:r>
              <a:rPr lang="en-SG" dirty="0"/>
              <a:t>IIS Remote Management</a:t>
            </a:r>
          </a:p>
          <a:p>
            <a:pPr>
              <a:buFontTx/>
              <a:buChar char="-"/>
            </a:pPr>
            <a:r>
              <a:rPr lang="en-SG" dirty="0"/>
              <a:t>Alert for high resource usage of Web App</a:t>
            </a:r>
          </a:p>
          <a:p>
            <a:pPr>
              <a:buFontTx/>
              <a:buChar char="-"/>
            </a:pPr>
            <a:r>
              <a:rPr lang="en-SG" dirty="0"/>
              <a:t>Alert for high resource usage of database</a:t>
            </a:r>
          </a:p>
          <a:p>
            <a:pPr>
              <a:buFontTx/>
              <a:buChar char="-"/>
            </a:pPr>
            <a:endParaRPr lang="en-SG" dirty="0"/>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Analytics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Application Insights</a:t>
            </a:r>
          </a:p>
          <a:p>
            <a:pPr>
              <a:buFontTx/>
              <a:buChar char="-"/>
            </a:pPr>
            <a:r>
              <a:rPr lang="en-SG" dirty="0"/>
              <a:t>Application Insights live stream and error monitoring</a:t>
            </a:r>
          </a:p>
          <a:p>
            <a:pPr>
              <a:buFontTx/>
              <a:buChar char="-"/>
            </a:pPr>
            <a:r>
              <a:rPr lang="en-SG" dirty="0"/>
              <a:t>Application Insights Analytics</a:t>
            </a:r>
          </a:p>
          <a:p>
            <a:pPr>
              <a:buFontTx/>
              <a:buChar char="-"/>
            </a:pPr>
            <a:endParaRPr lang="en-SG" dirty="0"/>
          </a:p>
          <a:p>
            <a:endParaRPr lang="en-US" sz="3200" dirty="0"/>
          </a:p>
        </p:txBody>
      </p:sp>
    </p:spTree>
    <p:extLst>
      <p:ext uri="{BB962C8B-B14F-4D97-AF65-F5344CB8AC3E}">
        <p14:creationId xmlns:p14="http://schemas.microsoft.com/office/powerpoint/2010/main" val="90529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573</TotalTime>
  <Words>409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Active learning On the Cloud </vt:lpstr>
      <vt:lpstr>Background</vt:lpstr>
      <vt:lpstr>Objective</vt:lpstr>
      <vt:lpstr>Cloud Provider</vt:lpstr>
      <vt:lpstr>Architecture</vt:lpstr>
      <vt:lpstr>High Performance</vt:lpstr>
      <vt:lpstr>High Availability</vt:lpstr>
      <vt:lpstr>Management &amp; Monitoring</vt:lpstr>
      <vt:lpstr>Analytics</vt:lpstr>
      <vt:lpstr>Some consideration</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88</cp:revision>
  <dcterms:created xsi:type="dcterms:W3CDTF">2017-06-28T03:34:49Z</dcterms:created>
  <dcterms:modified xsi:type="dcterms:W3CDTF">2017-06-28T13:08:15Z</dcterms:modified>
</cp:coreProperties>
</file>