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7" r:id="rId4"/>
    <p:sldId id="260" r:id="rId5"/>
    <p:sldId id="262" r:id="rId6"/>
    <p:sldId id="266" r:id="rId7"/>
    <p:sldId id="263" r:id="rId8"/>
    <p:sldId id="264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595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059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6236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8930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6496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1599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1268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6505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600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426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494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227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516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697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13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49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614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8A2C3-4F61-4362-8260-30DF30FFD1D5}" type="datetimeFigureOut">
              <a:rPr lang="en-SG" smtClean="0"/>
              <a:t>1/7/2017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17636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storage/storage-redundanc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AE3A-F807-4E86-AF1F-5B9C71F12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5414" y="882666"/>
            <a:ext cx="8791575" cy="2387600"/>
          </a:xfrm>
        </p:spPr>
        <p:txBody>
          <a:bodyPr>
            <a:normAutofit/>
          </a:bodyPr>
          <a:lstStyle/>
          <a:p>
            <a:r>
              <a:rPr lang="en-SG" dirty="0"/>
              <a:t>Active learning</a:t>
            </a:r>
            <a:br>
              <a:rPr lang="en-SG" dirty="0"/>
            </a:br>
            <a:r>
              <a:rPr lang="en-SG" sz="2800" dirty="0"/>
              <a:t>On the Cloud</a:t>
            </a:r>
            <a:br>
              <a:rPr lang="en-SG" dirty="0"/>
            </a:b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87C7F-FE9D-480C-A244-408CFBACA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7210" y="3260379"/>
            <a:ext cx="7083749" cy="2550850"/>
          </a:xfrm>
        </p:spPr>
        <p:txBody>
          <a:bodyPr>
            <a:normAutofit fontScale="70000" lnSpcReduction="20000"/>
          </a:bodyPr>
          <a:lstStyle/>
          <a:p>
            <a:endParaRPr lang="en-SG" dirty="0">
              <a:solidFill>
                <a:schemeClr val="tx1"/>
              </a:solidFill>
            </a:endParaRPr>
          </a:p>
          <a:p>
            <a:r>
              <a:rPr lang="en-SG" dirty="0">
                <a:solidFill>
                  <a:schemeClr val="tx1"/>
                </a:solidFill>
              </a:rPr>
              <a:t>PT4</a:t>
            </a:r>
          </a:p>
          <a:p>
            <a:r>
              <a:rPr lang="en-SG" dirty="0">
                <a:solidFill>
                  <a:schemeClr val="tx1"/>
                </a:solidFill>
              </a:rPr>
              <a:t>AMARJEET BRIJNANDAN SINGH - A0150157M</a:t>
            </a:r>
          </a:p>
          <a:p>
            <a:r>
              <a:rPr lang="en-SG" dirty="0">
                <a:solidFill>
                  <a:schemeClr val="tx1"/>
                </a:solidFill>
              </a:rPr>
              <a:t>CHENG HAO - A0006467E</a:t>
            </a:r>
          </a:p>
          <a:p>
            <a:r>
              <a:rPr lang="en-SG" dirty="0">
                <a:solidFill>
                  <a:schemeClr val="tx1"/>
                </a:solidFill>
              </a:rPr>
              <a:t>GONG SHENGLIANG - A0112429M</a:t>
            </a:r>
          </a:p>
          <a:p>
            <a:r>
              <a:rPr lang="en-SG" dirty="0">
                <a:solidFill>
                  <a:schemeClr val="tx1"/>
                </a:solidFill>
              </a:rPr>
              <a:t>HU RENWEN - A0150352U</a:t>
            </a:r>
          </a:p>
          <a:p>
            <a:r>
              <a:rPr lang="en-SG" dirty="0">
                <a:solidFill>
                  <a:schemeClr val="tx1"/>
                </a:solidFill>
              </a:rPr>
              <a:t>SMITA RANI BISOYI - A0150422X</a:t>
            </a:r>
          </a:p>
          <a:p>
            <a:endParaRPr lang="en-SG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33D9A30-A76D-42BA-902C-92FA916FF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21" y="2370146"/>
            <a:ext cx="510847" cy="51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5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64A7-9338-42C9-80CF-15DAE7A1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044"/>
            <a:ext cx="9905998" cy="890686"/>
          </a:xfrm>
        </p:spPr>
        <p:txBody>
          <a:bodyPr/>
          <a:lstStyle/>
          <a:p>
            <a:r>
              <a:rPr lang="en-SG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16E4D-53E9-425F-9D6A-96D34755C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2470"/>
            <a:ext cx="9905999" cy="4228731"/>
          </a:xfrm>
        </p:spPr>
        <p:txBody>
          <a:bodyPr>
            <a:normAutofit fontScale="70000" lnSpcReduction="20000"/>
          </a:bodyPr>
          <a:lstStyle/>
          <a:p>
            <a:r>
              <a:rPr lang="en-SG" dirty="0"/>
              <a:t>Active Learning Institute had launched an e-learning system in 2016. It was hosted on Microsoft Azure VM (IaaS) with localhost SQL database. </a:t>
            </a:r>
          </a:p>
          <a:p>
            <a:r>
              <a:rPr lang="en-SG" dirty="0"/>
              <a:t>There were high demands of the registration and course online browsing, which caused poor performance of the system.</a:t>
            </a:r>
          </a:p>
          <a:p>
            <a:r>
              <a:rPr lang="en-SG" dirty="0"/>
              <a:t>The IT department head of the institute is looking at optimizing the program of the system as well as a better hosting solution to achieve quick and flexible resource scaling, and yet at a reasonable cost.</a:t>
            </a:r>
          </a:p>
          <a:p>
            <a:r>
              <a:rPr lang="en-US" dirty="0"/>
              <a:t>After a few internal meetings, the IT department head decided to migrate the system to Microsoft Azure </a:t>
            </a:r>
          </a:p>
          <a:p>
            <a:pPr>
              <a:buFontTx/>
              <a:buChar char="-"/>
            </a:pPr>
            <a:r>
              <a:rPr lang="en-US" dirty="0"/>
              <a:t>Web App (PaaS)</a:t>
            </a:r>
          </a:p>
          <a:p>
            <a:pPr>
              <a:buFontTx/>
              <a:buChar char="-"/>
            </a:pPr>
            <a:r>
              <a:rPr lang="en-SG" dirty="0"/>
              <a:t>Azure MSSQL</a:t>
            </a:r>
          </a:p>
          <a:p>
            <a:pPr>
              <a:buFontTx/>
              <a:buChar char="-"/>
            </a:pPr>
            <a:r>
              <a:rPr lang="en-SG" dirty="0"/>
              <a:t>Blob Storage</a:t>
            </a:r>
          </a:p>
          <a:p>
            <a:pPr>
              <a:buFontTx/>
              <a:buChar char="-"/>
            </a:pPr>
            <a:r>
              <a:rPr lang="en-SG" dirty="0"/>
              <a:t>Traffic Manager</a:t>
            </a:r>
          </a:p>
        </p:txBody>
      </p:sp>
    </p:spTree>
    <p:extLst>
      <p:ext uri="{BB962C8B-B14F-4D97-AF65-F5344CB8AC3E}">
        <p14:creationId xmlns:p14="http://schemas.microsoft.com/office/powerpoint/2010/main" val="353347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6159C7D-636F-49BA-84BA-FCA8AADB11CE}"/>
              </a:ext>
            </a:extLst>
          </p:cNvPr>
          <p:cNvSpPr/>
          <p:nvPr/>
        </p:nvSpPr>
        <p:spPr>
          <a:xfrm>
            <a:off x="6332526" y="1426458"/>
            <a:ext cx="3489960" cy="3014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8422919-2526-4FB4-B582-D881C66DFC8E}"/>
              </a:ext>
            </a:extLst>
          </p:cNvPr>
          <p:cNvSpPr/>
          <p:nvPr/>
        </p:nvSpPr>
        <p:spPr>
          <a:xfrm>
            <a:off x="1067287" y="1426458"/>
            <a:ext cx="3489960" cy="2956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BA64A7-9338-42C9-80CF-15DAE7A1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044"/>
            <a:ext cx="9905998" cy="890686"/>
          </a:xfrm>
        </p:spPr>
        <p:txBody>
          <a:bodyPr/>
          <a:lstStyle/>
          <a:p>
            <a:r>
              <a:rPr lang="en-SG" dirty="0"/>
              <a:t>Architecture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9386A58-CE8C-42BD-BB00-845B1E6A47F1}"/>
              </a:ext>
            </a:extLst>
          </p:cNvPr>
          <p:cNvGrpSpPr/>
          <p:nvPr/>
        </p:nvGrpSpPr>
        <p:grpSpPr>
          <a:xfrm>
            <a:off x="7143006" y="1881721"/>
            <a:ext cx="1117466" cy="746298"/>
            <a:chOff x="7066008" y="1728705"/>
            <a:chExt cx="1117466" cy="74629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F8E5C51-3073-42AA-8EC7-CE9059CB1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3489" y="1728705"/>
              <a:ext cx="518535" cy="518535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8502FBC-9ADD-416F-94B6-378565AE1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9334" y="2072688"/>
              <a:ext cx="314959" cy="314959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1DF8803-16F3-4CF3-9215-616C781DACD6}"/>
                </a:ext>
              </a:extLst>
            </p:cNvPr>
            <p:cNvSpPr txBox="1"/>
            <p:nvPr/>
          </p:nvSpPr>
          <p:spPr>
            <a:xfrm>
              <a:off x="7066008" y="2198004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Web App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9176CFA-0F59-4C1D-9A5F-EA75275F30D6}"/>
              </a:ext>
            </a:extLst>
          </p:cNvPr>
          <p:cNvGrpSpPr/>
          <p:nvPr/>
        </p:nvGrpSpPr>
        <p:grpSpPr>
          <a:xfrm>
            <a:off x="8200006" y="3422819"/>
            <a:ext cx="1117466" cy="783792"/>
            <a:chOff x="6591868" y="2772925"/>
            <a:chExt cx="1117466" cy="78379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633434C-968F-4A7C-AB3F-4A0E5AAEE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4471" y="2772925"/>
              <a:ext cx="518535" cy="51853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B5569BD-9E77-450D-B68F-9CC2C065E611}"/>
                </a:ext>
              </a:extLst>
            </p:cNvPr>
            <p:cNvSpPr txBox="1"/>
            <p:nvPr/>
          </p:nvSpPr>
          <p:spPr>
            <a:xfrm>
              <a:off x="6591868" y="3279718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MSSQL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CC69181-4FB8-45FB-9FF2-0E0B5421427B}"/>
              </a:ext>
            </a:extLst>
          </p:cNvPr>
          <p:cNvGrpSpPr/>
          <p:nvPr/>
        </p:nvGrpSpPr>
        <p:grpSpPr>
          <a:xfrm>
            <a:off x="6562954" y="2929798"/>
            <a:ext cx="1117466" cy="709239"/>
            <a:chOff x="7911295" y="2847591"/>
            <a:chExt cx="1117466" cy="709239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FDEDC97-C63F-4685-90FF-ED7EC3967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4940" y="2847591"/>
              <a:ext cx="518535" cy="518535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8832CE6-8E08-46F5-B3B9-E666CC023B07}"/>
                </a:ext>
              </a:extLst>
            </p:cNvPr>
            <p:cNvSpPr txBox="1"/>
            <p:nvPr/>
          </p:nvSpPr>
          <p:spPr>
            <a:xfrm>
              <a:off x="7911295" y="3279831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Blob Storage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60528DE-38D4-418C-AE85-2BBDAD720079}"/>
              </a:ext>
            </a:extLst>
          </p:cNvPr>
          <p:cNvGrpSpPr/>
          <p:nvPr/>
        </p:nvGrpSpPr>
        <p:grpSpPr>
          <a:xfrm>
            <a:off x="4924999" y="4691478"/>
            <a:ext cx="1269771" cy="643026"/>
            <a:chOff x="4822402" y="4471703"/>
            <a:chExt cx="1269771" cy="643026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CEECDCE-9C0A-4353-931B-2151D6ABF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7262" y="4471703"/>
              <a:ext cx="379608" cy="379608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30E1615-9CE3-4E22-9A82-E76320B81429}"/>
                </a:ext>
              </a:extLst>
            </p:cNvPr>
            <p:cNvSpPr txBox="1"/>
            <p:nvPr/>
          </p:nvSpPr>
          <p:spPr>
            <a:xfrm>
              <a:off x="4822402" y="4837730"/>
              <a:ext cx="1269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Traffic Manager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EE10AEA-61FA-4B06-81DC-346A8DB02714}"/>
              </a:ext>
            </a:extLst>
          </p:cNvPr>
          <p:cNvGrpSpPr/>
          <p:nvPr/>
        </p:nvGrpSpPr>
        <p:grpSpPr>
          <a:xfrm>
            <a:off x="3509429" y="3941409"/>
            <a:ext cx="1117466" cy="687337"/>
            <a:chOff x="3463515" y="4673906"/>
            <a:chExt cx="1117466" cy="687337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23EDB46-8501-48F0-8ABE-60B1BEB1B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5367" y="4673906"/>
              <a:ext cx="499367" cy="499367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C0BC0BA-451F-4877-8C44-0F4C54AF88A9}"/>
                </a:ext>
              </a:extLst>
            </p:cNvPr>
            <p:cNvSpPr txBox="1"/>
            <p:nvPr/>
          </p:nvSpPr>
          <p:spPr>
            <a:xfrm>
              <a:off x="3463515" y="5084244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Primary DC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6FD32CB-13D5-4F5E-913A-3987B4A302D8}"/>
              </a:ext>
            </a:extLst>
          </p:cNvPr>
          <p:cNvGrpSpPr/>
          <p:nvPr/>
        </p:nvGrpSpPr>
        <p:grpSpPr>
          <a:xfrm>
            <a:off x="6409462" y="3991742"/>
            <a:ext cx="1117466" cy="699736"/>
            <a:chOff x="8369046" y="4661507"/>
            <a:chExt cx="1117466" cy="699736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B34E4475-BB4B-4BEF-9EFB-BF6981DEA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7463" y="4661507"/>
              <a:ext cx="499367" cy="499367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9C63839-EE9B-482C-918B-CE29862AC379}"/>
                </a:ext>
              </a:extLst>
            </p:cNvPr>
            <p:cNvSpPr txBox="1"/>
            <p:nvPr/>
          </p:nvSpPr>
          <p:spPr>
            <a:xfrm>
              <a:off x="8369046" y="5084244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Secondary DC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958740E-3794-41AB-8C6B-1B3D1346DFFA}"/>
              </a:ext>
            </a:extLst>
          </p:cNvPr>
          <p:cNvGrpSpPr/>
          <p:nvPr/>
        </p:nvGrpSpPr>
        <p:grpSpPr>
          <a:xfrm>
            <a:off x="8825049" y="2230184"/>
            <a:ext cx="1117466" cy="753261"/>
            <a:chOff x="8404207" y="1731498"/>
            <a:chExt cx="1117466" cy="75326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63B1921-BFAB-4B6C-B468-B7336B0E8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532" y="1731498"/>
              <a:ext cx="518535" cy="518535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38B8E4-5CC0-4141-AEDF-FC2648A9CABF}"/>
                </a:ext>
              </a:extLst>
            </p:cNvPr>
            <p:cNvSpPr txBox="1"/>
            <p:nvPr/>
          </p:nvSpPr>
          <p:spPr>
            <a:xfrm>
              <a:off x="8404207" y="2207760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App Insights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7F3402C-3FB7-4853-8592-11603B60D10C}"/>
              </a:ext>
            </a:extLst>
          </p:cNvPr>
          <p:cNvGrpSpPr/>
          <p:nvPr/>
        </p:nvGrpSpPr>
        <p:grpSpPr>
          <a:xfrm>
            <a:off x="1834631" y="1860518"/>
            <a:ext cx="1117466" cy="746298"/>
            <a:chOff x="7066008" y="1728705"/>
            <a:chExt cx="1117466" cy="746298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E2B591A9-ACA1-4E3D-A118-4495C3CF0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3489" y="1728705"/>
              <a:ext cx="518535" cy="518535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0A07930-47F7-4A95-9834-F85C98102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9334" y="2072688"/>
              <a:ext cx="314959" cy="314959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E9C0724-AD38-4DEC-9602-C9253BFC9780}"/>
                </a:ext>
              </a:extLst>
            </p:cNvPr>
            <p:cNvSpPr txBox="1"/>
            <p:nvPr/>
          </p:nvSpPr>
          <p:spPr>
            <a:xfrm>
              <a:off x="7066008" y="2198004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Web App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138670F-91F6-433A-9100-C8D98858D9C0}"/>
              </a:ext>
            </a:extLst>
          </p:cNvPr>
          <p:cNvGrpSpPr/>
          <p:nvPr/>
        </p:nvGrpSpPr>
        <p:grpSpPr>
          <a:xfrm>
            <a:off x="1391631" y="3467974"/>
            <a:ext cx="1117466" cy="647762"/>
            <a:chOff x="6591868" y="2772925"/>
            <a:chExt cx="1117466" cy="783792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054AF506-C7AA-49C6-A78F-D43BB3B07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4471" y="2772925"/>
              <a:ext cx="518535" cy="518535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8409588-41F1-4B36-9327-EF417C59CE01}"/>
                </a:ext>
              </a:extLst>
            </p:cNvPr>
            <p:cNvSpPr txBox="1"/>
            <p:nvPr/>
          </p:nvSpPr>
          <p:spPr>
            <a:xfrm>
              <a:off x="6591868" y="3279718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MSSQL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7A28F69-5257-4B1B-BEBC-80F9AED206F8}"/>
              </a:ext>
            </a:extLst>
          </p:cNvPr>
          <p:cNvGrpSpPr/>
          <p:nvPr/>
        </p:nvGrpSpPr>
        <p:grpSpPr>
          <a:xfrm>
            <a:off x="2650029" y="2929798"/>
            <a:ext cx="1117466" cy="709239"/>
            <a:chOff x="7911295" y="2847591"/>
            <a:chExt cx="1117466" cy="709239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BE5B66C1-5B9E-4EDD-9773-1E5695376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4940" y="2847591"/>
              <a:ext cx="518535" cy="518535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A808804-5824-43F6-B5F9-017D47519872}"/>
                </a:ext>
              </a:extLst>
            </p:cNvPr>
            <p:cNvSpPr txBox="1"/>
            <p:nvPr/>
          </p:nvSpPr>
          <p:spPr>
            <a:xfrm>
              <a:off x="7911295" y="3279831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Blob Storage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D27D247-30A2-4ECA-9BEF-2C521E53A729}"/>
              </a:ext>
            </a:extLst>
          </p:cNvPr>
          <p:cNvGrpSpPr/>
          <p:nvPr/>
        </p:nvGrpSpPr>
        <p:grpSpPr>
          <a:xfrm>
            <a:off x="3569204" y="2229902"/>
            <a:ext cx="1117466" cy="684783"/>
            <a:chOff x="8404207" y="1731498"/>
            <a:chExt cx="1117466" cy="753261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46B374DD-A5BC-4C2C-9AE4-15C63A247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532" y="1731498"/>
              <a:ext cx="518535" cy="518535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0D07F7C-1F39-432E-962C-D3B395035900}"/>
                </a:ext>
              </a:extLst>
            </p:cNvPr>
            <p:cNvSpPr txBox="1"/>
            <p:nvPr/>
          </p:nvSpPr>
          <p:spPr>
            <a:xfrm>
              <a:off x="8404207" y="2207760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App Insights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AFA6F9C4-6B04-4879-81EC-54900A6551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909" y="5561989"/>
            <a:ext cx="579949" cy="579949"/>
          </a:xfrm>
          <a:prstGeom prst="rect">
            <a:avLst/>
          </a:prstGeom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BA123C1-E401-449D-B8C5-8270A103A811}"/>
              </a:ext>
            </a:extLst>
          </p:cNvPr>
          <p:cNvCxnSpPr/>
          <p:nvPr/>
        </p:nvCxnSpPr>
        <p:spPr>
          <a:xfrm>
            <a:off x="1834631" y="2606816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BB210422-F534-4735-8217-4B0E65C76678}"/>
              </a:ext>
            </a:extLst>
          </p:cNvPr>
          <p:cNvCxnSpPr>
            <a:cxnSpLocks/>
            <a:stCxn id="55" idx="2"/>
            <a:endCxn id="57" idx="0"/>
          </p:cNvCxnSpPr>
          <p:nvPr/>
        </p:nvCxnSpPr>
        <p:spPr>
          <a:xfrm rot="5400000">
            <a:off x="1607854" y="2682464"/>
            <a:ext cx="861158" cy="7098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AC58EEA7-F721-4CB1-826C-D3E01E7A97FC}"/>
              </a:ext>
            </a:extLst>
          </p:cNvPr>
          <p:cNvCxnSpPr>
            <a:cxnSpLocks/>
            <a:stCxn id="55" idx="3"/>
            <a:endCxn id="63" idx="1"/>
          </p:cNvCxnSpPr>
          <p:nvPr/>
        </p:nvCxnSpPr>
        <p:spPr>
          <a:xfrm flipV="1">
            <a:off x="2952097" y="2465600"/>
            <a:ext cx="780432" cy="27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150BA9C-D1AB-4F39-A237-84073FC8A942}"/>
              </a:ext>
            </a:extLst>
          </p:cNvPr>
          <p:cNvCxnSpPr>
            <a:cxnSpLocks/>
            <a:stCxn id="55" idx="2"/>
            <a:endCxn id="60" idx="0"/>
          </p:cNvCxnSpPr>
          <p:nvPr/>
        </p:nvCxnSpPr>
        <p:spPr>
          <a:xfrm rot="16200000" flipH="1">
            <a:off x="2606662" y="2393518"/>
            <a:ext cx="322982" cy="7495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FBA0ECC2-E869-44A8-9E9C-9EF82C8CF992}"/>
              </a:ext>
            </a:extLst>
          </p:cNvPr>
          <p:cNvCxnSpPr>
            <a:cxnSpLocks/>
            <a:stCxn id="32" idx="2"/>
            <a:endCxn id="23" idx="0"/>
          </p:cNvCxnSpPr>
          <p:nvPr/>
        </p:nvCxnSpPr>
        <p:spPr>
          <a:xfrm rot="5400000">
            <a:off x="7227914" y="2455972"/>
            <a:ext cx="301779" cy="6458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B96E0193-B3B8-495F-8595-9DD9BBEEA8EB}"/>
              </a:ext>
            </a:extLst>
          </p:cNvPr>
          <p:cNvCxnSpPr>
            <a:cxnSpLocks/>
            <a:stCxn id="32" idx="3"/>
            <a:endCxn id="7" idx="1"/>
          </p:cNvCxnSpPr>
          <p:nvPr/>
        </p:nvCxnSpPr>
        <p:spPr>
          <a:xfrm flipV="1">
            <a:off x="8260472" y="2489452"/>
            <a:ext cx="727902" cy="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FAA3BE0-EB11-4F66-AA99-7C56916E49F0}"/>
              </a:ext>
            </a:extLst>
          </p:cNvPr>
          <p:cNvCxnSpPr>
            <a:cxnSpLocks/>
            <a:stCxn id="32" idx="2"/>
            <a:endCxn id="20" idx="0"/>
          </p:cNvCxnSpPr>
          <p:nvPr/>
        </p:nvCxnSpPr>
        <p:spPr>
          <a:xfrm rot="16200000" flipH="1">
            <a:off x="7699408" y="2630350"/>
            <a:ext cx="794800" cy="790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D6A5475E-86F1-4761-A686-DC0A82E9E51A}"/>
              </a:ext>
            </a:extLst>
          </p:cNvPr>
          <p:cNvCxnSpPr>
            <a:cxnSpLocks/>
            <a:stCxn id="66" idx="0"/>
            <a:endCxn id="38" idx="2"/>
          </p:cNvCxnSpPr>
          <p:nvPr/>
        </p:nvCxnSpPr>
        <p:spPr>
          <a:xfrm rot="5400000" flipH="1" flipV="1">
            <a:off x="5446142" y="5448247"/>
            <a:ext cx="22748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ADD53D53-4DD2-43C9-92BA-812CA9ACA497}"/>
              </a:ext>
            </a:extLst>
          </p:cNvPr>
          <p:cNvCxnSpPr>
            <a:stCxn id="25" idx="1"/>
            <a:endCxn id="39" idx="2"/>
          </p:cNvCxnSpPr>
          <p:nvPr/>
        </p:nvCxnSpPr>
        <p:spPr>
          <a:xfrm rot="10800000">
            <a:off x="4068163" y="4628746"/>
            <a:ext cx="1211697" cy="2525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499D70E4-B136-43BC-8B0C-589257082604}"/>
              </a:ext>
            </a:extLst>
          </p:cNvPr>
          <p:cNvCxnSpPr>
            <a:stCxn id="25" idx="3"/>
            <a:endCxn id="41" idx="2"/>
          </p:cNvCxnSpPr>
          <p:nvPr/>
        </p:nvCxnSpPr>
        <p:spPr>
          <a:xfrm flipV="1">
            <a:off x="5659467" y="4691478"/>
            <a:ext cx="1308728" cy="189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2EFCC88-4E48-45DA-A7C8-64B870E7F65A}"/>
              </a:ext>
            </a:extLst>
          </p:cNvPr>
          <p:cNvCxnSpPr>
            <a:stCxn id="60" idx="3"/>
            <a:endCxn id="23" idx="1"/>
          </p:cNvCxnSpPr>
          <p:nvPr/>
        </p:nvCxnSpPr>
        <p:spPr>
          <a:xfrm>
            <a:off x="3402209" y="3189066"/>
            <a:ext cx="3394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E2519F47-0A9B-454A-A5D1-759B621D351C}"/>
              </a:ext>
            </a:extLst>
          </p:cNvPr>
          <p:cNvCxnSpPr>
            <a:stCxn id="57" idx="3"/>
            <a:endCxn id="20" idx="1"/>
          </p:cNvCxnSpPr>
          <p:nvPr/>
        </p:nvCxnSpPr>
        <p:spPr>
          <a:xfrm flipV="1">
            <a:off x="1942769" y="3682087"/>
            <a:ext cx="6289840" cy="1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6AAE41E6-F717-49CB-8D57-DEBA3196C524}"/>
              </a:ext>
            </a:extLst>
          </p:cNvPr>
          <p:cNvSpPr txBox="1"/>
          <p:nvPr/>
        </p:nvSpPr>
        <p:spPr>
          <a:xfrm>
            <a:off x="4669179" y="3230530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Auto replicate</a:t>
            </a:r>
          </a:p>
        </p:txBody>
      </p:sp>
    </p:spTree>
    <p:extLst>
      <p:ext uri="{BB962C8B-B14F-4D97-AF65-F5344CB8AC3E}">
        <p14:creationId xmlns:p14="http://schemas.microsoft.com/office/powerpoint/2010/main" val="4109108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64A7-9338-42C9-80CF-15DAE7A1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044"/>
            <a:ext cx="9905998" cy="890686"/>
          </a:xfrm>
        </p:spPr>
        <p:txBody>
          <a:bodyPr/>
          <a:lstStyle/>
          <a:p>
            <a:r>
              <a:rPr lang="en-SG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16E4D-53E9-425F-9D6A-96D34755C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2470"/>
            <a:ext cx="9905999" cy="42287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dirty="0"/>
              <a:t>High Performance</a:t>
            </a:r>
          </a:p>
          <a:p>
            <a:pPr>
              <a:buFontTx/>
              <a:buChar char="-"/>
            </a:pPr>
            <a:r>
              <a:rPr lang="en-US" dirty="0"/>
              <a:t>Azure Logic App for batch processing</a:t>
            </a:r>
          </a:p>
          <a:p>
            <a:pPr>
              <a:buFontTx/>
              <a:buChar char="-"/>
            </a:pPr>
            <a:r>
              <a:rPr lang="en-SG" dirty="0"/>
              <a:t>Auto scaling of Web App</a:t>
            </a:r>
          </a:p>
          <a:p>
            <a:pPr marL="0" indent="0">
              <a:buNone/>
            </a:pPr>
            <a:r>
              <a:rPr lang="en-SG" dirty="0"/>
              <a:t>High Availability</a:t>
            </a:r>
          </a:p>
          <a:p>
            <a:pPr>
              <a:buFontTx/>
              <a:buChar char="-"/>
            </a:pPr>
            <a:r>
              <a:rPr lang="en-SG" dirty="0"/>
              <a:t>Geographical redundancy of Web App</a:t>
            </a:r>
          </a:p>
          <a:p>
            <a:pPr>
              <a:buFontTx/>
              <a:buChar char="-"/>
            </a:pPr>
            <a:r>
              <a:rPr lang="en-SG" dirty="0"/>
              <a:t>Geographical redundancy of Database </a:t>
            </a:r>
          </a:p>
          <a:p>
            <a:pPr>
              <a:buFontTx/>
              <a:buChar char="-"/>
            </a:pPr>
            <a:r>
              <a:rPr lang="en-SG" dirty="0"/>
              <a:t>Geographical redundancy of blob storage for course media files</a:t>
            </a:r>
          </a:p>
          <a:p>
            <a:pPr lvl="1">
              <a:buFontTx/>
              <a:buChar char="-"/>
            </a:pPr>
            <a:r>
              <a:rPr lang="en-SG" sz="1700" dirty="0"/>
              <a:t>Microsoft needs to initiate the disaster recovery in order to fail over the storage</a:t>
            </a:r>
          </a:p>
          <a:p>
            <a:pPr lvl="1">
              <a:buFontTx/>
              <a:buChar char="-"/>
            </a:pPr>
            <a:r>
              <a:rPr lang="en-SG" sz="1700" dirty="0">
                <a:hlinkClick r:id="rId2"/>
              </a:rPr>
              <a:t>https://docs.microsoft.com/en-us/azure/storage/storage-redundancy</a:t>
            </a:r>
            <a:endParaRPr lang="en-SG" sz="1700" dirty="0"/>
          </a:p>
        </p:txBody>
      </p:sp>
    </p:spTree>
    <p:extLst>
      <p:ext uri="{BB962C8B-B14F-4D97-AF65-F5344CB8AC3E}">
        <p14:creationId xmlns:p14="http://schemas.microsoft.com/office/powerpoint/2010/main" val="232215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64A7-9338-42C9-80CF-15DAE7A1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044"/>
            <a:ext cx="9905998" cy="890686"/>
          </a:xfrm>
        </p:spPr>
        <p:txBody>
          <a:bodyPr/>
          <a:lstStyle/>
          <a:p>
            <a:r>
              <a:rPr lang="en-SG" dirty="0"/>
              <a:t>Management &amp; Monitoring &amp;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16E4D-53E9-425F-9D6A-96D34755C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2470"/>
            <a:ext cx="9905999" cy="422873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SG" dirty="0"/>
              <a:t>IIS Remote Management</a:t>
            </a:r>
          </a:p>
          <a:p>
            <a:pPr>
              <a:buFontTx/>
              <a:buChar char="-"/>
            </a:pPr>
            <a:r>
              <a:rPr lang="en-SG" dirty="0"/>
              <a:t>Customized Dashboard</a:t>
            </a:r>
          </a:p>
          <a:p>
            <a:pPr>
              <a:buFontTx/>
              <a:buChar char="-"/>
            </a:pPr>
            <a:r>
              <a:rPr lang="en-SG" dirty="0"/>
              <a:t>Alert for high resource usage of Web App</a:t>
            </a:r>
          </a:p>
          <a:p>
            <a:pPr>
              <a:buFontTx/>
              <a:buChar char="-"/>
            </a:pPr>
            <a:r>
              <a:rPr lang="en-SG" dirty="0"/>
              <a:t>Alert for high resource usage of database</a:t>
            </a:r>
          </a:p>
          <a:p>
            <a:pPr>
              <a:buFontTx/>
              <a:buChar char="-"/>
            </a:pPr>
            <a:r>
              <a:rPr lang="en-SG" dirty="0"/>
              <a:t>Application Insights</a:t>
            </a:r>
          </a:p>
          <a:p>
            <a:pPr>
              <a:buFontTx/>
              <a:buChar char="-"/>
            </a:pPr>
            <a:r>
              <a:rPr lang="en-SG" dirty="0"/>
              <a:t>Application Insights live stream and error monitoring</a:t>
            </a:r>
          </a:p>
          <a:p>
            <a:pPr>
              <a:buFontTx/>
              <a:buChar char="-"/>
            </a:pPr>
            <a:r>
              <a:rPr lang="en-SG" dirty="0"/>
              <a:t>Application Insights Analytics</a:t>
            </a:r>
          </a:p>
          <a:p>
            <a:pPr>
              <a:buFontTx/>
              <a:buChar char="-"/>
            </a:pPr>
            <a:endParaRPr lang="en-SG" dirty="0"/>
          </a:p>
          <a:p>
            <a:pPr>
              <a:buFontTx/>
              <a:buChar char="-"/>
            </a:pPr>
            <a:endParaRPr lang="en-SG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540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64A7-9338-42C9-80CF-15DAE7A1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044"/>
            <a:ext cx="9905998" cy="890686"/>
          </a:xfrm>
        </p:spPr>
        <p:txBody>
          <a:bodyPr/>
          <a:lstStyle/>
          <a:p>
            <a:r>
              <a:rPr lang="en-SG" dirty="0"/>
              <a:t>Some consideration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16E4D-53E9-425F-9D6A-96D34755C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2470"/>
            <a:ext cx="9905999" cy="422873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SG" dirty="0"/>
              <a:t>Easy switch between Blob Storage and File System, to cater to migration back to on-premise server</a:t>
            </a:r>
          </a:p>
          <a:p>
            <a:pPr>
              <a:buFontTx/>
              <a:buChar char="-"/>
            </a:pPr>
            <a:r>
              <a:rPr lang="en-SG" dirty="0"/>
              <a:t>MSSQL view to construct HTML contents for logic app</a:t>
            </a:r>
          </a:p>
          <a:p>
            <a:pPr>
              <a:buFontTx/>
              <a:buChar char="-"/>
            </a:pPr>
            <a:endParaRPr lang="en-SG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5859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64A7-9338-42C9-80CF-15DAE7A1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044"/>
            <a:ext cx="9905998" cy="890686"/>
          </a:xfrm>
        </p:spPr>
        <p:txBody>
          <a:bodyPr/>
          <a:lstStyle/>
          <a:p>
            <a:r>
              <a:rPr lang="en-SG" dirty="0"/>
              <a:t>Demo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F72F23-3837-4B12-BDA3-633465075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2470"/>
            <a:ext cx="9905999" cy="4228731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SG" dirty="0"/>
              <a:t>Customized shared dashboard</a:t>
            </a:r>
          </a:p>
          <a:p>
            <a:pPr>
              <a:buFontTx/>
              <a:buChar char="-"/>
            </a:pPr>
            <a:r>
              <a:rPr lang="en-SG" dirty="0"/>
              <a:t>Blob storage upload and download</a:t>
            </a:r>
          </a:p>
          <a:p>
            <a:pPr>
              <a:buFontTx/>
              <a:buChar char="-"/>
            </a:pPr>
            <a:r>
              <a:rPr lang="en-SG" dirty="0"/>
              <a:t>Logic App</a:t>
            </a:r>
          </a:p>
          <a:p>
            <a:pPr>
              <a:buFontTx/>
              <a:buChar char="-"/>
            </a:pPr>
            <a:r>
              <a:rPr lang="en-SG" dirty="0"/>
              <a:t>Application insights and live stream</a:t>
            </a:r>
          </a:p>
          <a:p>
            <a:pPr>
              <a:buFontTx/>
              <a:buChar char="-"/>
            </a:pPr>
            <a:r>
              <a:rPr lang="en-SG" dirty="0"/>
              <a:t>Cloud performance testing</a:t>
            </a:r>
          </a:p>
          <a:p>
            <a:pPr>
              <a:buFontTx/>
              <a:buChar char="-"/>
            </a:pPr>
            <a:r>
              <a:rPr lang="en-SG" dirty="0"/>
              <a:t>Alert</a:t>
            </a:r>
          </a:p>
          <a:p>
            <a:pPr>
              <a:buFontTx/>
              <a:buChar char="-"/>
            </a:pPr>
            <a:r>
              <a:rPr lang="en-SG" dirty="0"/>
              <a:t>Auto scale out and in of Web App</a:t>
            </a:r>
          </a:p>
          <a:p>
            <a:pPr>
              <a:buFontTx/>
              <a:buChar char="-"/>
            </a:pPr>
            <a:r>
              <a:rPr lang="en-SG" dirty="0"/>
              <a:t>MSSQL zone replication</a:t>
            </a:r>
          </a:p>
          <a:p>
            <a:pPr>
              <a:buFontTx/>
              <a:buChar char="-"/>
            </a:pPr>
            <a:r>
              <a:rPr lang="en-SG" dirty="0"/>
              <a:t>Simulation of Geo redundancy failover</a:t>
            </a:r>
          </a:p>
          <a:p>
            <a:pPr>
              <a:buFontTx/>
              <a:buChar char="-"/>
            </a:pPr>
            <a:endParaRPr lang="en-SG" dirty="0"/>
          </a:p>
          <a:p>
            <a:pPr>
              <a:buFontTx/>
              <a:buChar char="-"/>
            </a:pPr>
            <a:endParaRPr lang="en-SG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4422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64A7-9338-42C9-80CF-15DAE7A1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044"/>
            <a:ext cx="9905998" cy="890686"/>
          </a:xfrm>
        </p:spPr>
        <p:txBody>
          <a:bodyPr/>
          <a:lstStyle/>
          <a:p>
            <a:r>
              <a:rPr lang="en-SG" dirty="0"/>
              <a:t>Lesson learned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29ED78-0DEF-445C-8374-B1C29B4F6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2470"/>
            <a:ext cx="9905999" cy="422873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SG" dirty="0"/>
              <a:t>Cost estimation</a:t>
            </a:r>
          </a:p>
          <a:p>
            <a:pPr>
              <a:buFontTx/>
              <a:buChar char="-"/>
            </a:pPr>
            <a:r>
              <a:rPr lang="en-SG" dirty="0"/>
              <a:t>Vendor selection</a:t>
            </a:r>
          </a:p>
          <a:p>
            <a:pPr>
              <a:buFontTx/>
              <a:buChar char="-"/>
            </a:pPr>
            <a:r>
              <a:rPr lang="en-SG" dirty="0"/>
              <a:t>Services choice</a:t>
            </a:r>
          </a:p>
          <a:p>
            <a:pPr>
              <a:buFontTx/>
              <a:buChar char="-"/>
            </a:pPr>
            <a:r>
              <a:rPr lang="en-SG" dirty="0"/>
              <a:t>Scalability of disaster consideration</a:t>
            </a:r>
          </a:p>
          <a:p>
            <a:pPr>
              <a:buFontTx/>
              <a:buChar char="-"/>
            </a:pPr>
            <a:r>
              <a:rPr lang="en-SG" dirty="0"/>
              <a:t>Performance requirement</a:t>
            </a:r>
          </a:p>
          <a:p>
            <a:pPr>
              <a:buFontTx/>
              <a:buChar char="-"/>
            </a:pPr>
            <a:endParaRPr lang="en-SG" dirty="0"/>
          </a:p>
          <a:p>
            <a:pPr>
              <a:buFontTx/>
              <a:buChar char="-"/>
            </a:pPr>
            <a:endParaRPr lang="en-SG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99457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64A7-9338-42C9-80CF-15DAE7A1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044"/>
            <a:ext cx="9905998" cy="890686"/>
          </a:xfrm>
        </p:spPr>
        <p:txBody>
          <a:bodyPr/>
          <a:lstStyle/>
          <a:p>
            <a:r>
              <a:rPr lang="en-SG" dirty="0"/>
              <a:t>Q&amp;A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EA1E6-48B1-4D3D-9252-8B55EAD744D4}"/>
              </a:ext>
            </a:extLst>
          </p:cNvPr>
          <p:cNvSpPr txBox="1"/>
          <p:nvPr/>
        </p:nvSpPr>
        <p:spPr>
          <a:xfrm>
            <a:off x="5211191" y="2725444"/>
            <a:ext cx="2388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800" dirty="0"/>
              <a:t>Q&amp;A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90890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839</TotalTime>
  <Words>347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Active learning On the Cloud </vt:lpstr>
      <vt:lpstr>Background</vt:lpstr>
      <vt:lpstr>Architecture</vt:lpstr>
      <vt:lpstr>Key features</vt:lpstr>
      <vt:lpstr>Management &amp; Monitoring &amp; Analytics</vt:lpstr>
      <vt:lpstr>Some consideration</vt:lpstr>
      <vt:lpstr>Demo</vt:lpstr>
      <vt:lpstr>Lesson learned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learning</dc:title>
  <dc:creator>HAO CHENG</dc:creator>
  <cp:lastModifiedBy>CHH</cp:lastModifiedBy>
  <cp:revision>113</cp:revision>
  <dcterms:created xsi:type="dcterms:W3CDTF">2017-06-28T03:34:49Z</dcterms:created>
  <dcterms:modified xsi:type="dcterms:W3CDTF">2017-07-01T04:01:16Z</dcterms:modified>
</cp:coreProperties>
</file>