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70" r:id="rId11"/>
    <p:sldId id="271" r:id="rId12"/>
    <p:sldId id="272" r:id="rId13"/>
    <p:sldId id="273" r:id="rId14"/>
    <p:sldId id="267" r:id="rId15"/>
    <p:sldId id="261" r:id="rId16"/>
    <p:sldId id="262" r:id="rId17"/>
    <p:sldId id="269" r:id="rId18"/>
    <p:sldId id="268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Titillium Web Light" panose="020B0604020202020204" charset="0"/>
      <p:regular r:id="rId40"/>
      <p:bold r:id="rId41"/>
      <p:italic r:id="rId42"/>
      <p:boldItalic r:id="rId43"/>
    </p:embeddedFont>
    <p:embeddedFont>
      <p:font typeface="Dosis Light" panose="020B0604020202020204" charset="0"/>
      <p:regular r:id="rId44"/>
      <p:bold r:id="rId45"/>
    </p:embeddedFont>
    <p:embeddedFont>
      <p:font typeface="Dosis" panose="020B0604020202020204" charset="0"/>
      <p:regular r:id="rId46"/>
      <p:bold r:id="rId47"/>
    </p:embeddedFont>
    <p:embeddedFont>
      <p:font typeface="Titillium Web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Shape 39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58" name="Shape 39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Shape 39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6" name="Shape 39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Shape 39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82" name="Shape 39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Shape 39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8" name="Shape 39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Shape 38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9" name="Shape 38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Shape 38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6" name="Shape 38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Shape 39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51" name="Shape 39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Shape 39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5" name="Shape 39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Shape 39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0" name="Shape 39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Shape 38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6" name="Shape 38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" name="Shape 39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6" name="Shape 39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Shape 40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2" name="Shape 40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Shape 40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8" name="Shape 40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Shape 40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4" name="Shape 40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1" name="Shape 40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2" name="Shape 40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Shape 40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Shape 40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Shape 40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4" name="Shape 40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9" name="Shape 40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0" name="Shape 40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Shape 40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7" name="Shape 40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2" name="Shape 40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3" name="Shape 40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Shape 38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61" name="Shape 38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Shape 40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60" name="Shape 40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8" name="Shape 40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79" name="Shape 40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7" name="Shape 40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88" name="Shape 40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Shape 40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6" name="Shape 40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Shape 4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4" name="Shape 4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Shape 4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2" name="Shape 4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Shape 4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0" name="Shape 4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Shape 4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8" name="Shape 4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Shape 38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66" name="Shape 38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Shape 38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72" name="Shape 38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Shape 38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8" name="Shape 38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05" name="Shape 39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Shape 39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2" name="Shape 39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Shape 39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31" name="Shape 39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>
              <a:spcBef>
                <a:spcPts val="0"/>
              </a:spcBef>
              <a:buClr>
                <a:srgbClr val="80BFB7"/>
              </a:buClr>
              <a:buSzPct val="100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Shape 327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grpSp>
        <p:nvGrpSpPr>
          <p:cNvPr id="3280" name="Shape 328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81" name="Shape 328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Shape 328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Shape 329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8" name="Shape 333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339" name="Shape 333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Shape 334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Shape 335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Shape 3353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Shape 337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Shape 338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Shape 338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Shape 3382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Shape 3383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Shape 3384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Shape 338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Shape 338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Shape 338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Shape 339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Shape 339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Shape 3392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Shape 3393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Shape 3394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Shape 339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Shape 339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1" name="Shape 340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402" name="Shape 3402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Shape 3403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Shape 3404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Shape 340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Shape 340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Shape 340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Shape 340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Shape 340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Shape 34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Shape 34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Shape 3412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Shape 3413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Shape 3414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Shape 341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Shape 341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Shape 341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Shape 341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Shape 341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Shape 342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Shape 3422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Shape 3423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Shape 3424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Shape 342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Shape 342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Shape 342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Shape 3454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Shape 345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Shape 345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Shape 345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Shape 345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Shape 345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Shape 346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Shape 3463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Shape 3464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Shape 346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Shape 346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Shape 346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Shape 347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Shape 347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Shape 3472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Shape 3473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Shape 3474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Shape 347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Shape 347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Shape 347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Shape 348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Shape 3482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Shape 3483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Shape 348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Shape 348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Shape 348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Shape 348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3" name="Shape 350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504" name="Shape 3504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Shape 350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Shape 350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Shape 350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Shape 350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Shape 35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Shape 35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Shape 3512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Shape 3513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Shape 3514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Shape 351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Shape 351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Shape 351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Shape 351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Shape 351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Shape 352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Shape 3522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Shape 3523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Shape 352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Shape 352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Shape 352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Shape 352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Shape 352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Shape 353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Shape 353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Shape 3532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Shape 3533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Shape 3534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Shape 353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Shape 353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Shape 353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Shape 353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Shape 353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Shape 354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Shape 354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Shape 3542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Shape 3543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Shape 3544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Shape 354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Shape 354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Shape 354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Shape 354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Shape 354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Shape 355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Shape 355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Shape 3552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Shape 3553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4" name="Shape 355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Shape 3556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grpSp>
        <p:nvGrpSpPr>
          <p:cNvPr id="3557" name="Shape 355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58" name="Shape 355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Shape 355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Shape 356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Shape 356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Shape 3562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Shape 356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Shape 3564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Shape 356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Shape 356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Shape 356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Shape 356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Shape 356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Shape 357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Shape 357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Shape 3572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Shape 357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Shape 3574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Shape 357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Shape 357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Shape 357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Shape 357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Shape 357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Shape 358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Shape 358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Shape 3582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Shape 358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Shape 3584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Shape 358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Shape 358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Shape 358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Shape 358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Shape 359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Shape 359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Shape 3592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Shape 359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Shape 3594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Shape 359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Shape 359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Shape 359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Shape 359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Shape 359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Shape 360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Shape 360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Shape 3602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Shape 360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Shape 3604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Shape 360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Shape 360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Shape 360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Shape 360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Shape 360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Shape 36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Shape 36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Shape 3612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Shape 3614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5" name="Shape 361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616" name="Shape 361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Shape 361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Shape 361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Shape 362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Shape 362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Shape 362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Shape 3624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Shape 362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Shape 362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Shape 362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Shape 363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Shape 3632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Shape 363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Shape 3634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Shape 363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Shape 363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Shape 363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Shape 363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Shape 363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Shape 364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Shape 364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Shape 3642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Shape 364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Shape 3644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Shape 364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Shape 364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Shape 364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Shape 364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Shape 364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Shape 365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Shape 365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Shape 3652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Shape 365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Shape 3654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Shape 365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Shape 365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Shape 365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Shape 365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Shape 365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Shape 366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Shape 366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Shape 3662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Shape 366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Shape 3664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Shape 366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Shape 366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Shape 366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Shape 366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Shape 366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Shape 367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Shape 367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Shape 3672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Shape 367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Shape 3674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Shape 367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Shape 367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Shape 367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8" name="Shape 367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679" name="Shape 367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Shape 368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Shape 368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Shape 3682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Shape 368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Shape 3684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Shape 368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Shape 368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Shape 368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Shape 368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Shape 368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Shape 369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Shape 369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Shape 3692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Shape 369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Shape 3694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Shape 369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Shape 369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Shape 369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Shape 369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Shape 369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Shape 370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Shape 370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Shape 3702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Shape 370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Shape 3704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Shape 370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Shape 370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Shape 370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Shape 370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Shape 370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Shape 37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Shape 37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Shape 3712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Shape 3714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Shape 371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Shape 371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Shape 371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Shape 371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Shape 372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Shape 372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Shape 3722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Shape 372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Shape 3724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Shape 372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Shape 372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Shape 372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Shape 373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Shape 3732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Shape 373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Shape 373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Shape 373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Shape 373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Shape 373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Shape 373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Shape 374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Shape 374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Shape 3742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Shape 374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Shape 3744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Shape 374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Shape 374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Shape 374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Shape 374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Shape 374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Shape 375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Shape 375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Shape 3752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Shape 375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Shape 3754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Shape 375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Shape 375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Shape 375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Shape 375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Shape 376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Shape 376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Shape 3762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Shape 376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Shape 3764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Shape 376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Shape 376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Shape 376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Shape 376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Shape 376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Shape 377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Shape 377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Shape 3772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Shape 377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Shape 3774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Shape 377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Shape 377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Shape 377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Shape 377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Shape 377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0" name="Shape 378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781" name="Shape 378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Shape 3782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Shape 3784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Shape 378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Shape 378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Shape 378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Shape 378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Shape 378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Shape 379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Shape 379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Shape 3792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Shape 379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Shape 3794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Shape 379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Shape 379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Shape 379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Shape 379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Shape 379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Shape 380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Shape 380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Shape 3802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Shape 380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Shape 3804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Shape 380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Shape 380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Shape 380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Shape 380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Shape 38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Shape 3812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Shape 381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Shape 3814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Shape 381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Shape 381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Shape 381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Shape 381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Shape 381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Shape 382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Shape 382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Shape 3822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Shape 382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Shape 3824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Shape 382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Shape 382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Shape 382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Shape 382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Shape 382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Shape 383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1" name="Shape 38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Shape 52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28" name="Shape 52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Shape 58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86" name="Shape 58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Shape 64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49" name="Shape 64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Shape 75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751" name="Shape 75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1" name="Shape 80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804" name="Shape 804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24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grpSp>
        <p:nvGrpSpPr>
          <p:cNvPr id="805" name="Shape 805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806" name="Shape 806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Shape 86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Shape 88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887" name="Shape 887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6" name="Shape 1006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007" name="Shape 1007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6" name="Shape 1216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217" name="Shape 1217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Shape 1321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▪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▫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●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○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Char char="■"/>
              <a:defRPr sz="3000" b="0" i="1" u="none" strike="noStrike" cap="non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1322" name="Shape 1322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Dosis"/>
              <a:buNone/>
            </a:pPr>
            <a:r>
              <a:rPr lang="en-SG" sz="12000" b="0" i="0" u="none" strike="noStrike" cap="non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323" name="Shape 132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324" name="Shape 132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4" name="Shape 140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405" name="Shape 1405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Shape 141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4" name="Shape 152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525" name="Shape 1525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Shape 159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Shape 1598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Shape 1599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Shape 1600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Shape 1601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Shape 160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Shape 1669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Shape 1671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Shape 167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Shape 168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Shape 1725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Shape 1726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4" name="Shape 173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735" name="Shape 1735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Shape 1737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Shape 1739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Shape 1741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Shape 174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Shape 1745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Shape 1746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Shape 1748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Shape 1751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Shape 175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Shape 175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Shape 1755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Shape 176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Shape 1796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Shape 180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Shape 180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Shape 1811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Shape 181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Shape 181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Shape 1819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8" name="Shape 18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Shape 184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1841" name="Shape 184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grpSp>
        <p:nvGrpSpPr>
          <p:cNvPr id="1842" name="Shape 184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3" name="Shape 184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0" name="Shape 190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1" name="Shape 190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3" name="Shape 196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4" name="Shape 196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Shape 199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Shape 199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5" name="Shape 2065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066" name="Shape 206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Shape 206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Shape 206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Shape 210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Shape 210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6" name="Shape 211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8" name="Shape 211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19" name="Shape 211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Shape 212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Shape 212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Shape 2122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Shape 2123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Shape 2124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Shape 212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Shape 212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6" name="Shape 217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77" name="Shape 217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Shape 2184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Shape 223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9" name="Shape 223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0" name="Shape 224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Shape 2242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Shape 2243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Shape 2244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Shape 224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Shape 226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Shape 226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Shape 226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Shape 227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Shape 227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Shape 2272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1" name="Shape 2341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342" name="Shape 2342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Shape 2344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Shape 234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Shape 234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Shape 234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Shape 237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Shape 237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Shape 237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Shape 237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Shape 238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2" name="Shape 239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80BF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80BF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Shape 239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2395" name="Shape 2395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2396" name="Shape 239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18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grpSp>
        <p:nvGrpSpPr>
          <p:cNvPr id="2397" name="Shape 239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Shape 239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Shape 239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Shape 240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Shape 2402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Shape 240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Shape 245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56" name="Shape 245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Shape 251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Shape 251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Shape 251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Shape 251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19" name="Shape 251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Shape 252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Shape 2522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Shape 252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Shape 2524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Shape 254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Shape 254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Shape 254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Shape 254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Shape 262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621" name="Shape 262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Shape 2622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Shape 2624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Shape 262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Shape 262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Shape 265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Shape 265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Shape 267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Shape 267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 rt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2674" name="Shape 2674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2675" name="Shape 2675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2676" name="Shape 2676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16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grpSp>
        <p:nvGrpSpPr>
          <p:cNvPr id="2677" name="Shape 267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8" name="Shape 267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Shape 267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Shape 268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5" name="Shape 273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6" name="Shape 273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Shape 273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Shape 273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Shape 2794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8" name="Shape 279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799" name="Shape 279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Shape 282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Shape 282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0" name="Shape 290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901" name="Shape 290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Shape 2902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Shape 290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Shape 293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1" name="Shape 295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bg>
      <p:bgPr>
        <a:solidFill>
          <a:srgbClr val="1D1D1B"/>
        </a:solidFill>
        <a:effectLst/>
      </p:bgPr>
    </p:bg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Shape 2953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954" name="Shape 2954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Shape 2955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Shape 2956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Shape 2957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Shape 2958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Shape 2959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Shape 2960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Shape 2961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Shape 296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Shape 2963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Shape 2964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Shape 2965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Shape 2966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Shape 2967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Shape 2968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Shape 2969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Shape 2970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Shape 2971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Shape 297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Shape 2973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Shape 2974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Shape 2975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Shape 2976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Shape 2977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Shape 2978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Shape 2979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Shape 2980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Shape 2981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Shape 298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Shape 2983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Shape 2984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Shape 2985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Shape 2986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Shape 2987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Shape 2988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Shape 2989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Shape 299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Shape 2991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Shape 299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Shape 2993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Shape 2994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Shape 2995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Shape 2996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Shape 2997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Shape 2998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Shape 2999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Shape 300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Shape 3001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Shape 300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Shape 3003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Shape 3004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Shape 3005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Shape 3006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Shape 3007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Shape 3008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Shape 3009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Shape 30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Shape 3011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Shape 30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Shape 3013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Shape 3014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Shape 3015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Shape 3016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Shape 3017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Shape 3018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Shape 3019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Shape 302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Shape 3021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Shape 302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Shape 3023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Shape 3024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Shape 3025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Shape 3026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Shape 3028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Shape 3031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Shape 303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Shape 3033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Shape 3034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Shape 3035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Shape 3036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Shape 3038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Shape 3039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Shape 3040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Shape 3041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Shape 304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Shape 3043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Shape 3044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Shape 3045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Shape 3046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Shape 3047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Shape 3048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Shape 3049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Shape 3050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Shape 3051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Shape 305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Shape 3053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Shape 3054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Shape 3055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Shape 3056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Shape 3057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Shape 3058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Shape 3059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Shape 3060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Shape 3061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Shape 306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Shape 3063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Shape 3064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Shape 3065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Shape 3066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Shape 3067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Shape 3069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Shape 307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Shape 3073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Shape 3074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Shape 3075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Shape 3077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Shape 3078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Shape 3080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Shape 3081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Shape 308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Shape 3083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Shape 3084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Shape 3085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Shape 3086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Shape 3087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Shape 3088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Shape 3089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Shape 309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Shape 3091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Shape 309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Shape 3093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Shape 3094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Shape 3095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Shape 3096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Shape 3097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Shape 3098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Shape 3099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Shape 310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Shape 3101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Shape 310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Shape 3103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Shape 3104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Shape 3106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Shape 3107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Shape 3109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Shape 3110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Shape 31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Shape 3113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Shape 3114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Shape 3115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116" name="Shape 3116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Shape 3117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Shape 3118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Shape 3119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Shape 3120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Shape 3121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Shape 312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Shape 3123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Shape 3124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Shape 3125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Shape 3126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Shape 3127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Shape 3128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Shape 3129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Shape 3130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Shape 3131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Shape 313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Shape 3133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Shape 3134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Shape 3135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Shape 3136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Shape 3137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Shape 3138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Shape 3139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Shape 3140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Shape 3141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Shape 314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Shape 3143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Shape 3144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Shape 3146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Shape 3147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Shape 3148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Shape 3149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Shape 315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Shape 3151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Shape 315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Shape 3153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Shape 315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Shape 3155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Shape 3156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Shape 3157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Shape 3158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Shape 3159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Shape 316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Shape 3161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Shape 316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Shape 3163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Shape 316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Shape 3165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Shape 3166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Shape 3167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Shape 3168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Shape 3169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Shape 317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Shape 3171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Shape 317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Shape 3173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Shape 317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Shape 3175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Shape 3176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Shape 3177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Shape 3178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Shape 3179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Shape 318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Shape 3181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Shape 318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Shape 3183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Shape 318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Shape 3185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Shape 3186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Shape 3187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Shape 3188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Shape 3189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Shape 319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Shape 3191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Shape 319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Shape 3193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Shape 3194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Shape 3195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Shape 3196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Shape 3197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Shape 3198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Shape 3199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Shape 3200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Shape 3201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Shape 320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Shape 3203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Shape 3204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Shape 3205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Shape 3206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Shape 3207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Shape 3208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Shape 3209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Shape 3210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Shape 3211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Shape 32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Shape 3213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Shape 3214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Shape 3215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Shape 3216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Shape 3217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Shape 3218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Shape 3219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Shape 3220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Shape 3221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Shape 322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Shape 3223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Shape 3224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Shape 3225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Shape 3226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Shape 3227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Shape 3228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Shape 3229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Shape 323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Shape 3231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Shape 323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Shape 3233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Shape 323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Shape 3235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Shape 3236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Shape 3237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Shape 3238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Shape 3239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Shape 3240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Shape 3241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Shape 324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Shape 3243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Shape 324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Shape 3246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Shape 3247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Shape 3248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Shape 3249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Shape 325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Shape 3251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Shape 325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Shape 3253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Shape 3254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Shape 3255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Shape 3256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Shape 3257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Shape 3258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Shape 3259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Shape 3260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Shape 3261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Shape 326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Shape 3263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Shape 326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Shape 3265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Shape 3266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Shape 3267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Shape 3269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Shape 327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Shape 3271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Shape 327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Shape 3273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Shape 327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Shape 3275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Shape 3276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Shape 327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SG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indent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0" marR="0" lvl="3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0" marR="0" lvl="4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0" marR="0" lvl="5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0" marR="0" lvl="6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0" marR="0" lvl="7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0" marR="0" lvl="8" indent="152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fld id="{00000000-1234-1234-1234-123412341234}" type="slidenum">
              <a:rPr lang="en-SG" sz="12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-SG" sz="1200" b="0" i="0" u="none" strike="noStrike" cap="non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Dosis Light"/>
              <a:buNone/>
            </a:pPr>
            <a:r>
              <a:rPr lang="en-SG"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Movie Success Predictor</a:t>
            </a:r>
          </a:p>
        </p:txBody>
      </p:sp>
      <p:grpSp>
        <p:nvGrpSpPr>
          <p:cNvPr id="3837" name="Shape 3837"/>
          <p:cNvGrpSpPr/>
          <p:nvPr/>
        </p:nvGrpSpPr>
        <p:grpSpPr>
          <a:xfrm rot="1566130">
            <a:off x="177376" y="594842"/>
            <a:ext cx="598509" cy="457890"/>
            <a:chOff x="6625350" y="1613750"/>
            <a:chExt cx="480525" cy="438400"/>
          </a:xfrm>
        </p:grpSpPr>
        <p:sp>
          <p:nvSpPr>
            <p:cNvPr id="3838" name="Shape 38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8"/>
                  </a:moveTo>
                  <a:lnTo>
                    <a:pt x="13692" y="110228"/>
                  </a:lnTo>
                  <a:lnTo>
                    <a:pt x="14303" y="112448"/>
                  </a:lnTo>
                  <a:lnTo>
                    <a:pt x="14939" y="114213"/>
                  </a:lnTo>
                  <a:lnTo>
                    <a:pt x="16797" y="115560"/>
                  </a:lnTo>
                  <a:lnTo>
                    <a:pt x="18655" y="117325"/>
                  </a:lnTo>
                  <a:lnTo>
                    <a:pt x="20513" y="118216"/>
                  </a:lnTo>
                  <a:lnTo>
                    <a:pt x="23007" y="119108"/>
                  </a:lnTo>
                  <a:lnTo>
                    <a:pt x="25501" y="119563"/>
                  </a:lnTo>
                  <a:lnTo>
                    <a:pt x="28606" y="119999"/>
                  </a:lnTo>
                  <a:lnTo>
                    <a:pt x="105060" y="119999"/>
                  </a:lnTo>
                  <a:lnTo>
                    <a:pt x="108776" y="119563"/>
                  </a:lnTo>
                  <a:lnTo>
                    <a:pt x="111906" y="118671"/>
                  </a:lnTo>
                  <a:lnTo>
                    <a:pt x="114375" y="117780"/>
                  </a:lnTo>
                  <a:lnTo>
                    <a:pt x="116869" y="115996"/>
                  </a:lnTo>
                  <a:lnTo>
                    <a:pt x="118727" y="113777"/>
                  </a:lnTo>
                  <a:lnTo>
                    <a:pt x="119974" y="111993"/>
                  </a:lnTo>
                  <a:lnTo>
                    <a:pt x="119974" y="109337"/>
                  </a:lnTo>
                  <a:lnTo>
                    <a:pt x="119974" y="107117"/>
                  </a:lnTo>
                  <a:lnTo>
                    <a:pt x="94498" y="2238"/>
                  </a:lnTo>
                  <a:lnTo>
                    <a:pt x="65891" y="909"/>
                  </a:lnTo>
                  <a:lnTo>
                    <a:pt x="41662" y="45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Shape 38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"/>
                  </a:moveTo>
                  <a:lnTo>
                    <a:pt x="0" y="119969"/>
                  </a:lnTo>
                  <a:lnTo>
                    <a:pt x="26967" y="114846"/>
                  </a:lnTo>
                  <a:lnTo>
                    <a:pt x="49022" y="108940"/>
                  </a:lnTo>
                  <a:lnTo>
                    <a:pt x="68571" y="103063"/>
                  </a:lnTo>
                  <a:lnTo>
                    <a:pt x="85714" y="95710"/>
                  </a:lnTo>
                  <a:lnTo>
                    <a:pt x="100451" y="87604"/>
                  </a:lnTo>
                  <a:lnTo>
                    <a:pt x="110175" y="78774"/>
                  </a:lnTo>
                  <a:lnTo>
                    <a:pt x="117593" y="69191"/>
                  </a:lnTo>
                  <a:lnTo>
                    <a:pt x="120000" y="59638"/>
                  </a:lnTo>
                  <a:lnTo>
                    <a:pt x="117593" y="50055"/>
                  </a:lnTo>
                  <a:lnTo>
                    <a:pt x="110175" y="41225"/>
                  </a:lnTo>
                  <a:lnTo>
                    <a:pt x="100451" y="32395"/>
                  </a:lnTo>
                  <a:lnTo>
                    <a:pt x="85714" y="24289"/>
                  </a:lnTo>
                  <a:lnTo>
                    <a:pt x="68571" y="16936"/>
                  </a:lnTo>
                  <a:lnTo>
                    <a:pt x="49022" y="10306"/>
                  </a:lnTo>
                  <a:lnTo>
                    <a:pt x="26967" y="515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Shape 38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0"/>
                  </a:moveTo>
                  <a:lnTo>
                    <a:pt x="83244" y="509"/>
                  </a:lnTo>
                  <a:lnTo>
                    <a:pt x="54012" y="509"/>
                  </a:lnTo>
                  <a:lnTo>
                    <a:pt x="48761" y="998"/>
                  </a:lnTo>
                  <a:lnTo>
                    <a:pt x="43510" y="1508"/>
                  </a:lnTo>
                  <a:lnTo>
                    <a:pt x="38259" y="2507"/>
                  </a:lnTo>
                  <a:lnTo>
                    <a:pt x="33746" y="3506"/>
                  </a:lnTo>
                  <a:lnTo>
                    <a:pt x="29263" y="4994"/>
                  </a:lnTo>
                  <a:lnTo>
                    <a:pt x="24749" y="6991"/>
                  </a:lnTo>
                  <a:lnTo>
                    <a:pt x="20266" y="8968"/>
                  </a:lnTo>
                  <a:lnTo>
                    <a:pt x="16489" y="11455"/>
                  </a:lnTo>
                  <a:lnTo>
                    <a:pt x="12743" y="13942"/>
                  </a:lnTo>
                  <a:lnTo>
                    <a:pt x="9764" y="16939"/>
                  </a:lnTo>
                  <a:lnTo>
                    <a:pt x="6755" y="19935"/>
                  </a:lnTo>
                  <a:lnTo>
                    <a:pt x="4513" y="22911"/>
                  </a:lnTo>
                  <a:lnTo>
                    <a:pt x="2241" y="26397"/>
                  </a:lnTo>
                  <a:lnTo>
                    <a:pt x="1504" y="29393"/>
                  </a:lnTo>
                  <a:lnTo>
                    <a:pt x="0" y="32879"/>
                  </a:lnTo>
                  <a:lnTo>
                    <a:pt x="0" y="36344"/>
                  </a:lnTo>
                  <a:lnTo>
                    <a:pt x="0" y="84144"/>
                  </a:lnTo>
                  <a:lnTo>
                    <a:pt x="0" y="87630"/>
                  </a:lnTo>
                  <a:lnTo>
                    <a:pt x="1504" y="90626"/>
                  </a:lnTo>
                  <a:lnTo>
                    <a:pt x="2241" y="94112"/>
                  </a:lnTo>
                  <a:lnTo>
                    <a:pt x="4513" y="97088"/>
                  </a:lnTo>
                  <a:lnTo>
                    <a:pt x="6755" y="100574"/>
                  </a:lnTo>
                  <a:lnTo>
                    <a:pt x="9764" y="103570"/>
                  </a:lnTo>
                  <a:lnTo>
                    <a:pt x="12743" y="106057"/>
                  </a:lnTo>
                  <a:lnTo>
                    <a:pt x="16489" y="108544"/>
                  </a:lnTo>
                  <a:lnTo>
                    <a:pt x="20266" y="111031"/>
                  </a:lnTo>
                  <a:lnTo>
                    <a:pt x="24749" y="113028"/>
                  </a:lnTo>
                  <a:lnTo>
                    <a:pt x="29263" y="115005"/>
                  </a:lnTo>
                  <a:lnTo>
                    <a:pt x="33746" y="116514"/>
                  </a:lnTo>
                  <a:lnTo>
                    <a:pt x="38259" y="118002"/>
                  </a:lnTo>
                  <a:lnTo>
                    <a:pt x="43510" y="119001"/>
                  </a:lnTo>
                  <a:lnTo>
                    <a:pt x="48761" y="119490"/>
                  </a:lnTo>
                  <a:lnTo>
                    <a:pt x="54012" y="119490"/>
                  </a:lnTo>
                  <a:lnTo>
                    <a:pt x="83244" y="120000"/>
                  </a:lnTo>
                  <a:lnTo>
                    <a:pt x="120000" y="120000"/>
                  </a:lnTo>
                  <a:lnTo>
                    <a:pt x="120000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Shape 384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5548" y="3106"/>
                  </a:lnTo>
                  <a:lnTo>
                    <a:pt x="111353" y="5767"/>
                  </a:lnTo>
                  <a:lnTo>
                    <a:pt x="106633" y="8210"/>
                  </a:lnTo>
                  <a:lnTo>
                    <a:pt x="102181" y="10644"/>
                  </a:lnTo>
                  <a:lnTo>
                    <a:pt x="97729" y="12869"/>
                  </a:lnTo>
                  <a:lnTo>
                    <a:pt x="93277" y="15085"/>
                  </a:lnTo>
                  <a:lnTo>
                    <a:pt x="84105" y="18636"/>
                  </a:lnTo>
                  <a:lnTo>
                    <a:pt x="75458" y="21960"/>
                  </a:lnTo>
                  <a:lnTo>
                    <a:pt x="66812" y="24403"/>
                  </a:lnTo>
                  <a:lnTo>
                    <a:pt x="58691" y="26619"/>
                  </a:lnTo>
                  <a:lnTo>
                    <a:pt x="51096" y="28390"/>
                  </a:lnTo>
                  <a:lnTo>
                    <a:pt x="45324" y="29498"/>
                  </a:lnTo>
                  <a:lnTo>
                    <a:pt x="39306" y="30388"/>
                  </a:lnTo>
                  <a:lnTo>
                    <a:pt x="33009" y="31051"/>
                  </a:lnTo>
                  <a:lnTo>
                    <a:pt x="26465" y="31723"/>
                  </a:lnTo>
                  <a:lnTo>
                    <a:pt x="13098" y="32604"/>
                  </a:lnTo>
                  <a:lnTo>
                    <a:pt x="0" y="33276"/>
                  </a:lnTo>
                  <a:lnTo>
                    <a:pt x="0" y="86950"/>
                  </a:lnTo>
                  <a:lnTo>
                    <a:pt x="13098" y="87395"/>
                  </a:lnTo>
                  <a:lnTo>
                    <a:pt x="26465" y="88285"/>
                  </a:lnTo>
                  <a:lnTo>
                    <a:pt x="33009" y="88948"/>
                  </a:lnTo>
                  <a:lnTo>
                    <a:pt x="39306" y="89829"/>
                  </a:lnTo>
                  <a:lnTo>
                    <a:pt x="45324" y="90719"/>
                  </a:lnTo>
                  <a:lnTo>
                    <a:pt x="51096" y="91827"/>
                  </a:lnTo>
                  <a:lnTo>
                    <a:pt x="58691" y="93607"/>
                  </a:lnTo>
                  <a:lnTo>
                    <a:pt x="66812" y="95596"/>
                  </a:lnTo>
                  <a:lnTo>
                    <a:pt x="75458" y="98266"/>
                  </a:lnTo>
                  <a:lnTo>
                    <a:pt x="84105" y="101363"/>
                  </a:lnTo>
                  <a:lnTo>
                    <a:pt x="93277" y="105141"/>
                  </a:lnTo>
                  <a:lnTo>
                    <a:pt x="97729" y="107130"/>
                  </a:lnTo>
                  <a:lnTo>
                    <a:pt x="102181" y="109355"/>
                  </a:lnTo>
                  <a:lnTo>
                    <a:pt x="106633" y="111789"/>
                  </a:lnTo>
                  <a:lnTo>
                    <a:pt x="111353" y="114450"/>
                  </a:lnTo>
                  <a:lnTo>
                    <a:pt x="115548" y="117121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Shape 3842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9298" y="197"/>
                  </a:lnTo>
                  <a:lnTo>
                    <a:pt x="40701" y="774"/>
                  </a:lnTo>
                  <a:lnTo>
                    <a:pt x="32105" y="1350"/>
                  </a:lnTo>
                  <a:lnTo>
                    <a:pt x="0" y="4052"/>
                  </a:lnTo>
                  <a:lnTo>
                    <a:pt x="0" y="115750"/>
                  </a:lnTo>
                  <a:lnTo>
                    <a:pt x="32105" y="118641"/>
                  </a:lnTo>
                  <a:lnTo>
                    <a:pt x="40701" y="119225"/>
                  </a:lnTo>
                  <a:lnTo>
                    <a:pt x="49298" y="119612"/>
                  </a:lnTo>
                  <a:lnTo>
                    <a:pt x="60000" y="119992"/>
                  </a:lnTo>
                  <a:lnTo>
                    <a:pt x="79298" y="119992"/>
                  </a:lnTo>
                  <a:lnTo>
                    <a:pt x="87807" y="119612"/>
                  </a:lnTo>
                  <a:lnTo>
                    <a:pt x="100701" y="118838"/>
                  </a:lnTo>
                  <a:lnTo>
                    <a:pt x="111403" y="117875"/>
                  </a:lnTo>
                  <a:lnTo>
                    <a:pt x="117807" y="116714"/>
                  </a:lnTo>
                  <a:lnTo>
                    <a:pt x="120000" y="115363"/>
                  </a:lnTo>
                  <a:lnTo>
                    <a:pt x="120000" y="4628"/>
                  </a:lnTo>
                  <a:lnTo>
                    <a:pt x="117807" y="3278"/>
                  </a:lnTo>
                  <a:lnTo>
                    <a:pt x="111403" y="1927"/>
                  </a:lnTo>
                  <a:lnTo>
                    <a:pt x="100701" y="963"/>
                  </a:lnTo>
                  <a:lnTo>
                    <a:pt x="87807" y="197"/>
                  </a:lnTo>
                  <a:lnTo>
                    <a:pt x="79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3" name="Shape 3843"/>
          <p:cNvSpPr txBox="1"/>
          <p:nvPr/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AD2"/>
              </a:buClr>
              <a:buSzPct val="100000"/>
              <a:buFont typeface="Dosis Light"/>
              <a:buNone/>
            </a:pPr>
            <a:r>
              <a:rPr lang="en-SG" sz="1400" b="1" i="0" u="none" strike="noStrike" cap="none">
                <a:solidFill>
                  <a:srgbClr val="99CAD2"/>
                </a:solidFill>
                <a:latin typeface="Dosis Light"/>
                <a:ea typeface="Dosis Light"/>
                <a:cs typeface="Dosis Light"/>
                <a:sym typeface="Dosis Light"/>
              </a:rPr>
              <a:t>Machine Learning (Decision Tree)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Shape 3960"/>
          <p:cNvSpPr txBox="1">
            <a:spLocks noGrp="1"/>
          </p:cNvSpPr>
          <p:nvPr>
            <p:ph type="body" idx="1"/>
          </p:nvPr>
        </p:nvSpPr>
        <p:spPr>
          <a:xfrm>
            <a:off x="640225" y="936000"/>
            <a:ext cx="6761100" cy="30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b="1"/>
              <a:t>Classification? Many choices such as..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Bayesian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Support Vector Machine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Decision tree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Regression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Neural Networks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and goes on..</a:t>
            </a:r>
          </a:p>
        </p:txBody>
      </p:sp>
      <p:sp>
        <p:nvSpPr>
          <p:cNvPr id="3961" name="Shape 3961"/>
          <p:cNvSpPr txBox="1">
            <a:spLocks noGrp="1"/>
          </p:cNvSpPr>
          <p:nvPr>
            <p:ph type="title"/>
          </p:nvPr>
        </p:nvSpPr>
        <p:spPr>
          <a:xfrm>
            <a:off x="718300" y="15382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Machine Learning Techniques</a:t>
            </a:r>
          </a:p>
        </p:txBody>
      </p:sp>
      <p:sp>
        <p:nvSpPr>
          <p:cNvPr id="3962" name="Shape 396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3" name="Shape 3963" descr="classifie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725" y="1818875"/>
            <a:ext cx="4990851" cy="32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Shape 3968"/>
          <p:cNvSpPr txBox="1">
            <a:spLocks noGrp="1"/>
          </p:cNvSpPr>
          <p:nvPr>
            <p:ph type="title"/>
          </p:nvPr>
        </p:nvSpPr>
        <p:spPr>
          <a:xfrm>
            <a:off x="718300" y="3145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Decision Tree</a:t>
            </a:r>
          </a:p>
        </p:txBody>
      </p:sp>
      <p:sp>
        <p:nvSpPr>
          <p:cNvPr id="3969" name="Shape 3969"/>
          <p:cNvSpPr txBox="1">
            <a:spLocks noGrp="1"/>
          </p:cNvSpPr>
          <p:nvPr>
            <p:ph type="body" idx="1"/>
          </p:nvPr>
        </p:nvSpPr>
        <p:spPr>
          <a:xfrm>
            <a:off x="718300" y="1024650"/>
            <a:ext cx="7111800" cy="30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Fairly transparent and easy to understand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Training data has rule and label (success or failure)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Able to achieve the desired level of accuracy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Best suit for business case we’re trying to address..</a:t>
            </a:r>
          </a:p>
        </p:txBody>
      </p:sp>
      <p:sp>
        <p:nvSpPr>
          <p:cNvPr id="3970" name="Shape 397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1" name="Shape 3971" descr="DT 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750" y="2191150"/>
            <a:ext cx="4359900" cy="275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640225" y="0"/>
            <a:ext cx="76488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How does Decision Tree algorithm work?</a:t>
            </a:r>
          </a:p>
        </p:txBody>
      </p:sp>
      <p:sp>
        <p:nvSpPr>
          <p:cNvPr id="3977" name="Shape 3977"/>
          <p:cNvSpPr txBox="1">
            <a:spLocks noGrp="1"/>
          </p:cNvSpPr>
          <p:nvPr>
            <p:ph type="body" idx="1"/>
          </p:nvPr>
        </p:nvSpPr>
        <p:spPr>
          <a:xfrm>
            <a:off x="640225" y="417425"/>
            <a:ext cx="7111800" cy="30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Place the best attribute of the dataset at the root of the tree.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Split the training set into subsets. Subsets should be made in such a way that each subset contains data with the same value for an attribute.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Repeat step 1 and step 2 on each subset until you find leaf nodes in all the branches of the tree.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978" name="Shape 397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9" name="Shape 39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525" y="1758700"/>
            <a:ext cx="5545991" cy="335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Shape 3984"/>
          <p:cNvSpPr txBox="1"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How Decision Tree is used?</a:t>
            </a:r>
          </a:p>
        </p:txBody>
      </p:sp>
      <p:sp>
        <p:nvSpPr>
          <p:cNvPr id="3985" name="Shape 3985"/>
          <p:cNvSpPr txBox="1">
            <a:spLocks noGrp="1"/>
          </p:cNvSpPr>
          <p:nvPr>
            <p:ph type="body" idx="1"/>
          </p:nvPr>
        </p:nvSpPr>
        <p:spPr>
          <a:xfrm>
            <a:off x="718300" y="721225"/>
            <a:ext cx="7111800" cy="30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Use training data to build prediction model (algorithm mapped it to tree structure)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Evaluate model with test/cross validation data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b="1"/>
              <a:t>Use it to classify new data (movie)..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986" name="Shape 398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7" name="Shape 3987" descr="Decision Tre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050" y="1599950"/>
            <a:ext cx="3869705" cy="36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Shape 394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3600" b="0" i="0" u="none" strike="noStrike" cap="none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Data Cleansing and Improvement</a:t>
            </a:r>
          </a:p>
        </p:txBody>
      </p:sp>
      <p:sp>
        <p:nvSpPr>
          <p:cNvPr id="3941" name="Shape 394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Remove the movie data that has &lt;3 Genres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Remove movie that does not have Gross Profit (Documentary)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Remove movie where the Main/Secondary actors information not available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dirty="0"/>
              <a:t>Remove Actors/Directors that we are not able to find their Facebook information (Facebook Likes)</a:t>
            </a:r>
          </a:p>
        </p:txBody>
      </p:sp>
      <p:sp>
        <p:nvSpPr>
          <p:cNvPr id="3942" name="Shape 39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Shape 388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Features used</a:t>
            </a:r>
          </a:p>
        </p:txBody>
      </p:sp>
      <p:sp>
        <p:nvSpPr>
          <p:cNvPr id="3882" name="Shape 3882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Main Actor (Name and Popularity)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Secondary Actor (Name and Popularity)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Director (Name and Popularity)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Genres (3 categories)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Country of Origin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dirty="0"/>
              <a:t>Budget</a:t>
            </a:r>
          </a:p>
        </p:txBody>
      </p:sp>
      <p:sp>
        <p:nvSpPr>
          <p:cNvPr id="3883" name="Shape 388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Shape 388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Success/Fail?</a:t>
            </a:r>
          </a:p>
        </p:txBody>
      </p:sp>
      <p:sp>
        <p:nvSpPr>
          <p:cNvPr id="3889" name="Shape 3889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Success: Gross Profit more than 20% of Budget of the movie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Fail: Anything below 20% of Budget</a:t>
            </a:r>
          </a:p>
        </p:txBody>
      </p:sp>
      <p:sp>
        <p:nvSpPr>
          <p:cNvPr id="3890" name="Shape 389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1" name="Shape 3891"/>
          <p:cNvGrpSpPr/>
          <p:nvPr/>
        </p:nvGrpSpPr>
        <p:grpSpPr>
          <a:xfrm rot="1057001">
            <a:off x="256908" y="444660"/>
            <a:ext cx="766645" cy="766759"/>
            <a:chOff x="570875" y="4322250"/>
            <a:chExt cx="443300" cy="443325"/>
          </a:xfrm>
        </p:grpSpPr>
        <p:sp>
          <p:nvSpPr>
            <p:cNvPr id="3892" name="Shape 389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Shape 389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Shape 389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Shape 389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Shape 3953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698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110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1,559</a:t>
            </a:r>
          </a:p>
        </p:txBody>
      </p:sp>
      <p:sp>
        <p:nvSpPr>
          <p:cNvPr id="3954" name="Shape 3954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Rows of data (cleansed)</a:t>
            </a:r>
          </a:p>
        </p:txBody>
      </p:sp>
      <p:sp>
        <p:nvSpPr>
          <p:cNvPr id="3955" name="Shape 395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Shape 394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>
                <a:solidFill>
                  <a:srgbClr val="80BFB7"/>
                </a:solidFill>
              </a:rPr>
              <a:t>18</a:t>
            </a:fld>
            <a:endParaRPr lang="en-SG">
              <a:solidFill>
                <a:srgbClr val="80BFB7"/>
              </a:solidFill>
            </a:endParaRPr>
          </a:p>
        </p:txBody>
      </p:sp>
      <p:pic>
        <p:nvPicPr>
          <p:cNvPr id="3948" name="Shape 39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982065"/>
            <a:ext cx="8839197" cy="2681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Shape 3992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WEKA TOOL Example</a:t>
            </a:r>
          </a:p>
        </p:txBody>
      </p:sp>
      <p:sp>
        <p:nvSpPr>
          <p:cNvPr id="3993" name="Shape 399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Shape 3848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60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HELLO!</a:t>
            </a:r>
          </a:p>
        </p:txBody>
      </p:sp>
      <p:sp>
        <p:nvSpPr>
          <p:cNvPr id="3849" name="Shape 3849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1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Team #7: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1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Aung Myo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1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Cheng Hao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1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Lim, Hean Soon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1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Lin, Wei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1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Liu, Yakun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1" i="0" u="none" strike="noStrike" cap="non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Nyi Nyi Zin</a:t>
            </a:r>
          </a:p>
        </p:txBody>
      </p:sp>
      <p:pic>
        <p:nvPicPr>
          <p:cNvPr id="3850" name="Shape 3850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6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1" name="Shape 385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2" name="Shape 3852"/>
          <p:cNvGrpSpPr/>
          <p:nvPr/>
        </p:nvGrpSpPr>
        <p:grpSpPr>
          <a:xfrm>
            <a:off x="3013648" y="1748367"/>
            <a:ext cx="451252" cy="432860"/>
            <a:chOff x="5241175" y="4959100"/>
            <a:chExt cx="539775" cy="517775"/>
          </a:xfrm>
        </p:grpSpPr>
        <p:sp>
          <p:nvSpPr>
            <p:cNvPr id="3853" name="Shape 385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Shape 385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Shape 385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Shape 385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Shape 385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Shape 385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8" name="Shape 399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>
                <a:solidFill>
                  <a:srgbClr val="80BFB7"/>
                </a:solidFill>
              </a:rPr>
              <a:t>20</a:t>
            </a:fld>
            <a:endParaRPr lang="en-SG">
              <a:solidFill>
                <a:srgbClr val="80BFB7"/>
              </a:solidFill>
            </a:endParaRPr>
          </a:p>
        </p:txBody>
      </p:sp>
      <p:pic>
        <p:nvPicPr>
          <p:cNvPr id="3999" name="Shape 39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181" y="211800"/>
            <a:ext cx="39448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Shape 400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>
                <a:solidFill>
                  <a:srgbClr val="80BFB7"/>
                </a:solidFill>
              </a:rPr>
              <a:t>21</a:t>
            </a:fld>
            <a:endParaRPr lang="en-SG">
              <a:solidFill>
                <a:srgbClr val="80BFB7"/>
              </a:solidFill>
            </a:endParaRPr>
          </a:p>
        </p:txBody>
      </p:sp>
      <p:pic>
        <p:nvPicPr>
          <p:cNvPr id="4005" name="Shape 40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156" y="186000"/>
            <a:ext cx="39448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0" name="Shape 40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>
                <a:solidFill>
                  <a:srgbClr val="80BFB7"/>
                </a:solidFill>
              </a:rPr>
              <a:t>22</a:t>
            </a:fld>
            <a:endParaRPr lang="en-SG">
              <a:solidFill>
                <a:srgbClr val="80BFB7"/>
              </a:solidFill>
            </a:endParaRPr>
          </a:p>
        </p:txBody>
      </p:sp>
      <p:pic>
        <p:nvPicPr>
          <p:cNvPr id="4011" name="Shape 40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281" y="152400"/>
            <a:ext cx="39448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Shape 401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>
                <a:solidFill>
                  <a:srgbClr val="80BFB7"/>
                </a:solidFill>
              </a:rPr>
              <a:t>23</a:t>
            </a:fld>
            <a:endParaRPr lang="en-SG">
              <a:solidFill>
                <a:srgbClr val="80BFB7"/>
              </a:solidFill>
            </a:endParaRPr>
          </a:p>
        </p:txBody>
      </p:sp>
      <p:pic>
        <p:nvPicPr>
          <p:cNvPr id="4017" name="Shape 40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00" y="241525"/>
            <a:ext cx="2613249" cy="320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8" name="Shape 40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650" y="890025"/>
            <a:ext cx="2613249" cy="320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9" name="Shape 40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9000" y="1574650"/>
            <a:ext cx="2596752" cy="318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" name="Shape 40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/>
              <a:t>24</a:t>
            </a:fld>
            <a:endParaRPr lang="en-SG"/>
          </a:p>
        </p:txBody>
      </p:sp>
      <p:pic>
        <p:nvPicPr>
          <p:cNvPr id="4025" name="Shape 40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231" y="112800"/>
            <a:ext cx="39448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Shape 40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/>
              <a:t>25</a:t>
            </a:fld>
            <a:endParaRPr lang="en-SG"/>
          </a:p>
        </p:txBody>
      </p:sp>
      <p:pic>
        <p:nvPicPr>
          <p:cNvPr id="4031" name="Shape 40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106" y="182125"/>
            <a:ext cx="39448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6" name="Shape 40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0BFB7"/>
              </a:buClr>
              <a:buSzPct val="100000"/>
              <a:buFont typeface="Arial"/>
              <a:buNone/>
            </a:pPr>
            <a:fld id="{00000000-1234-1234-1234-123412341234}" type="slidenum">
              <a:rPr lang="en-SG"/>
              <a:t>26</a:t>
            </a:fld>
            <a:endParaRPr lang="en-SG"/>
          </a:p>
        </p:txBody>
      </p:sp>
      <p:pic>
        <p:nvPicPr>
          <p:cNvPr id="4037" name="Shape 40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606" y="152400"/>
            <a:ext cx="39448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2" name="Shape 40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SG"/>
              <a:t>27</a:t>
            </a:fld>
            <a:endParaRPr lang="en-SG"/>
          </a:p>
        </p:txBody>
      </p:sp>
      <p:pic>
        <p:nvPicPr>
          <p:cNvPr id="4043" name="Shape 40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25" y="567275"/>
            <a:ext cx="4378525" cy="33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4" name="Shape 4044"/>
          <p:cNvSpPr txBox="1">
            <a:spLocks noGrp="1"/>
          </p:cNvSpPr>
          <p:nvPr>
            <p:ph type="body" idx="4294967295"/>
          </p:nvPr>
        </p:nvSpPr>
        <p:spPr>
          <a:xfrm>
            <a:off x="4836225" y="1120425"/>
            <a:ext cx="2800200" cy="170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SG">
                <a:solidFill>
                  <a:srgbClr val="FFFFFF"/>
                </a:solidFill>
              </a:rPr>
              <a:t>To validate the accuracy, we used Weka Explorer (with 10 Cross-validation)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SG">
                <a:solidFill>
                  <a:srgbClr val="FFFFFF"/>
                </a:solidFill>
              </a:rPr>
              <a:t>Accuracy: 62%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9" name="Shape 404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SG"/>
              <a:t>28</a:t>
            </a:fld>
            <a:endParaRPr lang="en-SG"/>
          </a:p>
        </p:txBody>
      </p:sp>
      <p:pic>
        <p:nvPicPr>
          <p:cNvPr id="4050" name="Shape 40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31" y="152400"/>
            <a:ext cx="64135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5" name="Shape 40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25" y="567275"/>
            <a:ext cx="4378543" cy="33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6" name="Shape 405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SG"/>
              <a:t>29</a:t>
            </a:fld>
            <a:endParaRPr lang="en-SG"/>
          </a:p>
        </p:txBody>
      </p:sp>
      <p:sp>
        <p:nvSpPr>
          <p:cNvPr id="4057" name="Shape 4057"/>
          <p:cNvSpPr txBox="1">
            <a:spLocks noGrp="1"/>
          </p:cNvSpPr>
          <p:nvPr>
            <p:ph type="body" idx="4294967295"/>
          </p:nvPr>
        </p:nvSpPr>
        <p:spPr>
          <a:xfrm>
            <a:off x="4836225" y="1120425"/>
            <a:ext cx="2800200" cy="170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SG">
                <a:solidFill>
                  <a:srgbClr val="FFFFFF"/>
                </a:solidFill>
              </a:rPr>
              <a:t>Resample the data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SG">
                <a:solidFill>
                  <a:srgbClr val="FFFFFF"/>
                </a:solidFill>
              </a:rPr>
              <a:t>Accuracy: 72%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Shape 386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48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2" name="Shape 4062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5616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7200">
                <a:solidFill>
                  <a:srgbClr val="D3EBD5"/>
                </a:solidFill>
              </a:rPr>
              <a:t>DEMO~</a:t>
            </a:r>
          </a:p>
        </p:txBody>
      </p:sp>
      <p:sp>
        <p:nvSpPr>
          <p:cNvPr id="4063" name="Shape 4063"/>
          <p:cNvSpPr/>
          <p:nvPr/>
        </p:nvSpPr>
        <p:spPr>
          <a:xfrm>
            <a:off x="2347313" y="2155769"/>
            <a:ext cx="270900" cy="25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4" name="Shape 4064"/>
          <p:cNvGrpSpPr/>
          <p:nvPr/>
        </p:nvGrpSpPr>
        <p:grpSpPr>
          <a:xfrm>
            <a:off x="2011279" y="703734"/>
            <a:ext cx="1160655" cy="1160900"/>
            <a:chOff x="6654650" y="3665275"/>
            <a:chExt cx="409200" cy="409200"/>
          </a:xfrm>
        </p:grpSpPr>
        <p:sp>
          <p:nvSpPr>
            <p:cNvPr id="4065" name="Shape 4065"/>
            <p:cNvSpPr/>
            <p:nvPr/>
          </p:nvSpPr>
          <p:spPr>
            <a:xfrm>
              <a:off x="6808525" y="3819150"/>
              <a:ext cx="211800" cy="21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Shape 4066"/>
            <p:cNvSpPr/>
            <p:nvPr/>
          </p:nvSpPr>
          <p:spPr>
            <a:xfrm>
              <a:off x="6654650" y="3665275"/>
              <a:ext cx="409200" cy="40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7" name="Shape 4067"/>
          <p:cNvGrpSpPr/>
          <p:nvPr/>
        </p:nvGrpSpPr>
        <p:grpSpPr>
          <a:xfrm rot="1057001">
            <a:off x="892678" y="1616681"/>
            <a:ext cx="766818" cy="766903"/>
            <a:chOff x="570875" y="4322250"/>
            <a:chExt cx="443400" cy="443400"/>
          </a:xfrm>
        </p:grpSpPr>
        <p:sp>
          <p:nvSpPr>
            <p:cNvPr id="4068" name="Shape 4068"/>
            <p:cNvSpPr/>
            <p:nvPr/>
          </p:nvSpPr>
          <p:spPr>
            <a:xfrm>
              <a:off x="570875" y="4322250"/>
              <a:ext cx="443400" cy="443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Shape 4069"/>
            <p:cNvSpPr/>
            <p:nvPr/>
          </p:nvSpPr>
          <p:spPr>
            <a:xfrm>
              <a:off x="597725" y="4665400"/>
              <a:ext cx="73200" cy="7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0" name="Shape 4070"/>
            <p:cNvSpPr/>
            <p:nvPr/>
          </p:nvSpPr>
          <p:spPr>
            <a:xfrm>
              <a:off x="654525" y="4708150"/>
              <a:ext cx="47100" cy="4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1" name="Shape 4071"/>
            <p:cNvSpPr/>
            <p:nvPr/>
          </p:nvSpPr>
          <p:spPr>
            <a:xfrm>
              <a:off x="581250" y="4634875"/>
              <a:ext cx="47100" cy="4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2" name="Shape 4072"/>
          <p:cNvSpPr/>
          <p:nvPr/>
        </p:nvSpPr>
        <p:spPr>
          <a:xfrm rot="2467289">
            <a:off x="978791" y="928413"/>
            <a:ext cx="376336" cy="35931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3" name="Shape 4073"/>
          <p:cNvSpPr/>
          <p:nvPr/>
        </p:nvSpPr>
        <p:spPr>
          <a:xfrm rot="-1607525">
            <a:off x="1529267" y="1154563"/>
            <a:ext cx="270879" cy="2585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4" name="Shape 4074"/>
          <p:cNvSpPr/>
          <p:nvPr/>
        </p:nvSpPr>
        <p:spPr>
          <a:xfrm rot="2923104">
            <a:off x="3171377" y="1359337"/>
            <a:ext cx="202801" cy="1934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5" name="Shape 4075"/>
          <p:cNvSpPr/>
          <p:nvPr/>
        </p:nvSpPr>
        <p:spPr>
          <a:xfrm rot="-1611584">
            <a:off x="2135017" y="394598"/>
            <a:ext cx="182600" cy="1744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6" name="Shape 407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1" name="Shape 4081"/>
          <p:cNvSpPr/>
          <p:nvPr/>
        </p:nvSpPr>
        <p:spPr>
          <a:xfrm>
            <a:off x="3388400" y="1109269"/>
            <a:ext cx="3855000" cy="300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2" name="Shape 4082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Font typeface="Titillium Web Light"/>
              <a:buNone/>
            </a:pPr>
            <a:endParaRPr/>
          </a:p>
        </p:txBody>
      </p:sp>
      <p:sp>
        <p:nvSpPr>
          <p:cNvPr id="4083" name="Shape 408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About the Application</a:t>
            </a:r>
            <a:r>
              <a:rPr lang="en-SG" sz="30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 </a:t>
            </a:r>
          </a:p>
        </p:txBody>
      </p:sp>
      <p:sp>
        <p:nvSpPr>
          <p:cNvPr id="4084" name="Shape 408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5" name="Shape 40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629" y="1268650"/>
            <a:ext cx="3284545" cy="22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0" name="Shape 409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Train Model</a:t>
            </a:r>
          </a:p>
        </p:txBody>
      </p:sp>
      <p:sp>
        <p:nvSpPr>
          <p:cNvPr id="4091" name="Shape 409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2" name="Shape 40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206" y="1402709"/>
            <a:ext cx="4720589" cy="32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3" name="Shape 4093"/>
          <p:cNvSpPr txBox="1">
            <a:spLocks noGrp="1"/>
          </p:cNvSpPr>
          <p:nvPr>
            <p:ph type="body" idx="4294967295"/>
          </p:nvPr>
        </p:nvSpPr>
        <p:spPr>
          <a:xfrm>
            <a:off x="244875" y="1395675"/>
            <a:ext cx="2392800" cy="32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25000"/>
              <a:buFont typeface="Titillium Web Light"/>
              <a:buNone/>
            </a:pPr>
            <a:r>
              <a:rPr lang="en-SG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It trains the model based on the latest dataset and create a model file</a:t>
            </a:r>
            <a:r>
              <a:rPr lang="en-SG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409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Predict Success/Fail of New Movie</a:t>
            </a:r>
          </a:p>
        </p:txBody>
      </p:sp>
      <p:sp>
        <p:nvSpPr>
          <p:cNvPr id="4099" name="Shape 409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0" name="Shape 4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906" y="1596775"/>
            <a:ext cx="4077045" cy="32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1" name="Shape 4101"/>
          <p:cNvSpPr txBox="1">
            <a:spLocks noGrp="1"/>
          </p:cNvSpPr>
          <p:nvPr>
            <p:ph type="body" idx="4294967295"/>
          </p:nvPr>
        </p:nvSpPr>
        <p:spPr>
          <a:xfrm>
            <a:off x="244875" y="1395675"/>
            <a:ext cx="2392800" cy="32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25000"/>
              <a:buFont typeface="Titillium Web Light"/>
              <a:buNone/>
            </a:pPr>
            <a:r>
              <a:rPr lang="en-SG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It predict whether the new movie is a SUCCESS or will FAIL using the previously trained model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Shape 410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View Data</a:t>
            </a:r>
          </a:p>
        </p:txBody>
      </p:sp>
      <p:sp>
        <p:nvSpPr>
          <p:cNvPr id="4107" name="Shape 410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8" name="Shape 4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851" y="1603809"/>
            <a:ext cx="4935800" cy="29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Shape 4109"/>
          <p:cNvSpPr txBox="1">
            <a:spLocks noGrp="1"/>
          </p:cNvSpPr>
          <p:nvPr>
            <p:ph type="body" idx="4294967295"/>
          </p:nvPr>
        </p:nvSpPr>
        <p:spPr>
          <a:xfrm>
            <a:off x="244875" y="1395675"/>
            <a:ext cx="2392800" cy="32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25000"/>
              <a:buFont typeface="Titillium Web Light"/>
              <a:buNone/>
            </a:pPr>
            <a:r>
              <a:rPr lang="en-SG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It lists down all the rows in the dataset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Shape 41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Add Data</a:t>
            </a:r>
          </a:p>
        </p:txBody>
      </p:sp>
      <p:sp>
        <p:nvSpPr>
          <p:cNvPr id="4115" name="Shape 41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6" name="Shape 4116"/>
          <p:cNvSpPr txBox="1">
            <a:spLocks noGrp="1"/>
          </p:cNvSpPr>
          <p:nvPr>
            <p:ph type="body" idx="4294967295"/>
          </p:nvPr>
        </p:nvSpPr>
        <p:spPr>
          <a:xfrm>
            <a:off x="244875" y="1395675"/>
            <a:ext cx="2392800" cy="32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25000"/>
              <a:buFont typeface="Titillium Web Light"/>
              <a:buNone/>
            </a:pPr>
            <a:r>
              <a:rPr lang="en-SG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It adds new movie data to the dataset</a:t>
            </a:r>
          </a:p>
        </p:txBody>
      </p:sp>
      <p:pic>
        <p:nvPicPr>
          <p:cNvPr id="4117" name="Shape 4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475" y="1128213"/>
            <a:ext cx="4749600" cy="37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Shape 412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/>
              <a:t>Delete Data</a:t>
            </a:r>
          </a:p>
        </p:txBody>
      </p:sp>
      <p:sp>
        <p:nvSpPr>
          <p:cNvPr id="4123" name="Shape 41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4" name="Shape 4124"/>
          <p:cNvSpPr txBox="1">
            <a:spLocks noGrp="1"/>
          </p:cNvSpPr>
          <p:nvPr>
            <p:ph type="body" idx="4294967295"/>
          </p:nvPr>
        </p:nvSpPr>
        <p:spPr>
          <a:xfrm>
            <a:off x="244875" y="1395675"/>
            <a:ext cx="2392800" cy="32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25000"/>
              <a:buFont typeface="Titillium Web Light"/>
              <a:buNone/>
            </a:pPr>
            <a:r>
              <a:rPr lang="en-SG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It deletes a movie data from the dataset</a:t>
            </a:r>
          </a:p>
        </p:txBody>
      </p:sp>
      <p:pic>
        <p:nvPicPr>
          <p:cNvPr id="4125" name="Shape 4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350" y="1517150"/>
            <a:ext cx="5390452" cy="3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Shape 4130"/>
          <p:cNvSpPr txBox="1">
            <a:spLocks noGrp="1"/>
          </p:cNvSpPr>
          <p:nvPr>
            <p:ph type="ctrTitle" idx="4294967295"/>
          </p:nvPr>
        </p:nvSpPr>
        <p:spPr>
          <a:xfrm>
            <a:off x="1301950" y="16827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THANKS!</a:t>
            </a:r>
          </a:p>
        </p:txBody>
      </p:sp>
      <p:sp>
        <p:nvSpPr>
          <p:cNvPr id="4131" name="Shape 41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None/>
            </a:pPr>
            <a:r>
              <a:rPr lang="en-SG" sz="3000" b="0" i="1" u="none" strike="noStrike" cap="none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What makes a movie a success?</a:t>
            </a:r>
          </a:p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tillium Web Light"/>
              <a:buNone/>
            </a:pPr>
            <a:r>
              <a:rPr lang="en-SG" sz="3000" b="0" i="1" u="none" strike="noStrike" cap="none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What if, we can predict beforehand whether a movie going to be a hit or not, will this be.. helpful?</a:t>
            </a:r>
          </a:p>
        </p:txBody>
      </p:sp>
      <p:sp>
        <p:nvSpPr>
          <p:cNvPr id="3869" name="Shape 386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Shape 387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Movie Success Predictor </a:t>
            </a:r>
          </a:p>
        </p:txBody>
      </p:sp>
      <p:sp>
        <p:nvSpPr>
          <p:cNvPr id="3875" name="Shape 387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Build a model to help predict whether a movie (with the specific features) will be a success or </a:t>
            </a:r>
            <a:r>
              <a:rPr lang="en-SG" dirty="0"/>
              <a:t>failure</a:t>
            </a:r>
            <a:endParaRPr lang="en-SG" sz="2400" b="0" i="0" u="none" strike="noStrike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endParaRPr sz="2400" b="0" i="0" u="none" strike="noStrike" cap="none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76" name="Shape 387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Shape 390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Data Collection</a:t>
            </a:r>
          </a:p>
        </p:txBody>
      </p:sp>
      <p:sp>
        <p:nvSpPr>
          <p:cNvPr id="3901" name="Shape 390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IMDB (main source)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Rotten Tomatoes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Facebook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Wikipedia (for missing linkage)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Kaggle (main data reference point)</a:t>
            </a:r>
          </a:p>
        </p:txBody>
      </p:sp>
      <p:sp>
        <p:nvSpPr>
          <p:cNvPr id="3902" name="Shape 390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Shape 390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Data Collection (Cont.)</a:t>
            </a:r>
          </a:p>
        </p:txBody>
      </p:sp>
      <p:sp>
        <p:nvSpPr>
          <p:cNvPr id="3908" name="Shape 390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Different sources provide different mechanism (eg: API)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Parse the data translate them into excel spreadsheet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Cross reference with formula (Movie Title as key feature)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Char char="▪"/>
            </a:pPr>
            <a:r>
              <a:rPr lang="en-SG"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Concatenate the columns needed to form a dataset</a:t>
            </a:r>
          </a:p>
        </p:txBody>
      </p:sp>
      <p:sp>
        <p:nvSpPr>
          <p:cNvPr id="3909" name="Shape 390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Shape 3914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5616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7200" b="0" i="0" u="none" strike="noStrike" cap="none">
                <a:solidFill>
                  <a:srgbClr val="D3EBD5"/>
                </a:solidFill>
                <a:latin typeface="Dosis Light"/>
                <a:ea typeface="Dosis Light"/>
                <a:cs typeface="Dosis Light"/>
                <a:sym typeface="Dosis Light"/>
              </a:rPr>
              <a:t>Datasets Collected</a:t>
            </a:r>
          </a:p>
        </p:txBody>
      </p:sp>
      <p:sp>
        <p:nvSpPr>
          <p:cNvPr id="3915" name="Shape 3915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6" name="Shape 3916"/>
          <p:cNvGrpSpPr/>
          <p:nvPr/>
        </p:nvGrpSpPr>
        <p:grpSpPr>
          <a:xfrm>
            <a:off x="2011274" y="703737"/>
            <a:ext cx="1160371" cy="1160688"/>
            <a:chOff x="6654650" y="3665275"/>
            <a:chExt cx="409100" cy="409125"/>
          </a:xfrm>
        </p:grpSpPr>
        <p:sp>
          <p:nvSpPr>
            <p:cNvPr id="3917" name="Shape 39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Shape 39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9" name="Shape 39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920" name="Shape 39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Shape 39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Shape 392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Shape 392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4" name="Shape 3924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5" name="Shape 3925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6" name="Shape 3926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7" name="Shape 3927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8" name="Shape 39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Shape 3933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698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</a:pPr>
            <a:r>
              <a:rPr lang="en-SG" sz="110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5,044</a:t>
            </a:r>
          </a:p>
        </p:txBody>
      </p:sp>
      <p:sp>
        <p:nvSpPr>
          <p:cNvPr id="3934" name="Shape 3934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</a:pPr>
            <a:r>
              <a:rPr lang="en-SG"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Movie titles (before cleansing)</a:t>
            </a:r>
          </a:p>
        </p:txBody>
      </p:sp>
      <p:sp>
        <p:nvSpPr>
          <p:cNvPr id="3935" name="Shape 39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S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SG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588</Words>
  <Application>Microsoft Office PowerPoint</Application>
  <PresentationFormat>On-screen Show (16:9)</PresentationFormat>
  <Paragraphs>123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Titillium Web Light</vt:lpstr>
      <vt:lpstr>Dosis Light</vt:lpstr>
      <vt:lpstr>Dosis</vt:lpstr>
      <vt:lpstr>Titillium Web</vt:lpstr>
      <vt:lpstr>Arial</vt:lpstr>
      <vt:lpstr>Mowbray template</vt:lpstr>
      <vt:lpstr>Movie Success Predictor</vt:lpstr>
      <vt:lpstr>HELLO!</vt:lpstr>
      <vt:lpstr>Introduction</vt:lpstr>
      <vt:lpstr>PowerPoint Presentation</vt:lpstr>
      <vt:lpstr>Movie Success Predictor </vt:lpstr>
      <vt:lpstr>Data Collection</vt:lpstr>
      <vt:lpstr>Data Collection (Cont.)</vt:lpstr>
      <vt:lpstr>Datasets Collected</vt:lpstr>
      <vt:lpstr>5,044</vt:lpstr>
      <vt:lpstr>Machine Learning Techniques</vt:lpstr>
      <vt:lpstr>Decision Tree</vt:lpstr>
      <vt:lpstr>How does Decision Tree algorithm work?</vt:lpstr>
      <vt:lpstr>How Decision Tree is used?</vt:lpstr>
      <vt:lpstr>Data Cleansing and Improvement</vt:lpstr>
      <vt:lpstr>Features used</vt:lpstr>
      <vt:lpstr>Success/Fail?</vt:lpstr>
      <vt:lpstr>1,559</vt:lpstr>
      <vt:lpstr>PowerPoint Presentation</vt:lpstr>
      <vt:lpstr>WEKA TOOL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DEMO~</vt:lpstr>
      <vt:lpstr>PowerPoint Presentation</vt:lpstr>
      <vt:lpstr>Train Model</vt:lpstr>
      <vt:lpstr>Predict Success/Fail of New Movie</vt:lpstr>
      <vt:lpstr>View Data</vt:lpstr>
      <vt:lpstr>Add Data</vt:lpstr>
      <vt:lpstr>Delete Data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Success Predictor</dc:title>
  <cp:lastModifiedBy>Lim, Michael Hean Soon</cp:lastModifiedBy>
  <cp:revision>6</cp:revision>
  <dcterms:modified xsi:type="dcterms:W3CDTF">2017-11-10T05:11:57Z</dcterms:modified>
</cp:coreProperties>
</file>