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3" r:id="rId4"/>
    <p:sldId id="260" r:id="rId5"/>
    <p:sldId id="259" r:id="rId6"/>
    <p:sldId id="261" r:id="rId7"/>
    <p:sldId id="262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963576"/>
            <a:ext cx="6400800" cy="1368152"/>
          </a:xfrm>
        </p:spPr>
        <p:txBody>
          <a:bodyPr>
            <a:normAutofit fontScale="92500"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浅谈前端打包神器之</a:t>
            </a:r>
            <a:r>
              <a:rPr lang="en-US" altLang="zh-CN" sz="3600" dirty="0" err="1">
                <a:solidFill>
                  <a:schemeClr val="tx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webpack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endParaRPr lang="en-US" altLang="zh-C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5158857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分享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人：研发一部前端组  程浩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6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191338"/>
            <a:ext cx="7924800" cy="1143000"/>
          </a:xfrm>
        </p:spPr>
        <p:txBody>
          <a:bodyPr/>
          <a:lstStyle/>
          <a:p>
            <a:r>
              <a:rPr lang="zh-CN" altLang="en-US" sz="2400" spc="30" dirty="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安装配置技巧及注意事项：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zh-CN" dirty="0" err="1" smtClean="0">
                <a:ea typeface="华文细黑" panose="02010600040101010101" pitchFamily="2" charset="-122"/>
              </a:rPr>
              <a:t>npm</a:t>
            </a:r>
            <a:r>
              <a:rPr lang="en-US" altLang="zh-CN" dirty="0" smtClean="0">
                <a:ea typeface="华文细黑" panose="02010600040101010101" pitchFamily="2" charset="-122"/>
              </a:rPr>
              <a:t> view </a:t>
            </a:r>
            <a:r>
              <a:rPr lang="en-US" altLang="zh-CN" dirty="0" err="1" smtClean="0">
                <a:ea typeface="华文细黑" panose="02010600040101010101" pitchFamily="2" charset="-122"/>
              </a:rPr>
              <a:t>jquery</a:t>
            </a:r>
            <a:r>
              <a:rPr lang="en-US" altLang="zh-CN" dirty="0" smtClean="0">
                <a:ea typeface="华文细黑" panose="02010600040101010101" pitchFamily="2" charset="-122"/>
              </a:rPr>
              <a:t> versions  </a:t>
            </a:r>
            <a:r>
              <a:rPr lang="zh-CN" altLang="en-US" dirty="0" smtClean="0">
                <a:ea typeface="华文细黑" panose="02010600040101010101" pitchFamily="2" charset="-122"/>
              </a:rPr>
              <a:t>查看所有版本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 smtClean="0">
                <a:ea typeface="华文细黑" panose="02010600040101010101" pitchFamily="2" charset="-122"/>
              </a:rPr>
              <a:t>npm</a:t>
            </a:r>
            <a:r>
              <a:rPr lang="en-US" altLang="zh-CN" dirty="0" smtClean="0">
                <a:ea typeface="华文细黑" panose="02010600040101010101" pitchFamily="2" charset="-122"/>
              </a:rPr>
              <a:t> install </a:t>
            </a:r>
            <a:r>
              <a:rPr lang="en-US" altLang="zh-CN" dirty="0" err="1" smtClean="0">
                <a:ea typeface="华文细黑" panose="02010600040101010101" pitchFamily="2" charset="-122"/>
              </a:rPr>
              <a:t>jquery</a:t>
            </a:r>
            <a:r>
              <a:rPr lang="en-US" altLang="zh-CN" dirty="0" smtClean="0">
                <a:ea typeface="华文细黑" panose="02010600040101010101" pitchFamily="2" charset="-122"/>
              </a:rPr>
              <a:t>@</a:t>
            </a:r>
            <a:r>
              <a:rPr lang="zh-CN" altLang="en-US" dirty="0" smtClean="0">
                <a:ea typeface="华文细黑" panose="02010600040101010101" pitchFamily="2" charset="-122"/>
              </a:rPr>
              <a:t>版本号   安装指定版本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 smtClean="0">
                <a:ea typeface="华文细黑" panose="02010600040101010101" pitchFamily="2" charset="-122"/>
              </a:rPr>
              <a:t>webpack</a:t>
            </a:r>
            <a:r>
              <a:rPr lang="en-US" altLang="zh-CN" dirty="0" smtClean="0">
                <a:ea typeface="华文细黑" panose="02010600040101010101" pitchFamily="2" charset="-122"/>
              </a:rPr>
              <a:t> –help    </a:t>
            </a:r>
            <a:r>
              <a:rPr lang="zh-CN" altLang="en-US" dirty="0" smtClean="0">
                <a:ea typeface="华文细黑" panose="02010600040101010101" pitchFamily="2" charset="-122"/>
              </a:rPr>
              <a:t>查看各种配置信息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b="1" dirty="0" smtClean="0">
                <a:ea typeface="华文细黑" panose="02010600040101010101" pitchFamily="2" charset="-122"/>
              </a:rPr>
              <a:t>配置</a:t>
            </a:r>
            <a:r>
              <a:rPr lang="en-US" altLang="zh-CN" b="1" dirty="0" smtClean="0">
                <a:ea typeface="华文细黑" panose="02010600040101010101" pitchFamily="2" charset="-122"/>
              </a:rPr>
              <a:t>less</a:t>
            </a:r>
            <a:r>
              <a:rPr lang="zh-CN" altLang="en-US" b="1" dirty="0" smtClean="0">
                <a:ea typeface="华文细黑" panose="02010600040101010101" pitchFamily="2" charset="-122"/>
              </a:rPr>
              <a:t>加载器时要按照这个顺序</a:t>
            </a:r>
            <a:r>
              <a:rPr lang="en-US" altLang="zh-CN" b="1" dirty="0" err="1" smtClean="0">
                <a:ea typeface="华文细黑" panose="02010600040101010101" pitchFamily="2" charset="-122"/>
              </a:rPr>
              <a:t>style-loader!css-loader!less-loader</a:t>
            </a:r>
            <a:r>
              <a:rPr lang="zh-CN" altLang="en-US" b="1" dirty="0" smtClean="0">
                <a:ea typeface="华文细黑" panose="02010600040101010101" pitchFamily="2" charset="-122"/>
              </a:rPr>
              <a:t>，因为是从右向左解析</a:t>
            </a:r>
            <a:endParaRPr lang="en-US" altLang="zh-CN" b="1" dirty="0" smtClean="0">
              <a:ea typeface="华文细黑" panose="0201060004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b="1" dirty="0" smtClean="0">
                <a:ea typeface="华文细黑" panose="02010600040101010101" pitchFamily="2" charset="-122"/>
              </a:rPr>
              <a:t>使用</a:t>
            </a:r>
            <a:r>
              <a:rPr lang="en-US" altLang="zh-CN" b="1" dirty="0" smtClean="0">
                <a:ea typeface="华文细黑" panose="02010600040101010101" pitchFamily="2" charset="-122"/>
              </a:rPr>
              <a:t>less</a:t>
            </a:r>
            <a:r>
              <a:rPr lang="zh-CN" altLang="en-US" b="1" dirty="0" smtClean="0">
                <a:ea typeface="华文细黑" panose="02010600040101010101" pitchFamily="2" charset="-122"/>
              </a:rPr>
              <a:t>时要在本地同时安装</a:t>
            </a:r>
            <a:r>
              <a:rPr lang="en-US" altLang="zh-CN" b="1" dirty="0" smtClean="0">
                <a:ea typeface="华文细黑" panose="02010600040101010101" pitchFamily="2" charset="-122"/>
              </a:rPr>
              <a:t>less-loader</a:t>
            </a:r>
            <a:r>
              <a:rPr lang="zh-CN" altLang="en-US" b="1" dirty="0" smtClean="0">
                <a:ea typeface="华文细黑" panose="02010600040101010101" pitchFamily="2" charset="-122"/>
              </a:rPr>
              <a:t>和</a:t>
            </a:r>
            <a:r>
              <a:rPr lang="en-US" altLang="zh-CN" b="1" dirty="0" smtClean="0">
                <a:ea typeface="华文细黑" panose="02010600040101010101" pitchFamily="2" charset="-122"/>
              </a:rPr>
              <a:t>less</a:t>
            </a:r>
          </a:p>
          <a:p>
            <a:pPr>
              <a:buFont typeface="+mj-lt"/>
              <a:buAutoNum type="arabicPeriod"/>
            </a:pPr>
            <a:r>
              <a:rPr lang="zh-CN" altLang="en-US" b="1" dirty="0" smtClean="0">
                <a:ea typeface="华文细黑" panose="02010600040101010101" pitchFamily="2" charset="-122"/>
              </a:rPr>
              <a:t>使用</a:t>
            </a:r>
            <a:r>
              <a:rPr lang="en-US" altLang="zh-CN" b="1" dirty="0" smtClean="0">
                <a:ea typeface="华文细黑" panose="02010600040101010101" pitchFamily="2" charset="-122"/>
              </a:rPr>
              <a:t>sass</a:t>
            </a:r>
            <a:r>
              <a:rPr lang="zh-CN" altLang="en-US" b="1" dirty="0" smtClean="0">
                <a:ea typeface="华文细黑" panose="02010600040101010101" pitchFamily="2" charset="-122"/>
              </a:rPr>
              <a:t>时</a:t>
            </a:r>
            <a:r>
              <a:rPr lang="zh-CN" altLang="en-US" b="1" dirty="0">
                <a:ea typeface="华文细黑" panose="02010600040101010101" pitchFamily="2" charset="-122"/>
              </a:rPr>
              <a:t>在本地同时</a:t>
            </a:r>
            <a:r>
              <a:rPr lang="zh-CN" altLang="en-US" b="1" dirty="0" smtClean="0">
                <a:ea typeface="华文细黑" panose="02010600040101010101" pitchFamily="2" charset="-122"/>
              </a:rPr>
              <a:t>安装</a:t>
            </a:r>
            <a:r>
              <a:rPr lang="en-US" altLang="zh-CN" b="1" dirty="0">
                <a:ea typeface="华文细黑" panose="02010600040101010101" pitchFamily="2" charset="-122"/>
              </a:rPr>
              <a:t>sa</a:t>
            </a:r>
            <a:r>
              <a:rPr lang="en-US" altLang="zh-CN" b="1" dirty="0" smtClean="0">
                <a:ea typeface="华文细黑" panose="02010600040101010101" pitchFamily="2" charset="-122"/>
              </a:rPr>
              <a:t>ss-loader</a:t>
            </a:r>
            <a:r>
              <a:rPr lang="zh-CN" altLang="en-US" b="1" dirty="0" smtClean="0">
                <a:ea typeface="华文细黑" panose="02010600040101010101" pitchFamily="2" charset="-122"/>
              </a:rPr>
              <a:t>和</a:t>
            </a:r>
            <a:r>
              <a:rPr lang="en-US" altLang="zh-CN" b="1" dirty="0" smtClean="0">
                <a:ea typeface="华文细黑" panose="02010600040101010101" pitchFamily="2" charset="-122"/>
              </a:rPr>
              <a:t>sass</a:t>
            </a:r>
            <a:r>
              <a:rPr lang="zh-CN" altLang="en-US" b="1" dirty="0" smtClean="0">
                <a:ea typeface="华文细黑" panose="02010600040101010101" pitchFamily="2" charset="-122"/>
              </a:rPr>
              <a:t>后若还报错，则需</a:t>
            </a:r>
            <a:r>
              <a:rPr lang="zh-CN" altLang="en-US" b="1" dirty="0" smtClean="0">
                <a:ea typeface="华文细黑" panose="02010600040101010101" pitchFamily="2" charset="-122"/>
              </a:rPr>
              <a:t>安装</a:t>
            </a:r>
            <a:r>
              <a:rPr lang="en-US" altLang="zh-CN" b="1" smtClean="0">
                <a:ea typeface="华文细黑" panose="02010600040101010101" pitchFamily="2" charset="-122"/>
              </a:rPr>
              <a:t>node-sass</a:t>
            </a:r>
            <a:endParaRPr lang="en-US" altLang="zh-CN" b="1" dirty="0" smtClean="0">
              <a:ea typeface="华文细黑" panose="0201060004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b="1" dirty="0" smtClean="0">
                <a:ea typeface="华文细黑" panose="02010600040101010101" pitchFamily="2" charset="-122"/>
              </a:rPr>
              <a:t>若使用的是</a:t>
            </a:r>
            <a:r>
              <a:rPr lang="en-US" altLang="zh-CN" b="1" dirty="0" err="1" smtClean="0">
                <a:ea typeface="华文细黑" panose="02010600040101010101" pitchFamily="2" charset="-122"/>
              </a:rPr>
              <a:t>webstrom</a:t>
            </a:r>
            <a:r>
              <a:rPr lang="zh-CN" altLang="en-US" b="1" dirty="0" smtClean="0">
                <a:ea typeface="华文细黑" panose="02010600040101010101" pitchFamily="2" charset="-122"/>
              </a:rPr>
              <a:t>编辑器，为避免影响实时刷新效果，需要关闭自动保存</a:t>
            </a:r>
            <a:endParaRPr lang="en-US" altLang="zh-CN" b="1" dirty="0" smtClean="0">
              <a:ea typeface="华文细黑" panose="0201060004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b="1" dirty="0" smtClean="0">
                <a:ea typeface="华文细黑" panose="02010600040101010101" pitchFamily="2" charset="-122"/>
              </a:rPr>
              <a:t>安装模块的时候尽量加上</a:t>
            </a:r>
            <a:r>
              <a:rPr lang="en-US" altLang="zh-CN" b="1" dirty="0" smtClean="0">
                <a:ea typeface="华文细黑" panose="02010600040101010101" pitchFamily="2" charset="-122"/>
              </a:rPr>
              <a:t>—save-</a:t>
            </a:r>
            <a:r>
              <a:rPr lang="en-US" altLang="zh-CN" b="1" dirty="0" err="1" smtClean="0">
                <a:ea typeface="华文细黑" panose="02010600040101010101" pitchFamily="2" charset="-122"/>
              </a:rPr>
              <a:t>dev</a:t>
            </a:r>
            <a:r>
              <a:rPr lang="zh-CN" altLang="en-US" b="1" dirty="0" smtClean="0">
                <a:ea typeface="华文细黑" panose="02010600040101010101" pitchFamily="2" charset="-122"/>
              </a:rPr>
              <a:t>或者</a:t>
            </a:r>
            <a:r>
              <a:rPr lang="en-US" altLang="zh-CN" b="1" dirty="0" smtClean="0">
                <a:ea typeface="华文细黑" panose="02010600040101010101" pitchFamily="2" charset="-122"/>
              </a:rPr>
              <a:t>—save</a:t>
            </a:r>
            <a:r>
              <a:rPr lang="zh-CN" altLang="en-US" b="1" dirty="0" smtClean="0">
                <a:ea typeface="华文细黑" panose="02010600040101010101" pitchFamily="2" charset="-122"/>
              </a:rPr>
              <a:t>参数，这样才会产生依赖</a:t>
            </a:r>
            <a:endParaRPr lang="en-US" altLang="zh-CN" b="1" dirty="0" smtClean="0">
              <a:ea typeface="华文细黑" panose="0201060004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b="1" dirty="0">
                <a:ea typeface="华文细黑" panose="02010600040101010101" pitchFamily="2" charset="-122"/>
              </a:rPr>
              <a:t>修改了</a:t>
            </a:r>
            <a:r>
              <a:rPr lang="en-US" altLang="zh-CN" b="1" dirty="0">
                <a:ea typeface="华文细黑" panose="02010600040101010101" pitchFamily="2" charset="-122"/>
              </a:rPr>
              <a:t>.</a:t>
            </a:r>
            <a:r>
              <a:rPr lang="en-US" altLang="zh-CN" b="1" dirty="0" err="1">
                <a:ea typeface="华文细黑" panose="02010600040101010101" pitchFamily="2" charset="-122"/>
              </a:rPr>
              <a:t>json</a:t>
            </a:r>
            <a:r>
              <a:rPr lang="zh-CN" altLang="en-US" b="1" dirty="0">
                <a:ea typeface="华文细黑" panose="02010600040101010101" pitchFamily="2" charset="-122"/>
              </a:rPr>
              <a:t>或者</a:t>
            </a:r>
            <a:r>
              <a:rPr lang="zh-CN" altLang="en-US" b="1" dirty="0" smtClean="0">
                <a:ea typeface="华文细黑" panose="02010600040101010101" pitchFamily="2" charset="-122"/>
              </a:rPr>
              <a:t>配置文件，最好是</a:t>
            </a:r>
            <a:r>
              <a:rPr lang="zh-CN" altLang="en-US" b="1" dirty="0">
                <a:ea typeface="华文细黑" panose="02010600040101010101" pitchFamily="2" charset="-122"/>
              </a:rPr>
              <a:t>先执行一下</a:t>
            </a:r>
            <a:r>
              <a:rPr lang="en-US" altLang="zh-CN" b="1" dirty="0">
                <a:ea typeface="华文细黑" panose="02010600040101010101" pitchFamily="2" charset="-122"/>
              </a:rPr>
              <a:t>webpack</a:t>
            </a:r>
            <a:r>
              <a:rPr lang="zh-CN" altLang="en-US" b="1" dirty="0">
                <a:ea typeface="华文细黑" panose="02010600040101010101" pitchFamily="2" charset="-122"/>
              </a:rPr>
              <a:t>编译一下 再启动</a:t>
            </a:r>
            <a:r>
              <a:rPr lang="en-US" altLang="zh-CN" b="1" dirty="0">
                <a:ea typeface="华文细黑" panose="02010600040101010101" pitchFamily="2" charset="-122"/>
              </a:rPr>
              <a:t>webpack-</a:t>
            </a:r>
            <a:r>
              <a:rPr lang="en-US" altLang="zh-CN" b="1" dirty="0" err="1">
                <a:ea typeface="华文细黑" panose="02010600040101010101" pitchFamily="2" charset="-122"/>
              </a:rPr>
              <a:t>dev</a:t>
            </a:r>
            <a:r>
              <a:rPr lang="en-US" altLang="zh-CN" b="1" dirty="0">
                <a:ea typeface="华文细黑" panose="02010600040101010101" pitchFamily="2" charset="-122"/>
              </a:rPr>
              <a:t>-server </a:t>
            </a:r>
            <a:r>
              <a:rPr lang="zh-CN" altLang="en-US" b="1" dirty="0" smtClean="0">
                <a:ea typeface="华文细黑" panose="02010600040101010101" pitchFamily="2" charset="-122"/>
              </a:rPr>
              <a:t>，否则</a:t>
            </a:r>
            <a:r>
              <a:rPr lang="zh-CN" altLang="en-US" b="1" dirty="0">
                <a:ea typeface="华文细黑" panose="02010600040101010101" pitchFamily="2" charset="-122"/>
              </a:rPr>
              <a:t>可能没有</a:t>
            </a:r>
            <a:r>
              <a:rPr lang="zh-CN" altLang="en-US" b="1" dirty="0" smtClean="0">
                <a:ea typeface="华文细黑" panose="02010600040101010101" pitchFamily="2" charset="-122"/>
              </a:rPr>
              <a:t>效果</a:t>
            </a:r>
            <a:endParaRPr lang="en-US" altLang="zh-CN" b="1" dirty="0" smtClean="0">
              <a:ea typeface="华文细黑" panose="0201060004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b="1" dirty="0" smtClean="0">
                <a:ea typeface="华文细黑" panose="02010600040101010101" pitchFamily="2" charset="-122"/>
              </a:rPr>
              <a:t>不要同时启动两个端口号相同的项目，这样会报错</a:t>
            </a:r>
            <a:endParaRPr lang="en-US" altLang="zh-CN" b="1" dirty="0" smtClean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1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39552" y="404664"/>
            <a:ext cx="7924800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Webpack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简介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en-US" altLang="zh-CN" i="1" dirty="0" err="1">
                <a:ea typeface="华文细黑" panose="02010600040101010101" pitchFamily="2" charset="-122"/>
              </a:rPr>
              <a:t>webpack</a:t>
            </a:r>
            <a:r>
              <a:rPr lang="en-US" altLang="zh-CN" dirty="0">
                <a:ea typeface="华文细黑" panose="02010600040101010101" pitchFamily="2" charset="-122"/>
              </a:rPr>
              <a:t> </a:t>
            </a:r>
            <a:r>
              <a:rPr lang="zh-CN" altLang="en-US" dirty="0">
                <a:ea typeface="华文细黑" panose="02010600040101010101" pitchFamily="2" charset="-122"/>
              </a:rPr>
              <a:t>是一个现代的 </a:t>
            </a:r>
            <a:r>
              <a:rPr lang="en-US" altLang="zh-CN" dirty="0">
                <a:ea typeface="华文细黑" panose="02010600040101010101" pitchFamily="2" charset="-122"/>
              </a:rPr>
              <a:t>JavaScript </a:t>
            </a:r>
            <a:r>
              <a:rPr lang="zh-CN" altLang="en-US" dirty="0">
                <a:ea typeface="华文细黑" panose="02010600040101010101" pitchFamily="2" charset="-122"/>
              </a:rPr>
              <a:t>应用程序的</a:t>
            </a:r>
            <a:r>
              <a:rPr lang="zh-CN" altLang="en-US" i="1" dirty="0">
                <a:ea typeface="华文细黑" panose="02010600040101010101" pitchFamily="2" charset="-122"/>
              </a:rPr>
              <a:t>模块打包器</a:t>
            </a:r>
            <a:r>
              <a:rPr lang="en-US" altLang="zh-CN" i="1" dirty="0">
                <a:ea typeface="华文细黑" panose="02010600040101010101" pitchFamily="2" charset="-122"/>
              </a:rPr>
              <a:t>(module bundler)</a:t>
            </a:r>
            <a:r>
              <a:rPr lang="zh-CN" altLang="en-US" dirty="0">
                <a:ea typeface="华文细黑" panose="02010600040101010101" pitchFamily="2" charset="-122"/>
              </a:rPr>
              <a:t>。它</a:t>
            </a:r>
            <a:r>
              <a:rPr lang="zh-CN" altLang="en-US" dirty="0" smtClean="0">
                <a:ea typeface="华文细黑" panose="02010600040101010101" pitchFamily="2" charset="-122"/>
              </a:rPr>
              <a:t>是</a:t>
            </a:r>
            <a:r>
              <a:rPr lang="zh-CN" altLang="en-US" i="1" dirty="0">
                <a:ea typeface="华文细黑" panose="02010600040101010101" pitchFamily="2" charset="-122"/>
              </a:rPr>
              <a:t>高度可配置的</a:t>
            </a:r>
            <a:r>
              <a:rPr lang="en-US" altLang="zh-CN" i="1" dirty="0">
                <a:ea typeface="华文细黑" panose="02010600040101010101" pitchFamily="2" charset="-122"/>
              </a:rPr>
              <a:t>	</a:t>
            </a:r>
            <a:r>
              <a:rPr lang="zh-CN" altLang="en-US" i="1" dirty="0" smtClean="0">
                <a:ea typeface="华文细黑" panose="02010600040101010101" pitchFamily="2" charset="-122"/>
              </a:rPr>
              <a:t>。</a:t>
            </a:r>
            <a:endParaRPr lang="en-US" altLang="zh-CN" i="1" dirty="0" smtClean="0"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i="1" dirty="0" smtClean="0">
                <a:ea typeface="华文细黑" panose="02010600040101010101" pitchFamily="2" charset="-122"/>
              </a:rPr>
              <a:t>官网：</a:t>
            </a:r>
            <a:r>
              <a:rPr lang="en-US" altLang="zh-CN" i="1" dirty="0" smtClean="0">
                <a:ea typeface="华文细黑" panose="02010600040101010101" pitchFamily="2" charset="-122"/>
              </a:rPr>
              <a:t>http://webpack.github.io/</a:t>
            </a:r>
            <a:endParaRPr lang="en-US" altLang="zh-CN" i="1" dirty="0"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i="1" dirty="0">
                <a:ea typeface="华文细黑" panose="02010600040101010101" pitchFamily="2" charset="-122"/>
              </a:rPr>
              <a:t>中</a:t>
            </a:r>
            <a:r>
              <a:rPr lang="zh-CN" altLang="en-US" i="1" dirty="0" smtClean="0">
                <a:ea typeface="华文细黑" panose="02010600040101010101" pitchFamily="2" charset="-122"/>
              </a:rPr>
              <a:t>文官网：</a:t>
            </a:r>
            <a:r>
              <a:rPr lang="en-US" altLang="zh-CN" i="1" dirty="0">
                <a:ea typeface="华文细黑" panose="02010600040101010101" pitchFamily="2" charset="-122"/>
              </a:rPr>
              <a:t>https://doc.webpack-china.org/concepts/</a:t>
            </a:r>
          </a:p>
          <a:p>
            <a:pPr marL="0" indent="0">
              <a:buNone/>
            </a:pPr>
            <a:endParaRPr lang="en-US" altLang="zh-CN" i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i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1" y="2924944"/>
            <a:ext cx="8001298" cy="370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ea typeface="华文细黑" panose="02010600040101010101" pitchFamily="2" charset="-122"/>
              </a:rPr>
              <a:t>对 </a:t>
            </a:r>
            <a:r>
              <a:rPr lang="en-US" altLang="zh-CN" dirty="0" err="1">
                <a:ea typeface="华文细黑" panose="02010600040101010101" pitchFamily="2" charset="-122"/>
              </a:rPr>
              <a:t>CommonJS</a:t>
            </a:r>
            <a:r>
              <a:rPr lang="en-US" altLang="zh-CN" dirty="0">
                <a:ea typeface="华文细黑" panose="02010600040101010101" pitchFamily="2" charset="-122"/>
              </a:rPr>
              <a:t> </a:t>
            </a:r>
            <a:r>
              <a:rPr lang="zh-CN" altLang="en-US" dirty="0">
                <a:ea typeface="华文细黑" panose="02010600040101010101" pitchFamily="2" charset="-122"/>
              </a:rPr>
              <a:t>、 </a:t>
            </a:r>
            <a:r>
              <a:rPr lang="en-US" altLang="zh-CN" dirty="0">
                <a:ea typeface="华文细黑" panose="02010600040101010101" pitchFamily="2" charset="-122"/>
              </a:rPr>
              <a:t>AMD </a:t>
            </a:r>
            <a:r>
              <a:rPr lang="zh-CN" altLang="en-US" dirty="0">
                <a:ea typeface="华文细黑" panose="02010600040101010101" pitchFamily="2" charset="-122"/>
              </a:rPr>
              <a:t>、</a:t>
            </a:r>
            <a:r>
              <a:rPr lang="en-US" altLang="zh-CN" dirty="0">
                <a:ea typeface="华文细黑" panose="02010600040101010101" pitchFamily="2" charset="-122"/>
              </a:rPr>
              <a:t>ES6 </a:t>
            </a:r>
            <a:r>
              <a:rPr lang="zh-CN" altLang="en-US" dirty="0">
                <a:ea typeface="华文细黑" panose="02010600040101010101" pitchFamily="2" charset="-122"/>
              </a:rPr>
              <a:t>的语法做了兼容</a:t>
            </a:r>
          </a:p>
          <a:p>
            <a:r>
              <a:rPr lang="zh-CN" altLang="en-US" dirty="0" smtClean="0">
                <a:ea typeface="华文细黑" panose="02010600040101010101" pitchFamily="2" charset="-122"/>
              </a:rPr>
              <a:t>对 </a:t>
            </a:r>
            <a:r>
              <a:rPr lang="en-US" altLang="zh-CN" dirty="0" err="1">
                <a:ea typeface="华文细黑" panose="02010600040101010101" pitchFamily="2" charset="-122"/>
              </a:rPr>
              <a:t>js</a:t>
            </a:r>
            <a:r>
              <a:rPr lang="zh-CN" altLang="en-US" dirty="0">
                <a:ea typeface="华文细黑" panose="02010600040101010101" pitchFamily="2" charset="-122"/>
              </a:rPr>
              <a:t>、</a:t>
            </a:r>
            <a:r>
              <a:rPr lang="en-US" altLang="zh-CN" dirty="0">
                <a:ea typeface="华文细黑" panose="02010600040101010101" pitchFamily="2" charset="-122"/>
              </a:rPr>
              <a:t>css</a:t>
            </a:r>
            <a:r>
              <a:rPr lang="zh-CN" altLang="en-US" dirty="0">
                <a:ea typeface="华文细黑" panose="02010600040101010101" pitchFamily="2" charset="-122"/>
              </a:rPr>
              <a:t>、图片等资源文件都支持打包</a:t>
            </a:r>
          </a:p>
          <a:p>
            <a:r>
              <a:rPr lang="zh-CN" altLang="en-US" dirty="0" smtClean="0">
                <a:ea typeface="华文细黑" panose="02010600040101010101" pitchFamily="2" charset="-122"/>
              </a:rPr>
              <a:t>串联式</a:t>
            </a:r>
            <a:r>
              <a:rPr lang="zh-CN" altLang="en-US" dirty="0">
                <a:ea typeface="华文细黑" panose="02010600040101010101" pitchFamily="2" charset="-122"/>
              </a:rPr>
              <a:t>模块加载器以及插件机制，让其具有更好的灵活性和扩展性，</a:t>
            </a:r>
            <a:r>
              <a:rPr lang="zh-CN" altLang="en-US" dirty="0" smtClean="0">
                <a:ea typeface="华文细黑" panose="02010600040101010101" pitchFamily="2" charset="-122"/>
              </a:rPr>
              <a:t>例如对</a:t>
            </a:r>
            <a:r>
              <a:rPr lang="en-US" altLang="zh-CN" dirty="0" smtClean="0">
                <a:ea typeface="华文细黑" panose="02010600040101010101" pitchFamily="2" charset="-122"/>
              </a:rPr>
              <a:t>ES6</a:t>
            </a:r>
            <a:r>
              <a:rPr lang="zh-CN" altLang="en-US" dirty="0">
                <a:ea typeface="华文细黑" panose="02010600040101010101" pitchFamily="2" charset="-122"/>
              </a:rPr>
              <a:t>的支持</a:t>
            </a:r>
          </a:p>
          <a:p>
            <a:r>
              <a:rPr lang="zh-CN" altLang="en-US" dirty="0" smtClean="0">
                <a:ea typeface="华文细黑" panose="02010600040101010101" pitchFamily="2" charset="-122"/>
              </a:rPr>
              <a:t>有</a:t>
            </a:r>
            <a:r>
              <a:rPr lang="zh-CN" altLang="en-US" dirty="0">
                <a:ea typeface="华文细黑" panose="02010600040101010101" pitchFamily="2" charset="-122"/>
              </a:rPr>
              <a:t>独立的配置文件 </a:t>
            </a:r>
            <a:r>
              <a:rPr lang="en-US" altLang="zh-CN" dirty="0">
                <a:ea typeface="华文细黑" panose="02010600040101010101" pitchFamily="2" charset="-122"/>
              </a:rPr>
              <a:t>webpack.config.js</a:t>
            </a:r>
          </a:p>
          <a:p>
            <a:r>
              <a:rPr lang="zh-CN" altLang="en-US" dirty="0" smtClean="0">
                <a:ea typeface="华文细黑" panose="02010600040101010101" pitchFamily="2" charset="-122"/>
              </a:rPr>
              <a:t>可以</a:t>
            </a:r>
            <a:r>
              <a:rPr lang="zh-CN" altLang="en-US" dirty="0">
                <a:ea typeface="华文细黑" panose="02010600040101010101" pitchFamily="2" charset="-122"/>
              </a:rPr>
              <a:t>将代码切割成不同的 </a:t>
            </a:r>
            <a:r>
              <a:rPr lang="en-US" altLang="zh-CN" dirty="0">
                <a:ea typeface="华文细黑" panose="02010600040101010101" pitchFamily="2" charset="-122"/>
              </a:rPr>
              <a:t>chunk</a:t>
            </a:r>
            <a:r>
              <a:rPr lang="zh-CN" altLang="en-US" dirty="0">
                <a:ea typeface="华文细黑" panose="02010600040101010101" pitchFamily="2" charset="-122"/>
              </a:rPr>
              <a:t>，实现按需加载，降低了初始化时间</a:t>
            </a:r>
          </a:p>
          <a:p>
            <a:r>
              <a:rPr lang="zh-CN" altLang="en-US" dirty="0" smtClean="0">
                <a:ea typeface="华文细黑" panose="02010600040101010101" pitchFamily="2" charset="-122"/>
              </a:rPr>
              <a:t>具有</a:t>
            </a:r>
            <a:r>
              <a:rPr lang="zh-CN" altLang="en-US" dirty="0">
                <a:ea typeface="华文细黑" panose="02010600040101010101" pitchFamily="2" charset="-122"/>
              </a:rPr>
              <a:t>强大的 </a:t>
            </a:r>
            <a:r>
              <a:rPr lang="en-US" altLang="zh-CN" dirty="0">
                <a:ea typeface="华文细黑" panose="02010600040101010101" pitchFamily="2" charset="-122"/>
              </a:rPr>
              <a:t>Plugin </a:t>
            </a:r>
            <a:r>
              <a:rPr lang="zh-CN" altLang="en-US" dirty="0">
                <a:ea typeface="华文细黑" panose="02010600040101010101" pitchFamily="2" charset="-122"/>
              </a:rPr>
              <a:t>接口，大多是内部插件，使用起来比较</a:t>
            </a:r>
            <a:r>
              <a:rPr lang="zh-CN" altLang="en-US" dirty="0" smtClean="0">
                <a:ea typeface="华文细黑" panose="02010600040101010101" pitchFamily="2" charset="-122"/>
              </a:rPr>
              <a:t>灵活</a:t>
            </a:r>
            <a:endParaRPr lang="zh-CN" altLang="en-US" dirty="0">
              <a:ea typeface="华文细黑" panose="020106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144" y="553696"/>
            <a:ext cx="2312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" dirty="0">
                <a:latin typeface="华文细黑" panose="02010600040101010101" pitchFamily="2" charset="-122"/>
                <a:ea typeface="华文细黑" panose="02010600040101010101" pitchFamily="2" charset="-122"/>
              </a:rPr>
              <a:t>Webpack</a:t>
            </a:r>
            <a:r>
              <a:rPr lang="zh-CN" altLang="en-US" sz="2400" spc="30" dirty="0">
                <a:latin typeface="华文细黑" panose="02010600040101010101" pitchFamily="2" charset="-122"/>
                <a:ea typeface="华文细黑" panose="02010600040101010101" pitchFamily="2" charset="-122"/>
              </a:rPr>
              <a:t>优势</a:t>
            </a:r>
          </a:p>
        </p:txBody>
      </p:sp>
    </p:spTree>
    <p:extLst>
      <p:ext uri="{BB962C8B-B14F-4D97-AF65-F5344CB8AC3E}">
        <p14:creationId xmlns:p14="http://schemas.microsoft.com/office/powerpoint/2010/main" val="17117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2422"/>
            <a:ext cx="7924800" cy="1143000"/>
          </a:xfrm>
        </p:spPr>
        <p:txBody>
          <a:bodyPr/>
          <a:lstStyle/>
          <a:p>
            <a:r>
              <a:rPr lang="zh-CN" altLang="en-US" sz="2400" spc="30" dirty="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了解四个基本概念：</a:t>
            </a:r>
            <a:br>
              <a:rPr lang="zh-CN" altLang="en-US" sz="2400" spc="30" dirty="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</a:br>
            <a:endParaRPr lang="zh-CN" altLang="en-US" sz="2400" spc="30" dirty="0"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239040"/>
            <a:ext cx="7924800" cy="511256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入口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(Entry)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string | [string] | object { &lt;key&gt;: string | [string]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华文细黑" panose="02010600040101010101" pitchFamily="2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ea typeface="华文细黑" panose="02010600040101010101" pitchFamily="2" charset="-122"/>
              </a:rPr>
              <a:t>         </a:t>
            </a:r>
            <a:r>
              <a:rPr lang="en-US" altLang="zh-CN" dirty="0" smtClean="0">
                <a:ea typeface="华文细黑" panose="02010600040101010101" pitchFamily="2" charset="-122"/>
              </a:rPr>
              <a:t>webpack </a:t>
            </a:r>
            <a:r>
              <a:rPr lang="zh-CN" altLang="en-US" dirty="0" smtClean="0">
                <a:ea typeface="华文细黑" panose="02010600040101010101" pitchFamily="2" charset="-122"/>
              </a:rPr>
              <a:t>将创建所有应用程序的依赖关系图表</a:t>
            </a:r>
            <a:r>
              <a:rPr lang="en-US" altLang="zh-CN" dirty="0" smtClean="0">
                <a:ea typeface="华文细黑" panose="02010600040101010101" pitchFamily="2" charset="-122"/>
              </a:rPr>
              <a:t>(dependency graph)</a:t>
            </a:r>
            <a:r>
              <a:rPr lang="zh-CN" altLang="en-US" dirty="0" smtClean="0">
                <a:ea typeface="华文细黑" panose="02010600040101010101" pitchFamily="2" charset="-122"/>
              </a:rPr>
              <a:t>。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 marL="0" indent="0" fontAlgn="base">
              <a:buNone/>
            </a:pPr>
            <a:r>
              <a:rPr lang="zh-CN" altLang="en-US" dirty="0" smtClean="0">
                <a:ea typeface="华文细黑" panose="02010600040101010101" pitchFamily="2" charset="-122"/>
              </a:rPr>
              <a:t>图表的起点被称之为</a:t>
            </a:r>
            <a:r>
              <a:rPr lang="zh-CN" altLang="en-US" i="1" dirty="0" smtClean="0">
                <a:ea typeface="华文细黑" panose="02010600040101010101" pitchFamily="2" charset="-122"/>
              </a:rPr>
              <a:t>入口起点</a:t>
            </a:r>
            <a:r>
              <a:rPr lang="en-US" altLang="zh-CN" i="1" dirty="0" smtClean="0">
                <a:ea typeface="华文细黑" panose="02010600040101010101" pitchFamily="2" charset="-122"/>
              </a:rPr>
              <a:t>(entry point)</a:t>
            </a:r>
            <a:r>
              <a:rPr lang="zh-CN" altLang="en-US" dirty="0" smtClean="0">
                <a:ea typeface="华文细黑" panose="02010600040101010101" pitchFamily="2" charset="-122"/>
              </a:rPr>
              <a:t>。</a:t>
            </a:r>
            <a:r>
              <a:rPr lang="zh-CN" altLang="en-US" i="1" dirty="0" smtClean="0">
                <a:ea typeface="华文细黑" panose="02010600040101010101" pitchFamily="2" charset="-122"/>
              </a:rPr>
              <a:t>入口起点</a:t>
            </a:r>
            <a:r>
              <a:rPr lang="zh-CN" altLang="en-US" dirty="0" smtClean="0">
                <a:ea typeface="华文细黑" panose="02010600040101010101" pitchFamily="2" charset="-122"/>
              </a:rPr>
              <a:t>告诉 </a:t>
            </a:r>
            <a:r>
              <a:rPr lang="en-US" altLang="zh-CN" dirty="0" smtClean="0">
                <a:ea typeface="华文细黑" panose="02010600040101010101" pitchFamily="2" charset="-122"/>
              </a:rPr>
              <a:t>webpack </a:t>
            </a:r>
            <a:r>
              <a:rPr lang="zh-CN" altLang="en-US" i="1" dirty="0" smtClean="0">
                <a:ea typeface="华文细黑" panose="02010600040101010101" pitchFamily="2" charset="-122"/>
              </a:rPr>
              <a:t>从哪里</a:t>
            </a:r>
            <a:endParaRPr lang="en-US" altLang="zh-CN" i="1" dirty="0" smtClean="0">
              <a:ea typeface="华文细黑" panose="02010600040101010101" pitchFamily="2" charset="-122"/>
            </a:endParaRPr>
          </a:p>
          <a:p>
            <a:pPr marL="0" indent="0" fontAlgn="base">
              <a:buNone/>
            </a:pPr>
            <a:r>
              <a:rPr lang="zh-CN" altLang="en-US" i="1" dirty="0" smtClean="0">
                <a:ea typeface="华文细黑" panose="02010600040101010101" pitchFamily="2" charset="-122"/>
              </a:rPr>
              <a:t>开始</a:t>
            </a:r>
            <a:r>
              <a:rPr lang="zh-CN" altLang="en-US" dirty="0" smtClean="0">
                <a:ea typeface="华文细黑" panose="02010600040101010101" pitchFamily="2" charset="-122"/>
              </a:rPr>
              <a:t>，并遵循着依赖关系图表知道</a:t>
            </a:r>
            <a:r>
              <a:rPr lang="zh-CN" altLang="en-US" i="1" dirty="0" smtClean="0">
                <a:ea typeface="华文细黑" panose="02010600040101010101" pitchFamily="2" charset="-122"/>
              </a:rPr>
              <a:t>要打包什么</a:t>
            </a:r>
            <a:r>
              <a:rPr lang="zh-CN" altLang="en-US" dirty="0" smtClean="0">
                <a:ea typeface="华文细黑" panose="02010600040101010101" pitchFamily="2" charset="-122"/>
              </a:rPr>
              <a:t>。可以将您应用程序的</a:t>
            </a:r>
            <a:r>
              <a:rPr lang="zh-CN" altLang="en-US" i="1" dirty="0" smtClean="0">
                <a:ea typeface="华文细黑" panose="02010600040101010101" pitchFamily="2" charset="-122"/>
              </a:rPr>
              <a:t>入口</a:t>
            </a:r>
            <a:endParaRPr lang="en-US" altLang="zh-CN" i="1" dirty="0" smtClean="0">
              <a:ea typeface="华文细黑" panose="02010600040101010101" pitchFamily="2" charset="-122"/>
            </a:endParaRPr>
          </a:p>
          <a:p>
            <a:pPr marL="0" indent="0" fontAlgn="base">
              <a:buNone/>
            </a:pPr>
            <a:r>
              <a:rPr lang="zh-CN" altLang="en-US" i="1" dirty="0" smtClean="0">
                <a:ea typeface="华文细黑" panose="02010600040101010101" pitchFamily="2" charset="-122"/>
              </a:rPr>
              <a:t>起点</a:t>
            </a:r>
            <a:r>
              <a:rPr lang="zh-CN" altLang="en-US" dirty="0" smtClean="0">
                <a:ea typeface="华文细黑" panose="02010600040101010101" pitchFamily="2" charset="-122"/>
              </a:rPr>
              <a:t>认为是</a:t>
            </a:r>
            <a:r>
              <a:rPr lang="zh-CN" altLang="en-US" b="1" dirty="0" smtClean="0">
                <a:ea typeface="华文细黑" panose="02010600040101010101" pitchFamily="2" charset="-122"/>
              </a:rPr>
              <a:t>根上下文</a:t>
            </a:r>
            <a:r>
              <a:rPr lang="en-US" altLang="zh-CN" b="1" dirty="0" smtClean="0">
                <a:ea typeface="华文细黑" panose="02010600040101010101" pitchFamily="2" charset="-122"/>
              </a:rPr>
              <a:t>(contextual root)</a:t>
            </a:r>
            <a:r>
              <a:rPr lang="zh-CN" altLang="en-US" dirty="0" smtClean="0">
                <a:ea typeface="华文细黑" panose="02010600040101010101" pitchFamily="2" charset="-122"/>
              </a:rPr>
              <a:t>或 </a:t>
            </a:r>
            <a:r>
              <a:rPr lang="en-US" altLang="zh-CN" b="1" dirty="0" smtClean="0">
                <a:ea typeface="华文细黑" panose="02010600040101010101" pitchFamily="2" charset="-122"/>
              </a:rPr>
              <a:t>app </a:t>
            </a:r>
            <a:r>
              <a:rPr lang="zh-CN" altLang="en-US" b="1" dirty="0" smtClean="0">
                <a:ea typeface="华文细黑" panose="02010600040101010101" pitchFamily="2" charset="-122"/>
              </a:rPr>
              <a:t>第一个启动文件</a:t>
            </a:r>
            <a:r>
              <a:rPr lang="zh-CN" altLang="en-US" dirty="0" smtClean="0">
                <a:ea typeface="华文细黑" panose="02010600040101010101" pitchFamily="2" charset="-122"/>
              </a:rPr>
              <a:t>。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 marL="0" indent="0" fontAlgn="base">
              <a:buNone/>
            </a:pPr>
            <a:r>
              <a:rPr lang="en-US" altLang="zh-CN" dirty="0" smtClean="0">
                <a:ea typeface="华文细黑" panose="02010600040101010101" pitchFamily="2" charset="-122"/>
              </a:rPr>
              <a:t>        </a:t>
            </a:r>
          </a:p>
          <a:p>
            <a:pPr marL="0" indent="0" fontAlgn="base">
              <a:buNone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出口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(Output)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：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object { &lt;key&gt;: string }</a:t>
            </a:r>
          </a:p>
          <a:p>
            <a:pPr marL="0" indent="0" fontAlgn="base">
              <a:buNone/>
            </a:pPr>
            <a:r>
              <a:rPr lang="zh-CN" altLang="en-US" dirty="0">
                <a:ea typeface="华文细黑" panose="02010600040101010101" pitchFamily="2" charset="-122"/>
              </a:rPr>
              <a:t>       将所有的资源</a:t>
            </a:r>
            <a:r>
              <a:rPr lang="en-US" altLang="zh-CN" dirty="0">
                <a:ea typeface="华文细黑" panose="02010600040101010101" pitchFamily="2" charset="-122"/>
              </a:rPr>
              <a:t>(assets)</a:t>
            </a:r>
            <a:r>
              <a:rPr lang="zh-CN" altLang="en-US" dirty="0">
                <a:ea typeface="华文细黑" panose="02010600040101010101" pitchFamily="2" charset="-122"/>
              </a:rPr>
              <a:t>归拢在一起后，还需要告诉 </a:t>
            </a:r>
            <a:r>
              <a:rPr lang="en-US" altLang="zh-CN" dirty="0">
                <a:ea typeface="华文细黑" panose="02010600040101010101" pitchFamily="2" charset="-122"/>
              </a:rPr>
              <a:t>webpack </a:t>
            </a:r>
            <a:r>
              <a:rPr lang="zh-CN" altLang="en-US" b="1" dirty="0">
                <a:ea typeface="华文细黑" panose="02010600040101010101" pitchFamily="2" charset="-122"/>
              </a:rPr>
              <a:t>在哪里</a:t>
            </a:r>
            <a:r>
              <a:rPr lang="zh-CN" altLang="en-US" dirty="0">
                <a:ea typeface="华文细黑" panose="02010600040101010101" pitchFamily="2" charset="-122"/>
              </a:rPr>
              <a:t>打包</a:t>
            </a:r>
            <a:endParaRPr lang="en-US" altLang="zh-CN" dirty="0">
              <a:ea typeface="华文细黑" panose="02010600040101010101" pitchFamily="2" charset="-122"/>
            </a:endParaRPr>
          </a:p>
          <a:p>
            <a:pPr marL="0" indent="0" fontAlgn="base">
              <a:buNone/>
            </a:pPr>
            <a:r>
              <a:rPr lang="zh-CN" altLang="en-US" dirty="0">
                <a:ea typeface="华文细黑" panose="02010600040101010101" pitchFamily="2" charset="-122"/>
              </a:rPr>
              <a:t>应用程序。</a:t>
            </a:r>
            <a:r>
              <a:rPr lang="en-US" altLang="zh-CN" dirty="0">
                <a:ea typeface="华文细黑" panose="02010600040101010101" pitchFamily="2" charset="-122"/>
              </a:rPr>
              <a:t>webpack </a:t>
            </a:r>
            <a:r>
              <a:rPr lang="zh-CN" altLang="en-US" dirty="0">
                <a:ea typeface="华文细黑" panose="02010600040101010101" pitchFamily="2" charset="-122"/>
              </a:rPr>
              <a:t>的 </a:t>
            </a:r>
            <a:r>
              <a:rPr lang="en-US" altLang="zh-CN" dirty="0">
                <a:ea typeface="华文细黑" panose="02010600040101010101" pitchFamily="2" charset="-122"/>
              </a:rPr>
              <a:t>output </a:t>
            </a:r>
            <a:r>
              <a:rPr lang="zh-CN" altLang="en-US" dirty="0">
                <a:ea typeface="华文细黑" panose="02010600040101010101" pitchFamily="2" charset="-122"/>
              </a:rPr>
              <a:t>属性描述了</a:t>
            </a:r>
            <a:r>
              <a:rPr lang="zh-CN" altLang="en-US" b="1" dirty="0">
                <a:ea typeface="华文细黑" panose="02010600040101010101" pitchFamily="2" charset="-122"/>
              </a:rPr>
              <a:t>如何处理归拢在一起的代码</a:t>
            </a:r>
            <a:endParaRPr lang="en-US" altLang="zh-CN" b="1" dirty="0">
              <a:ea typeface="华文细黑" panose="02010600040101010101" pitchFamily="2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ea typeface="华文细黑" panose="02010600040101010101" pitchFamily="2" charset="-122"/>
              </a:rPr>
              <a:t>(bundled code)</a:t>
            </a:r>
            <a:r>
              <a:rPr lang="zh-CN" altLang="en-US" dirty="0" smtClean="0">
                <a:ea typeface="华文细黑" panose="02010600040101010101" pitchFamily="2" charset="-122"/>
              </a:rPr>
              <a:t>。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ea typeface="华文细黑" panose="02010600040101010101" pitchFamily="2" charset="-122"/>
              </a:rPr>
              <a:t> </a:t>
            </a:r>
            <a:r>
              <a:rPr lang="en-US" altLang="zh-CN" dirty="0" smtClean="0">
                <a:ea typeface="华文细黑" panose="02010600040101010101" pitchFamily="2" charset="-122"/>
              </a:rPr>
              <a:t>      </a:t>
            </a:r>
            <a:endParaRPr lang="zh-CN" altLang="en-US" dirty="0">
              <a:ea typeface="华文细黑" panose="02010600040101010101" pitchFamily="2" charset="-122"/>
            </a:endParaRPr>
          </a:p>
          <a:p>
            <a:pPr marL="0" indent="0" fontAlgn="base">
              <a:buNone/>
            </a:pPr>
            <a:endParaRPr lang="zh-CN" altLang="en-US" dirty="0"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2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908720"/>
            <a:ext cx="7924800" cy="4536504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加载器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(Loaders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)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：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object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ea typeface="华文细黑" panose="02010600040101010101" pitchFamily="2" charset="-122"/>
            </a:endParaRPr>
          </a:p>
          <a:p>
            <a:pPr marL="0" indent="0" fontAlgn="base">
              <a:buNone/>
            </a:pPr>
            <a:r>
              <a:rPr lang="en-US" altLang="zh-CN" dirty="0" smtClean="0">
                <a:ea typeface="华文细黑" panose="02010600040101010101" pitchFamily="2" charset="-122"/>
              </a:rPr>
              <a:t>         webpack </a:t>
            </a:r>
            <a:r>
              <a:rPr lang="zh-CN" altLang="en-US" dirty="0">
                <a:ea typeface="华文细黑" panose="02010600040101010101" pitchFamily="2" charset="-122"/>
              </a:rPr>
              <a:t>的目标是，让 </a:t>
            </a:r>
            <a:r>
              <a:rPr lang="en-US" altLang="zh-CN" dirty="0">
                <a:ea typeface="华文细黑" panose="02010600040101010101" pitchFamily="2" charset="-122"/>
              </a:rPr>
              <a:t>webpack</a:t>
            </a:r>
            <a:r>
              <a:rPr lang="zh-CN" altLang="en-US" dirty="0">
                <a:ea typeface="华文细黑" panose="02010600040101010101" pitchFamily="2" charset="-122"/>
              </a:rPr>
              <a:t> 聚焦于项目中的所有资源</a:t>
            </a:r>
            <a:r>
              <a:rPr lang="en-US" altLang="zh-CN" dirty="0">
                <a:ea typeface="华文细黑" panose="02010600040101010101" pitchFamily="2" charset="-122"/>
              </a:rPr>
              <a:t>(asset)</a:t>
            </a:r>
            <a:r>
              <a:rPr lang="zh-CN" altLang="en-US" dirty="0">
                <a:ea typeface="华文细黑" panose="02010600040101010101" pitchFamily="2" charset="-122"/>
              </a:rPr>
              <a:t>，而浏览器不需要关注考虑这些（这并不意味着资源</a:t>
            </a:r>
            <a:r>
              <a:rPr lang="en-US" altLang="zh-CN" dirty="0">
                <a:ea typeface="华文细黑" panose="02010600040101010101" pitchFamily="2" charset="-122"/>
              </a:rPr>
              <a:t>(asset)</a:t>
            </a:r>
            <a:r>
              <a:rPr lang="zh-CN" altLang="en-US" dirty="0">
                <a:ea typeface="华文细黑" panose="02010600040101010101" pitchFamily="2" charset="-122"/>
              </a:rPr>
              <a:t>都必须打包在一起）。</a:t>
            </a:r>
            <a:r>
              <a:rPr lang="en-US" altLang="zh-CN" dirty="0">
                <a:ea typeface="华文细黑" panose="02010600040101010101" pitchFamily="2" charset="-122"/>
              </a:rPr>
              <a:t>webpack </a:t>
            </a:r>
            <a:r>
              <a:rPr lang="zh-CN" altLang="en-US" dirty="0">
                <a:ea typeface="华文细黑" panose="02010600040101010101" pitchFamily="2" charset="-122"/>
              </a:rPr>
              <a:t>把每个文件（包括</a:t>
            </a:r>
            <a:r>
              <a:rPr lang="en-US" altLang="zh-CN" dirty="0">
                <a:ea typeface="华文细黑" panose="02010600040101010101" pitchFamily="2" charset="-122"/>
              </a:rPr>
              <a:t>html</a:t>
            </a:r>
            <a:r>
              <a:rPr lang="zh-CN" altLang="en-US" dirty="0">
                <a:ea typeface="华文细黑" panose="02010600040101010101" pitchFamily="2" charset="-122"/>
              </a:rPr>
              <a:t>、</a:t>
            </a:r>
            <a:r>
              <a:rPr lang="en-US" altLang="zh-CN" dirty="0">
                <a:ea typeface="华文细黑" panose="02010600040101010101" pitchFamily="2" charset="-122"/>
              </a:rPr>
              <a:t>css</a:t>
            </a:r>
            <a:r>
              <a:rPr lang="zh-CN" altLang="en-US" dirty="0">
                <a:ea typeface="华文细黑" panose="02010600040101010101" pitchFamily="2" charset="-122"/>
              </a:rPr>
              <a:t>、图片等）都当作模块处理。然而 </a:t>
            </a:r>
            <a:r>
              <a:rPr lang="en-US" altLang="zh-CN" dirty="0">
                <a:ea typeface="华文细黑" panose="02010600040101010101" pitchFamily="2" charset="-122"/>
              </a:rPr>
              <a:t>webpack </a:t>
            </a:r>
            <a:r>
              <a:rPr lang="zh-CN" altLang="en-US" dirty="0">
                <a:ea typeface="华文细黑" panose="02010600040101010101" pitchFamily="2" charset="-122"/>
              </a:rPr>
              <a:t>只</a:t>
            </a:r>
            <a:r>
              <a:rPr lang="zh-CN" altLang="en-US" dirty="0" smtClean="0">
                <a:ea typeface="华文细黑" panose="02010600040101010101" pitchFamily="2" charset="-122"/>
              </a:rPr>
              <a:t>理</a:t>
            </a:r>
            <a:r>
              <a:rPr lang="en-US" altLang="zh-CN" dirty="0" smtClean="0">
                <a:ea typeface="华文细黑" panose="02010600040101010101" pitchFamily="2" charset="-122"/>
              </a:rPr>
              <a:t>JavaScript</a:t>
            </a:r>
            <a:r>
              <a:rPr lang="zh-CN" altLang="en-US" dirty="0" smtClean="0">
                <a:ea typeface="华文细黑" panose="02010600040101010101" pitchFamily="2" charset="-122"/>
              </a:rPr>
              <a:t>。</a:t>
            </a:r>
            <a:r>
              <a:rPr lang="en-US" altLang="zh-CN" dirty="0" smtClean="0">
                <a:ea typeface="华文细黑" panose="02010600040101010101" pitchFamily="2" charset="-122"/>
              </a:rPr>
              <a:t>webpack </a:t>
            </a:r>
            <a:r>
              <a:rPr lang="en-US" altLang="zh-CN" dirty="0">
                <a:ea typeface="华文细黑" panose="02010600040101010101" pitchFamily="2" charset="-122"/>
              </a:rPr>
              <a:t>loader </a:t>
            </a:r>
            <a:r>
              <a:rPr lang="zh-CN" altLang="en-US" dirty="0">
                <a:ea typeface="华文细黑" panose="02010600040101010101" pitchFamily="2" charset="-122"/>
              </a:rPr>
              <a:t>会将这些文件转换为模块，而转换后的文件会被添加到依赖图表中。</a:t>
            </a:r>
            <a:endParaRPr lang="en-US" altLang="zh-CN" dirty="0">
              <a:ea typeface="华文细黑" panose="02010600040101010101" pitchFamily="2" charset="-122"/>
            </a:endParaRPr>
          </a:p>
          <a:p>
            <a:pPr marL="0" indent="0" fontAlgn="base">
              <a:buNone/>
            </a:pPr>
            <a:r>
              <a:rPr lang="en-US" altLang="zh-CN" dirty="0" smtClean="0">
                <a:ea typeface="华文细黑" panose="02010600040101010101" pitchFamily="2" charset="-122"/>
              </a:rPr>
              <a:t>        </a:t>
            </a:r>
            <a:endParaRPr lang="en-US" altLang="zh-CN" dirty="0">
              <a:ea typeface="华文细黑" panose="02010600040101010101" pitchFamily="2" charset="-122"/>
            </a:endParaRPr>
          </a:p>
          <a:p>
            <a:pPr marL="0" indent="0" fontAlgn="base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插件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(Plugins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)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：</a:t>
            </a:r>
            <a:r>
              <a:rPr lang="en-US" altLang="zh-CN" dirty="0">
                <a:ea typeface="华文细黑" panose="02010600040101010101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华文细黑" panose="02010600040101010101" pitchFamily="2" charset="-122"/>
              </a:rPr>
              <a:t>array</a:t>
            </a:r>
          </a:p>
          <a:p>
            <a:pPr marL="0" indent="0" fontAlgn="base">
              <a:buNone/>
            </a:pPr>
            <a:r>
              <a:rPr lang="en-US" altLang="zh-CN" dirty="0" smtClean="0">
                <a:ea typeface="华文细黑" panose="02010600040101010101" pitchFamily="2" charset="-122"/>
              </a:rPr>
              <a:t>        </a:t>
            </a:r>
            <a:r>
              <a:rPr lang="zh-CN" altLang="en-US" dirty="0" smtClean="0">
                <a:ea typeface="华文细黑" panose="02010600040101010101" pitchFamily="2" charset="-122"/>
              </a:rPr>
              <a:t>由于 </a:t>
            </a:r>
            <a:r>
              <a:rPr lang="en-US" altLang="zh-CN" dirty="0">
                <a:ea typeface="华文细黑" panose="02010600040101010101" pitchFamily="2" charset="-122"/>
              </a:rPr>
              <a:t>loader </a:t>
            </a:r>
            <a:r>
              <a:rPr lang="zh-CN" altLang="en-US" dirty="0">
                <a:ea typeface="华文细黑" panose="02010600040101010101" pitchFamily="2" charset="-122"/>
              </a:rPr>
              <a:t>仅在每个文件的基础上执行转换，而 插件</a:t>
            </a:r>
            <a:r>
              <a:rPr lang="en-US" altLang="zh-CN" dirty="0">
                <a:ea typeface="华文细黑" panose="02010600040101010101" pitchFamily="2" charset="-122"/>
              </a:rPr>
              <a:t>(plugins) </a:t>
            </a:r>
            <a:r>
              <a:rPr lang="zh-CN" altLang="en-US" dirty="0">
                <a:ea typeface="华文细黑" panose="02010600040101010101" pitchFamily="2" charset="-122"/>
              </a:rPr>
              <a:t>最常用于（但不限于）在打包模块的“</a:t>
            </a:r>
            <a:r>
              <a:rPr lang="en-US" altLang="zh-CN" dirty="0">
                <a:ea typeface="华文细黑" panose="02010600040101010101" pitchFamily="2" charset="-122"/>
              </a:rPr>
              <a:t>compilation”</a:t>
            </a:r>
            <a:r>
              <a:rPr lang="zh-CN" altLang="en-US" dirty="0">
                <a:ea typeface="华文细黑" panose="02010600040101010101" pitchFamily="2" charset="-122"/>
              </a:rPr>
              <a:t>和“</a:t>
            </a:r>
            <a:r>
              <a:rPr lang="en-US" altLang="zh-CN" dirty="0">
                <a:ea typeface="华文细黑" panose="02010600040101010101" pitchFamily="2" charset="-122"/>
              </a:rPr>
              <a:t>chunk”</a:t>
            </a:r>
            <a:r>
              <a:rPr lang="zh-CN" altLang="en-US" dirty="0">
                <a:ea typeface="华文细黑" panose="02010600040101010101" pitchFamily="2" charset="-122"/>
              </a:rPr>
              <a:t>生命周期执行操作和自定义</a:t>
            </a:r>
            <a:r>
              <a:rPr lang="zh-CN" altLang="en-US" dirty="0" smtClean="0">
                <a:ea typeface="华文细黑" panose="02010600040101010101" pitchFamily="2" charset="-122"/>
              </a:rPr>
              <a:t>功能。</a:t>
            </a:r>
            <a:r>
              <a:rPr lang="en-US" altLang="zh-CN" dirty="0">
                <a:ea typeface="华文细黑" panose="02010600040101010101" pitchFamily="2" charset="-122"/>
              </a:rPr>
              <a:t>webpack </a:t>
            </a:r>
            <a:r>
              <a:rPr lang="zh-CN" altLang="en-US" dirty="0">
                <a:ea typeface="华文细黑" panose="02010600040101010101" pitchFamily="2" charset="-122"/>
              </a:rPr>
              <a:t>的插件</a:t>
            </a:r>
            <a:r>
              <a:rPr lang="zh-CN" altLang="en-US" dirty="0" smtClean="0">
                <a:ea typeface="华文细黑" panose="02010600040101010101" pitchFamily="2" charset="-122"/>
              </a:rPr>
              <a:t>系统极其强大和可定制化。</a:t>
            </a:r>
            <a:endParaRPr lang="zh-CN" altLang="en-US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15498"/>
            <a:ext cx="7924800" cy="1143000"/>
          </a:xfrm>
        </p:spPr>
        <p:txBody>
          <a:bodyPr/>
          <a:lstStyle/>
          <a:p>
            <a:r>
              <a:rPr lang="zh-CN" altLang="en-US" sz="2400" spc="30" dirty="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简单的项目搭建：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>
                <a:ea typeface="华文细黑" panose="02010600040101010101" pitchFamily="2" charset="-122"/>
              </a:rPr>
              <a:t>搭建</a:t>
            </a:r>
            <a:r>
              <a:rPr lang="zh-CN" altLang="en-US" dirty="0" smtClean="0">
                <a:ea typeface="华文细黑" panose="02010600040101010101" pitchFamily="2" charset="-122"/>
              </a:rPr>
              <a:t>过程：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ea typeface="华文细黑" panose="02010600040101010101" pitchFamily="2" charset="-122"/>
              </a:rPr>
              <a:t>下载安装</a:t>
            </a:r>
            <a:r>
              <a:rPr lang="en-US" altLang="zh-CN" dirty="0" smtClean="0">
                <a:ea typeface="华文细黑" panose="02010600040101010101" pitchFamily="2" charset="-122"/>
              </a:rPr>
              <a:t>nodejs  </a:t>
            </a:r>
            <a:r>
              <a:rPr lang="zh-CN" altLang="en-US" dirty="0" smtClean="0">
                <a:ea typeface="华文细黑" panose="02010600040101010101" pitchFamily="2" charset="-122"/>
              </a:rPr>
              <a:t>（已经集成</a:t>
            </a:r>
            <a:r>
              <a:rPr lang="en-US" altLang="zh-CN" dirty="0" err="1" smtClean="0">
                <a:ea typeface="华文细黑" panose="02010600040101010101" pitchFamily="2" charset="-122"/>
              </a:rPr>
              <a:t>npm</a:t>
            </a:r>
            <a:r>
              <a:rPr lang="en-US" altLang="zh-CN" dirty="0" smtClean="0">
                <a:ea typeface="华文细黑" panose="02010600040101010101" pitchFamily="2" charset="-122"/>
              </a:rPr>
              <a:t>,</a:t>
            </a:r>
            <a:r>
              <a:rPr lang="zh-CN" altLang="en-US" dirty="0" smtClean="0">
                <a:ea typeface="华文细黑" panose="02010600040101010101" pitchFamily="2" charset="-122"/>
              </a:rPr>
              <a:t>不需要重新安装）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ea typeface="华文细黑" panose="02010600040101010101" pitchFamily="2" charset="-122"/>
              </a:rPr>
              <a:t>在本地新建项目目录</a:t>
            </a:r>
            <a:r>
              <a:rPr lang="en-US" altLang="zh-CN" dirty="0" smtClean="0">
                <a:ea typeface="华文细黑" panose="02010600040101010101" pitchFamily="2" charset="-122"/>
              </a:rPr>
              <a:t>app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ea typeface="华文细黑" panose="02010600040101010101" pitchFamily="2" charset="-122"/>
              </a:rPr>
              <a:t>新建</a:t>
            </a:r>
            <a:r>
              <a:rPr lang="en-US" altLang="zh-CN" dirty="0" smtClean="0">
                <a:ea typeface="华文细黑" panose="02010600040101010101" pitchFamily="2" charset="-122"/>
              </a:rPr>
              <a:t>index.html</a:t>
            </a:r>
            <a:r>
              <a:rPr lang="zh-CN" altLang="en-US" dirty="0" smtClean="0">
                <a:ea typeface="华文细黑" panose="02010600040101010101" pitchFamily="2" charset="-122"/>
              </a:rPr>
              <a:t>、</a:t>
            </a:r>
            <a:r>
              <a:rPr lang="en-US" altLang="zh-CN" dirty="0" smtClean="0">
                <a:ea typeface="华文细黑" panose="02010600040101010101" pitchFamily="2" charset="-122"/>
              </a:rPr>
              <a:t>src</a:t>
            </a:r>
            <a:r>
              <a:rPr lang="zh-CN" altLang="en-US" dirty="0" smtClean="0">
                <a:ea typeface="华文细黑" panose="02010600040101010101" pitchFamily="2" charset="-122"/>
              </a:rPr>
              <a:t>、</a:t>
            </a:r>
            <a:r>
              <a:rPr lang="en-US" altLang="zh-CN" dirty="0" smtClean="0">
                <a:ea typeface="华文细黑" panose="02010600040101010101" pitchFamily="2" charset="-122"/>
              </a:rPr>
              <a:t>dist</a:t>
            </a:r>
            <a:r>
              <a:rPr lang="zh-CN" altLang="en-US" dirty="0" smtClean="0">
                <a:ea typeface="华文细黑" panose="02010600040101010101" pitchFamily="2" charset="-122"/>
              </a:rPr>
              <a:t>、</a:t>
            </a:r>
            <a:r>
              <a:rPr lang="en-US" altLang="zh-CN" dirty="0" smtClean="0">
                <a:ea typeface="华文细黑" panose="02010600040101010101" pitchFamily="2" charset="-122"/>
              </a:rPr>
              <a:t>main.js</a:t>
            </a:r>
            <a:r>
              <a:rPr lang="zh-CN" altLang="en-US" dirty="0" smtClean="0">
                <a:ea typeface="华文细黑" panose="02010600040101010101" pitchFamily="2" charset="-122"/>
              </a:rPr>
              <a:t>等常用文件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ea typeface="华文细黑" panose="02010600040101010101" pitchFamily="2" charset="-122"/>
              </a:rPr>
              <a:t>在该项目下打开命令窗口，执行</a:t>
            </a:r>
            <a:r>
              <a:rPr lang="en-US" altLang="zh-CN" dirty="0" err="1" smtClean="0">
                <a:ea typeface="华文细黑" panose="02010600040101010101" pitchFamily="2" charset="-122"/>
              </a:rPr>
              <a:t>npm</a:t>
            </a:r>
            <a:r>
              <a:rPr lang="en-US" altLang="zh-CN" dirty="0" smtClean="0">
                <a:ea typeface="华文细黑" panose="02010600040101010101" pitchFamily="2" charset="-122"/>
              </a:rPr>
              <a:t> </a:t>
            </a:r>
            <a:r>
              <a:rPr lang="en-US" altLang="zh-CN" dirty="0" err="1" smtClean="0">
                <a:ea typeface="华文细黑" panose="02010600040101010101" pitchFamily="2" charset="-122"/>
              </a:rPr>
              <a:t>init</a:t>
            </a:r>
            <a:r>
              <a:rPr lang="en-US" altLang="zh-CN" dirty="0" smtClean="0">
                <a:ea typeface="华文细黑" panose="02010600040101010101" pitchFamily="2" charset="-122"/>
              </a:rPr>
              <a:t> --yes</a:t>
            </a:r>
            <a:r>
              <a:rPr lang="zh-CN" altLang="en-US" dirty="0" smtClean="0">
                <a:ea typeface="华文细黑" panose="02010600040101010101" pitchFamily="2" charset="-122"/>
              </a:rPr>
              <a:t>命令，执行完后在该目录下会生成一个</a:t>
            </a:r>
            <a:r>
              <a:rPr lang="en-US" altLang="zh-CN" dirty="0" err="1" smtClean="0">
                <a:ea typeface="华文细黑" panose="02010600040101010101" pitchFamily="2" charset="-122"/>
              </a:rPr>
              <a:t>package.json</a:t>
            </a:r>
            <a:r>
              <a:rPr lang="zh-CN" altLang="en-US" dirty="0" smtClean="0">
                <a:ea typeface="华文细黑" panose="02010600040101010101" pitchFamily="2" charset="-122"/>
              </a:rPr>
              <a:t>文件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ea typeface="华文细黑" panose="02010600040101010101" pitchFamily="2" charset="-122"/>
              </a:rPr>
              <a:t>配置</a:t>
            </a:r>
            <a:r>
              <a:rPr lang="en-US" altLang="zh-CN" dirty="0">
                <a:ea typeface="华文细黑" panose="02010600040101010101" pitchFamily="2" charset="-122"/>
              </a:rPr>
              <a:t>webpack.config.js</a:t>
            </a:r>
            <a:r>
              <a:rPr lang="zh-CN" altLang="en-US" dirty="0" smtClean="0">
                <a:ea typeface="华文细黑" panose="02010600040101010101" pitchFamily="2" charset="-122"/>
              </a:rPr>
              <a:t>文件和</a:t>
            </a:r>
            <a:r>
              <a:rPr lang="en-US" altLang="zh-CN" dirty="0" err="1" smtClean="0">
                <a:ea typeface="华文细黑" panose="02010600040101010101" pitchFamily="2" charset="-122"/>
              </a:rPr>
              <a:t>package.json</a:t>
            </a:r>
            <a:r>
              <a:rPr lang="zh-CN" altLang="en-US" dirty="0" smtClean="0">
                <a:ea typeface="华文细黑" panose="02010600040101010101" pitchFamily="2" charset="-122"/>
              </a:rPr>
              <a:t>文件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ea typeface="华文细黑" panose="02010600040101010101" pitchFamily="2" charset="-122"/>
              </a:rPr>
              <a:t>安装</a:t>
            </a:r>
            <a:r>
              <a:rPr lang="zh-CN" altLang="en-US" dirty="0" smtClean="0">
                <a:ea typeface="华文细黑" panose="02010600040101010101" pitchFamily="2" charset="-122"/>
              </a:rPr>
              <a:t>一些需要</a:t>
            </a:r>
            <a:r>
              <a:rPr lang="zh-CN" altLang="en-US" dirty="0">
                <a:ea typeface="华文细黑" panose="02010600040101010101" pitchFamily="2" charset="-122"/>
              </a:rPr>
              <a:t>的模块和</a:t>
            </a:r>
            <a:r>
              <a:rPr lang="zh-CN" altLang="en-US" dirty="0" smtClean="0">
                <a:ea typeface="华文细黑" panose="02010600040101010101" pitchFamily="2" charset="-122"/>
              </a:rPr>
              <a:t>插件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华文细黑" panose="02010600040101010101" pitchFamily="2" charset="-122"/>
              </a:rPr>
              <a:t>	</a:t>
            </a:r>
            <a:r>
              <a:rPr lang="en-US" altLang="zh-CN" dirty="0" err="1" smtClean="0">
                <a:ea typeface="华文细黑" panose="02010600040101010101" pitchFamily="2" charset="-122"/>
              </a:rPr>
              <a:t>npm</a:t>
            </a:r>
            <a:r>
              <a:rPr lang="en-US" altLang="zh-CN" dirty="0" smtClean="0">
                <a:ea typeface="华文细黑" panose="02010600040101010101" pitchFamily="2" charset="-122"/>
              </a:rPr>
              <a:t> install webpack –g</a:t>
            </a:r>
            <a:r>
              <a:rPr lang="zh-CN" altLang="en-US" dirty="0" smtClean="0">
                <a:ea typeface="华文细黑" panose="02010600040101010101" pitchFamily="2" charset="-122"/>
              </a:rPr>
              <a:t>（有的时候可以不用全局安装）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华文细黑" panose="02010600040101010101" pitchFamily="2" charset="-122"/>
              </a:rPr>
              <a:t>	</a:t>
            </a:r>
            <a:r>
              <a:rPr lang="en-US" altLang="zh-CN" dirty="0" err="1" smtClean="0">
                <a:ea typeface="华文细黑" panose="02010600040101010101" pitchFamily="2" charset="-122"/>
              </a:rPr>
              <a:t>npm</a:t>
            </a:r>
            <a:r>
              <a:rPr lang="en-US" altLang="zh-CN" dirty="0" smtClean="0">
                <a:ea typeface="华文细黑" panose="02010600040101010101" pitchFamily="2" charset="-122"/>
              </a:rPr>
              <a:t> </a:t>
            </a:r>
            <a:r>
              <a:rPr lang="en-US" altLang="zh-CN" dirty="0">
                <a:ea typeface="华文细黑" panose="02010600040101010101" pitchFamily="2" charset="-122"/>
              </a:rPr>
              <a:t>install </a:t>
            </a:r>
            <a:r>
              <a:rPr lang="en-US" altLang="zh-CN" b="1" dirty="0" smtClean="0">
                <a:ea typeface="华文细黑" panose="02010600040101010101" pitchFamily="2" charset="-122"/>
              </a:rPr>
              <a:t>webpack-</a:t>
            </a:r>
            <a:r>
              <a:rPr lang="en-US" altLang="zh-CN" b="1" dirty="0" err="1" smtClean="0">
                <a:ea typeface="华文细黑" panose="02010600040101010101" pitchFamily="2" charset="-122"/>
              </a:rPr>
              <a:t>dev</a:t>
            </a:r>
            <a:r>
              <a:rPr lang="en-US" altLang="zh-CN" b="1" dirty="0" smtClean="0">
                <a:ea typeface="华文细黑" panose="02010600040101010101" pitchFamily="2" charset="-122"/>
              </a:rPr>
              <a:t>-server </a:t>
            </a:r>
            <a:r>
              <a:rPr lang="en-US" altLang="zh-CN" dirty="0" smtClean="0">
                <a:ea typeface="华文细黑" panose="02010600040101010101" pitchFamily="2" charset="-122"/>
              </a:rPr>
              <a:t>–g</a:t>
            </a:r>
            <a:r>
              <a:rPr lang="zh-CN" altLang="en-US" dirty="0">
                <a:ea typeface="华文细黑" panose="02010600040101010101" pitchFamily="2" charset="-122"/>
              </a:rPr>
              <a:t>（有的时候可以不用全局安装</a:t>
            </a:r>
            <a:r>
              <a:rPr lang="zh-CN" altLang="en-US" dirty="0" smtClean="0">
                <a:ea typeface="华文细黑" panose="02010600040101010101" pitchFamily="2" charset="-122"/>
              </a:rPr>
              <a:t>）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华文细黑" panose="02010600040101010101" pitchFamily="2" charset="-122"/>
              </a:rPr>
              <a:t>	</a:t>
            </a:r>
            <a:r>
              <a:rPr lang="en-US" altLang="zh-CN" dirty="0" err="1">
                <a:ea typeface="华文细黑" panose="02010600040101010101" pitchFamily="2" charset="-122"/>
              </a:rPr>
              <a:t>npm</a:t>
            </a:r>
            <a:r>
              <a:rPr lang="en-US" altLang="zh-CN" dirty="0">
                <a:ea typeface="华文细黑" panose="02010600040101010101" pitchFamily="2" charset="-122"/>
              </a:rPr>
              <a:t> install webpack -</a:t>
            </a:r>
            <a:r>
              <a:rPr lang="en-US" altLang="zh-CN" dirty="0" smtClean="0">
                <a:ea typeface="华文细黑" panose="02010600040101010101" pitchFamily="2" charset="-122"/>
              </a:rPr>
              <a:t>-save-d</a:t>
            </a:r>
            <a:endParaRPr lang="en-US" altLang="zh-CN" dirty="0"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华文细黑" panose="02010600040101010101" pitchFamily="2" charset="-122"/>
              </a:rPr>
              <a:t>	</a:t>
            </a:r>
            <a:r>
              <a:rPr lang="en-US" altLang="zh-CN" dirty="0" err="1">
                <a:ea typeface="华文细黑" panose="02010600040101010101" pitchFamily="2" charset="-122"/>
              </a:rPr>
              <a:t>npm</a:t>
            </a:r>
            <a:r>
              <a:rPr lang="en-US" altLang="zh-CN" dirty="0">
                <a:ea typeface="华文细黑" panose="02010600040101010101" pitchFamily="2" charset="-122"/>
              </a:rPr>
              <a:t> install </a:t>
            </a:r>
            <a:r>
              <a:rPr lang="en-US" altLang="zh-CN" b="1" dirty="0">
                <a:ea typeface="华文细黑" panose="02010600040101010101" pitchFamily="2" charset="-122"/>
              </a:rPr>
              <a:t>webpack-</a:t>
            </a:r>
            <a:r>
              <a:rPr lang="en-US" altLang="zh-CN" b="1" dirty="0" err="1">
                <a:ea typeface="华文细黑" panose="02010600040101010101" pitchFamily="2" charset="-122"/>
              </a:rPr>
              <a:t>dev</a:t>
            </a:r>
            <a:r>
              <a:rPr lang="en-US" altLang="zh-CN" b="1" dirty="0">
                <a:ea typeface="华文细黑" panose="02010600040101010101" pitchFamily="2" charset="-122"/>
              </a:rPr>
              <a:t>-server </a:t>
            </a:r>
            <a:r>
              <a:rPr lang="en-US" altLang="zh-CN" dirty="0">
                <a:ea typeface="华文细黑" panose="02010600040101010101" pitchFamily="2" charset="-122"/>
              </a:rPr>
              <a:t> </a:t>
            </a:r>
            <a:r>
              <a:rPr lang="en-US" altLang="zh-CN" dirty="0" smtClean="0">
                <a:ea typeface="华文细黑" panose="02010600040101010101" pitchFamily="2" charset="-122"/>
              </a:rPr>
              <a:t>--save-d</a:t>
            </a:r>
          </a:p>
          <a:p>
            <a:pPr marL="0" indent="0">
              <a:buNone/>
            </a:pPr>
            <a:r>
              <a:rPr lang="en-US" altLang="zh-CN" dirty="0">
                <a:ea typeface="华文细黑" panose="02010600040101010101" pitchFamily="2" charset="-122"/>
              </a:rPr>
              <a:t>		</a:t>
            </a:r>
          </a:p>
          <a:p>
            <a:pPr marL="0" indent="0">
              <a:buNone/>
            </a:pPr>
            <a:endParaRPr lang="en-US" altLang="zh-CN" dirty="0"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9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151808"/>
            <a:ext cx="7924800" cy="4114800"/>
          </a:xfrm>
        </p:spPr>
        <p:txBody>
          <a:bodyPr/>
          <a:lstStyle/>
          <a:p>
            <a:pPr>
              <a:buFont typeface="+mj-lt"/>
              <a:buAutoNum type="arabicPeriod" startAt="7"/>
            </a:pPr>
            <a:r>
              <a:rPr lang="zh-CN" altLang="en-US" dirty="0" smtClean="0">
                <a:ea typeface="华文细黑" panose="02010600040101010101" pitchFamily="2" charset="-122"/>
              </a:rPr>
              <a:t>在</a:t>
            </a:r>
            <a:r>
              <a:rPr lang="en-US" altLang="zh-CN" dirty="0" err="1" smtClean="0">
                <a:ea typeface="华文细黑" panose="02010600040101010101" pitchFamily="2" charset="-122"/>
              </a:rPr>
              <a:t>package.json</a:t>
            </a:r>
            <a:r>
              <a:rPr lang="zh-CN" altLang="en-US" dirty="0" smtClean="0">
                <a:ea typeface="华文细黑" panose="02010600040101010101" pitchFamily="2" charset="-122"/>
              </a:rPr>
              <a:t>中配置</a:t>
            </a:r>
            <a:r>
              <a:rPr lang="en-US" altLang="zh-CN" b="1" dirty="0">
                <a:ea typeface="华文细黑" panose="02010600040101010101" pitchFamily="2" charset="-122"/>
              </a:rPr>
              <a:t>"scripts"</a:t>
            </a:r>
            <a:r>
              <a:rPr lang="en-US" altLang="zh-CN" dirty="0">
                <a:ea typeface="华文细黑" panose="02010600040101010101" pitchFamily="2" charset="-122"/>
              </a:rPr>
              <a:t>: </a:t>
            </a:r>
            <a:r>
              <a:rPr lang="en-US" altLang="zh-CN" dirty="0" smtClean="0">
                <a:ea typeface="华文细黑" panose="02010600040101010101" pitchFamily="2" charset="-122"/>
              </a:rPr>
              <a:t>{ </a:t>
            </a:r>
            <a:r>
              <a:rPr lang="en-US" altLang="zh-CN" b="1" dirty="0">
                <a:ea typeface="华文细黑" panose="02010600040101010101" pitchFamily="2" charset="-122"/>
              </a:rPr>
              <a:t>"start"</a:t>
            </a:r>
            <a:r>
              <a:rPr lang="en-US" altLang="zh-CN" dirty="0">
                <a:ea typeface="华文细黑" panose="02010600040101010101" pitchFamily="2" charset="-122"/>
              </a:rPr>
              <a:t>: </a:t>
            </a:r>
            <a:r>
              <a:rPr lang="en-US" altLang="zh-CN" b="1" dirty="0">
                <a:ea typeface="华文细黑" panose="02010600040101010101" pitchFamily="2" charset="-122"/>
              </a:rPr>
              <a:t>"webpack-</a:t>
            </a:r>
            <a:r>
              <a:rPr lang="en-US" altLang="zh-CN" b="1" dirty="0" err="1">
                <a:ea typeface="华文细黑" panose="02010600040101010101" pitchFamily="2" charset="-122"/>
              </a:rPr>
              <a:t>dev</a:t>
            </a:r>
            <a:r>
              <a:rPr lang="en-US" altLang="zh-CN" b="1" dirty="0">
                <a:ea typeface="华文细黑" panose="02010600040101010101" pitchFamily="2" charset="-122"/>
              </a:rPr>
              <a:t>-server --hot</a:t>
            </a:r>
            <a:r>
              <a:rPr lang="en-US" altLang="zh-CN" b="1" dirty="0" smtClean="0">
                <a:ea typeface="华文细黑" panose="02010600040101010101" pitchFamily="2" charset="-122"/>
              </a:rPr>
              <a:t>"</a:t>
            </a:r>
            <a:r>
              <a:rPr lang="en-US" altLang="zh-CN" dirty="0" smtClean="0">
                <a:ea typeface="华文细黑" panose="02010600040101010101" pitchFamily="2" charset="-122"/>
              </a:rPr>
              <a:t>}</a:t>
            </a:r>
          </a:p>
          <a:p>
            <a:pPr>
              <a:buFont typeface="+mj-lt"/>
              <a:buAutoNum type="arabicPeriod" startAt="7"/>
            </a:pPr>
            <a:r>
              <a:rPr lang="zh-CN" altLang="en-US" dirty="0" smtClean="0">
                <a:ea typeface="华文细黑" panose="02010600040101010101" pitchFamily="2" charset="-122"/>
              </a:rPr>
              <a:t>在命令窗口执行</a:t>
            </a:r>
            <a:r>
              <a:rPr lang="en-US" altLang="zh-CN" dirty="0" err="1" smtClean="0">
                <a:ea typeface="华文细黑" panose="02010600040101010101" pitchFamily="2" charset="-122"/>
              </a:rPr>
              <a:t>npm</a:t>
            </a:r>
            <a:r>
              <a:rPr lang="en-US" altLang="zh-CN" dirty="0" smtClean="0">
                <a:ea typeface="华文细黑" panose="02010600040101010101" pitchFamily="2" charset="-122"/>
              </a:rPr>
              <a:t> run start</a:t>
            </a:r>
            <a:r>
              <a:rPr lang="zh-CN" altLang="en-US" dirty="0" smtClean="0">
                <a:ea typeface="华文细黑" panose="02010600040101010101" pitchFamily="2" charset="-122"/>
              </a:rPr>
              <a:t>命令启动项目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>
              <a:buFont typeface="+mj-lt"/>
              <a:buAutoNum type="arabicPeriod" startAt="7"/>
            </a:pPr>
            <a:r>
              <a:rPr lang="zh-CN" altLang="en-US" dirty="0" smtClean="0">
                <a:ea typeface="华文细黑" panose="02010600040101010101" pitchFamily="2" charset="-122"/>
              </a:rPr>
              <a:t>在浏览器中输入</a:t>
            </a:r>
            <a:r>
              <a:rPr lang="en-US" altLang="zh-CN" dirty="0" smtClean="0">
                <a:ea typeface="华文细黑" panose="02010600040101010101" pitchFamily="2" charset="-122"/>
              </a:rPr>
              <a:t>localhost:8080</a:t>
            </a:r>
            <a:r>
              <a:rPr lang="zh-CN" altLang="en-US" dirty="0" smtClean="0">
                <a:ea typeface="华文细黑" panose="02010600040101010101" pitchFamily="2" charset="-122"/>
              </a:rPr>
              <a:t>打开项目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>
              <a:buFont typeface="+mj-lt"/>
              <a:buAutoNum type="arabicPeriod" startAt="7"/>
            </a:pPr>
            <a:endParaRPr lang="en-US" altLang="zh-CN" dirty="0"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华文细黑" panose="02010600040101010101" pitchFamily="2" charset="-122"/>
              </a:rPr>
              <a:t> </a:t>
            </a:r>
            <a:r>
              <a:rPr lang="en-US" altLang="zh-CN" dirty="0" smtClean="0">
                <a:ea typeface="华文细黑" panose="02010600040101010101" pitchFamily="2" charset="-122"/>
              </a:rPr>
              <a:t>      </a:t>
            </a:r>
            <a:r>
              <a:rPr lang="zh-CN" altLang="en-US" dirty="0" smtClean="0">
                <a:ea typeface="华文细黑" panose="02010600040101010101" pitchFamily="2" charset="-122"/>
              </a:rPr>
              <a:t>至此，一个最简单的用</a:t>
            </a:r>
            <a:r>
              <a:rPr lang="en-US" altLang="zh-CN" dirty="0" smtClean="0">
                <a:ea typeface="华文细黑" panose="02010600040101010101" pitchFamily="2" charset="-122"/>
              </a:rPr>
              <a:t>webpack</a:t>
            </a:r>
            <a:r>
              <a:rPr lang="zh-CN" altLang="en-US" dirty="0" smtClean="0">
                <a:ea typeface="华文细黑" panose="02010600040101010101" pitchFamily="2" charset="-122"/>
              </a:rPr>
              <a:t>搭建的小项目就可以正常运行，并支持实时刷新，有的时候可能因为版本原因需要安装配置</a:t>
            </a:r>
            <a:r>
              <a:rPr lang="en-US" altLang="zh-CN" dirty="0" err="1" smtClean="0">
                <a:ea typeface="华文细黑" panose="02010600040101010101" pitchFamily="2" charset="-122"/>
              </a:rPr>
              <a:t>HtmlWebpackPlugin</a:t>
            </a:r>
            <a:r>
              <a:rPr lang="zh-CN" altLang="en-US" dirty="0" smtClean="0">
                <a:ea typeface="华文细黑" panose="02010600040101010101" pitchFamily="2" charset="-122"/>
              </a:rPr>
              <a:t>插件才能实现实时刷新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>
              <a:buFont typeface="+mj-lt"/>
              <a:buAutoNum type="arabicPeriod" startAt="7"/>
            </a:pPr>
            <a:endParaRPr lang="zh-CN" altLang="en-US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0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77042"/>
            <a:ext cx="7924800" cy="1143000"/>
          </a:xfrm>
        </p:spPr>
        <p:txBody>
          <a:bodyPr/>
          <a:lstStyle/>
          <a:p>
            <a:r>
              <a:rPr lang="zh-CN" altLang="en-US" sz="2400" spc="30" dirty="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常用加载器安装使用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 smtClean="0">
                <a:ea typeface="华文细黑" panose="02010600040101010101" pitchFamily="2" charset="-122"/>
              </a:rPr>
              <a:t>babel-loader       </a:t>
            </a:r>
            <a:r>
              <a:rPr lang="en-US" altLang="zh-CN" dirty="0" err="1" smtClean="0">
                <a:ea typeface="华文细黑" panose="02010600040101010101" pitchFamily="2" charset="-122"/>
              </a:rPr>
              <a:t>jsx</a:t>
            </a:r>
            <a:r>
              <a:rPr lang="zh-CN" altLang="en-US" dirty="0" smtClean="0">
                <a:ea typeface="华文细黑" panose="02010600040101010101" pitchFamily="2" charset="-122"/>
              </a:rPr>
              <a:t>加载器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r>
              <a:rPr lang="en-US" altLang="zh-CN" b="1" dirty="0" smtClean="0">
                <a:ea typeface="华文细黑" panose="02010600040101010101" pitchFamily="2" charset="-122"/>
              </a:rPr>
              <a:t>style-loader       </a:t>
            </a:r>
            <a:r>
              <a:rPr lang="zh-CN" altLang="en-US" b="1" dirty="0" smtClean="0">
                <a:ea typeface="华文细黑" panose="02010600040101010101" pitchFamily="2" charset="-122"/>
              </a:rPr>
              <a:t>样式加载器</a:t>
            </a:r>
            <a:endParaRPr lang="en-US" altLang="zh-CN" b="1" dirty="0" smtClean="0">
              <a:ea typeface="华文细黑" panose="02010600040101010101" pitchFamily="2" charset="-122"/>
            </a:endParaRPr>
          </a:p>
          <a:p>
            <a:r>
              <a:rPr lang="en-US" altLang="zh-CN" b="1" dirty="0" smtClean="0">
                <a:ea typeface="华文细黑" panose="02010600040101010101" pitchFamily="2" charset="-122"/>
              </a:rPr>
              <a:t>css-loader          css</a:t>
            </a:r>
            <a:r>
              <a:rPr lang="zh-CN" altLang="en-US" b="1" dirty="0">
                <a:ea typeface="华文细黑" panose="02010600040101010101" pitchFamily="2" charset="-122"/>
              </a:rPr>
              <a:t>加载</a:t>
            </a:r>
            <a:r>
              <a:rPr lang="zh-CN" altLang="en-US" b="1" dirty="0" smtClean="0">
                <a:ea typeface="华文细黑" panose="02010600040101010101" pitchFamily="2" charset="-122"/>
              </a:rPr>
              <a:t>器</a:t>
            </a:r>
            <a:endParaRPr lang="en-US" altLang="zh-CN" b="1" dirty="0" smtClean="0">
              <a:ea typeface="华文细黑" panose="02010600040101010101" pitchFamily="2" charset="-122"/>
            </a:endParaRPr>
          </a:p>
          <a:p>
            <a:r>
              <a:rPr lang="en-US" altLang="zh-CN" b="1" dirty="0">
                <a:ea typeface="华文细黑" panose="02010600040101010101" pitchFamily="2" charset="-122"/>
              </a:rPr>
              <a:t>l</a:t>
            </a:r>
            <a:r>
              <a:rPr lang="en-US" altLang="zh-CN" b="1" dirty="0" smtClean="0">
                <a:ea typeface="华文细黑" panose="02010600040101010101" pitchFamily="2" charset="-122"/>
              </a:rPr>
              <a:t>ess-loader         less</a:t>
            </a:r>
            <a:r>
              <a:rPr lang="zh-CN" altLang="en-US" b="1" dirty="0">
                <a:ea typeface="华文细黑" panose="02010600040101010101" pitchFamily="2" charset="-122"/>
              </a:rPr>
              <a:t>加载</a:t>
            </a:r>
            <a:r>
              <a:rPr lang="zh-CN" altLang="en-US" b="1" dirty="0" smtClean="0">
                <a:ea typeface="华文细黑" panose="02010600040101010101" pitchFamily="2" charset="-122"/>
              </a:rPr>
              <a:t>器</a:t>
            </a:r>
            <a:endParaRPr lang="en-US" altLang="zh-CN" b="1" dirty="0" smtClean="0">
              <a:ea typeface="华文细黑" panose="02010600040101010101" pitchFamily="2" charset="-122"/>
            </a:endParaRPr>
          </a:p>
          <a:p>
            <a:r>
              <a:rPr lang="en-US" altLang="zh-CN" b="1" dirty="0">
                <a:ea typeface="华文细黑" panose="02010600040101010101" pitchFamily="2" charset="-122"/>
              </a:rPr>
              <a:t>s</a:t>
            </a:r>
            <a:r>
              <a:rPr lang="en-US" altLang="zh-CN" b="1" dirty="0" smtClean="0">
                <a:ea typeface="华文细黑" panose="02010600040101010101" pitchFamily="2" charset="-122"/>
              </a:rPr>
              <a:t>ass-loader         sass</a:t>
            </a:r>
            <a:r>
              <a:rPr lang="zh-CN" altLang="en-US" b="1" dirty="0" smtClean="0">
                <a:ea typeface="华文细黑" panose="02010600040101010101" pitchFamily="2" charset="-122"/>
              </a:rPr>
              <a:t>加载器</a:t>
            </a:r>
            <a:endParaRPr lang="en-US" altLang="zh-CN" b="1" dirty="0" smtClean="0">
              <a:ea typeface="华文细黑" panose="02010600040101010101" pitchFamily="2" charset="-122"/>
            </a:endParaRPr>
          </a:p>
          <a:p>
            <a:r>
              <a:rPr lang="en-US" altLang="zh-CN" b="1" dirty="0" err="1" smtClean="0">
                <a:ea typeface="华文细黑" panose="02010600040101010101" pitchFamily="2" charset="-122"/>
              </a:rPr>
              <a:t>url</a:t>
            </a:r>
            <a:r>
              <a:rPr lang="en-US" altLang="zh-CN" b="1" dirty="0" smtClean="0">
                <a:ea typeface="华文细黑" panose="02010600040101010101" pitchFamily="2" charset="-122"/>
              </a:rPr>
              <a:t>-loader           </a:t>
            </a:r>
            <a:r>
              <a:rPr lang="zh-CN" altLang="en-US" b="1" dirty="0" smtClean="0">
                <a:ea typeface="华文细黑" panose="02010600040101010101" pitchFamily="2" charset="-122"/>
              </a:rPr>
              <a:t>图片加载器（</a:t>
            </a:r>
            <a:r>
              <a:rPr lang="zh-CN" altLang="en-US" dirty="0">
                <a:ea typeface="华文细黑" panose="02010600040101010101" pitchFamily="2" charset="-122"/>
              </a:rPr>
              <a:t>一般限制小图片转 </a:t>
            </a:r>
            <a:r>
              <a:rPr lang="en-US" altLang="zh-CN" dirty="0">
                <a:ea typeface="华文细黑" panose="02010600040101010101" pitchFamily="2" charset="-122"/>
              </a:rPr>
              <a:t>base64 </a:t>
            </a:r>
            <a:r>
              <a:rPr lang="zh-CN" altLang="en-US" dirty="0">
                <a:ea typeface="华文细黑" panose="02010600040101010101" pitchFamily="2" charset="-122"/>
              </a:rPr>
              <a:t>可以用 </a:t>
            </a:r>
            <a:r>
              <a:rPr lang="en-US" altLang="zh-CN" dirty="0" err="1">
                <a:ea typeface="华文细黑" panose="02010600040101010101" pitchFamily="2" charset="-122"/>
              </a:rPr>
              <a:t>url</a:t>
            </a:r>
            <a:r>
              <a:rPr lang="en-US" altLang="zh-CN" dirty="0">
                <a:ea typeface="华文细黑" panose="02010600040101010101" pitchFamily="2" charset="-122"/>
              </a:rPr>
              <a:t>-loader </a:t>
            </a:r>
            <a:r>
              <a:rPr lang="zh-CN" altLang="en-US" b="1" dirty="0" smtClean="0">
                <a:ea typeface="华文细黑" panose="02010600040101010101" pitchFamily="2" charset="-122"/>
              </a:rPr>
              <a:t>）</a:t>
            </a:r>
            <a:endParaRPr lang="en-US" altLang="zh-CN" b="1" dirty="0" smtClean="0">
              <a:ea typeface="华文细黑" panose="02010600040101010101" pitchFamily="2" charset="-122"/>
            </a:endParaRPr>
          </a:p>
          <a:p>
            <a:r>
              <a:rPr lang="en-US" altLang="zh-CN" b="1" dirty="0" smtClean="0">
                <a:ea typeface="华文细黑" panose="02010600040101010101" pitchFamily="2" charset="-122"/>
              </a:rPr>
              <a:t>file-loader           </a:t>
            </a:r>
            <a:r>
              <a:rPr lang="zh-CN" altLang="en-US" b="1" dirty="0" smtClean="0">
                <a:ea typeface="华文细黑" panose="02010600040101010101" pitchFamily="2" charset="-122"/>
              </a:rPr>
              <a:t>图片</a:t>
            </a:r>
            <a:r>
              <a:rPr lang="zh-CN" altLang="en-US" b="1" dirty="0">
                <a:ea typeface="华文细黑" panose="02010600040101010101" pitchFamily="2" charset="-122"/>
              </a:rPr>
              <a:t>加载器</a:t>
            </a:r>
            <a:endParaRPr lang="en-US" altLang="zh-CN" b="1" dirty="0"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华文细黑" panose="02010600040101010101" pitchFamily="2" charset="-122"/>
              </a:rPr>
              <a:t>示例：</a:t>
            </a:r>
            <a:r>
              <a:rPr lang="en-US" altLang="zh-CN" dirty="0" smtClean="0">
                <a:ea typeface="华文细黑" panose="02010600040101010101" pitchFamily="2" charset="-122"/>
              </a:rPr>
              <a:t>{</a:t>
            </a:r>
            <a:r>
              <a:rPr lang="en-US" altLang="zh-CN" dirty="0">
                <a:ea typeface="华文细黑" panose="02010600040101010101" pitchFamily="2" charset="-122"/>
              </a:rPr>
              <a:t/>
            </a:r>
            <a:br>
              <a:rPr lang="en-US" altLang="zh-CN" dirty="0">
                <a:ea typeface="华文细黑" panose="02010600040101010101" pitchFamily="2" charset="-122"/>
              </a:rPr>
            </a:br>
            <a:r>
              <a:rPr lang="en-US" altLang="zh-CN" dirty="0" smtClean="0">
                <a:ea typeface="华文细黑" panose="02010600040101010101" pitchFamily="2" charset="-122"/>
              </a:rPr>
              <a:t>    	</a:t>
            </a:r>
            <a:r>
              <a:rPr lang="en-US" altLang="zh-CN" b="1" dirty="0" smtClean="0">
                <a:ea typeface="华文细黑" panose="02010600040101010101" pitchFamily="2" charset="-122"/>
              </a:rPr>
              <a:t>test</a:t>
            </a:r>
            <a:r>
              <a:rPr lang="en-US" altLang="zh-CN" dirty="0" smtClean="0">
                <a:ea typeface="华文细黑" panose="02010600040101010101" pitchFamily="2" charset="-122"/>
              </a:rPr>
              <a:t>: /\.</a:t>
            </a:r>
            <a:r>
              <a:rPr lang="en-US" altLang="zh-CN" dirty="0" err="1" smtClean="0">
                <a:ea typeface="华文细黑" panose="02010600040101010101" pitchFamily="2" charset="-122"/>
              </a:rPr>
              <a:t>jsx</a:t>
            </a:r>
            <a:r>
              <a:rPr lang="en-US" altLang="zh-CN" dirty="0" smtClean="0">
                <a:ea typeface="华文细黑" panose="02010600040101010101" pitchFamily="2" charset="-122"/>
              </a:rPr>
              <a:t>?$/,</a:t>
            </a:r>
            <a:br>
              <a:rPr lang="en-US" altLang="zh-CN" dirty="0" smtClean="0">
                <a:ea typeface="华文细黑" panose="02010600040101010101" pitchFamily="2" charset="-122"/>
              </a:rPr>
            </a:br>
            <a:r>
              <a:rPr lang="en-US" altLang="zh-CN" dirty="0" smtClean="0">
                <a:ea typeface="华文细黑" panose="02010600040101010101" pitchFamily="2" charset="-122"/>
              </a:rPr>
              <a:t>    	</a:t>
            </a:r>
            <a:r>
              <a:rPr lang="en-US" altLang="zh-CN" b="1" dirty="0" smtClean="0">
                <a:ea typeface="华文细黑" panose="02010600040101010101" pitchFamily="2" charset="-122"/>
              </a:rPr>
              <a:t>exclude</a:t>
            </a:r>
            <a:r>
              <a:rPr lang="en-US" altLang="zh-CN" dirty="0" smtClean="0">
                <a:ea typeface="华文细黑" panose="02010600040101010101" pitchFamily="2" charset="-122"/>
              </a:rPr>
              <a:t>: /</a:t>
            </a:r>
            <a:r>
              <a:rPr lang="en-US" altLang="zh-CN" dirty="0" err="1" smtClean="0">
                <a:ea typeface="华文细黑" panose="02010600040101010101" pitchFamily="2" charset="-122"/>
              </a:rPr>
              <a:t>node_modules</a:t>
            </a:r>
            <a:r>
              <a:rPr lang="en-US" altLang="zh-CN" dirty="0" smtClean="0">
                <a:ea typeface="华文细黑" panose="02010600040101010101" pitchFamily="2" charset="-122"/>
              </a:rPr>
              <a:t>/,</a:t>
            </a:r>
            <a:br>
              <a:rPr lang="en-US" altLang="zh-CN" dirty="0" smtClean="0">
                <a:ea typeface="华文细黑" panose="02010600040101010101" pitchFamily="2" charset="-122"/>
              </a:rPr>
            </a:br>
            <a:r>
              <a:rPr lang="en-US" altLang="zh-CN" dirty="0" smtClean="0">
                <a:ea typeface="华文细黑" panose="02010600040101010101" pitchFamily="2" charset="-122"/>
              </a:rPr>
              <a:t>    	</a:t>
            </a:r>
            <a:r>
              <a:rPr lang="en-US" altLang="zh-CN" b="1" dirty="0" smtClean="0">
                <a:ea typeface="华文细黑" panose="02010600040101010101" pitchFamily="2" charset="-122"/>
              </a:rPr>
              <a:t>loader</a:t>
            </a:r>
            <a:r>
              <a:rPr lang="en-US" altLang="zh-CN" dirty="0" smtClean="0">
                <a:ea typeface="华文细黑" panose="02010600040101010101" pitchFamily="2" charset="-122"/>
              </a:rPr>
              <a:t>: </a:t>
            </a:r>
            <a:r>
              <a:rPr lang="en-US" altLang="zh-CN" b="1" dirty="0" smtClean="0">
                <a:ea typeface="华文细黑" panose="02010600040101010101" pitchFamily="2" charset="-122"/>
              </a:rPr>
              <a:t>'babel-loader'</a:t>
            </a:r>
            <a:r>
              <a:rPr lang="en-US" altLang="zh-CN" dirty="0" smtClean="0">
                <a:ea typeface="华文细黑" panose="02010600040101010101" pitchFamily="2" charset="-122"/>
              </a:rPr>
              <a:t>,</a:t>
            </a:r>
            <a:br>
              <a:rPr lang="en-US" altLang="zh-CN" dirty="0" smtClean="0">
                <a:ea typeface="华文细黑" panose="02010600040101010101" pitchFamily="2" charset="-122"/>
              </a:rPr>
            </a:br>
            <a:r>
              <a:rPr lang="en-US" altLang="zh-CN" dirty="0" smtClean="0">
                <a:ea typeface="华文细黑" panose="02010600040101010101" pitchFamily="2" charset="-122"/>
              </a:rPr>
              <a:t>    	 query: {</a:t>
            </a:r>
            <a:br>
              <a:rPr lang="en-US" altLang="zh-CN" dirty="0" smtClean="0">
                <a:ea typeface="华文细黑" panose="02010600040101010101" pitchFamily="2" charset="-122"/>
              </a:rPr>
            </a:br>
            <a:r>
              <a:rPr lang="en-US" altLang="zh-CN" dirty="0" smtClean="0">
                <a:ea typeface="华文细黑" panose="02010600040101010101" pitchFamily="2" charset="-122"/>
              </a:rPr>
              <a:t>        	 	presets: ['es2015','react']</a:t>
            </a:r>
            <a:br>
              <a:rPr lang="en-US" altLang="zh-CN" dirty="0" smtClean="0">
                <a:ea typeface="华文细黑" panose="02010600040101010101" pitchFamily="2" charset="-122"/>
              </a:rPr>
            </a:br>
            <a:r>
              <a:rPr lang="en-US" altLang="zh-CN" dirty="0" smtClean="0">
                <a:ea typeface="华文细黑" panose="02010600040101010101" pitchFamily="2" charset="-122"/>
              </a:rPr>
              <a:t>   	 }</a:t>
            </a:r>
            <a:br>
              <a:rPr lang="en-US" altLang="zh-CN" dirty="0" smtClean="0">
                <a:ea typeface="华文细黑" panose="02010600040101010101" pitchFamily="2" charset="-122"/>
              </a:rPr>
            </a:br>
            <a:r>
              <a:rPr lang="en-US" altLang="zh-CN" dirty="0" smtClean="0">
                <a:ea typeface="华文细黑" panose="02010600040101010101" pitchFamily="2" charset="-122"/>
              </a:rPr>
              <a:t>            },</a:t>
            </a:r>
            <a:endParaRPr lang="zh-CN" altLang="en-US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9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>
                <a:ea typeface="华文细黑" panose="02010600040101010101" pitchFamily="2" charset="-122"/>
              </a:rPr>
              <a:t>npm</a:t>
            </a:r>
            <a:r>
              <a:rPr lang="en-US" altLang="zh-CN" dirty="0">
                <a:ea typeface="华文细黑" panose="02010600040101010101" pitchFamily="2" charset="-122"/>
              </a:rPr>
              <a:t> install </a:t>
            </a:r>
            <a:r>
              <a:rPr lang="en-US" altLang="zh-CN" dirty="0" err="1" smtClean="0">
                <a:ea typeface="华文细黑" panose="02010600040101010101" pitchFamily="2" charset="-122"/>
              </a:rPr>
              <a:t>bable</a:t>
            </a:r>
            <a:r>
              <a:rPr lang="en-US" altLang="zh-CN" dirty="0" smtClean="0">
                <a:ea typeface="华文细黑" panose="02010600040101010101" pitchFamily="2" charset="-122"/>
              </a:rPr>
              <a:t>-cli </a:t>
            </a:r>
            <a:r>
              <a:rPr lang="en-US" altLang="zh-CN" dirty="0">
                <a:ea typeface="华文细黑" panose="02010600040101010101" pitchFamily="2" charset="-122"/>
              </a:rPr>
              <a:t>babel-loader babel-core babel-plugin-transform-runtime --</a:t>
            </a:r>
            <a:r>
              <a:rPr lang="en-US" altLang="zh-CN" dirty="0" smtClean="0">
                <a:ea typeface="华文细黑" panose="02010600040101010101" pitchFamily="2" charset="-122"/>
              </a:rPr>
              <a:t>save-</a:t>
            </a:r>
            <a:r>
              <a:rPr lang="en-US" altLang="zh-CN" dirty="0" err="1" smtClean="0">
                <a:ea typeface="华文细黑" panose="02010600040101010101" pitchFamily="2" charset="-122"/>
              </a:rPr>
              <a:t>dev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r>
              <a:rPr lang="en-US" altLang="zh-CN" dirty="0" err="1">
                <a:ea typeface="华文细黑" panose="02010600040101010101" pitchFamily="2" charset="-122"/>
              </a:rPr>
              <a:t>npm</a:t>
            </a:r>
            <a:r>
              <a:rPr lang="en-US" altLang="zh-CN" dirty="0">
                <a:ea typeface="华文细黑" panose="02010600040101010101" pitchFamily="2" charset="-122"/>
              </a:rPr>
              <a:t> install babel-runtime babel-preset-react </a:t>
            </a:r>
            <a:r>
              <a:rPr lang="en-US" altLang="zh-CN" dirty="0" smtClean="0">
                <a:ea typeface="华文细黑" panose="02010600040101010101" pitchFamily="2" charset="-122"/>
              </a:rPr>
              <a:t>babel-preset-es2015 --save-</a:t>
            </a:r>
            <a:r>
              <a:rPr lang="en-US" altLang="zh-CN" dirty="0" err="1" smtClean="0">
                <a:ea typeface="华文细黑" panose="02010600040101010101" pitchFamily="2" charset="-122"/>
              </a:rPr>
              <a:t>dev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r>
              <a:rPr lang="en-US" altLang="zh-CN" dirty="0" err="1">
                <a:ea typeface="华文细黑" panose="02010600040101010101" pitchFamily="2" charset="-122"/>
              </a:rPr>
              <a:t>npm</a:t>
            </a:r>
            <a:r>
              <a:rPr lang="en-US" altLang="zh-CN" dirty="0">
                <a:ea typeface="华文细黑" panose="02010600040101010101" pitchFamily="2" charset="-122"/>
              </a:rPr>
              <a:t> install </a:t>
            </a:r>
            <a:r>
              <a:rPr lang="en-US" altLang="zh-CN" b="1" dirty="0" smtClean="0">
                <a:ea typeface="华文细黑" panose="02010600040101010101" pitchFamily="2" charset="-122"/>
              </a:rPr>
              <a:t>react  react-</a:t>
            </a:r>
            <a:r>
              <a:rPr lang="en-US" altLang="zh-CN" b="1" dirty="0" err="1" smtClean="0">
                <a:ea typeface="华文细黑" panose="02010600040101010101" pitchFamily="2" charset="-122"/>
              </a:rPr>
              <a:t>dom</a:t>
            </a:r>
            <a:r>
              <a:rPr lang="en-US" altLang="zh-CN" b="1" dirty="0" smtClean="0">
                <a:ea typeface="华文细黑" panose="02010600040101010101" pitchFamily="2" charset="-122"/>
              </a:rPr>
              <a:t>  </a:t>
            </a:r>
            <a:r>
              <a:rPr lang="en-US" altLang="zh-CN" dirty="0" smtClean="0">
                <a:ea typeface="华文细黑" panose="02010600040101010101" pitchFamily="2" charset="-122"/>
              </a:rPr>
              <a:t>--save-</a:t>
            </a:r>
            <a:r>
              <a:rPr lang="en-US" altLang="zh-CN" dirty="0" err="1" smtClean="0">
                <a:ea typeface="华文细黑" panose="02010600040101010101" pitchFamily="2" charset="-122"/>
              </a:rPr>
              <a:t>dev</a:t>
            </a:r>
            <a:endParaRPr lang="en-US" altLang="zh-CN" dirty="0" smtClean="0"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华文细黑" panose="02010600040101010101" pitchFamily="2" charset="-122"/>
            </a:endParaRPr>
          </a:p>
          <a:p>
            <a:endParaRPr lang="en-US" altLang="zh-CN" dirty="0"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ea typeface="华文细黑" panose="02010600040101010101" pitchFamily="2" charset="-122"/>
              </a:rPr>
              <a:t> </a:t>
            </a:r>
            <a:r>
              <a:rPr lang="en-US" altLang="zh-CN" dirty="0" smtClean="0">
                <a:ea typeface="华文细黑" panose="02010600040101010101" pitchFamily="2" charset="-122"/>
              </a:rPr>
              <a:t>  </a:t>
            </a:r>
            <a:r>
              <a:rPr lang="zh-CN" altLang="en-US" dirty="0" smtClean="0">
                <a:ea typeface="华文细黑" panose="02010600040101010101" pitchFamily="2" charset="-122"/>
              </a:rPr>
              <a:t>至此，安装以上模块和加载器并正确配置后，就可以开发简单的</a:t>
            </a:r>
            <a:r>
              <a:rPr lang="en-US" altLang="zh-CN" dirty="0" smtClean="0">
                <a:ea typeface="华文细黑" panose="02010600040101010101" pitchFamily="2" charset="-122"/>
              </a:rPr>
              <a:t>react</a:t>
            </a:r>
            <a:r>
              <a:rPr lang="zh-CN" altLang="en-US" dirty="0" smtClean="0">
                <a:ea typeface="华文细黑" panose="02010600040101010101" pitchFamily="2" charset="-122"/>
              </a:rPr>
              <a:t>项目了</a:t>
            </a:r>
            <a:endParaRPr lang="en-US" altLang="zh-CN" dirty="0">
              <a:ea typeface="华文细黑" panose="02010600040101010101" pitchFamily="2" charset="-122"/>
            </a:endParaRPr>
          </a:p>
          <a:p>
            <a:endParaRPr lang="en-US" altLang="zh-CN" dirty="0">
              <a:ea typeface="华文细黑" panose="02010600040101010101" pitchFamily="2" charset="-122"/>
            </a:endParaRPr>
          </a:p>
          <a:p>
            <a:endParaRPr lang="en-US" altLang="zh-CN" dirty="0">
              <a:ea typeface="华文细黑" panose="02010600040101010101" pitchFamily="2" charset="-122"/>
            </a:endParaRPr>
          </a:p>
          <a:p>
            <a:endParaRPr lang="zh-CN" altLang="en-US" dirty="0">
              <a:ea typeface="华文细黑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688" y="620688"/>
            <a:ext cx="1788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cap="all" spc="3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配合</a:t>
            </a:r>
            <a:r>
              <a:rPr lang="en-US" altLang="zh-CN" sz="2400" cap="all" spc="3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react</a:t>
            </a:r>
            <a:endParaRPr lang="zh-CN" altLang="en-US" sz="2400" cap="all" spc="3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8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901</TotalTime>
  <Words>515</Words>
  <Application>Microsoft Office PowerPoint</Application>
  <PresentationFormat>全屏显示(4:3)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极目远眺</vt:lpstr>
      <vt:lpstr>PowerPoint 演示文稿</vt:lpstr>
      <vt:lpstr>PowerPoint 演示文稿</vt:lpstr>
      <vt:lpstr>PowerPoint 演示文稿</vt:lpstr>
      <vt:lpstr>了解四个基本概念： </vt:lpstr>
      <vt:lpstr>PowerPoint 演示文稿</vt:lpstr>
      <vt:lpstr>简单的项目搭建：</vt:lpstr>
      <vt:lpstr>PowerPoint 演示文稿</vt:lpstr>
      <vt:lpstr>常用加载器安装使用</vt:lpstr>
      <vt:lpstr>PowerPoint 演示文稿</vt:lpstr>
      <vt:lpstr>安装配置技巧及注意事项：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程浩</dc:creator>
  <cp:lastModifiedBy>my</cp:lastModifiedBy>
  <cp:revision>36</cp:revision>
  <dcterms:created xsi:type="dcterms:W3CDTF">2017-03-15T07:32:21Z</dcterms:created>
  <dcterms:modified xsi:type="dcterms:W3CDTF">2017-03-22T02:34:34Z</dcterms:modified>
</cp:coreProperties>
</file>