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2"/>
  </p:notesMasterIdLst>
  <p:handoutMasterIdLst>
    <p:handoutMasterId r:id="rId23"/>
  </p:handoutMasterIdLst>
  <p:sldIdLst>
    <p:sldId id="301" r:id="rId2"/>
    <p:sldId id="307" r:id="rId3"/>
    <p:sldId id="308" r:id="rId4"/>
    <p:sldId id="309" r:id="rId5"/>
    <p:sldId id="310" r:id="rId6"/>
    <p:sldId id="259" r:id="rId7"/>
    <p:sldId id="257" r:id="rId8"/>
    <p:sldId id="258" r:id="rId9"/>
    <p:sldId id="285" r:id="rId10"/>
    <p:sldId id="296" r:id="rId11"/>
    <p:sldId id="286" r:id="rId12"/>
    <p:sldId id="298" r:id="rId13"/>
    <p:sldId id="289" r:id="rId14"/>
    <p:sldId id="297" r:id="rId15"/>
    <p:sldId id="299" r:id="rId16"/>
    <p:sldId id="300" r:id="rId17"/>
    <p:sldId id="304" r:id="rId18"/>
    <p:sldId id="303" r:id="rId19"/>
    <p:sldId id="305" r:id="rId20"/>
    <p:sldId id="30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28" d="100"/>
          <a:sy n="128" d="100"/>
        </p:scale>
        <p:origin x="1424" y="17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dirty="0"/>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210DE-86FF-724A-935C-84F044D6315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EB5EC6-B7C4-F845-931F-4156362F3EA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E79A34-9FD7-FB4F-A494-2AFE7BD45C7A}"/>
              </a:ext>
            </a:extLst>
          </p:cNvPr>
          <p:cNvSpPr>
            <a:spLocks noGrp="1"/>
          </p:cNvSpPr>
          <p:nvPr>
            <p:ph type="dt" sz="half" idx="10"/>
          </p:nvPr>
        </p:nvSpPr>
        <p:spPr/>
        <p:txBody>
          <a:bodyPr/>
          <a:lstStyle/>
          <a:p>
            <a:fld id="{78964C36-EAB0-F54F-A169-E5519ED4978A}" type="datetimeFigureOut">
              <a:rPr kumimoji="1" lang="zh-CN" altLang="en-US" smtClean="0"/>
              <a:t>2019/12/18</a:t>
            </a:fld>
            <a:endParaRPr kumimoji="1" lang="zh-CN" altLang="en-US"/>
          </a:p>
        </p:txBody>
      </p:sp>
      <p:sp>
        <p:nvSpPr>
          <p:cNvPr id="5" name="页脚占位符 4">
            <a:extLst>
              <a:ext uri="{FF2B5EF4-FFF2-40B4-BE49-F238E27FC236}">
                <a16:creationId xmlns:a16="http://schemas.microsoft.com/office/drawing/2014/main" id="{3D41BFCE-AAA4-F047-8D17-DCE9E8D503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5C5371-5A62-C84A-9F1A-8793FE583152}"/>
              </a:ext>
            </a:extLst>
          </p:cNvPr>
          <p:cNvSpPr>
            <a:spLocks noGrp="1"/>
          </p:cNvSpPr>
          <p:nvPr>
            <p:ph type="sldNum" sz="quarter" idx="12"/>
          </p:nvPr>
        </p:nvSpPr>
        <p:spPr/>
        <p:txBody>
          <a:bodyPr/>
          <a:lstStyle/>
          <a:p>
            <a:fld id="{687F65DB-A528-3C43-BB84-B1028838AFC0}" type="slidenum">
              <a:rPr kumimoji="1" lang="zh-CN" altLang="en-US" smtClean="0"/>
              <a:t>‹#›</a:t>
            </a:fld>
            <a:endParaRPr kumimoji="1" lang="zh-CN" altLang="en-US"/>
          </a:p>
        </p:txBody>
      </p:sp>
    </p:spTree>
    <p:extLst>
      <p:ext uri="{BB962C8B-B14F-4D97-AF65-F5344CB8AC3E}">
        <p14:creationId xmlns:p14="http://schemas.microsoft.com/office/powerpoint/2010/main" val="27380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dirty="0"/>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84B26-0D93-F64F-BC97-346DB4DA6849}"/>
              </a:ext>
            </a:extLst>
          </p:cNvPr>
          <p:cNvSpPr>
            <a:spLocks noGrp="1"/>
          </p:cNvSpPr>
          <p:nvPr>
            <p:ph type="title"/>
          </p:nvPr>
        </p:nvSpPr>
        <p:spPr/>
        <p:txBody>
          <a:bodyPr/>
          <a:lstStyle/>
          <a:p>
            <a:r>
              <a:rPr lang="zh-CN" altLang="zh-CN" sz="4000" dirty="0"/>
              <a:t>基于</a:t>
            </a:r>
            <a:r>
              <a:rPr lang="en-US" altLang="zh-CN" sz="4000" dirty="0"/>
              <a:t>Wi-Fi Direct</a:t>
            </a:r>
            <a:r>
              <a:rPr lang="zh-CN" altLang="zh-CN" sz="4000" dirty="0"/>
              <a:t>的音频传输系统</a:t>
            </a:r>
            <a:endParaRPr kumimoji="1" lang="zh-CN" altLang="en-US" dirty="0"/>
          </a:p>
        </p:txBody>
      </p:sp>
      <p:sp>
        <p:nvSpPr>
          <p:cNvPr id="3" name="副标题 2">
            <a:extLst>
              <a:ext uri="{FF2B5EF4-FFF2-40B4-BE49-F238E27FC236}">
                <a16:creationId xmlns:a16="http://schemas.microsoft.com/office/drawing/2014/main" id="{091D7FE2-D4EE-B449-8C5D-9E1CF1955320}"/>
              </a:ext>
            </a:extLst>
          </p:cNvPr>
          <p:cNvSpPr>
            <a:spLocks noGrp="1"/>
          </p:cNvSpPr>
          <p:nvPr>
            <p:ph type="subTitle" idx="1"/>
          </p:nvPr>
        </p:nvSpPr>
        <p:spPr/>
        <p:txBody>
          <a:bodyPr/>
          <a:lstStyle/>
          <a:p>
            <a:r>
              <a:rPr lang="zh-CN" altLang="zh-CN" dirty="0"/>
              <a:t>程嘉淦，王鹤翔，江月虎，宋昱龙</a:t>
            </a:r>
            <a:endParaRPr lang="zh-CN" altLang="en-US" dirty="0"/>
          </a:p>
        </p:txBody>
      </p:sp>
    </p:spTree>
    <p:extLst>
      <p:ext uri="{BB962C8B-B14F-4D97-AF65-F5344CB8AC3E}">
        <p14:creationId xmlns:p14="http://schemas.microsoft.com/office/powerpoint/2010/main" val="274848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RTP</a:t>
            </a:r>
            <a:r>
              <a:rPr lang="zh-CN" altLang="en-US" dirty="0"/>
              <a:t>被设计为一个多播协议，但也常用于单播应用中。我们项目中实际上就是一个个的单播</a:t>
            </a:r>
            <a:r>
              <a:rPr lang="en-US" altLang="zh-CN" dirty="0"/>
              <a:t>RTP</a:t>
            </a:r>
            <a:r>
              <a:rPr lang="zh-CN" altLang="en-US" dirty="0"/>
              <a:t>进行传输</a:t>
            </a:r>
            <a:endParaRPr lang="en-US" altLang="zh-CN" dirty="0"/>
          </a:p>
          <a:p>
            <a:r>
              <a:rPr lang="en-US" altLang="zh-CN" dirty="0"/>
              <a:t>RTP</a:t>
            </a:r>
            <a:r>
              <a:rPr lang="zh-CN" altLang="en-US" dirty="0"/>
              <a:t>是一种基于</a:t>
            </a:r>
            <a:r>
              <a:rPr lang="en-US" altLang="zh-CN" dirty="0"/>
              <a:t>UDP</a:t>
            </a:r>
            <a:r>
              <a:rPr lang="zh-CN" altLang="en-US" dirty="0"/>
              <a:t>的无连接的传输协议，为互联网上端到端的实时传输提供时间信息和流同步，但并不保证服务质量，因此需要与</a:t>
            </a:r>
            <a:r>
              <a:rPr lang="en-US" altLang="zh-CN" dirty="0"/>
              <a:t>RTCP</a:t>
            </a:r>
            <a:r>
              <a:rPr lang="zh-CN" altLang="en-US" dirty="0"/>
              <a:t>控制协议一起使用来保证传输质量</a:t>
            </a:r>
            <a:endParaRPr lang="en-US" altLang="zh-CN" dirty="0"/>
          </a:p>
          <a:p>
            <a:r>
              <a:rPr lang="en-US" altLang="zh-CN" dirty="0"/>
              <a:t>RTP</a:t>
            </a:r>
            <a:r>
              <a:rPr lang="zh-CN" altLang="en-US" dirty="0"/>
              <a:t>属于传输层协议，类似</a:t>
            </a:r>
            <a:r>
              <a:rPr lang="en-US" altLang="zh-CN" dirty="0"/>
              <a:t>UDP</a:t>
            </a:r>
            <a:r>
              <a:rPr lang="zh-CN" altLang="en-US" dirty="0"/>
              <a:t>，也具有自己固定的封装形式</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RTP</a:t>
            </a:r>
            <a:r>
              <a:rPr lang="zh-CN" altLang="en-US" dirty="0"/>
              <a:t>概览</a:t>
            </a:r>
          </a:p>
        </p:txBody>
      </p:sp>
    </p:spTree>
    <p:extLst>
      <p:ext uri="{BB962C8B-B14F-4D97-AF65-F5344CB8AC3E}">
        <p14:creationId xmlns:p14="http://schemas.microsoft.com/office/powerpoint/2010/main" val="18279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Autofit/>
          </a:bodyPr>
          <a:lstStyle/>
          <a:p>
            <a:r>
              <a:rPr lang="en-US" altLang="zh-CN" b="1" dirty="0"/>
              <a:t>RTP</a:t>
            </a:r>
            <a:r>
              <a:rPr lang="zh-CN" altLang="en-US" b="1" dirty="0"/>
              <a:t>头部格式</a:t>
            </a:r>
            <a:endParaRPr lang="en-US" altLang="zh-CN" b="1" dirty="0"/>
          </a:p>
          <a:p>
            <a:pPr lvl="1"/>
            <a:endParaRPr lang="en-US" altLang="zh-CN" dirty="0"/>
          </a:p>
          <a:p>
            <a:pPr lvl="1"/>
            <a:endParaRPr lang="en-US" altLang="zh-CN" b="1" dirty="0"/>
          </a:p>
          <a:p>
            <a:pPr lvl="1"/>
            <a:endParaRPr lang="en-US" altLang="zh-CN" b="1" dirty="0"/>
          </a:p>
          <a:p>
            <a:pPr marL="457200" lvl="1" indent="0">
              <a:buNone/>
            </a:pPr>
            <a:endParaRPr lang="en-US" altLang="zh-CN" b="1" dirty="0"/>
          </a:p>
          <a:p>
            <a:pPr lvl="0">
              <a:lnSpc>
                <a:spcPct val="100000"/>
              </a:lnSpc>
            </a:pPr>
            <a:r>
              <a:rPr lang="zh-CN" altLang="zh-CN" sz="1400" dirty="0"/>
              <a:t>版本号（</a:t>
            </a:r>
            <a:r>
              <a:rPr lang="en-US" altLang="zh-CN" sz="1400" dirty="0"/>
              <a:t>V</a:t>
            </a:r>
            <a:r>
              <a:rPr lang="zh-CN" altLang="zh-CN" sz="1400" dirty="0"/>
              <a:t>）：</a:t>
            </a:r>
            <a:r>
              <a:rPr lang="en-US" altLang="zh-CN" sz="1400" dirty="0"/>
              <a:t>2</a:t>
            </a:r>
            <a:r>
              <a:rPr lang="zh-CN" altLang="zh-CN" sz="1400" dirty="0"/>
              <a:t>比特，用来标志使用的</a:t>
            </a:r>
            <a:r>
              <a:rPr lang="en-US" altLang="zh-CN" sz="1400" dirty="0"/>
              <a:t>RTP</a:t>
            </a:r>
            <a:r>
              <a:rPr lang="zh-CN" altLang="zh-CN" sz="1400" dirty="0"/>
              <a:t>版本</a:t>
            </a:r>
          </a:p>
          <a:p>
            <a:pPr lvl="0">
              <a:lnSpc>
                <a:spcPct val="100000"/>
              </a:lnSpc>
            </a:pPr>
            <a:r>
              <a:rPr lang="zh-CN" altLang="zh-CN" sz="1400" dirty="0"/>
              <a:t>填充位（</a:t>
            </a:r>
            <a:r>
              <a:rPr lang="en-US" altLang="zh-CN" sz="1400" dirty="0"/>
              <a:t>P</a:t>
            </a:r>
            <a:r>
              <a:rPr lang="zh-CN" altLang="zh-CN" sz="1400" dirty="0"/>
              <a:t>）：</a:t>
            </a:r>
            <a:r>
              <a:rPr lang="en-US" altLang="zh-CN" sz="1400" dirty="0"/>
              <a:t>1</a:t>
            </a:r>
            <a:r>
              <a:rPr lang="zh-CN" altLang="zh-CN" sz="1400" dirty="0"/>
              <a:t>比特，如果该位置位，则该</a:t>
            </a:r>
            <a:r>
              <a:rPr lang="en-US" altLang="zh-CN" sz="1400" dirty="0"/>
              <a:t>RTP</a:t>
            </a:r>
            <a:r>
              <a:rPr lang="zh-CN" altLang="zh-CN" sz="1400" dirty="0"/>
              <a:t>包的尾部就包含附加的填充字节</a:t>
            </a:r>
          </a:p>
          <a:p>
            <a:pPr lvl="0">
              <a:lnSpc>
                <a:spcPct val="100000"/>
              </a:lnSpc>
            </a:pPr>
            <a:r>
              <a:rPr lang="zh-CN" altLang="zh-CN" sz="1400" dirty="0"/>
              <a:t>扩展位（</a:t>
            </a:r>
            <a:r>
              <a:rPr lang="en-US" altLang="zh-CN" sz="1400" dirty="0"/>
              <a:t>X</a:t>
            </a:r>
            <a:r>
              <a:rPr lang="zh-CN" altLang="zh-CN" sz="1400" dirty="0"/>
              <a:t>）：</a:t>
            </a:r>
            <a:r>
              <a:rPr lang="en-US" altLang="zh-CN" sz="1400" dirty="0"/>
              <a:t>1</a:t>
            </a:r>
            <a:r>
              <a:rPr lang="zh-CN" altLang="zh-CN" sz="1400" dirty="0"/>
              <a:t>比特，如果该位置位的话，</a:t>
            </a:r>
            <a:r>
              <a:rPr lang="en-US" altLang="zh-CN" sz="1400" dirty="0"/>
              <a:t>RTP</a:t>
            </a:r>
            <a:r>
              <a:rPr lang="zh-CN" altLang="zh-CN" sz="1400" dirty="0"/>
              <a:t>固定头部后面就跟有一个扩展头部</a:t>
            </a:r>
          </a:p>
          <a:p>
            <a:pPr lvl="0">
              <a:lnSpc>
                <a:spcPct val="100000"/>
              </a:lnSpc>
            </a:pPr>
            <a:r>
              <a:rPr lang="en-US" altLang="zh-CN" sz="1400" dirty="0"/>
              <a:t>CSRC</a:t>
            </a:r>
            <a:r>
              <a:rPr lang="zh-CN" altLang="zh-CN" sz="1400" dirty="0"/>
              <a:t>计数器（</a:t>
            </a:r>
            <a:r>
              <a:rPr lang="en-US" altLang="zh-CN" sz="1400" dirty="0"/>
              <a:t>CC</a:t>
            </a:r>
            <a:r>
              <a:rPr lang="zh-CN" altLang="zh-CN" sz="1400" dirty="0"/>
              <a:t>）：</a:t>
            </a:r>
            <a:r>
              <a:rPr lang="en-US" altLang="zh-CN" sz="1400" dirty="0"/>
              <a:t>4</a:t>
            </a:r>
            <a:r>
              <a:rPr lang="zh-CN" altLang="zh-CN" sz="1400" dirty="0"/>
              <a:t>比特，含有固定头部后面跟着的</a:t>
            </a:r>
            <a:r>
              <a:rPr lang="en-US" altLang="zh-CN" sz="1400" dirty="0"/>
              <a:t>CSRC</a:t>
            </a:r>
            <a:r>
              <a:rPr lang="zh-CN" altLang="zh-CN" sz="1400" dirty="0"/>
              <a:t>的数目</a:t>
            </a:r>
          </a:p>
          <a:p>
            <a:pPr lvl="0">
              <a:lnSpc>
                <a:spcPct val="100000"/>
              </a:lnSpc>
            </a:pPr>
            <a:r>
              <a:rPr lang="zh-CN" altLang="zh-CN" sz="1400" dirty="0"/>
              <a:t>标记位（</a:t>
            </a:r>
            <a:r>
              <a:rPr lang="en-US" altLang="zh-CN" sz="1400" dirty="0"/>
              <a:t>M</a:t>
            </a:r>
            <a:r>
              <a:rPr lang="zh-CN" altLang="zh-CN" sz="1400" dirty="0"/>
              <a:t>）：</a:t>
            </a:r>
            <a:r>
              <a:rPr lang="en-US" altLang="zh-CN" sz="1400" dirty="0"/>
              <a:t>1</a:t>
            </a:r>
            <a:r>
              <a:rPr lang="zh-CN" altLang="zh-CN" sz="1400" dirty="0"/>
              <a:t>比特</a:t>
            </a:r>
            <a:r>
              <a:rPr lang="en-US" altLang="zh-CN" sz="1400" dirty="0"/>
              <a:t>,</a:t>
            </a:r>
            <a:r>
              <a:rPr lang="zh-CN" altLang="zh-CN" sz="1400" dirty="0"/>
              <a:t>该位的解释由配置文档（</a:t>
            </a:r>
            <a:r>
              <a:rPr lang="en-US" altLang="zh-CN" sz="1400" dirty="0"/>
              <a:t>Profile</a:t>
            </a:r>
            <a:r>
              <a:rPr lang="zh-CN" altLang="zh-CN" sz="1400" dirty="0"/>
              <a:t>）来承担</a:t>
            </a:r>
          </a:p>
          <a:p>
            <a:pPr lvl="0">
              <a:lnSpc>
                <a:spcPct val="100000"/>
              </a:lnSpc>
            </a:pPr>
            <a:r>
              <a:rPr lang="zh-CN" altLang="zh-CN" sz="1400" dirty="0"/>
              <a:t>载荷类型（</a:t>
            </a:r>
            <a:r>
              <a:rPr lang="en-US" altLang="zh-CN" sz="1400" dirty="0"/>
              <a:t>PT</a:t>
            </a:r>
            <a:r>
              <a:rPr lang="zh-CN" altLang="zh-CN" sz="1400" dirty="0"/>
              <a:t>）：</a:t>
            </a:r>
            <a:r>
              <a:rPr lang="en-US" altLang="zh-CN" sz="1400" dirty="0"/>
              <a:t>7</a:t>
            </a:r>
            <a:r>
              <a:rPr lang="zh-CN" altLang="zh-CN" sz="1400" dirty="0"/>
              <a:t>比特，标识了</a:t>
            </a:r>
            <a:r>
              <a:rPr lang="en-US" altLang="zh-CN" sz="1400" dirty="0"/>
              <a:t>RTP</a:t>
            </a:r>
            <a:r>
              <a:rPr lang="zh-CN" altLang="zh-CN" sz="1400" dirty="0"/>
              <a:t>载荷的类型</a:t>
            </a:r>
            <a:r>
              <a:rPr lang="zh-CN" altLang="en-US" sz="1400" dirty="0"/>
              <a:t>（传播的媒体的类型）</a:t>
            </a:r>
            <a:endParaRPr lang="zh-CN" altLang="zh-CN" sz="1400" dirty="0"/>
          </a:p>
          <a:p>
            <a:pPr lvl="0">
              <a:lnSpc>
                <a:spcPct val="100000"/>
              </a:lnSpc>
            </a:pPr>
            <a:r>
              <a:rPr lang="zh-CN" altLang="zh-CN" sz="1400" dirty="0">
                <a:solidFill>
                  <a:srgbClr val="FF0000"/>
                </a:solidFill>
              </a:rPr>
              <a:t>序列号（</a:t>
            </a:r>
            <a:r>
              <a:rPr lang="en-US" altLang="zh-CN" sz="1400" dirty="0">
                <a:solidFill>
                  <a:srgbClr val="FF0000"/>
                </a:solidFill>
              </a:rPr>
              <a:t>SN</a:t>
            </a:r>
            <a:r>
              <a:rPr lang="zh-CN" altLang="zh-CN" sz="1400" dirty="0">
                <a:solidFill>
                  <a:srgbClr val="FF0000"/>
                </a:solidFill>
              </a:rPr>
              <a:t>）</a:t>
            </a:r>
            <a:r>
              <a:rPr lang="zh-CN" altLang="zh-CN" sz="1400" dirty="0"/>
              <a:t>：</a:t>
            </a:r>
            <a:r>
              <a:rPr lang="en-US" altLang="zh-CN" sz="1400" dirty="0"/>
              <a:t>16</a:t>
            </a:r>
            <a:r>
              <a:rPr lang="zh-CN" altLang="zh-CN" sz="1400" dirty="0"/>
              <a:t>比特，发送方在每发送完一个</a:t>
            </a:r>
            <a:r>
              <a:rPr lang="en-US" altLang="zh-CN" sz="1400" dirty="0"/>
              <a:t>RTP</a:t>
            </a:r>
            <a:r>
              <a:rPr lang="zh-CN" altLang="zh-CN" sz="1400" dirty="0"/>
              <a:t>包后就将该域的值增加</a:t>
            </a:r>
            <a:r>
              <a:rPr lang="en-US" altLang="zh-CN" sz="1400" dirty="0"/>
              <a:t>1</a:t>
            </a:r>
            <a:r>
              <a:rPr lang="zh-CN" altLang="zh-CN" sz="1400" dirty="0"/>
              <a:t>，接收方可以由该域检测包的丢失及恢复包序列。序列号的初始值是随机的</a:t>
            </a:r>
          </a:p>
        </p:txBody>
      </p:sp>
      <p:sp>
        <p:nvSpPr>
          <p:cNvPr id="3" name="标题 2"/>
          <p:cNvSpPr>
            <a:spLocks noGrp="1"/>
          </p:cNvSpPr>
          <p:nvPr>
            <p:ph type="title"/>
          </p:nvPr>
        </p:nvSpPr>
        <p:spPr/>
        <p:txBody>
          <a:bodyPr/>
          <a:lstStyle/>
          <a:p>
            <a:r>
              <a:rPr lang="en-US" altLang="zh-CN" dirty="0"/>
              <a:t>RTP</a:t>
            </a:r>
            <a:r>
              <a:rPr lang="zh-CN" altLang="en-US" dirty="0"/>
              <a:t>的封装格式</a:t>
            </a:r>
            <a:endParaRPr lang="en-US" altLang="zh-CN" dirty="0"/>
          </a:p>
        </p:txBody>
      </p:sp>
      <p:pic>
        <p:nvPicPr>
          <p:cNvPr id="1026" name="Picture 2" descr="RTP的头部格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2112963"/>
            <a:ext cx="52736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67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Autofit/>
          </a:bodyPr>
          <a:lstStyle/>
          <a:p>
            <a:r>
              <a:rPr lang="en-US" altLang="zh-CN" b="1" dirty="0"/>
              <a:t>RTP</a:t>
            </a:r>
            <a:r>
              <a:rPr lang="zh-CN" altLang="en-US" b="1" dirty="0"/>
              <a:t>头部格式</a:t>
            </a:r>
            <a:endParaRPr lang="en-US" altLang="zh-CN" b="1" dirty="0"/>
          </a:p>
          <a:p>
            <a:pPr lvl="1"/>
            <a:endParaRPr lang="en-US" altLang="zh-CN" dirty="0"/>
          </a:p>
          <a:p>
            <a:pPr lvl="1"/>
            <a:endParaRPr lang="en-US" altLang="zh-CN" b="1" dirty="0"/>
          </a:p>
          <a:p>
            <a:pPr lvl="1"/>
            <a:endParaRPr lang="en-US" altLang="zh-CN" b="1" dirty="0"/>
          </a:p>
          <a:p>
            <a:pPr marL="457200" lvl="1" indent="0">
              <a:buNone/>
            </a:pPr>
            <a:endParaRPr lang="en-US" altLang="zh-CN" b="1" dirty="0"/>
          </a:p>
          <a:p>
            <a:pPr lvl="0"/>
            <a:r>
              <a:rPr lang="zh-CN" altLang="zh-CN" sz="1400" dirty="0">
                <a:solidFill>
                  <a:srgbClr val="FF0000"/>
                </a:solidFill>
              </a:rPr>
              <a:t>时间戳</a:t>
            </a:r>
            <a:r>
              <a:rPr lang="en-US" altLang="zh-CN" sz="1400" dirty="0">
                <a:solidFill>
                  <a:srgbClr val="FF0000"/>
                </a:solidFill>
              </a:rPr>
              <a:t>Timestamp</a:t>
            </a:r>
            <a:r>
              <a:rPr lang="zh-CN" altLang="zh-CN" sz="1400" dirty="0"/>
              <a:t>：</a:t>
            </a:r>
            <a:r>
              <a:rPr lang="en-US" altLang="zh-CN" sz="1400" dirty="0"/>
              <a:t>32</a:t>
            </a:r>
            <a:r>
              <a:rPr lang="zh-CN" altLang="zh-CN" sz="1400" dirty="0"/>
              <a:t>比特，记录了该包中数据的第一个字节的采样时刻。在一次会话开始时，时间戳初始化成一个初始值。即使在没有信号发送时，时间戳的数值也要随时间而不断地增加。时间戳是去除抖动和实现同步不可缺少的</a:t>
            </a:r>
          </a:p>
          <a:p>
            <a:pPr lvl="0"/>
            <a:r>
              <a:rPr lang="zh-CN" altLang="zh-CN" sz="1400" dirty="0">
                <a:solidFill>
                  <a:srgbClr val="FF0000"/>
                </a:solidFill>
              </a:rPr>
              <a:t>同步源标识符</a:t>
            </a:r>
            <a:r>
              <a:rPr lang="en-US" altLang="zh-CN" sz="1400" dirty="0">
                <a:solidFill>
                  <a:srgbClr val="FF0000"/>
                </a:solidFill>
              </a:rPr>
              <a:t>(SSRC)</a:t>
            </a:r>
            <a:r>
              <a:rPr lang="zh-CN" altLang="zh-CN" sz="1400" dirty="0"/>
              <a:t>：</a:t>
            </a:r>
            <a:r>
              <a:rPr lang="en-US" altLang="zh-CN" sz="1400" dirty="0"/>
              <a:t>32</a:t>
            </a:r>
            <a:r>
              <a:rPr lang="zh-CN" altLang="zh-CN" sz="1400" dirty="0"/>
              <a:t>比特，同步源就是指</a:t>
            </a:r>
            <a:r>
              <a:rPr lang="en-US" altLang="zh-CN" sz="1400" dirty="0"/>
              <a:t>RTP</a:t>
            </a:r>
            <a:r>
              <a:rPr lang="zh-CN" altLang="zh-CN" sz="1400" dirty="0"/>
              <a:t>包流的来源。在同一个</a:t>
            </a:r>
            <a:r>
              <a:rPr lang="en-US" altLang="zh-CN" sz="1400" dirty="0"/>
              <a:t>RTP</a:t>
            </a:r>
            <a:r>
              <a:rPr lang="zh-CN" altLang="zh-CN" sz="1400" dirty="0"/>
              <a:t>会话中不能有两个相同的</a:t>
            </a:r>
            <a:r>
              <a:rPr lang="en-US" altLang="zh-CN" sz="1400" dirty="0"/>
              <a:t>SSRC</a:t>
            </a:r>
            <a:r>
              <a:rPr lang="zh-CN" altLang="zh-CN" sz="1400" dirty="0"/>
              <a:t>值。该标识符是随机选取的，用于唯一标识</a:t>
            </a:r>
            <a:r>
              <a:rPr lang="en-US" altLang="zh-CN" sz="1400" dirty="0"/>
              <a:t>RTP</a:t>
            </a:r>
            <a:r>
              <a:rPr lang="zh-CN" altLang="zh-CN" sz="1400" dirty="0"/>
              <a:t>会话中的参与者</a:t>
            </a:r>
          </a:p>
          <a:p>
            <a:pPr lvl="0"/>
            <a:r>
              <a:rPr lang="zh-CN" altLang="zh-CN" sz="1400" dirty="0"/>
              <a:t>贡献源列表（</a:t>
            </a:r>
            <a:r>
              <a:rPr lang="en-US" altLang="zh-CN" sz="1400" dirty="0"/>
              <a:t>CSRC List</a:t>
            </a:r>
            <a:r>
              <a:rPr lang="zh-CN" altLang="zh-CN" sz="1400" dirty="0"/>
              <a:t>）：</a:t>
            </a:r>
            <a:r>
              <a:rPr lang="en-US" altLang="zh-CN" sz="1400" dirty="0"/>
              <a:t>0</a:t>
            </a:r>
            <a:r>
              <a:rPr lang="zh-CN" altLang="zh-CN" sz="1400" dirty="0"/>
              <a:t>～</a:t>
            </a:r>
            <a:r>
              <a:rPr lang="en-US" altLang="zh-CN" sz="1400" dirty="0"/>
              <a:t>15</a:t>
            </a:r>
            <a:r>
              <a:rPr lang="zh-CN" altLang="zh-CN" sz="1400" dirty="0"/>
              <a:t>项，每项</a:t>
            </a:r>
            <a:r>
              <a:rPr lang="en-US" altLang="zh-CN" sz="1400" dirty="0"/>
              <a:t>32</a:t>
            </a:r>
            <a:r>
              <a:rPr lang="zh-CN" altLang="zh-CN" sz="1400" dirty="0"/>
              <a:t>比特，用来标志对一个</a:t>
            </a:r>
            <a:r>
              <a:rPr lang="en-US" altLang="zh-CN" sz="1400" dirty="0"/>
              <a:t>RTP</a:t>
            </a:r>
            <a:r>
              <a:rPr lang="zh-CN" altLang="zh-CN" sz="1400" dirty="0"/>
              <a:t>混合器产生的新包有贡献的所有</a:t>
            </a:r>
            <a:r>
              <a:rPr lang="en-US" altLang="zh-CN" sz="1400" dirty="0"/>
              <a:t>RTP</a:t>
            </a:r>
            <a:r>
              <a:rPr lang="zh-CN" altLang="zh-CN" sz="1400" dirty="0"/>
              <a:t>包的源。由混合器将这些有贡献的</a:t>
            </a:r>
            <a:r>
              <a:rPr lang="en-US" altLang="zh-CN" sz="1400" dirty="0"/>
              <a:t>SSRC</a:t>
            </a:r>
            <a:r>
              <a:rPr lang="zh-CN" altLang="zh-CN" sz="1400" dirty="0"/>
              <a:t>标识符插入表中。</a:t>
            </a:r>
            <a:r>
              <a:rPr lang="en-US" altLang="zh-CN" sz="1400" dirty="0"/>
              <a:t>SSRC</a:t>
            </a:r>
            <a:r>
              <a:rPr lang="zh-CN" altLang="zh-CN" sz="1400" dirty="0"/>
              <a:t>标识符都被列出来，以便接收端能正确指出交谈双方的身份。（混合器用于需要将多个源的音频包进行合并以及接收者能接收的音频编码格式不一致的情况中）</a:t>
            </a:r>
          </a:p>
          <a:p>
            <a:pPr marL="0" indent="0">
              <a:buNone/>
            </a:pPr>
            <a:endParaRPr lang="zh-CN" altLang="zh-CN" sz="1400" dirty="0"/>
          </a:p>
        </p:txBody>
      </p:sp>
      <p:sp>
        <p:nvSpPr>
          <p:cNvPr id="3" name="标题 2"/>
          <p:cNvSpPr>
            <a:spLocks noGrp="1"/>
          </p:cNvSpPr>
          <p:nvPr>
            <p:ph type="title"/>
          </p:nvPr>
        </p:nvSpPr>
        <p:spPr/>
        <p:txBody>
          <a:bodyPr/>
          <a:lstStyle/>
          <a:p>
            <a:r>
              <a:rPr lang="en-US" altLang="zh-CN" dirty="0"/>
              <a:t>RTP</a:t>
            </a:r>
            <a:r>
              <a:rPr lang="zh-CN" altLang="en-US" dirty="0"/>
              <a:t>的封装格式</a:t>
            </a:r>
            <a:endParaRPr lang="en-US" altLang="zh-CN" dirty="0"/>
          </a:p>
        </p:txBody>
      </p:sp>
      <p:pic>
        <p:nvPicPr>
          <p:cNvPr id="1026" name="Picture 2" descr="RTP的头部格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2112963"/>
            <a:ext cx="52736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09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Autofit/>
          </a:bodyPr>
          <a:lstStyle/>
          <a:p>
            <a:r>
              <a:rPr lang="en-US" altLang="zh-CN" b="1" dirty="0"/>
              <a:t>RTCP</a:t>
            </a:r>
            <a:r>
              <a:rPr lang="zh-CN" altLang="en-US" b="1" dirty="0"/>
              <a:t>也是基于</a:t>
            </a:r>
            <a:r>
              <a:rPr lang="en-US" altLang="zh-CN" b="1" dirty="0"/>
              <a:t>UDP</a:t>
            </a:r>
            <a:r>
              <a:rPr lang="zh-CN" altLang="en-US" b="1" dirty="0"/>
              <a:t>进行传输，封装的主要是一些控制信息（如已发送数据包数量、丢失的数据包数量等），用于保证服务质量，分组长度较短</a:t>
            </a:r>
            <a:endParaRPr lang="en-US" altLang="zh-CN" b="1" dirty="0"/>
          </a:p>
          <a:p>
            <a:r>
              <a:rPr lang="en-US" altLang="zh-CN" b="1" dirty="0"/>
              <a:t>RTCP</a:t>
            </a:r>
            <a:r>
              <a:rPr lang="zh-CN" altLang="en-US" b="1" dirty="0"/>
              <a:t>的五种分组类型</a:t>
            </a:r>
            <a:endParaRPr lang="en-US" altLang="zh-CN" b="1" dirty="0"/>
          </a:p>
          <a:p>
            <a:endParaRPr lang="en-US" altLang="zh-CN" b="1" dirty="0"/>
          </a:p>
          <a:p>
            <a:pPr marL="0" indent="0">
              <a:buNone/>
            </a:pPr>
            <a:endParaRPr lang="en-US" altLang="zh-CN" dirty="0"/>
          </a:p>
        </p:txBody>
      </p:sp>
      <p:sp>
        <p:nvSpPr>
          <p:cNvPr id="3" name="标题 2"/>
          <p:cNvSpPr>
            <a:spLocks noGrp="1"/>
          </p:cNvSpPr>
          <p:nvPr>
            <p:ph type="title"/>
          </p:nvPr>
        </p:nvSpPr>
        <p:spPr/>
        <p:txBody>
          <a:bodyPr/>
          <a:lstStyle/>
          <a:p>
            <a:r>
              <a:rPr lang="en-US" altLang="zh-CN" dirty="0"/>
              <a:t>RTCP</a:t>
            </a:r>
            <a:r>
              <a:rPr lang="zh-CN" altLang="en-US" dirty="0"/>
              <a:t>的封装格式</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382641499"/>
              </p:ext>
            </p:extLst>
          </p:nvPr>
        </p:nvGraphicFramePr>
        <p:xfrm>
          <a:off x="1116323" y="3269014"/>
          <a:ext cx="7049777" cy="2865084"/>
        </p:xfrm>
        <a:graphic>
          <a:graphicData uri="http://schemas.openxmlformats.org/drawingml/2006/table">
            <a:tbl>
              <a:tblPr firstRow="1" firstCol="1" bandRow="1">
                <a:tableStyleId>{5C22544A-7EE6-4342-B048-85BDC9FD1C3A}</a:tableStyleId>
              </a:tblPr>
              <a:tblGrid>
                <a:gridCol w="1803234">
                  <a:extLst>
                    <a:ext uri="{9D8B030D-6E8A-4147-A177-3AD203B41FA5}">
                      <a16:colId xmlns:a16="http://schemas.microsoft.com/office/drawing/2014/main" val="20000"/>
                    </a:ext>
                  </a:extLst>
                </a:gridCol>
                <a:gridCol w="3252109">
                  <a:extLst>
                    <a:ext uri="{9D8B030D-6E8A-4147-A177-3AD203B41FA5}">
                      <a16:colId xmlns:a16="http://schemas.microsoft.com/office/drawing/2014/main" val="20001"/>
                    </a:ext>
                  </a:extLst>
                </a:gridCol>
                <a:gridCol w="1994434">
                  <a:extLst>
                    <a:ext uri="{9D8B030D-6E8A-4147-A177-3AD203B41FA5}">
                      <a16:colId xmlns:a16="http://schemas.microsoft.com/office/drawing/2014/main" val="20002"/>
                    </a:ext>
                  </a:extLst>
                </a:gridCol>
              </a:tblGrid>
              <a:tr h="477514">
                <a:tc>
                  <a:txBody>
                    <a:bodyPr/>
                    <a:lstStyle/>
                    <a:p>
                      <a:pPr algn="l">
                        <a:spcAft>
                          <a:spcPts val="0"/>
                        </a:spcAft>
                      </a:pPr>
                      <a:endParaRPr lang="en-US" altLang="zh-CN" sz="1050" kern="100" dirty="0">
                        <a:effectLst/>
                      </a:endParaRPr>
                    </a:p>
                    <a:p>
                      <a:pPr algn="l">
                        <a:spcAft>
                          <a:spcPts val="0"/>
                        </a:spcAft>
                      </a:pPr>
                      <a:r>
                        <a:rPr lang="zh-CN" sz="1050" kern="100" dirty="0">
                          <a:effectLst/>
                        </a:rPr>
                        <a:t>类型</a:t>
                      </a:r>
                      <a:r>
                        <a:rPr lang="zh-CN" altLang="en-US" sz="1050" kern="100" dirty="0">
                          <a:effectLst/>
                        </a:rPr>
                        <a:t>编号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050" kern="100" dirty="0">
                        <a:effectLst/>
                      </a:endParaRPr>
                    </a:p>
                    <a:p>
                      <a:pPr algn="l">
                        <a:spcAft>
                          <a:spcPts val="0"/>
                        </a:spcAft>
                      </a:pPr>
                      <a:r>
                        <a:rPr lang="zh-CN" sz="1050" kern="100" dirty="0">
                          <a:effectLst/>
                        </a:rPr>
                        <a:t>缩写表示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050" kern="100" dirty="0">
                        <a:effectLst/>
                      </a:endParaRPr>
                    </a:p>
                    <a:p>
                      <a:pPr algn="l">
                        <a:spcAft>
                          <a:spcPts val="0"/>
                        </a:spcAft>
                      </a:pPr>
                      <a:r>
                        <a:rPr lang="zh-CN" sz="1050" kern="100" dirty="0">
                          <a:effectLst/>
                        </a:rPr>
                        <a:t>用途</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7514">
                <a:tc>
                  <a:txBody>
                    <a:bodyPr/>
                    <a:lstStyle/>
                    <a:p>
                      <a:pPr algn="l">
                        <a:spcAft>
                          <a:spcPts val="0"/>
                        </a:spcAft>
                      </a:pPr>
                      <a:endParaRPr lang="en-US" sz="1200" kern="100" dirty="0">
                        <a:effectLst/>
                      </a:endParaRPr>
                    </a:p>
                    <a:p>
                      <a:pPr algn="l">
                        <a:spcAft>
                          <a:spcPts val="0"/>
                        </a:spcAft>
                      </a:pPr>
                      <a:r>
                        <a:rPr lang="en-US" sz="1200" kern="100" dirty="0">
                          <a:effectLst/>
                        </a:rPr>
                        <a:t>200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sz="1200" kern="100" dirty="0">
                        <a:effectLst/>
                      </a:endParaRPr>
                    </a:p>
                    <a:p>
                      <a:pPr algn="l">
                        <a:spcAft>
                          <a:spcPts val="0"/>
                        </a:spcAft>
                      </a:pPr>
                      <a:r>
                        <a:rPr lang="en-US" sz="1200" kern="100" dirty="0">
                          <a:effectLst/>
                        </a:rPr>
                        <a:t>SR(Sender Report)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200" kern="100" dirty="0">
                        <a:effectLst/>
                      </a:endParaRPr>
                    </a:p>
                    <a:p>
                      <a:pPr algn="l">
                        <a:spcAft>
                          <a:spcPts val="0"/>
                        </a:spcAft>
                      </a:pPr>
                      <a:r>
                        <a:rPr lang="zh-CN" sz="1200" kern="100" dirty="0">
                          <a:effectLst/>
                        </a:rPr>
                        <a:t>发送端报告</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7514">
                <a:tc>
                  <a:txBody>
                    <a:bodyPr/>
                    <a:lstStyle/>
                    <a:p>
                      <a:pPr algn="l">
                        <a:spcAft>
                          <a:spcPts val="0"/>
                        </a:spcAft>
                      </a:pPr>
                      <a:endParaRPr lang="en-US" sz="1200" kern="100" dirty="0">
                        <a:effectLst/>
                      </a:endParaRPr>
                    </a:p>
                    <a:p>
                      <a:pPr algn="l">
                        <a:spcAft>
                          <a:spcPts val="0"/>
                        </a:spcAft>
                      </a:pPr>
                      <a:r>
                        <a:rPr lang="en-US" sz="1200" kern="100" dirty="0">
                          <a:effectLst/>
                        </a:rPr>
                        <a:t>201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sz="1200" kern="100" dirty="0">
                        <a:effectLst/>
                      </a:endParaRPr>
                    </a:p>
                    <a:p>
                      <a:pPr algn="l">
                        <a:spcAft>
                          <a:spcPts val="0"/>
                        </a:spcAft>
                      </a:pPr>
                      <a:r>
                        <a:rPr lang="en-US" sz="1200" kern="100" dirty="0">
                          <a:effectLst/>
                        </a:rPr>
                        <a:t>RR(Receiver Report)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200" kern="100" dirty="0">
                        <a:effectLst/>
                      </a:endParaRPr>
                    </a:p>
                    <a:p>
                      <a:pPr algn="l">
                        <a:spcAft>
                          <a:spcPts val="0"/>
                        </a:spcAft>
                      </a:pPr>
                      <a:r>
                        <a:rPr lang="zh-CN" sz="1200" kern="100" dirty="0">
                          <a:effectLst/>
                        </a:rPr>
                        <a:t>接收端报告</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7514">
                <a:tc>
                  <a:txBody>
                    <a:bodyPr/>
                    <a:lstStyle/>
                    <a:p>
                      <a:pPr algn="l">
                        <a:spcAft>
                          <a:spcPts val="0"/>
                        </a:spcAft>
                      </a:pPr>
                      <a:endParaRPr lang="en-US" sz="1200" kern="100" dirty="0">
                        <a:effectLst/>
                      </a:endParaRPr>
                    </a:p>
                    <a:p>
                      <a:pPr algn="l">
                        <a:spcAft>
                          <a:spcPts val="0"/>
                        </a:spcAft>
                      </a:pPr>
                      <a:r>
                        <a:rPr lang="en-US" sz="1200" kern="100" dirty="0">
                          <a:effectLst/>
                        </a:rPr>
                        <a:t>202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sz="1200" kern="100" dirty="0">
                        <a:effectLst/>
                      </a:endParaRPr>
                    </a:p>
                    <a:p>
                      <a:pPr algn="l">
                        <a:spcAft>
                          <a:spcPts val="0"/>
                        </a:spcAft>
                      </a:pPr>
                      <a:r>
                        <a:rPr lang="en-US" sz="1200" kern="100" dirty="0">
                          <a:effectLst/>
                        </a:rPr>
                        <a:t>SDES(Source Description Items)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200" kern="100" dirty="0">
                        <a:effectLst/>
                      </a:endParaRPr>
                    </a:p>
                    <a:p>
                      <a:pPr algn="l">
                        <a:spcAft>
                          <a:spcPts val="0"/>
                        </a:spcAft>
                      </a:pPr>
                      <a:r>
                        <a:rPr lang="zh-CN" sz="1200" kern="100" dirty="0">
                          <a:effectLst/>
                        </a:rPr>
                        <a:t>源点描述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7514">
                <a:tc>
                  <a:txBody>
                    <a:bodyPr/>
                    <a:lstStyle/>
                    <a:p>
                      <a:pPr algn="l">
                        <a:spcAft>
                          <a:spcPts val="0"/>
                        </a:spcAft>
                      </a:pPr>
                      <a:endParaRPr lang="en-US" sz="1200" kern="100" dirty="0">
                        <a:effectLst/>
                      </a:endParaRPr>
                    </a:p>
                    <a:p>
                      <a:pPr algn="l">
                        <a:spcAft>
                          <a:spcPts val="0"/>
                        </a:spcAft>
                      </a:pPr>
                      <a:r>
                        <a:rPr lang="en-US" sz="1200" kern="100" dirty="0">
                          <a:effectLst/>
                        </a:rPr>
                        <a:t>203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sz="1200" kern="100" dirty="0">
                        <a:effectLst/>
                      </a:endParaRPr>
                    </a:p>
                    <a:p>
                      <a:pPr algn="l">
                        <a:spcAft>
                          <a:spcPts val="0"/>
                        </a:spcAft>
                      </a:pPr>
                      <a:r>
                        <a:rPr lang="en-US" sz="1200" kern="100" dirty="0">
                          <a:effectLst/>
                        </a:rPr>
                        <a:t>BYE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200" kern="100" dirty="0">
                        <a:effectLst/>
                      </a:endParaRPr>
                    </a:p>
                    <a:p>
                      <a:pPr algn="l">
                        <a:spcAft>
                          <a:spcPts val="0"/>
                        </a:spcAft>
                      </a:pPr>
                      <a:r>
                        <a:rPr lang="zh-CN" sz="1200" kern="100" dirty="0">
                          <a:effectLst/>
                        </a:rPr>
                        <a:t>结束传输</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77514">
                <a:tc>
                  <a:txBody>
                    <a:bodyPr/>
                    <a:lstStyle/>
                    <a:p>
                      <a:pPr algn="l">
                        <a:spcAft>
                          <a:spcPts val="0"/>
                        </a:spcAft>
                      </a:pPr>
                      <a:endParaRPr lang="en-US" sz="1200" kern="100" dirty="0">
                        <a:effectLst/>
                      </a:endParaRPr>
                    </a:p>
                    <a:p>
                      <a:pPr algn="l">
                        <a:spcAft>
                          <a:spcPts val="0"/>
                        </a:spcAft>
                      </a:pPr>
                      <a:r>
                        <a:rPr lang="en-US" sz="1200" kern="100" dirty="0">
                          <a:effectLst/>
                        </a:rPr>
                        <a:t>204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sz="1200" kern="100" dirty="0">
                        <a:effectLst/>
                      </a:endParaRPr>
                    </a:p>
                    <a:p>
                      <a:pPr algn="l">
                        <a:spcAft>
                          <a:spcPts val="0"/>
                        </a:spcAft>
                      </a:pPr>
                      <a:r>
                        <a:rPr lang="en-US" sz="1200" kern="100" dirty="0">
                          <a:effectLst/>
                        </a:rPr>
                        <a:t>APP</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endParaRPr lang="en-US" altLang="zh-CN" sz="1200" kern="100" dirty="0">
                        <a:effectLst/>
                      </a:endParaRPr>
                    </a:p>
                    <a:p>
                      <a:pPr algn="l">
                        <a:spcAft>
                          <a:spcPts val="0"/>
                        </a:spcAft>
                      </a:pPr>
                      <a:r>
                        <a:rPr lang="zh-CN" sz="1200" kern="100" dirty="0">
                          <a:effectLst/>
                        </a:rPr>
                        <a:t>特定应用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2219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85678"/>
            <a:ext cx="4069811" cy="4921498"/>
          </a:xfrm>
        </p:spPr>
        <p:txBody>
          <a:bodyPr>
            <a:normAutofit lnSpcReduction="10000"/>
          </a:bodyPr>
          <a:lstStyle/>
          <a:p>
            <a:r>
              <a:rPr lang="zh-CN" altLang="en-US" dirty="0"/>
              <a:t>发送端报告分组</a:t>
            </a:r>
            <a:r>
              <a:rPr lang="en-US" altLang="zh-CN" dirty="0"/>
              <a:t>SR</a:t>
            </a:r>
            <a:r>
              <a:rPr lang="zh-CN" altLang="en-US" dirty="0"/>
              <a:t>的首部结构</a:t>
            </a:r>
            <a:endParaRPr lang="en-US" altLang="zh-CN" dirty="0"/>
          </a:p>
          <a:p>
            <a:pPr lvl="1"/>
            <a:r>
              <a:rPr lang="en-US" altLang="zh-CN" sz="1400" dirty="0"/>
              <a:t>RC</a:t>
            </a:r>
            <a:r>
              <a:rPr lang="zh-CN" altLang="en-US" sz="1400" dirty="0"/>
              <a:t>：</a:t>
            </a:r>
            <a:r>
              <a:rPr lang="en-US" altLang="zh-CN" sz="1400" dirty="0"/>
              <a:t>5 bits</a:t>
            </a:r>
            <a:r>
              <a:rPr lang="zh-CN" altLang="en-US" sz="1400" dirty="0"/>
              <a:t>，接收报告快数目</a:t>
            </a:r>
            <a:endParaRPr lang="en-US" altLang="zh-CN" sz="1400" dirty="0"/>
          </a:p>
          <a:p>
            <a:pPr lvl="1"/>
            <a:r>
              <a:rPr lang="en-US" altLang="zh-CN" sz="1400" dirty="0"/>
              <a:t>PT</a:t>
            </a:r>
            <a:r>
              <a:rPr lang="zh-CN" altLang="en-US" sz="1400" dirty="0"/>
              <a:t>：</a:t>
            </a:r>
            <a:r>
              <a:rPr lang="en-US" altLang="zh-CN" sz="1400" dirty="0"/>
              <a:t>8 bits</a:t>
            </a:r>
            <a:r>
              <a:rPr lang="zh-CN" altLang="en-US" sz="1400" dirty="0"/>
              <a:t>，分组类型</a:t>
            </a:r>
            <a:endParaRPr lang="en-US" altLang="zh-CN" sz="1400" dirty="0"/>
          </a:p>
          <a:p>
            <a:pPr lvl="1"/>
            <a:r>
              <a:rPr lang="en-US" altLang="zh-CN" sz="1400" dirty="0">
                <a:solidFill>
                  <a:srgbClr val="FF0000"/>
                </a:solidFill>
              </a:rPr>
              <a:t>SSRC</a:t>
            </a:r>
            <a:r>
              <a:rPr lang="zh-CN" altLang="en-US" sz="1400" dirty="0"/>
              <a:t>：</a:t>
            </a:r>
            <a:r>
              <a:rPr lang="en-US" altLang="zh-CN" sz="1400" dirty="0"/>
              <a:t>SR</a:t>
            </a:r>
            <a:r>
              <a:rPr lang="zh-CN" altLang="en-US" sz="1400" dirty="0"/>
              <a:t>包发送者的同步源标识符</a:t>
            </a:r>
            <a:endParaRPr lang="en-US" altLang="zh-CN" sz="1400" dirty="0"/>
          </a:p>
          <a:p>
            <a:pPr lvl="1"/>
            <a:r>
              <a:rPr lang="en-US" altLang="zh-CN" sz="1400" dirty="0"/>
              <a:t>NTP timestamp</a:t>
            </a:r>
            <a:r>
              <a:rPr lang="zh-CN" altLang="en-US" sz="1400" dirty="0"/>
              <a:t>：</a:t>
            </a:r>
            <a:r>
              <a:rPr lang="en-US" altLang="zh-CN" sz="1400" dirty="0"/>
              <a:t>NTP</a:t>
            </a:r>
            <a:r>
              <a:rPr lang="zh-CN" altLang="en-US" sz="1400" dirty="0"/>
              <a:t>协议的时间戳，表示</a:t>
            </a:r>
            <a:r>
              <a:rPr lang="en-US" altLang="zh-CN" sz="1400" dirty="0"/>
              <a:t>SR</a:t>
            </a:r>
            <a:r>
              <a:rPr lang="zh-CN" altLang="en-US" sz="1400" dirty="0"/>
              <a:t>包发送时的绝对时间值，用于同步不用的媒体流</a:t>
            </a:r>
            <a:endParaRPr lang="en-US" altLang="zh-CN" sz="1400" dirty="0"/>
          </a:p>
          <a:p>
            <a:pPr lvl="1"/>
            <a:r>
              <a:rPr lang="en-US" altLang="zh-CN" sz="1400" dirty="0"/>
              <a:t>SPC</a:t>
            </a:r>
            <a:r>
              <a:rPr lang="zh-CN" altLang="en-US" sz="1400" dirty="0"/>
              <a:t>：从开始发送到该</a:t>
            </a:r>
            <a:r>
              <a:rPr lang="en-US" altLang="zh-CN" sz="1400" dirty="0"/>
              <a:t>SR</a:t>
            </a:r>
            <a:r>
              <a:rPr lang="zh-CN" altLang="en-US" sz="1400" dirty="0"/>
              <a:t>包产生，发送的</a:t>
            </a:r>
            <a:r>
              <a:rPr lang="en-US" altLang="zh-CN" sz="1400" dirty="0"/>
              <a:t>RTP</a:t>
            </a:r>
            <a:r>
              <a:rPr lang="zh-CN" altLang="en-US" sz="1400" dirty="0"/>
              <a:t>数据包的总数</a:t>
            </a:r>
            <a:endParaRPr lang="en-US" altLang="zh-CN" sz="1400" dirty="0"/>
          </a:p>
          <a:p>
            <a:pPr lvl="1"/>
            <a:r>
              <a:rPr lang="en-US" altLang="zh-CN" sz="1400" dirty="0"/>
              <a:t>SOC</a:t>
            </a:r>
            <a:r>
              <a:rPr lang="zh-CN" altLang="en-US" sz="1400" dirty="0"/>
              <a:t>：发送的字节总数（不含头部、填充）</a:t>
            </a:r>
            <a:endParaRPr lang="en-US" altLang="zh-CN" sz="1400" dirty="0"/>
          </a:p>
          <a:p>
            <a:pPr lvl="1"/>
            <a:r>
              <a:rPr lang="en-US" altLang="zh-CN" sz="1400" dirty="0">
                <a:solidFill>
                  <a:srgbClr val="FF0000"/>
                </a:solidFill>
              </a:rPr>
              <a:t>SSRC_n</a:t>
            </a:r>
            <a:r>
              <a:rPr lang="zh-CN" altLang="en-US" sz="1400" dirty="0"/>
              <a:t>：第</a:t>
            </a:r>
            <a:r>
              <a:rPr lang="en-US" altLang="zh-CN" sz="1400" dirty="0"/>
              <a:t>n</a:t>
            </a:r>
            <a:r>
              <a:rPr lang="zh-CN" altLang="en-US" sz="1400" dirty="0"/>
              <a:t>个信号源的标识符</a:t>
            </a:r>
            <a:endParaRPr lang="en-US" altLang="zh-CN" sz="1400" dirty="0"/>
          </a:p>
          <a:p>
            <a:pPr lvl="1"/>
            <a:r>
              <a:rPr lang="en-US" altLang="zh-CN" sz="1400" dirty="0">
                <a:solidFill>
                  <a:srgbClr val="FF0000"/>
                </a:solidFill>
              </a:rPr>
              <a:t>Fraction Lost</a:t>
            </a:r>
            <a:r>
              <a:rPr lang="zh-CN" altLang="en-US" sz="1400" dirty="0"/>
              <a:t>：丢包率</a:t>
            </a:r>
            <a:endParaRPr lang="en-US" altLang="zh-CN" sz="1400" dirty="0"/>
          </a:p>
          <a:p>
            <a:pPr lvl="1"/>
            <a:r>
              <a:rPr lang="en-US" altLang="zh-CN" sz="1400" dirty="0"/>
              <a:t>Inter arrival jitter</a:t>
            </a:r>
            <a:r>
              <a:rPr lang="zh-CN" altLang="en-US" sz="1400" dirty="0"/>
              <a:t>：接收抖动，</a:t>
            </a:r>
            <a:r>
              <a:rPr lang="en-US" altLang="zh-CN" sz="1400" dirty="0"/>
              <a:t>RTP</a:t>
            </a:r>
            <a:r>
              <a:rPr lang="zh-CN" altLang="en-US" sz="1400" dirty="0"/>
              <a:t>数据包接收时间的统计方差估计值</a:t>
            </a:r>
            <a:endParaRPr lang="en-US" altLang="zh-CN" sz="1400" dirty="0"/>
          </a:p>
          <a:p>
            <a:pPr lvl="1"/>
            <a:r>
              <a:rPr lang="en-US" altLang="zh-CN" sz="1400" dirty="0"/>
              <a:t>LSR</a:t>
            </a:r>
            <a:r>
              <a:rPr lang="zh-CN" altLang="en-US" sz="1400" dirty="0"/>
              <a:t>：上次</a:t>
            </a:r>
            <a:r>
              <a:rPr lang="en-US" altLang="zh-CN" sz="1400" dirty="0"/>
              <a:t>SR</a:t>
            </a:r>
            <a:r>
              <a:rPr lang="zh-CN" altLang="en-US" sz="1400" dirty="0"/>
              <a:t>中的</a:t>
            </a:r>
            <a:r>
              <a:rPr lang="en-US" altLang="zh-CN" sz="1400" dirty="0"/>
              <a:t>NTP</a:t>
            </a:r>
            <a:r>
              <a:rPr lang="zh-CN" altLang="en-US" sz="1400" dirty="0"/>
              <a:t>时间戳</a:t>
            </a:r>
            <a:endParaRPr lang="en-US" altLang="zh-CN" sz="1400" dirty="0"/>
          </a:p>
          <a:p>
            <a:pPr lvl="1"/>
            <a:r>
              <a:rPr lang="en-US" altLang="zh-CN" sz="1400" dirty="0"/>
              <a:t>DLSR</a:t>
            </a:r>
            <a:r>
              <a:rPr lang="zh-CN" altLang="en-US" sz="1400" dirty="0"/>
              <a:t>：上次</a:t>
            </a:r>
            <a:r>
              <a:rPr lang="en-US" altLang="zh-CN" sz="1400" dirty="0"/>
              <a:t>SR</a:t>
            </a:r>
            <a:r>
              <a:rPr lang="zh-CN" altLang="en-US" sz="1400" dirty="0"/>
              <a:t>包以来的延时</a:t>
            </a:r>
          </a:p>
        </p:txBody>
      </p:sp>
      <p:sp>
        <p:nvSpPr>
          <p:cNvPr id="3" name="标题 2"/>
          <p:cNvSpPr>
            <a:spLocks noGrp="1"/>
          </p:cNvSpPr>
          <p:nvPr>
            <p:ph type="title"/>
          </p:nvPr>
        </p:nvSpPr>
        <p:spPr/>
        <p:txBody>
          <a:bodyPr/>
          <a:lstStyle/>
          <a:p>
            <a:r>
              <a:rPr lang="en-US" altLang="zh-CN" dirty="0"/>
              <a:t>RTCP</a:t>
            </a:r>
            <a:r>
              <a:rPr lang="zh-CN" altLang="en-US" dirty="0"/>
              <a:t>的封装格式</a:t>
            </a:r>
          </a:p>
        </p:txBody>
      </p:sp>
      <p:pic>
        <p:nvPicPr>
          <p:cNvPr id="4098" name="Picture 2" descr="rtcp首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3836" y="2634933"/>
            <a:ext cx="4404547" cy="302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57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应用程序建立一个</a:t>
            </a:r>
            <a:r>
              <a:rPr lang="en-US" altLang="zh-CN" dirty="0"/>
              <a:t>RTP</a:t>
            </a:r>
            <a:r>
              <a:rPr lang="zh-CN" altLang="en-US" dirty="0"/>
              <a:t>会话需要确定：目的地的网络</a:t>
            </a:r>
            <a:r>
              <a:rPr lang="en-US" altLang="zh-CN" dirty="0"/>
              <a:t>IP</a:t>
            </a:r>
            <a:r>
              <a:rPr lang="zh-CN" altLang="en-US" dirty="0"/>
              <a:t>地址</a:t>
            </a:r>
            <a:r>
              <a:rPr lang="en-US" altLang="zh-CN" dirty="0"/>
              <a:t>+</a:t>
            </a:r>
            <a:r>
              <a:rPr lang="zh-CN" altLang="en-US" dirty="0"/>
              <a:t>一对端口号</a:t>
            </a:r>
            <a:endParaRPr lang="en-US" altLang="zh-CN" dirty="0"/>
          </a:p>
          <a:p>
            <a:r>
              <a:rPr lang="zh-CN" altLang="en-US" dirty="0"/>
              <a:t>这对端口号一个用于</a:t>
            </a:r>
            <a:r>
              <a:rPr lang="en-US" altLang="zh-CN" dirty="0"/>
              <a:t>RTP</a:t>
            </a:r>
            <a:r>
              <a:rPr lang="zh-CN" altLang="en-US" dirty="0"/>
              <a:t>包，一个用于</a:t>
            </a:r>
            <a:r>
              <a:rPr lang="en-US" altLang="zh-CN" dirty="0"/>
              <a:t>RTCP</a:t>
            </a:r>
            <a:r>
              <a:rPr lang="zh-CN" altLang="en-US" dirty="0"/>
              <a:t>包</a:t>
            </a:r>
            <a:endParaRPr lang="en-US" altLang="zh-CN" dirty="0"/>
          </a:p>
          <a:p>
            <a:r>
              <a:rPr lang="zh-CN" altLang="en-US" dirty="0"/>
              <a:t>具体的发送过程如下：</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RTP</a:t>
            </a:r>
            <a:r>
              <a:rPr lang="zh-CN" altLang="en-US" dirty="0"/>
              <a:t>会话过程</a:t>
            </a:r>
          </a:p>
        </p:txBody>
      </p:sp>
      <p:pic>
        <p:nvPicPr>
          <p:cNvPr id="5122" name="Picture 2" descr="RTP发送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36" y="3520145"/>
            <a:ext cx="6789737" cy="261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7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我们使用的</a:t>
            </a:r>
            <a:r>
              <a:rPr lang="en-US" altLang="zh-CN" dirty="0"/>
              <a:t>jlibrtp</a:t>
            </a:r>
            <a:r>
              <a:rPr lang="zh-CN" altLang="en-US" dirty="0"/>
              <a:t>库实现</a:t>
            </a:r>
            <a:r>
              <a:rPr lang="en-US" altLang="zh-CN" dirty="0"/>
              <a:t>RTP</a:t>
            </a:r>
            <a:r>
              <a:rPr lang="zh-CN" altLang="en-US" dirty="0"/>
              <a:t>协议的具体过程如下：</a:t>
            </a:r>
            <a:endParaRPr lang="en-US" altLang="zh-CN" dirty="0"/>
          </a:p>
          <a:p>
            <a:pPr lvl="1"/>
            <a:r>
              <a:rPr lang="zh-CN" altLang="en-US" dirty="0"/>
              <a:t>首先建立收发端的会话，调用库中的</a:t>
            </a:r>
            <a:r>
              <a:rPr lang="en-US" altLang="zh-CN" dirty="0"/>
              <a:t>RTPSession</a:t>
            </a:r>
            <a:r>
              <a:rPr lang="zh-CN" altLang="en-US" dirty="0"/>
              <a:t>类以创建</a:t>
            </a:r>
            <a:r>
              <a:rPr lang="en-US" altLang="zh-CN" dirty="0"/>
              <a:t>RTP</a:t>
            </a:r>
            <a:r>
              <a:rPr lang="zh-CN" altLang="en-US" dirty="0"/>
              <a:t>会话，并设置</a:t>
            </a:r>
            <a:r>
              <a:rPr lang="en-US" altLang="zh-CN" dirty="0"/>
              <a:t>RTP</a:t>
            </a:r>
            <a:r>
              <a:rPr lang="zh-CN" altLang="en-US" dirty="0"/>
              <a:t>与</a:t>
            </a:r>
            <a:r>
              <a:rPr lang="en-US" altLang="zh-CN" dirty="0"/>
              <a:t>RTCP</a:t>
            </a:r>
            <a:r>
              <a:rPr lang="zh-CN" altLang="en-US" dirty="0"/>
              <a:t>端口号</a:t>
            </a:r>
            <a:endParaRPr lang="en-US" altLang="zh-CN" dirty="0"/>
          </a:p>
          <a:p>
            <a:pPr lvl="1"/>
            <a:r>
              <a:rPr lang="zh-CN" altLang="en-US" dirty="0"/>
              <a:t>添加</a:t>
            </a:r>
            <a:r>
              <a:rPr lang="en-US" altLang="zh-CN" dirty="0"/>
              <a:t>RTP</a:t>
            </a:r>
            <a:r>
              <a:rPr lang="zh-CN" altLang="en-US" dirty="0"/>
              <a:t>会话的参与者，开启接收数据包的线程</a:t>
            </a:r>
          </a:p>
        </p:txBody>
      </p:sp>
      <p:sp>
        <p:nvSpPr>
          <p:cNvPr id="3" name="标题 2"/>
          <p:cNvSpPr>
            <a:spLocks noGrp="1"/>
          </p:cNvSpPr>
          <p:nvPr>
            <p:ph type="title"/>
          </p:nvPr>
        </p:nvSpPr>
        <p:spPr/>
        <p:txBody>
          <a:bodyPr/>
          <a:lstStyle/>
          <a:p>
            <a:r>
              <a:rPr lang="en-US" altLang="zh-CN" dirty="0"/>
              <a:t>RTP</a:t>
            </a:r>
            <a:r>
              <a:rPr lang="zh-CN" altLang="en-US" dirty="0"/>
              <a:t>会话过程</a:t>
            </a:r>
          </a:p>
        </p:txBody>
      </p:sp>
      <p:pic>
        <p:nvPicPr>
          <p:cNvPr id="6146" name="Picture 2" descr="RTPl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36" y="3264513"/>
            <a:ext cx="6078537" cy="324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9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35209-2FB3-CE48-A6DE-FAE85A7E15D3}"/>
              </a:ext>
            </a:extLst>
          </p:cNvPr>
          <p:cNvSpPr>
            <a:spLocks noGrp="1"/>
          </p:cNvSpPr>
          <p:nvPr>
            <p:ph type="title"/>
          </p:nvPr>
        </p:nvSpPr>
        <p:spPr/>
        <p:txBody>
          <a:bodyPr/>
          <a:lstStyle/>
          <a:p>
            <a:r>
              <a:rPr lang="zh-CN" altLang="zh-CN" dirty="0"/>
              <a:t>音频数据的传输过程 </a:t>
            </a:r>
            <a:endParaRPr kumimoji="1" lang="zh-CN" altLang="en-US" dirty="0"/>
          </a:p>
        </p:txBody>
      </p:sp>
      <p:grpSp>
        <p:nvGrpSpPr>
          <p:cNvPr id="21" name="组合 20">
            <a:extLst>
              <a:ext uri="{FF2B5EF4-FFF2-40B4-BE49-F238E27FC236}">
                <a16:creationId xmlns:a16="http://schemas.microsoft.com/office/drawing/2014/main" id="{AC30969F-D6BD-FB43-9F4D-FAC7CC349494}"/>
              </a:ext>
            </a:extLst>
          </p:cNvPr>
          <p:cNvGrpSpPr/>
          <p:nvPr/>
        </p:nvGrpSpPr>
        <p:grpSpPr>
          <a:xfrm>
            <a:off x="642628" y="2985796"/>
            <a:ext cx="7634270" cy="1301110"/>
            <a:chOff x="1032769" y="2894120"/>
            <a:chExt cx="10126462" cy="1074198"/>
          </a:xfrm>
        </p:grpSpPr>
        <p:sp>
          <p:nvSpPr>
            <p:cNvPr id="12" name="矩形 11">
              <a:extLst>
                <a:ext uri="{FF2B5EF4-FFF2-40B4-BE49-F238E27FC236}">
                  <a16:creationId xmlns:a16="http://schemas.microsoft.com/office/drawing/2014/main" id="{057AF68A-5484-7941-BA43-7A845102B1B0}"/>
                </a:ext>
              </a:extLst>
            </p:cNvPr>
            <p:cNvSpPr/>
            <p:nvPr/>
          </p:nvSpPr>
          <p:spPr>
            <a:xfrm>
              <a:off x="4293833" y="2894120"/>
              <a:ext cx="3604334" cy="1074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t>RTP</a:t>
              </a:r>
              <a:r>
                <a:rPr lang="zh-CN" altLang="en-US" sz="3200"/>
                <a:t>传输通道</a:t>
              </a:r>
            </a:p>
          </p:txBody>
        </p:sp>
        <p:sp>
          <p:nvSpPr>
            <p:cNvPr id="13" name="箭头: 右 4">
              <a:extLst>
                <a:ext uri="{FF2B5EF4-FFF2-40B4-BE49-F238E27FC236}">
                  <a16:creationId xmlns:a16="http://schemas.microsoft.com/office/drawing/2014/main" id="{145E5B39-0BE2-9E4B-9F1C-2188CE721B2D}"/>
                </a:ext>
              </a:extLst>
            </p:cNvPr>
            <p:cNvSpPr/>
            <p:nvPr/>
          </p:nvSpPr>
          <p:spPr>
            <a:xfrm>
              <a:off x="3657600" y="3229250"/>
              <a:ext cx="556334" cy="39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6">
              <a:extLst>
                <a:ext uri="{FF2B5EF4-FFF2-40B4-BE49-F238E27FC236}">
                  <a16:creationId xmlns:a16="http://schemas.microsoft.com/office/drawing/2014/main" id="{D0F32F34-10E3-0B41-A355-4B2431F3266A}"/>
                </a:ext>
              </a:extLst>
            </p:cNvPr>
            <p:cNvSpPr/>
            <p:nvPr/>
          </p:nvSpPr>
          <p:spPr>
            <a:xfrm>
              <a:off x="1032769" y="297179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音频文件</a:t>
              </a:r>
            </a:p>
          </p:txBody>
        </p:sp>
        <p:sp>
          <p:nvSpPr>
            <p:cNvPr id="15" name="箭头: 右 9">
              <a:extLst>
                <a:ext uri="{FF2B5EF4-FFF2-40B4-BE49-F238E27FC236}">
                  <a16:creationId xmlns:a16="http://schemas.microsoft.com/office/drawing/2014/main" id="{80DA67F5-58C7-004D-A370-50FB1061DA92}"/>
                </a:ext>
              </a:extLst>
            </p:cNvPr>
            <p:cNvSpPr/>
            <p:nvPr/>
          </p:nvSpPr>
          <p:spPr>
            <a:xfrm>
              <a:off x="2032986" y="3229249"/>
              <a:ext cx="550416" cy="39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0">
              <a:extLst>
                <a:ext uri="{FF2B5EF4-FFF2-40B4-BE49-F238E27FC236}">
                  <a16:creationId xmlns:a16="http://schemas.microsoft.com/office/drawing/2014/main" id="{0EDDA623-99EE-E74D-B789-045454E693FA}"/>
                </a:ext>
              </a:extLst>
            </p:cNvPr>
            <p:cNvSpPr/>
            <p:nvPr/>
          </p:nvSpPr>
          <p:spPr>
            <a:xfrm>
              <a:off x="2663301" y="297179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字节流</a:t>
              </a:r>
            </a:p>
          </p:txBody>
        </p:sp>
        <p:sp>
          <p:nvSpPr>
            <p:cNvPr id="17" name="箭头: 右 11">
              <a:extLst>
                <a:ext uri="{FF2B5EF4-FFF2-40B4-BE49-F238E27FC236}">
                  <a16:creationId xmlns:a16="http://schemas.microsoft.com/office/drawing/2014/main" id="{97A254FC-7FE2-2B49-B6C9-96E206BF45A6}"/>
                </a:ext>
              </a:extLst>
            </p:cNvPr>
            <p:cNvSpPr/>
            <p:nvPr/>
          </p:nvSpPr>
          <p:spPr>
            <a:xfrm>
              <a:off x="7978066" y="3229248"/>
              <a:ext cx="556334" cy="39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2">
              <a:extLst>
                <a:ext uri="{FF2B5EF4-FFF2-40B4-BE49-F238E27FC236}">
                  <a16:creationId xmlns:a16="http://schemas.microsoft.com/office/drawing/2014/main" id="{F13CC6BB-53CF-FE4A-9C46-D75A03F665D5}"/>
                </a:ext>
              </a:extLst>
            </p:cNvPr>
            <p:cNvSpPr/>
            <p:nvPr/>
          </p:nvSpPr>
          <p:spPr>
            <a:xfrm>
              <a:off x="8614299" y="297179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字节流</a:t>
              </a:r>
            </a:p>
          </p:txBody>
        </p:sp>
        <p:sp>
          <p:nvSpPr>
            <p:cNvPr id="19" name="矩形: 圆角 13">
              <a:extLst>
                <a:ext uri="{FF2B5EF4-FFF2-40B4-BE49-F238E27FC236}">
                  <a16:creationId xmlns:a16="http://schemas.microsoft.com/office/drawing/2014/main" id="{3702B350-B884-E74D-BAC2-46EAC6047B86}"/>
                </a:ext>
              </a:extLst>
            </p:cNvPr>
            <p:cNvSpPr/>
            <p:nvPr/>
          </p:nvSpPr>
          <p:spPr>
            <a:xfrm>
              <a:off x="10244831" y="2971794"/>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数据行</a:t>
              </a:r>
            </a:p>
          </p:txBody>
        </p:sp>
        <p:sp>
          <p:nvSpPr>
            <p:cNvPr id="20" name="箭头: 右 14">
              <a:extLst>
                <a:ext uri="{FF2B5EF4-FFF2-40B4-BE49-F238E27FC236}">
                  <a16:creationId xmlns:a16="http://schemas.microsoft.com/office/drawing/2014/main" id="{FD37CAC9-AC07-944C-9949-9C3D3224CA79}"/>
                </a:ext>
              </a:extLst>
            </p:cNvPr>
            <p:cNvSpPr/>
            <p:nvPr/>
          </p:nvSpPr>
          <p:spPr>
            <a:xfrm>
              <a:off x="9608598" y="3229247"/>
              <a:ext cx="550416" cy="39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4384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FE40B-E59C-C148-B66B-C8A0BBD9EE39}"/>
              </a:ext>
            </a:extLst>
          </p:cNvPr>
          <p:cNvSpPr>
            <a:spLocks noGrp="1"/>
          </p:cNvSpPr>
          <p:nvPr>
            <p:ph type="title"/>
          </p:nvPr>
        </p:nvSpPr>
        <p:spPr/>
        <p:txBody>
          <a:bodyPr/>
          <a:lstStyle/>
          <a:p>
            <a:r>
              <a:rPr lang="zh-CN" altLang="zh-CN" dirty="0"/>
              <a:t>单发送端处理过程 </a:t>
            </a:r>
            <a:endParaRPr kumimoji="1" lang="zh-CN" altLang="en-US" dirty="0"/>
          </a:p>
        </p:txBody>
      </p:sp>
      <p:grpSp>
        <p:nvGrpSpPr>
          <p:cNvPr id="27" name="组合 26">
            <a:extLst>
              <a:ext uri="{FF2B5EF4-FFF2-40B4-BE49-F238E27FC236}">
                <a16:creationId xmlns:a16="http://schemas.microsoft.com/office/drawing/2014/main" id="{E88153B5-1FCA-E949-8BC2-F9348C4DB269}"/>
              </a:ext>
            </a:extLst>
          </p:cNvPr>
          <p:cNvGrpSpPr/>
          <p:nvPr/>
        </p:nvGrpSpPr>
        <p:grpSpPr>
          <a:xfrm>
            <a:off x="626938" y="2081708"/>
            <a:ext cx="7453574" cy="2408290"/>
            <a:chOff x="964869" y="2246240"/>
            <a:chExt cx="7453574" cy="2408290"/>
          </a:xfrm>
        </p:grpSpPr>
        <p:sp>
          <p:nvSpPr>
            <p:cNvPr id="3" name="矩形: 圆角 3">
              <a:extLst>
                <a:ext uri="{FF2B5EF4-FFF2-40B4-BE49-F238E27FC236}">
                  <a16:creationId xmlns:a16="http://schemas.microsoft.com/office/drawing/2014/main" id="{92B01BAE-4E57-5E41-9201-DE359338558C}"/>
                </a:ext>
              </a:extLst>
            </p:cNvPr>
            <p:cNvSpPr/>
            <p:nvPr/>
          </p:nvSpPr>
          <p:spPr>
            <a:xfrm>
              <a:off x="2180656" y="2607285"/>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4" name="矩形: 圆角 4">
              <a:extLst>
                <a:ext uri="{FF2B5EF4-FFF2-40B4-BE49-F238E27FC236}">
                  <a16:creationId xmlns:a16="http://schemas.microsoft.com/office/drawing/2014/main" id="{ACB12019-1F03-624C-BEF5-E451F1F3ED1B}"/>
                </a:ext>
              </a:extLst>
            </p:cNvPr>
            <p:cNvSpPr/>
            <p:nvPr/>
          </p:nvSpPr>
          <p:spPr>
            <a:xfrm>
              <a:off x="2180656" y="3537034"/>
              <a:ext cx="1000509"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5" name="文本框 4">
              <a:extLst>
                <a:ext uri="{FF2B5EF4-FFF2-40B4-BE49-F238E27FC236}">
                  <a16:creationId xmlns:a16="http://schemas.microsoft.com/office/drawing/2014/main" id="{2BD40BC2-EBF4-1A48-8E8D-2DB8A9863A7A}"/>
                </a:ext>
              </a:extLst>
            </p:cNvPr>
            <p:cNvSpPr txBox="1"/>
            <p:nvPr/>
          </p:nvSpPr>
          <p:spPr>
            <a:xfrm>
              <a:off x="964869" y="2793825"/>
              <a:ext cx="997897" cy="248744"/>
            </a:xfrm>
            <a:prstGeom prst="rect">
              <a:avLst/>
            </a:prstGeom>
            <a:noFill/>
          </p:spPr>
          <p:txBody>
            <a:bodyPr wrap="none" rtlCol="0">
              <a:spAutoFit/>
            </a:bodyPr>
            <a:lstStyle/>
            <a:p>
              <a:r>
                <a:rPr lang="en-US" altLang="zh-CN"/>
                <a:t>Mix_buffer</a:t>
              </a:r>
              <a:endParaRPr lang="zh-CN" altLang="en-US"/>
            </a:p>
          </p:txBody>
        </p:sp>
        <p:sp>
          <p:nvSpPr>
            <p:cNvPr id="6" name="文本框 5">
              <a:extLst>
                <a:ext uri="{FF2B5EF4-FFF2-40B4-BE49-F238E27FC236}">
                  <a16:creationId xmlns:a16="http://schemas.microsoft.com/office/drawing/2014/main" id="{8D04D17D-CD1B-3A42-BC3D-CA89E01C648D}"/>
                </a:ext>
              </a:extLst>
            </p:cNvPr>
            <p:cNvSpPr txBox="1"/>
            <p:nvPr/>
          </p:nvSpPr>
          <p:spPr>
            <a:xfrm>
              <a:off x="964869" y="3723575"/>
              <a:ext cx="1000509" cy="248744"/>
            </a:xfrm>
            <a:prstGeom prst="rect">
              <a:avLst/>
            </a:prstGeom>
            <a:noFill/>
          </p:spPr>
          <p:txBody>
            <a:bodyPr wrap="none" rtlCol="0">
              <a:spAutoFit/>
            </a:bodyPr>
            <a:lstStyle/>
            <a:p>
              <a:r>
                <a:rPr lang="en-US" altLang="zh-CN" dirty="0" err="1"/>
                <a:t>Rec_buffer</a:t>
              </a:r>
              <a:endParaRPr lang="zh-CN" altLang="en-US" dirty="0"/>
            </a:p>
          </p:txBody>
        </p:sp>
        <p:sp>
          <p:nvSpPr>
            <p:cNvPr id="7" name="文本框 6">
              <a:extLst>
                <a:ext uri="{FF2B5EF4-FFF2-40B4-BE49-F238E27FC236}">
                  <a16:creationId xmlns:a16="http://schemas.microsoft.com/office/drawing/2014/main" id="{DAC9B4F8-C06A-144D-BAD4-DB48466B5476}"/>
                </a:ext>
              </a:extLst>
            </p:cNvPr>
            <p:cNvSpPr txBox="1"/>
            <p:nvPr/>
          </p:nvSpPr>
          <p:spPr>
            <a:xfrm>
              <a:off x="2440552" y="2269516"/>
              <a:ext cx="610761" cy="369332"/>
            </a:xfrm>
            <a:prstGeom prst="rect">
              <a:avLst/>
            </a:prstGeom>
            <a:noFill/>
          </p:spPr>
          <p:txBody>
            <a:bodyPr wrap="square" rtlCol="0">
              <a:spAutoFit/>
            </a:bodyPr>
            <a:lstStyle/>
            <a:p>
              <a:r>
                <a:rPr lang="en-US" altLang="zh-CN" dirty="0"/>
                <a:t>IP_1</a:t>
              </a:r>
              <a:endParaRPr lang="zh-CN" altLang="en-US" dirty="0"/>
            </a:p>
          </p:txBody>
        </p:sp>
        <p:sp>
          <p:nvSpPr>
            <p:cNvPr id="8" name="箭头: 右 11">
              <a:extLst>
                <a:ext uri="{FF2B5EF4-FFF2-40B4-BE49-F238E27FC236}">
                  <a16:creationId xmlns:a16="http://schemas.microsoft.com/office/drawing/2014/main" id="{9D745779-F9D1-1849-8380-278537804F5D}"/>
                </a:ext>
              </a:extLst>
            </p:cNvPr>
            <p:cNvSpPr/>
            <p:nvPr/>
          </p:nvSpPr>
          <p:spPr>
            <a:xfrm>
              <a:off x="3292485" y="3229110"/>
              <a:ext cx="522546" cy="30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2">
              <a:extLst>
                <a:ext uri="{FF2B5EF4-FFF2-40B4-BE49-F238E27FC236}">
                  <a16:creationId xmlns:a16="http://schemas.microsoft.com/office/drawing/2014/main" id="{8734FEA6-979B-0C42-888E-060AD8309D49}"/>
                </a:ext>
              </a:extLst>
            </p:cNvPr>
            <p:cNvSpPr/>
            <p:nvPr/>
          </p:nvSpPr>
          <p:spPr>
            <a:xfrm>
              <a:off x="3926352" y="2607285"/>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10" name="矩形: 圆角 13">
              <a:extLst>
                <a:ext uri="{FF2B5EF4-FFF2-40B4-BE49-F238E27FC236}">
                  <a16:creationId xmlns:a16="http://schemas.microsoft.com/office/drawing/2014/main" id="{7DAAD6E6-6FAB-1447-854A-C61C9BCAD836}"/>
                </a:ext>
              </a:extLst>
            </p:cNvPr>
            <p:cNvSpPr/>
            <p:nvPr/>
          </p:nvSpPr>
          <p:spPr>
            <a:xfrm>
              <a:off x="3926352" y="3530252"/>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1" name="文本框 10">
              <a:extLst>
                <a:ext uri="{FF2B5EF4-FFF2-40B4-BE49-F238E27FC236}">
                  <a16:creationId xmlns:a16="http://schemas.microsoft.com/office/drawing/2014/main" id="{B8CC6EBA-DD86-EB4F-85A8-1AFE8D168F09}"/>
                </a:ext>
              </a:extLst>
            </p:cNvPr>
            <p:cNvSpPr txBox="1"/>
            <p:nvPr/>
          </p:nvSpPr>
          <p:spPr>
            <a:xfrm>
              <a:off x="4187571" y="2246240"/>
              <a:ext cx="478186" cy="248744"/>
            </a:xfrm>
            <a:prstGeom prst="rect">
              <a:avLst/>
            </a:prstGeom>
            <a:noFill/>
          </p:spPr>
          <p:txBody>
            <a:bodyPr wrap="none" rtlCol="0">
              <a:spAutoFit/>
            </a:bodyPr>
            <a:lstStyle/>
            <a:p>
              <a:r>
                <a:rPr lang="en-US" altLang="zh-CN"/>
                <a:t>IP_1</a:t>
              </a:r>
              <a:endParaRPr lang="zh-CN" altLang="en-US"/>
            </a:p>
          </p:txBody>
        </p:sp>
        <p:sp>
          <p:nvSpPr>
            <p:cNvPr id="12" name="箭头: 右 15">
              <a:extLst>
                <a:ext uri="{FF2B5EF4-FFF2-40B4-BE49-F238E27FC236}">
                  <a16:creationId xmlns:a16="http://schemas.microsoft.com/office/drawing/2014/main" id="{D893A6B5-F9BB-1349-8A1B-6EEE7050DFDE}"/>
                </a:ext>
              </a:extLst>
            </p:cNvPr>
            <p:cNvSpPr/>
            <p:nvPr/>
          </p:nvSpPr>
          <p:spPr>
            <a:xfrm>
              <a:off x="5040941" y="3229110"/>
              <a:ext cx="522546" cy="30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6">
              <a:extLst>
                <a:ext uri="{FF2B5EF4-FFF2-40B4-BE49-F238E27FC236}">
                  <a16:creationId xmlns:a16="http://schemas.microsoft.com/office/drawing/2014/main" id="{2722D509-8BED-0B47-9302-529545A846A1}"/>
                </a:ext>
              </a:extLst>
            </p:cNvPr>
            <p:cNvSpPr/>
            <p:nvPr/>
          </p:nvSpPr>
          <p:spPr>
            <a:xfrm>
              <a:off x="5672049" y="2603893"/>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4" name="矩形: 圆角 17">
              <a:extLst>
                <a:ext uri="{FF2B5EF4-FFF2-40B4-BE49-F238E27FC236}">
                  <a16:creationId xmlns:a16="http://schemas.microsoft.com/office/drawing/2014/main" id="{BE895AEF-C92F-684F-B4C3-BF9185179ED3}"/>
                </a:ext>
              </a:extLst>
            </p:cNvPr>
            <p:cNvSpPr/>
            <p:nvPr/>
          </p:nvSpPr>
          <p:spPr>
            <a:xfrm>
              <a:off x="5672049" y="3537034"/>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15" name="文本框 14">
              <a:extLst>
                <a:ext uri="{FF2B5EF4-FFF2-40B4-BE49-F238E27FC236}">
                  <a16:creationId xmlns:a16="http://schemas.microsoft.com/office/drawing/2014/main" id="{641388C2-2011-B44C-99C6-5A8D037C1D0F}"/>
                </a:ext>
              </a:extLst>
            </p:cNvPr>
            <p:cNvSpPr txBox="1"/>
            <p:nvPr/>
          </p:nvSpPr>
          <p:spPr>
            <a:xfrm>
              <a:off x="5925369" y="2269325"/>
              <a:ext cx="478186" cy="248744"/>
            </a:xfrm>
            <a:prstGeom prst="rect">
              <a:avLst/>
            </a:prstGeom>
            <a:noFill/>
          </p:spPr>
          <p:txBody>
            <a:bodyPr wrap="none" rtlCol="0">
              <a:spAutoFit/>
            </a:bodyPr>
            <a:lstStyle/>
            <a:p>
              <a:r>
                <a:rPr lang="en-US" altLang="zh-CN"/>
                <a:t>IP_1</a:t>
              </a:r>
              <a:endParaRPr lang="zh-CN" altLang="en-US"/>
            </a:p>
          </p:txBody>
        </p:sp>
        <p:sp>
          <p:nvSpPr>
            <p:cNvPr id="16" name="箭头: 右 19">
              <a:extLst>
                <a:ext uri="{FF2B5EF4-FFF2-40B4-BE49-F238E27FC236}">
                  <a16:creationId xmlns:a16="http://schemas.microsoft.com/office/drawing/2014/main" id="{2A8D00D0-9C9A-204B-9976-8E7F0469A236}"/>
                </a:ext>
              </a:extLst>
            </p:cNvPr>
            <p:cNvSpPr/>
            <p:nvPr/>
          </p:nvSpPr>
          <p:spPr>
            <a:xfrm>
              <a:off x="6781308" y="3229110"/>
              <a:ext cx="522546" cy="30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20">
              <a:extLst>
                <a:ext uri="{FF2B5EF4-FFF2-40B4-BE49-F238E27FC236}">
                  <a16:creationId xmlns:a16="http://schemas.microsoft.com/office/drawing/2014/main" id="{D91B8E15-FB15-B74A-BAFD-1FB79A17FB3E}"/>
                </a:ext>
              </a:extLst>
            </p:cNvPr>
            <p:cNvSpPr/>
            <p:nvPr/>
          </p:nvSpPr>
          <p:spPr>
            <a:xfrm>
              <a:off x="7409846" y="2603893"/>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8" name="矩形: 圆角 21">
              <a:extLst>
                <a:ext uri="{FF2B5EF4-FFF2-40B4-BE49-F238E27FC236}">
                  <a16:creationId xmlns:a16="http://schemas.microsoft.com/office/drawing/2014/main" id="{8262A29A-F801-C941-9322-F8D8DB9540F4}"/>
                </a:ext>
              </a:extLst>
            </p:cNvPr>
            <p:cNvSpPr/>
            <p:nvPr/>
          </p:nvSpPr>
          <p:spPr>
            <a:xfrm>
              <a:off x="7415175" y="3537034"/>
              <a:ext cx="1003268" cy="6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9" name="文本框 18">
              <a:extLst>
                <a:ext uri="{FF2B5EF4-FFF2-40B4-BE49-F238E27FC236}">
                  <a16:creationId xmlns:a16="http://schemas.microsoft.com/office/drawing/2014/main" id="{A465F1EC-0615-744E-BD64-47AB00DC2B09}"/>
                </a:ext>
              </a:extLst>
            </p:cNvPr>
            <p:cNvSpPr txBox="1"/>
            <p:nvPr/>
          </p:nvSpPr>
          <p:spPr>
            <a:xfrm>
              <a:off x="7677716" y="2269516"/>
              <a:ext cx="478186" cy="248744"/>
            </a:xfrm>
            <a:prstGeom prst="rect">
              <a:avLst/>
            </a:prstGeom>
            <a:noFill/>
          </p:spPr>
          <p:txBody>
            <a:bodyPr wrap="none" rtlCol="0">
              <a:spAutoFit/>
            </a:bodyPr>
            <a:lstStyle/>
            <a:p>
              <a:r>
                <a:rPr lang="en-US" altLang="zh-CN"/>
                <a:t>IP_1</a:t>
              </a:r>
              <a:endParaRPr lang="zh-CN" altLang="en-US"/>
            </a:p>
          </p:txBody>
        </p:sp>
        <p:sp>
          <p:nvSpPr>
            <p:cNvPr id="20" name="箭头: 上弧形 27">
              <a:extLst>
                <a:ext uri="{FF2B5EF4-FFF2-40B4-BE49-F238E27FC236}">
                  <a16:creationId xmlns:a16="http://schemas.microsoft.com/office/drawing/2014/main" id="{5A9C0E1A-9505-2042-AA4F-F8EFB8492F39}"/>
                </a:ext>
              </a:extLst>
            </p:cNvPr>
            <p:cNvSpPr/>
            <p:nvPr/>
          </p:nvSpPr>
          <p:spPr>
            <a:xfrm rot="10800000">
              <a:off x="6175860" y="4346607"/>
              <a:ext cx="1735620" cy="3079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3EF8D1DF-C98D-D34E-9AB1-F3C350411FA6}"/>
                </a:ext>
              </a:extLst>
            </p:cNvPr>
            <p:cNvSpPr txBox="1"/>
            <p:nvPr/>
          </p:nvSpPr>
          <p:spPr>
            <a:xfrm>
              <a:off x="3270880" y="3024282"/>
              <a:ext cx="338465" cy="248744"/>
            </a:xfrm>
            <a:prstGeom prst="rect">
              <a:avLst/>
            </a:prstGeom>
            <a:noFill/>
          </p:spPr>
          <p:txBody>
            <a:bodyPr wrap="none" rtlCol="0">
              <a:spAutoFit/>
            </a:bodyPr>
            <a:lstStyle/>
            <a:p>
              <a:r>
                <a:rPr lang="en-US" altLang="zh-CN" dirty="0"/>
                <a:t>Ⅰ</a:t>
              </a:r>
              <a:endParaRPr lang="zh-CN" altLang="en-US" dirty="0"/>
            </a:p>
          </p:txBody>
        </p:sp>
        <p:sp>
          <p:nvSpPr>
            <p:cNvPr id="22" name="文本框 21">
              <a:extLst>
                <a:ext uri="{FF2B5EF4-FFF2-40B4-BE49-F238E27FC236}">
                  <a16:creationId xmlns:a16="http://schemas.microsoft.com/office/drawing/2014/main" id="{E4DA14E7-49A5-3140-B6E0-ABCAEFD0FBB5}"/>
                </a:ext>
              </a:extLst>
            </p:cNvPr>
            <p:cNvSpPr txBox="1"/>
            <p:nvPr/>
          </p:nvSpPr>
          <p:spPr>
            <a:xfrm>
              <a:off x="4972380" y="3018304"/>
              <a:ext cx="338465" cy="248744"/>
            </a:xfrm>
            <a:prstGeom prst="rect">
              <a:avLst/>
            </a:prstGeom>
            <a:noFill/>
          </p:spPr>
          <p:txBody>
            <a:bodyPr wrap="none" rtlCol="0">
              <a:spAutoFit/>
            </a:bodyPr>
            <a:lstStyle/>
            <a:p>
              <a:r>
                <a:rPr lang="en-US" altLang="zh-CN" dirty="0"/>
                <a:t>Ⅱ</a:t>
              </a:r>
              <a:endParaRPr lang="zh-CN" altLang="en-US" dirty="0"/>
            </a:p>
          </p:txBody>
        </p:sp>
        <p:sp>
          <p:nvSpPr>
            <p:cNvPr id="23" name="文本框 22">
              <a:extLst>
                <a:ext uri="{FF2B5EF4-FFF2-40B4-BE49-F238E27FC236}">
                  <a16:creationId xmlns:a16="http://schemas.microsoft.com/office/drawing/2014/main" id="{57AFA307-E7E9-5444-B771-FDF83E220CAB}"/>
                </a:ext>
              </a:extLst>
            </p:cNvPr>
            <p:cNvSpPr txBox="1"/>
            <p:nvPr/>
          </p:nvSpPr>
          <p:spPr>
            <a:xfrm>
              <a:off x="6759703" y="2997779"/>
              <a:ext cx="338465" cy="248744"/>
            </a:xfrm>
            <a:prstGeom prst="rect">
              <a:avLst/>
            </a:prstGeom>
            <a:noFill/>
          </p:spPr>
          <p:txBody>
            <a:bodyPr wrap="none" rtlCol="0">
              <a:spAutoFit/>
            </a:bodyPr>
            <a:lstStyle/>
            <a:p>
              <a:r>
                <a:rPr lang="en-US" altLang="zh-CN"/>
                <a:t>Ⅲ</a:t>
              </a:r>
              <a:endParaRPr lang="zh-CN" altLang="en-US"/>
            </a:p>
          </p:txBody>
        </p:sp>
        <p:sp>
          <p:nvSpPr>
            <p:cNvPr id="24" name="文本框 23">
              <a:extLst>
                <a:ext uri="{FF2B5EF4-FFF2-40B4-BE49-F238E27FC236}">
                  <a16:creationId xmlns:a16="http://schemas.microsoft.com/office/drawing/2014/main" id="{687E62E2-13A1-3641-A800-4CDB5CF8BC35}"/>
                </a:ext>
              </a:extLst>
            </p:cNvPr>
            <p:cNvSpPr txBox="1"/>
            <p:nvPr/>
          </p:nvSpPr>
          <p:spPr>
            <a:xfrm>
              <a:off x="6849154" y="4299788"/>
              <a:ext cx="338465" cy="248744"/>
            </a:xfrm>
            <a:prstGeom prst="rect">
              <a:avLst/>
            </a:prstGeom>
            <a:noFill/>
          </p:spPr>
          <p:txBody>
            <a:bodyPr wrap="none" rtlCol="0">
              <a:spAutoFit/>
            </a:bodyPr>
            <a:lstStyle/>
            <a:p>
              <a:r>
                <a:rPr lang="en-US" altLang="zh-CN" dirty="0"/>
                <a:t>Ⅳ</a:t>
              </a:r>
              <a:endParaRPr lang="zh-CN" altLang="en-US" dirty="0"/>
            </a:p>
          </p:txBody>
        </p:sp>
      </p:grpSp>
      <p:sp>
        <p:nvSpPr>
          <p:cNvPr id="25" name="文本框 24">
            <a:extLst>
              <a:ext uri="{FF2B5EF4-FFF2-40B4-BE49-F238E27FC236}">
                <a16:creationId xmlns:a16="http://schemas.microsoft.com/office/drawing/2014/main" id="{0069985F-45AA-B24C-9641-9942B9057A91}"/>
              </a:ext>
            </a:extLst>
          </p:cNvPr>
          <p:cNvSpPr txBox="1"/>
          <p:nvPr/>
        </p:nvSpPr>
        <p:spPr>
          <a:xfrm>
            <a:off x="494494" y="4713544"/>
            <a:ext cx="4099186" cy="808419"/>
          </a:xfrm>
          <a:prstGeom prst="rect">
            <a:avLst/>
          </a:prstGeom>
          <a:noFill/>
        </p:spPr>
        <p:txBody>
          <a:bodyPr wrap="none" rtlCol="0">
            <a:spAutoFit/>
          </a:bodyPr>
          <a:lstStyle/>
          <a:p>
            <a:r>
              <a:rPr lang="en-US" altLang="zh-CN" dirty="0"/>
              <a:t>Ⅰ</a:t>
            </a:r>
            <a:r>
              <a:rPr lang="zh-CN" altLang="en-US" dirty="0"/>
              <a:t>接收缓冲区接收数据至满</a:t>
            </a:r>
            <a:endParaRPr lang="en-US" altLang="zh-CN" dirty="0"/>
          </a:p>
          <a:p>
            <a:r>
              <a:rPr lang="en-US" altLang="zh-CN" dirty="0"/>
              <a:t>Ⅱ</a:t>
            </a:r>
            <a:r>
              <a:rPr lang="zh-CN" altLang="en-US" dirty="0"/>
              <a:t>检测混音缓冲区为空，转移数据</a:t>
            </a:r>
            <a:endParaRPr lang="en-US" altLang="zh-CN" dirty="0"/>
          </a:p>
          <a:p>
            <a:r>
              <a:rPr lang="en-US" altLang="zh-CN" dirty="0"/>
              <a:t>Ⅲ</a:t>
            </a:r>
            <a:r>
              <a:rPr lang="zh-CN" altLang="en-US" dirty="0"/>
              <a:t>接收缓冲区接收数据至满</a:t>
            </a:r>
            <a:endParaRPr lang="en-US" altLang="zh-CN" dirty="0"/>
          </a:p>
          <a:p>
            <a:r>
              <a:rPr lang="en-US" altLang="zh-CN" dirty="0"/>
              <a:t>Ⅳ</a:t>
            </a:r>
            <a:r>
              <a:rPr lang="zh-CN" altLang="en-US" dirty="0"/>
              <a:t>检测混音缓冲区满，发送到输出端，转移数据</a:t>
            </a:r>
            <a:endParaRPr lang="en-US" altLang="zh-CN" dirty="0"/>
          </a:p>
        </p:txBody>
      </p:sp>
    </p:spTree>
    <p:extLst>
      <p:ext uri="{BB962C8B-B14F-4D97-AF65-F5344CB8AC3E}">
        <p14:creationId xmlns:p14="http://schemas.microsoft.com/office/powerpoint/2010/main" val="290351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3434C-BEFD-5649-88FB-E80341AA4DCE}"/>
              </a:ext>
            </a:extLst>
          </p:cNvPr>
          <p:cNvSpPr>
            <a:spLocks noGrp="1"/>
          </p:cNvSpPr>
          <p:nvPr>
            <p:ph type="title"/>
          </p:nvPr>
        </p:nvSpPr>
        <p:spPr/>
        <p:txBody>
          <a:bodyPr/>
          <a:lstStyle/>
          <a:p>
            <a:r>
              <a:rPr lang="zh-CN" altLang="zh-CN" dirty="0"/>
              <a:t>多发送端处理过程 </a:t>
            </a:r>
            <a:endParaRPr kumimoji="1" lang="zh-CN" altLang="en-US" dirty="0"/>
          </a:p>
        </p:txBody>
      </p:sp>
      <p:sp>
        <p:nvSpPr>
          <p:cNvPr id="38" name="文本框 37">
            <a:extLst>
              <a:ext uri="{FF2B5EF4-FFF2-40B4-BE49-F238E27FC236}">
                <a16:creationId xmlns:a16="http://schemas.microsoft.com/office/drawing/2014/main" id="{CC629447-FD87-014B-ACA7-90A8D91C875E}"/>
              </a:ext>
            </a:extLst>
          </p:cNvPr>
          <p:cNvSpPr txBox="1"/>
          <p:nvPr/>
        </p:nvSpPr>
        <p:spPr>
          <a:xfrm>
            <a:off x="101431" y="4570002"/>
            <a:ext cx="8941138" cy="2031325"/>
          </a:xfrm>
          <a:prstGeom prst="rect">
            <a:avLst/>
          </a:prstGeom>
          <a:noFill/>
        </p:spPr>
        <p:txBody>
          <a:bodyPr wrap="square" rtlCol="0">
            <a:spAutoFit/>
          </a:bodyPr>
          <a:lstStyle/>
          <a:p>
            <a:r>
              <a:rPr lang="en-US" altLang="zh-CN" dirty="0"/>
              <a:t>Ⅰ</a:t>
            </a:r>
            <a:r>
              <a:rPr lang="zh-CN" altLang="en-US" dirty="0"/>
              <a:t>接收缓冲区接收数据至满</a:t>
            </a:r>
            <a:endParaRPr lang="en-US" altLang="zh-CN" dirty="0"/>
          </a:p>
          <a:p>
            <a:r>
              <a:rPr lang="en-US" altLang="zh-CN" dirty="0"/>
              <a:t>Ⅱ</a:t>
            </a:r>
            <a:r>
              <a:rPr lang="zh-CN" altLang="en-US" dirty="0"/>
              <a:t>检测混音缓冲区为空，转移数据</a:t>
            </a:r>
            <a:endParaRPr lang="en-US" altLang="zh-CN" dirty="0"/>
          </a:p>
          <a:p>
            <a:r>
              <a:rPr lang="en-US" altLang="zh-CN" dirty="0"/>
              <a:t>Ⅲ</a:t>
            </a:r>
            <a:r>
              <a:rPr lang="zh-CN" altLang="en-US" dirty="0"/>
              <a:t>接收缓冲区接收数据至满</a:t>
            </a:r>
            <a:endParaRPr lang="en-US" altLang="zh-CN" dirty="0"/>
          </a:p>
          <a:p>
            <a:r>
              <a:rPr lang="en-US" altLang="zh-CN" dirty="0"/>
              <a:t>Ⅳ</a:t>
            </a:r>
            <a:r>
              <a:rPr lang="zh-CN" altLang="en-US" dirty="0"/>
              <a:t>检测混音缓冲区满：</a:t>
            </a:r>
            <a:endParaRPr lang="en-US" altLang="zh-CN" dirty="0"/>
          </a:p>
          <a:p>
            <a:r>
              <a:rPr lang="en-US" altLang="zh-CN" dirty="0"/>
              <a:t>	</a:t>
            </a:r>
            <a:r>
              <a:rPr lang="zh-CN" altLang="en-US" dirty="0"/>
              <a:t>①所有混音缓冲区满，混音，发送到输出设备，清空所有混音缓冲区转移数据</a:t>
            </a:r>
            <a:endParaRPr lang="en-US" altLang="zh-CN" dirty="0"/>
          </a:p>
          <a:p>
            <a:r>
              <a:rPr lang="en-US" altLang="zh-CN" dirty="0"/>
              <a:t>	 </a:t>
            </a:r>
            <a:r>
              <a:rPr lang="zh-CN" altLang="en-US" dirty="0"/>
              <a:t>②存在混音缓冲区未满，丢弃，直接转移数据</a:t>
            </a:r>
            <a:endParaRPr lang="en-US" altLang="zh-CN" dirty="0"/>
          </a:p>
          <a:p>
            <a:r>
              <a:rPr lang="en-US" altLang="zh-CN" dirty="0"/>
              <a:t>Ⅴ</a:t>
            </a:r>
            <a:r>
              <a:rPr lang="zh-CN" altLang="en-US" dirty="0"/>
              <a:t>检测混音缓冲区为空，转移数据（其他发送者进行了步骤</a:t>
            </a:r>
            <a:r>
              <a:rPr lang="en-US" altLang="zh-CN" dirty="0"/>
              <a:t>Ⅳ</a:t>
            </a:r>
            <a:r>
              <a:rPr lang="zh-CN" altLang="en-US" dirty="0"/>
              <a:t>）</a:t>
            </a:r>
            <a:endParaRPr lang="en-US" altLang="zh-CN" dirty="0"/>
          </a:p>
        </p:txBody>
      </p:sp>
      <p:grpSp>
        <p:nvGrpSpPr>
          <p:cNvPr id="41" name="组合 40">
            <a:extLst>
              <a:ext uri="{FF2B5EF4-FFF2-40B4-BE49-F238E27FC236}">
                <a16:creationId xmlns:a16="http://schemas.microsoft.com/office/drawing/2014/main" id="{78A093C2-21D9-4046-81B3-53F50150BF59}"/>
              </a:ext>
            </a:extLst>
          </p:cNvPr>
          <p:cNvGrpSpPr/>
          <p:nvPr/>
        </p:nvGrpSpPr>
        <p:grpSpPr>
          <a:xfrm>
            <a:off x="385072" y="1639103"/>
            <a:ext cx="8216553" cy="2629588"/>
            <a:chOff x="-22430" y="1639103"/>
            <a:chExt cx="8216553" cy="2629588"/>
          </a:xfrm>
        </p:grpSpPr>
        <p:sp>
          <p:nvSpPr>
            <p:cNvPr id="3" name="矩形: 圆角 3">
              <a:extLst>
                <a:ext uri="{FF2B5EF4-FFF2-40B4-BE49-F238E27FC236}">
                  <a16:creationId xmlns:a16="http://schemas.microsoft.com/office/drawing/2014/main" id="{BBAE5870-EC58-2840-AA50-8E8EDBD65DC2}"/>
                </a:ext>
              </a:extLst>
            </p:cNvPr>
            <p:cNvSpPr/>
            <p:nvPr/>
          </p:nvSpPr>
          <p:spPr>
            <a:xfrm>
              <a:off x="1147782"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4" name="矩形: 圆角 4">
              <a:extLst>
                <a:ext uri="{FF2B5EF4-FFF2-40B4-BE49-F238E27FC236}">
                  <a16:creationId xmlns:a16="http://schemas.microsoft.com/office/drawing/2014/main" id="{DD890F5B-0675-FF4B-9594-37ED25694A6F}"/>
                </a:ext>
              </a:extLst>
            </p:cNvPr>
            <p:cNvSpPr/>
            <p:nvPr/>
          </p:nvSpPr>
          <p:spPr>
            <a:xfrm>
              <a:off x="1147782"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5" name="文本框 4">
              <a:extLst>
                <a:ext uri="{FF2B5EF4-FFF2-40B4-BE49-F238E27FC236}">
                  <a16:creationId xmlns:a16="http://schemas.microsoft.com/office/drawing/2014/main" id="{EA62BE0B-D46D-9E4E-812B-6FDE7F04278F}"/>
                </a:ext>
              </a:extLst>
            </p:cNvPr>
            <p:cNvSpPr txBox="1"/>
            <p:nvPr/>
          </p:nvSpPr>
          <p:spPr>
            <a:xfrm>
              <a:off x="-22430" y="2466945"/>
              <a:ext cx="849228" cy="256035"/>
            </a:xfrm>
            <a:prstGeom prst="rect">
              <a:avLst/>
            </a:prstGeom>
            <a:noFill/>
          </p:spPr>
          <p:txBody>
            <a:bodyPr wrap="none" rtlCol="0">
              <a:spAutoFit/>
            </a:bodyPr>
            <a:lstStyle/>
            <a:p>
              <a:r>
                <a:rPr lang="en-US" altLang="zh-CN"/>
                <a:t>Mix_buffer</a:t>
              </a:r>
              <a:endParaRPr lang="zh-CN" altLang="en-US"/>
            </a:p>
          </p:txBody>
        </p:sp>
        <p:sp>
          <p:nvSpPr>
            <p:cNvPr id="6" name="文本框 5">
              <a:extLst>
                <a:ext uri="{FF2B5EF4-FFF2-40B4-BE49-F238E27FC236}">
                  <a16:creationId xmlns:a16="http://schemas.microsoft.com/office/drawing/2014/main" id="{BBA5B4E1-DD52-E240-B5A2-55CFF43B4C8E}"/>
                </a:ext>
              </a:extLst>
            </p:cNvPr>
            <p:cNvSpPr txBox="1"/>
            <p:nvPr/>
          </p:nvSpPr>
          <p:spPr>
            <a:xfrm>
              <a:off x="-22430" y="3288300"/>
              <a:ext cx="851450" cy="256035"/>
            </a:xfrm>
            <a:prstGeom prst="rect">
              <a:avLst/>
            </a:prstGeom>
            <a:noFill/>
          </p:spPr>
          <p:txBody>
            <a:bodyPr wrap="none" rtlCol="0">
              <a:spAutoFit/>
            </a:bodyPr>
            <a:lstStyle/>
            <a:p>
              <a:r>
                <a:rPr lang="en-US" altLang="zh-CN"/>
                <a:t>Rec_buffer</a:t>
              </a:r>
              <a:endParaRPr lang="zh-CN" altLang="en-US"/>
            </a:p>
          </p:txBody>
        </p:sp>
        <p:sp>
          <p:nvSpPr>
            <p:cNvPr id="7" name="文本框 6">
              <a:extLst>
                <a:ext uri="{FF2B5EF4-FFF2-40B4-BE49-F238E27FC236}">
                  <a16:creationId xmlns:a16="http://schemas.microsoft.com/office/drawing/2014/main" id="{FDA2A716-EC7B-0844-B174-606E9195B88A}"/>
                </a:ext>
              </a:extLst>
            </p:cNvPr>
            <p:cNvSpPr txBox="1"/>
            <p:nvPr/>
          </p:nvSpPr>
          <p:spPr>
            <a:xfrm>
              <a:off x="1285875" y="1970547"/>
              <a:ext cx="683132" cy="369332"/>
            </a:xfrm>
            <a:prstGeom prst="rect">
              <a:avLst/>
            </a:prstGeom>
            <a:noFill/>
          </p:spPr>
          <p:txBody>
            <a:bodyPr wrap="square" rtlCol="0">
              <a:spAutoFit/>
            </a:bodyPr>
            <a:lstStyle/>
            <a:p>
              <a:r>
                <a:rPr lang="en-US" altLang="zh-CN"/>
                <a:t>IP_1</a:t>
              </a:r>
              <a:endParaRPr lang="zh-CN" altLang="en-US"/>
            </a:p>
          </p:txBody>
        </p:sp>
        <p:sp>
          <p:nvSpPr>
            <p:cNvPr id="8" name="矩形: 圆角 28">
              <a:extLst>
                <a:ext uri="{FF2B5EF4-FFF2-40B4-BE49-F238E27FC236}">
                  <a16:creationId xmlns:a16="http://schemas.microsoft.com/office/drawing/2014/main" id="{22DA1D55-66A6-AE4C-A6D2-165E3D55A7FE}"/>
                </a:ext>
              </a:extLst>
            </p:cNvPr>
            <p:cNvSpPr/>
            <p:nvPr/>
          </p:nvSpPr>
          <p:spPr>
            <a:xfrm>
              <a:off x="1830913"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9" name="矩形: 圆角 33">
              <a:extLst>
                <a:ext uri="{FF2B5EF4-FFF2-40B4-BE49-F238E27FC236}">
                  <a16:creationId xmlns:a16="http://schemas.microsoft.com/office/drawing/2014/main" id="{EF8B95BB-6DA5-634A-8D7C-35FEAB6BF01D}"/>
                </a:ext>
              </a:extLst>
            </p:cNvPr>
            <p:cNvSpPr/>
            <p:nvPr/>
          </p:nvSpPr>
          <p:spPr>
            <a:xfrm>
              <a:off x="1830913"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0" name="文本框 9">
              <a:extLst>
                <a:ext uri="{FF2B5EF4-FFF2-40B4-BE49-F238E27FC236}">
                  <a16:creationId xmlns:a16="http://schemas.microsoft.com/office/drawing/2014/main" id="{2EC15297-AF62-C24F-BCF2-2EECAC61D61E}"/>
                </a:ext>
              </a:extLst>
            </p:cNvPr>
            <p:cNvSpPr txBox="1"/>
            <p:nvPr/>
          </p:nvSpPr>
          <p:spPr>
            <a:xfrm>
              <a:off x="1969007" y="1970547"/>
              <a:ext cx="639593" cy="369332"/>
            </a:xfrm>
            <a:prstGeom prst="rect">
              <a:avLst/>
            </a:prstGeom>
            <a:noFill/>
          </p:spPr>
          <p:txBody>
            <a:bodyPr wrap="square" rtlCol="0">
              <a:spAutoFit/>
            </a:bodyPr>
            <a:lstStyle/>
            <a:p>
              <a:r>
                <a:rPr lang="en-US" altLang="zh-CN" dirty="0"/>
                <a:t>IP_...</a:t>
              </a:r>
              <a:endParaRPr lang="zh-CN" altLang="en-US" dirty="0"/>
            </a:p>
          </p:txBody>
        </p:sp>
        <p:sp>
          <p:nvSpPr>
            <p:cNvPr id="11" name="矩形: 圆角 40">
              <a:extLst>
                <a:ext uri="{FF2B5EF4-FFF2-40B4-BE49-F238E27FC236}">
                  <a16:creationId xmlns:a16="http://schemas.microsoft.com/office/drawing/2014/main" id="{BDA8D1A1-D04A-3F4C-BD46-CE54C643BD50}"/>
                </a:ext>
              </a:extLst>
            </p:cNvPr>
            <p:cNvSpPr/>
            <p:nvPr/>
          </p:nvSpPr>
          <p:spPr>
            <a:xfrm>
              <a:off x="2995110"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12" name="矩形: 圆角 41">
              <a:extLst>
                <a:ext uri="{FF2B5EF4-FFF2-40B4-BE49-F238E27FC236}">
                  <a16:creationId xmlns:a16="http://schemas.microsoft.com/office/drawing/2014/main" id="{D25DA1E1-422C-1140-A791-6829BB8537B8}"/>
                </a:ext>
              </a:extLst>
            </p:cNvPr>
            <p:cNvSpPr/>
            <p:nvPr/>
          </p:nvSpPr>
          <p:spPr>
            <a:xfrm>
              <a:off x="2995110"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3" name="文本框 12">
              <a:extLst>
                <a:ext uri="{FF2B5EF4-FFF2-40B4-BE49-F238E27FC236}">
                  <a16:creationId xmlns:a16="http://schemas.microsoft.com/office/drawing/2014/main" id="{58782804-6124-7442-9290-61A01981F233}"/>
                </a:ext>
              </a:extLst>
            </p:cNvPr>
            <p:cNvSpPr txBox="1"/>
            <p:nvPr/>
          </p:nvSpPr>
          <p:spPr>
            <a:xfrm>
              <a:off x="3133203" y="1970547"/>
              <a:ext cx="639593" cy="369332"/>
            </a:xfrm>
            <a:prstGeom prst="rect">
              <a:avLst/>
            </a:prstGeom>
            <a:noFill/>
          </p:spPr>
          <p:txBody>
            <a:bodyPr wrap="square" rtlCol="0">
              <a:spAutoFit/>
            </a:bodyPr>
            <a:lstStyle/>
            <a:p>
              <a:r>
                <a:rPr lang="en-US" altLang="zh-CN" dirty="0"/>
                <a:t>IP_1</a:t>
              </a:r>
              <a:endParaRPr lang="zh-CN" altLang="en-US" dirty="0"/>
            </a:p>
          </p:txBody>
        </p:sp>
        <p:sp>
          <p:nvSpPr>
            <p:cNvPr id="14" name="矩形: 圆角 43">
              <a:extLst>
                <a:ext uri="{FF2B5EF4-FFF2-40B4-BE49-F238E27FC236}">
                  <a16:creationId xmlns:a16="http://schemas.microsoft.com/office/drawing/2014/main" id="{22452402-6D03-174F-93AF-9C35BDBFA9E4}"/>
                </a:ext>
              </a:extLst>
            </p:cNvPr>
            <p:cNvSpPr/>
            <p:nvPr/>
          </p:nvSpPr>
          <p:spPr>
            <a:xfrm>
              <a:off x="3678241"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5" name="矩形: 圆角 44">
              <a:extLst>
                <a:ext uri="{FF2B5EF4-FFF2-40B4-BE49-F238E27FC236}">
                  <a16:creationId xmlns:a16="http://schemas.microsoft.com/office/drawing/2014/main" id="{5A5166B4-EDC0-8147-9B13-46CFB08447F5}"/>
                </a:ext>
              </a:extLst>
            </p:cNvPr>
            <p:cNvSpPr/>
            <p:nvPr/>
          </p:nvSpPr>
          <p:spPr>
            <a:xfrm>
              <a:off x="3678241"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6" name="文本框 15">
              <a:extLst>
                <a:ext uri="{FF2B5EF4-FFF2-40B4-BE49-F238E27FC236}">
                  <a16:creationId xmlns:a16="http://schemas.microsoft.com/office/drawing/2014/main" id="{2AC8026F-0EC5-F148-A970-E22D1520C944}"/>
                </a:ext>
              </a:extLst>
            </p:cNvPr>
            <p:cNvSpPr txBox="1"/>
            <p:nvPr/>
          </p:nvSpPr>
          <p:spPr>
            <a:xfrm>
              <a:off x="3816335" y="1970547"/>
              <a:ext cx="618891" cy="369332"/>
            </a:xfrm>
            <a:prstGeom prst="rect">
              <a:avLst/>
            </a:prstGeom>
            <a:noFill/>
          </p:spPr>
          <p:txBody>
            <a:bodyPr wrap="square" rtlCol="0">
              <a:spAutoFit/>
            </a:bodyPr>
            <a:lstStyle/>
            <a:p>
              <a:r>
                <a:rPr lang="en-US" altLang="zh-CN" dirty="0"/>
                <a:t>IP_...</a:t>
              </a:r>
              <a:endParaRPr lang="zh-CN" altLang="en-US" dirty="0"/>
            </a:p>
          </p:txBody>
        </p:sp>
        <p:sp>
          <p:nvSpPr>
            <p:cNvPr id="17" name="矩形: 圆角 46">
              <a:extLst>
                <a:ext uri="{FF2B5EF4-FFF2-40B4-BE49-F238E27FC236}">
                  <a16:creationId xmlns:a16="http://schemas.microsoft.com/office/drawing/2014/main" id="{5CBF3AF3-8FBF-6F4B-BB26-1F30B003C081}"/>
                </a:ext>
              </a:extLst>
            </p:cNvPr>
            <p:cNvSpPr/>
            <p:nvPr/>
          </p:nvSpPr>
          <p:spPr>
            <a:xfrm>
              <a:off x="4842440"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18" name="矩形: 圆角 47">
              <a:extLst>
                <a:ext uri="{FF2B5EF4-FFF2-40B4-BE49-F238E27FC236}">
                  <a16:creationId xmlns:a16="http://schemas.microsoft.com/office/drawing/2014/main" id="{1E112381-4A51-E948-ADF1-E49FE8793D5B}"/>
                </a:ext>
              </a:extLst>
            </p:cNvPr>
            <p:cNvSpPr/>
            <p:nvPr/>
          </p:nvSpPr>
          <p:spPr>
            <a:xfrm>
              <a:off x="4842440"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empty</a:t>
              </a:r>
              <a:endParaRPr lang="zh-CN" altLang="en-US"/>
            </a:p>
          </p:txBody>
        </p:sp>
        <p:sp>
          <p:nvSpPr>
            <p:cNvPr id="19" name="文本框 18">
              <a:extLst>
                <a:ext uri="{FF2B5EF4-FFF2-40B4-BE49-F238E27FC236}">
                  <a16:creationId xmlns:a16="http://schemas.microsoft.com/office/drawing/2014/main" id="{E2A399DE-5373-E847-BF61-D5EF3A42CD4B}"/>
                </a:ext>
              </a:extLst>
            </p:cNvPr>
            <p:cNvSpPr txBox="1"/>
            <p:nvPr/>
          </p:nvSpPr>
          <p:spPr>
            <a:xfrm>
              <a:off x="4980533" y="1970547"/>
              <a:ext cx="821225" cy="369332"/>
            </a:xfrm>
            <a:prstGeom prst="rect">
              <a:avLst/>
            </a:prstGeom>
            <a:noFill/>
          </p:spPr>
          <p:txBody>
            <a:bodyPr wrap="square" rtlCol="0">
              <a:spAutoFit/>
            </a:bodyPr>
            <a:lstStyle/>
            <a:p>
              <a:r>
                <a:rPr lang="en-US" altLang="zh-CN" dirty="0"/>
                <a:t>IP_1</a:t>
              </a:r>
              <a:endParaRPr lang="zh-CN" altLang="en-US" dirty="0"/>
            </a:p>
          </p:txBody>
        </p:sp>
        <p:sp>
          <p:nvSpPr>
            <p:cNvPr id="20" name="矩形: 圆角 49">
              <a:extLst>
                <a:ext uri="{FF2B5EF4-FFF2-40B4-BE49-F238E27FC236}">
                  <a16:creationId xmlns:a16="http://schemas.microsoft.com/office/drawing/2014/main" id="{FDA67378-DC8D-C848-9C29-215C8C743D35}"/>
                </a:ext>
              </a:extLst>
            </p:cNvPr>
            <p:cNvSpPr/>
            <p:nvPr/>
          </p:nvSpPr>
          <p:spPr>
            <a:xfrm>
              <a:off x="5525572"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圆角 50">
              <a:extLst>
                <a:ext uri="{FF2B5EF4-FFF2-40B4-BE49-F238E27FC236}">
                  <a16:creationId xmlns:a16="http://schemas.microsoft.com/office/drawing/2014/main" id="{016B62E1-611F-AD45-8473-3DEF0F336FE1}"/>
                </a:ext>
              </a:extLst>
            </p:cNvPr>
            <p:cNvSpPr/>
            <p:nvPr/>
          </p:nvSpPr>
          <p:spPr>
            <a:xfrm>
              <a:off x="5525572"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2" name="文本框 21">
              <a:extLst>
                <a:ext uri="{FF2B5EF4-FFF2-40B4-BE49-F238E27FC236}">
                  <a16:creationId xmlns:a16="http://schemas.microsoft.com/office/drawing/2014/main" id="{A66AAE7B-AE1F-7C4D-B4E0-0C649BAD0CA9}"/>
                </a:ext>
              </a:extLst>
            </p:cNvPr>
            <p:cNvSpPr txBox="1"/>
            <p:nvPr/>
          </p:nvSpPr>
          <p:spPr>
            <a:xfrm>
              <a:off x="5663665" y="1970547"/>
              <a:ext cx="641551" cy="369332"/>
            </a:xfrm>
            <a:prstGeom prst="rect">
              <a:avLst/>
            </a:prstGeom>
            <a:noFill/>
          </p:spPr>
          <p:txBody>
            <a:bodyPr wrap="square" rtlCol="0">
              <a:spAutoFit/>
            </a:bodyPr>
            <a:lstStyle/>
            <a:p>
              <a:r>
                <a:rPr lang="en-US" altLang="zh-CN" dirty="0"/>
                <a:t>IP_...</a:t>
              </a:r>
              <a:endParaRPr lang="zh-CN" altLang="en-US" dirty="0"/>
            </a:p>
          </p:txBody>
        </p:sp>
        <p:sp>
          <p:nvSpPr>
            <p:cNvPr id="23" name="矩形: 圆角 68">
              <a:extLst>
                <a:ext uri="{FF2B5EF4-FFF2-40B4-BE49-F238E27FC236}">
                  <a16:creationId xmlns:a16="http://schemas.microsoft.com/office/drawing/2014/main" id="{9BE1BD62-DB80-C14C-8930-0D458863767B}"/>
                </a:ext>
              </a:extLst>
            </p:cNvPr>
            <p:cNvSpPr/>
            <p:nvPr/>
          </p:nvSpPr>
          <p:spPr>
            <a:xfrm>
              <a:off x="6689769"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24" name="矩形: 圆角 69">
              <a:extLst>
                <a:ext uri="{FF2B5EF4-FFF2-40B4-BE49-F238E27FC236}">
                  <a16:creationId xmlns:a16="http://schemas.microsoft.com/office/drawing/2014/main" id="{C28B2451-67B1-FC49-8631-39447FC4461A}"/>
                </a:ext>
              </a:extLst>
            </p:cNvPr>
            <p:cNvSpPr/>
            <p:nvPr/>
          </p:nvSpPr>
          <p:spPr>
            <a:xfrm>
              <a:off x="6689769"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full</a:t>
              </a:r>
              <a:endParaRPr lang="zh-CN" altLang="en-US"/>
            </a:p>
          </p:txBody>
        </p:sp>
        <p:sp>
          <p:nvSpPr>
            <p:cNvPr id="25" name="文本框 24">
              <a:extLst>
                <a:ext uri="{FF2B5EF4-FFF2-40B4-BE49-F238E27FC236}">
                  <a16:creationId xmlns:a16="http://schemas.microsoft.com/office/drawing/2014/main" id="{6DE8B930-8089-7146-9964-38D90EFA0011}"/>
                </a:ext>
              </a:extLst>
            </p:cNvPr>
            <p:cNvSpPr txBox="1"/>
            <p:nvPr/>
          </p:nvSpPr>
          <p:spPr>
            <a:xfrm>
              <a:off x="6827862" y="1970547"/>
              <a:ext cx="683130" cy="369332"/>
            </a:xfrm>
            <a:prstGeom prst="rect">
              <a:avLst/>
            </a:prstGeom>
            <a:noFill/>
          </p:spPr>
          <p:txBody>
            <a:bodyPr wrap="square" rtlCol="0">
              <a:spAutoFit/>
            </a:bodyPr>
            <a:lstStyle/>
            <a:p>
              <a:r>
                <a:rPr lang="en-US" altLang="zh-CN"/>
                <a:t>IP_1</a:t>
              </a:r>
              <a:endParaRPr lang="zh-CN" altLang="en-US"/>
            </a:p>
          </p:txBody>
        </p:sp>
        <p:sp>
          <p:nvSpPr>
            <p:cNvPr id="26" name="矩形: 圆角 71">
              <a:extLst>
                <a:ext uri="{FF2B5EF4-FFF2-40B4-BE49-F238E27FC236}">
                  <a16:creationId xmlns:a16="http://schemas.microsoft.com/office/drawing/2014/main" id="{AC254255-F577-C849-9969-89D8101DA99B}"/>
                </a:ext>
              </a:extLst>
            </p:cNvPr>
            <p:cNvSpPr/>
            <p:nvPr/>
          </p:nvSpPr>
          <p:spPr>
            <a:xfrm>
              <a:off x="7372900" y="2274936"/>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7" name="矩形: 圆角 72">
              <a:extLst>
                <a:ext uri="{FF2B5EF4-FFF2-40B4-BE49-F238E27FC236}">
                  <a16:creationId xmlns:a16="http://schemas.microsoft.com/office/drawing/2014/main" id="{D74F7CFE-B8A1-3B45-BB80-E9D1C7872C40}"/>
                </a:ext>
              </a:extLst>
            </p:cNvPr>
            <p:cNvSpPr/>
            <p:nvPr/>
          </p:nvSpPr>
          <p:spPr>
            <a:xfrm>
              <a:off x="7372900" y="3096292"/>
              <a:ext cx="683132" cy="64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8" name="文本框 27">
              <a:extLst>
                <a:ext uri="{FF2B5EF4-FFF2-40B4-BE49-F238E27FC236}">
                  <a16:creationId xmlns:a16="http://schemas.microsoft.com/office/drawing/2014/main" id="{E882A7FC-6B35-9A40-8C73-404F2D4979E9}"/>
                </a:ext>
              </a:extLst>
            </p:cNvPr>
            <p:cNvSpPr txBox="1"/>
            <p:nvPr/>
          </p:nvSpPr>
          <p:spPr>
            <a:xfrm>
              <a:off x="7510993" y="1970547"/>
              <a:ext cx="683130" cy="369332"/>
            </a:xfrm>
            <a:prstGeom prst="rect">
              <a:avLst/>
            </a:prstGeom>
            <a:noFill/>
          </p:spPr>
          <p:txBody>
            <a:bodyPr wrap="square" rtlCol="0">
              <a:spAutoFit/>
            </a:bodyPr>
            <a:lstStyle/>
            <a:p>
              <a:r>
                <a:rPr lang="en-US" altLang="zh-CN" dirty="0"/>
                <a:t>IP_...</a:t>
              </a:r>
              <a:endParaRPr lang="zh-CN" altLang="en-US" dirty="0"/>
            </a:p>
          </p:txBody>
        </p:sp>
        <p:sp>
          <p:nvSpPr>
            <p:cNvPr id="29" name="箭头: 右 2">
              <a:extLst>
                <a:ext uri="{FF2B5EF4-FFF2-40B4-BE49-F238E27FC236}">
                  <a16:creationId xmlns:a16="http://schemas.microsoft.com/office/drawing/2014/main" id="{47713BFA-F799-3146-A493-081ABE9A8642}"/>
                </a:ext>
              </a:extLst>
            </p:cNvPr>
            <p:cNvSpPr/>
            <p:nvPr/>
          </p:nvSpPr>
          <p:spPr>
            <a:xfrm>
              <a:off x="2563280" y="2914988"/>
              <a:ext cx="382595" cy="233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74">
              <a:extLst>
                <a:ext uri="{FF2B5EF4-FFF2-40B4-BE49-F238E27FC236}">
                  <a16:creationId xmlns:a16="http://schemas.microsoft.com/office/drawing/2014/main" id="{128E6349-9808-0C42-B1DB-88F26980478B}"/>
                </a:ext>
              </a:extLst>
            </p:cNvPr>
            <p:cNvSpPr/>
            <p:nvPr/>
          </p:nvSpPr>
          <p:spPr>
            <a:xfrm>
              <a:off x="4435226" y="2914988"/>
              <a:ext cx="382595" cy="233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75">
              <a:extLst>
                <a:ext uri="{FF2B5EF4-FFF2-40B4-BE49-F238E27FC236}">
                  <a16:creationId xmlns:a16="http://schemas.microsoft.com/office/drawing/2014/main" id="{841D89E3-76F3-7048-9419-3DB75679AEB9}"/>
                </a:ext>
              </a:extLst>
            </p:cNvPr>
            <p:cNvSpPr/>
            <p:nvPr/>
          </p:nvSpPr>
          <p:spPr>
            <a:xfrm>
              <a:off x="6307174" y="2915238"/>
              <a:ext cx="382595" cy="233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手杖形 10">
              <a:extLst>
                <a:ext uri="{FF2B5EF4-FFF2-40B4-BE49-F238E27FC236}">
                  <a16:creationId xmlns:a16="http://schemas.microsoft.com/office/drawing/2014/main" id="{F6B0853F-FC6D-A44D-B783-F3F1080711EB}"/>
                </a:ext>
              </a:extLst>
            </p:cNvPr>
            <p:cNvSpPr/>
            <p:nvPr/>
          </p:nvSpPr>
          <p:spPr>
            <a:xfrm rot="10800000">
              <a:off x="3609518" y="3216298"/>
              <a:ext cx="2947930" cy="1052393"/>
            </a:xfrm>
            <a:prstGeom prst="uturnArrow">
              <a:avLst>
                <a:gd name="adj1" fmla="val 5702"/>
                <a:gd name="adj2" fmla="val 7456"/>
                <a:gd name="adj3" fmla="val 19862"/>
                <a:gd name="adj4" fmla="val 20371"/>
                <a:gd name="adj5" fmla="val 43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extLst>
                <a:ext uri="{FF2B5EF4-FFF2-40B4-BE49-F238E27FC236}">
                  <a16:creationId xmlns:a16="http://schemas.microsoft.com/office/drawing/2014/main" id="{4720DFB4-58E5-FC47-9BA3-91C413877DD6}"/>
                </a:ext>
              </a:extLst>
            </p:cNvPr>
            <p:cNvSpPr txBox="1"/>
            <p:nvPr/>
          </p:nvSpPr>
          <p:spPr>
            <a:xfrm>
              <a:off x="2608600" y="2747847"/>
              <a:ext cx="288039" cy="256035"/>
            </a:xfrm>
            <a:prstGeom prst="rect">
              <a:avLst/>
            </a:prstGeom>
            <a:noFill/>
          </p:spPr>
          <p:txBody>
            <a:bodyPr wrap="none" rtlCol="0">
              <a:spAutoFit/>
            </a:bodyPr>
            <a:lstStyle/>
            <a:p>
              <a:r>
                <a:rPr lang="en-US" altLang="zh-CN"/>
                <a:t>Ⅰ</a:t>
              </a:r>
              <a:endParaRPr lang="zh-CN" altLang="en-US"/>
            </a:p>
          </p:txBody>
        </p:sp>
        <p:sp>
          <p:nvSpPr>
            <p:cNvPr id="34" name="文本框 33">
              <a:extLst>
                <a:ext uri="{FF2B5EF4-FFF2-40B4-BE49-F238E27FC236}">
                  <a16:creationId xmlns:a16="http://schemas.microsoft.com/office/drawing/2014/main" id="{0C81E733-8047-9C4B-A992-0C75BD3F3AED}"/>
                </a:ext>
              </a:extLst>
            </p:cNvPr>
            <p:cNvSpPr txBox="1"/>
            <p:nvPr/>
          </p:nvSpPr>
          <p:spPr>
            <a:xfrm>
              <a:off x="4455929" y="2735396"/>
              <a:ext cx="288039" cy="256035"/>
            </a:xfrm>
            <a:prstGeom prst="rect">
              <a:avLst/>
            </a:prstGeom>
            <a:noFill/>
          </p:spPr>
          <p:txBody>
            <a:bodyPr wrap="none" rtlCol="0">
              <a:spAutoFit/>
            </a:bodyPr>
            <a:lstStyle/>
            <a:p>
              <a:r>
                <a:rPr lang="en-US" altLang="zh-CN"/>
                <a:t>Ⅱ</a:t>
              </a:r>
              <a:endParaRPr lang="zh-CN" altLang="en-US"/>
            </a:p>
          </p:txBody>
        </p:sp>
        <p:sp>
          <p:nvSpPr>
            <p:cNvPr id="35" name="文本框 34">
              <a:extLst>
                <a:ext uri="{FF2B5EF4-FFF2-40B4-BE49-F238E27FC236}">
                  <a16:creationId xmlns:a16="http://schemas.microsoft.com/office/drawing/2014/main" id="{63E422AA-6D82-1E4D-A93B-02A2E70BACFF}"/>
                </a:ext>
              </a:extLst>
            </p:cNvPr>
            <p:cNvSpPr txBox="1"/>
            <p:nvPr/>
          </p:nvSpPr>
          <p:spPr>
            <a:xfrm>
              <a:off x="6307267" y="2735792"/>
              <a:ext cx="288039" cy="256035"/>
            </a:xfrm>
            <a:prstGeom prst="rect">
              <a:avLst/>
            </a:prstGeom>
            <a:noFill/>
          </p:spPr>
          <p:txBody>
            <a:bodyPr wrap="none" rtlCol="0">
              <a:spAutoFit/>
            </a:bodyPr>
            <a:lstStyle/>
            <a:p>
              <a:r>
                <a:rPr lang="en-US" altLang="zh-CN"/>
                <a:t>Ⅲ</a:t>
              </a:r>
              <a:endParaRPr lang="zh-CN" altLang="en-US"/>
            </a:p>
          </p:txBody>
        </p:sp>
        <p:sp>
          <p:nvSpPr>
            <p:cNvPr id="36" name="文本框 35">
              <a:extLst>
                <a:ext uri="{FF2B5EF4-FFF2-40B4-BE49-F238E27FC236}">
                  <a16:creationId xmlns:a16="http://schemas.microsoft.com/office/drawing/2014/main" id="{159E964A-D12E-154F-8B46-A0525D8C15B6}"/>
                </a:ext>
              </a:extLst>
            </p:cNvPr>
            <p:cNvSpPr txBox="1"/>
            <p:nvPr/>
          </p:nvSpPr>
          <p:spPr>
            <a:xfrm>
              <a:off x="4895967" y="3917648"/>
              <a:ext cx="288039" cy="256035"/>
            </a:xfrm>
            <a:prstGeom prst="rect">
              <a:avLst/>
            </a:prstGeom>
            <a:noFill/>
          </p:spPr>
          <p:txBody>
            <a:bodyPr wrap="square" rtlCol="0">
              <a:spAutoFit/>
            </a:bodyPr>
            <a:lstStyle/>
            <a:p>
              <a:r>
                <a:rPr lang="en-US" altLang="zh-CN" dirty="0"/>
                <a:t>Ⅴ</a:t>
              </a:r>
              <a:endParaRPr lang="zh-CN" altLang="en-US" dirty="0"/>
            </a:p>
          </p:txBody>
        </p:sp>
        <p:sp>
          <p:nvSpPr>
            <p:cNvPr id="37" name="文本框 36">
              <a:extLst>
                <a:ext uri="{FF2B5EF4-FFF2-40B4-BE49-F238E27FC236}">
                  <a16:creationId xmlns:a16="http://schemas.microsoft.com/office/drawing/2014/main" id="{E5BF840B-94B4-6047-8680-A2C5C30D6F9D}"/>
                </a:ext>
              </a:extLst>
            </p:cNvPr>
            <p:cNvSpPr txBox="1"/>
            <p:nvPr/>
          </p:nvSpPr>
          <p:spPr>
            <a:xfrm>
              <a:off x="6305216" y="1706807"/>
              <a:ext cx="288039" cy="256035"/>
            </a:xfrm>
            <a:prstGeom prst="rect">
              <a:avLst/>
            </a:prstGeom>
            <a:noFill/>
          </p:spPr>
          <p:txBody>
            <a:bodyPr wrap="none" rtlCol="0">
              <a:spAutoFit/>
            </a:bodyPr>
            <a:lstStyle/>
            <a:p>
              <a:r>
                <a:rPr lang="en-US" altLang="zh-CN"/>
                <a:t>Ⅳ</a:t>
              </a:r>
              <a:endParaRPr lang="zh-CN" altLang="en-US"/>
            </a:p>
          </p:txBody>
        </p:sp>
        <p:sp>
          <p:nvSpPr>
            <p:cNvPr id="39" name="箭头: 下弧形 1">
              <a:extLst>
                <a:ext uri="{FF2B5EF4-FFF2-40B4-BE49-F238E27FC236}">
                  <a16:creationId xmlns:a16="http://schemas.microsoft.com/office/drawing/2014/main" id="{6E098E24-2B00-1249-945C-5CA611470130}"/>
                </a:ext>
              </a:extLst>
            </p:cNvPr>
            <p:cNvSpPr/>
            <p:nvPr/>
          </p:nvSpPr>
          <p:spPr>
            <a:xfrm rot="10800000">
              <a:off x="5525572" y="1639103"/>
              <a:ext cx="1847329" cy="323738"/>
            </a:xfrm>
            <a:prstGeom prst="curvedUpArrow">
              <a:avLst>
                <a:gd name="adj1" fmla="val 25000"/>
                <a:gd name="adj2" fmla="val 51916"/>
                <a:gd name="adj3" fmla="val 364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40823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CE9E4-2A45-FB45-8A76-DCAE880BBA7F}"/>
              </a:ext>
            </a:extLst>
          </p:cNvPr>
          <p:cNvSpPr>
            <a:spLocks noGrp="1"/>
          </p:cNvSpPr>
          <p:nvPr>
            <p:ph type="title"/>
          </p:nvPr>
        </p:nvSpPr>
        <p:spPr/>
        <p:txBody>
          <a:bodyPr>
            <a:normAutofit fontScale="90000"/>
          </a:bodyPr>
          <a:lstStyle/>
          <a:p>
            <a:r>
              <a:rPr kumimoji="1" lang="zh-CN" altLang="en-US" dirty="0"/>
              <a:t>目录</a:t>
            </a:r>
          </a:p>
        </p:txBody>
      </p:sp>
      <p:sp>
        <p:nvSpPr>
          <p:cNvPr id="3" name="文本框 2">
            <a:extLst>
              <a:ext uri="{FF2B5EF4-FFF2-40B4-BE49-F238E27FC236}">
                <a16:creationId xmlns:a16="http://schemas.microsoft.com/office/drawing/2014/main" id="{826085A7-FC50-0F4E-8118-9C634ECDDBAD}"/>
              </a:ext>
            </a:extLst>
          </p:cNvPr>
          <p:cNvSpPr txBox="1"/>
          <p:nvPr/>
        </p:nvSpPr>
        <p:spPr>
          <a:xfrm>
            <a:off x="323850" y="889843"/>
            <a:ext cx="5625549" cy="5078313"/>
          </a:xfrm>
          <a:prstGeom prst="rect">
            <a:avLst/>
          </a:prstGeom>
          <a:noFill/>
        </p:spPr>
        <p:txBody>
          <a:bodyPr wrap="square" rtlCol="0">
            <a:spAutoFit/>
          </a:bodyPr>
          <a:lstStyle/>
          <a:p>
            <a:pPr marL="285750" indent="-285750">
              <a:buFontTx/>
              <a:buChar char="-"/>
            </a:pPr>
            <a:r>
              <a:rPr kumimoji="1" lang="zh-CN" altLang="en-US" dirty="0"/>
              <a:t>界面简介</a:t>
            </a:r>
            <a:endParaRPr kumimoji="1" lang="en-US" altLang="zh-CN" dirty="0"/>
          </a:p>
          <a:p>
            <a:pPr marL="285750" indent="-285750">
              <a:buFontTx/>
              <a:buChar char="-"/>
            </a:pPr>
            <a:r>
              <a:rPr kumimoji="1" lang="zh-CN" altLang="en-US" dirty="0"/>
              <a:t>应用场景</a:t>
            </a:r>
            <a:endParaRPr kumimoji="1" lang="en-US" altLang="zh-CN" dirty="0"/>
          </a:p>
          <a:p>
            <a:pPr marL="285750" indent="-285750">
              <a:buFontTx/>
              <a:buChar char="-"/>
            </a:pPr>
            <a:r>
              <a:rPr kumimoji="1" lang="en-US" altLang="zh-CN" dirty="0"/>
              <a:t>Wi-Fi</a:t>
            </a:r>
            <a:r>
              <a:rPr kumimoji="1" lang="zh-CN" altLang="en-US" dirty="0"/>
              <a:t> </a:t>
            </a:r>
            <a:r>
              <a:rPr kumimoji="1" lang="en-US" altLang="zh-CN" dirty="0"/>
              <a:t>Direct</a:t>
            </a:r>
          </a:p>
          <a:p>
            <a:pPr marL="285750" indent="-285750">
              <a:buFontTx/>
              <a:buChar char="-"/>
            </a:pPr>
            <a:r>
              <a:rPr kumimoji="1" lang="zh-CN" altLang="en-US" dirty="0"/>
              <a:t>交互协议</a:t>
            </a:r>
            <a:endParaRPr kumimoji="1" lang="en-US" altLang="zh-CN" dirty="0"/>
          </a:p>
          <a:p>
            <a:pPr marL="742950" lvl="1" indent="-285750">
              <a:buFontTx/>
              <a:buChar char="-"/>
            </a:pPr>
            <a:r>
              <a:rPr lang="zh-CN" altLang="zh-CN" dirty="0"/>
              <a:t>服务发现协议</a:t>
            </a:r>
            <a:r>
              <a:rPr lang="zh-CN" altLang="en-US" dirty="0"/>
              <a:t>和</a:t>
            </a:r>
            <a:r>
              <a:rPr lang="zh-CN" altLang="zh-CN" dirty="0"/>
              <a:t>心跳协议</a:t>
            </a:r>
            <a:endParaRPr lang="en-US" altLang="zh-CN" dirty="0"/>
          </a:p>
          <a:p>
            <a:pPr marL="742950" lvl="1" indent="-285750">
              <a:buFontTx/>
              <a:buChar char="-"/>
            </a:pPr>
            <a:r>
              <a:rPr lang="zh-CN" altLang="zh-CN" dirty="0"/>
              <a:t>音频控制协议</a:t>
            </a:r>
            <a:endParaRPr lang="en-US" altLang="zh-CN" dirty="0"/>
          </a:p>
          <a:p>
            <a:pPr marL="285750" indent="-285750">
              <a:buFontTx/>
              <a:buChar char="-"/>
            </a:pPr>
            <a:r>
              <a:rPr lang="en-US" altLang="zh-CN" dirty="0"/>
              <a:t>RTP</a:t>
            </a:r>
            <a:r>
              <a:rPr lang="zh-CN" altLang="en-US" dirty="0"/>
              <a:t>和</a:t>
            </a:r>
            <a:r>
              <a:rPr lang="en-US" altLang="zh-CN" dirty="0"/>
              <a:t>RTCP</a:t>
            </a:r>
          </a:p>
          <a:p>
            <a:pPr marL="742950" lvl="1" indent="-285750">
              <a:buFontTx/>
              <a:buChar char="-"/>
            </a:pPr>
            <a:r>
              <a:rPr lang="en-US" altLang="zh-CN" dirty="0"/>
              <a:t>RTP</a:t>
            </a:r>
            <a:r>
              <a:rPr lang="zh-CN" altLang="en-US" dirty="0"/>
              <a:t>概览</a:t>
            </a:r>
            <a:endParaRPr lang="en-US" altLang="zh-CN" dirty="0"/>
          </a:p>
          <a:p>
            <a:pPr marL="742950" lvl="1" indent="-285750">
              <a:buFontTx/>
              <a:buChar char="-"/>
            </a:pPr>
            <a:r>
              <a:rPr lang="en-US" altLang="zh-CN" dirty="0"/>
              <a:t>RTP</a:t>
            </a:r>
            <a:r>
              <a:rPr lang="zh-CN" altLang="en-US" dirty="0"/>
              <a:t>的封装格式</a:t>
            </a:r>
            <a:endParaRPr lang="en-US" altLang="zh-CN" dirty="0"/>
          </a:p>
          <a:p>
            <a:pPr marL="742950" lvl="1" indent="-285750">
              <a:buFontTx/>
              <a:buChar char="-"/>
            </a:pPr>
            <a:r>
              <a:rPr lang="en-US" altLang="zh-CN" dirty="0"/>
              <a:t>RTCP</a:t>
            </a:r>
            <a:r>
              <a:rPr lang="zh-CN" altLang="en-US" dirty="0"/>
              <a:t>的封装格式</a:t>
            </a:r>
            <a:endParaRPr lang="en-US" altLang="zh-CN" dirty="0"/>
          </a:p>
          <a:p>
            <a:pPr marL="742950" lvl="1" indent="-285750">
              <a:buFontTx/>
              <a:buChar char="-"/>
            </a:pPr>
            <a:r>
              <a:rPr lang="en-US" altLang="zh-CN" dirty="0"/>
              <a:t>RTP</a:t>
            </a:r>
            <a:r>
              <a:rPr lang="zh-CN" altLang="en-US" dirty="0"/>
              <a:t>会话过程</a:t>
            </a:r>
            <a:endParaRPr lang="en-US" altLang="zh-CN" dirty="0"/>
          </a:p>
          <a:p>
            <a:pPr marL="285750" indent="-285750">
              <a:buFontTx/>
              <a:buChar char="-"/>
            </a:pPr>
            <a:r>
              <a:rPr lang="zh-CN" altLang="en-US" dirty="0"/>
              <a:t>音频传输与处理</a:t>
            </a:r>
            <a:endParaRPr lang="en-US" altLang="zh-CN" dirty="0"/>
          </a:p>
          <a:p>
            <a:pPr marL="742950" lvl="1" indent="-285750">
              <a:buFontTx/>
              <a:buChar char="-"/>
            </a:pPr>
            <a:r>
              <a:rPr lang="zh-CN" altLang="en-US" dirty="0"/>
              <a:t>音频数据的传输过程</a:t>
            </a:r>
            <a:endParaRPr lang="en-US" altLang="zh-CN" dirty="0"/>
          </a:p>
          <a:p>
            <a:pPr marL="742950" lvl="1" indent="-285750">
              <a:buFontTx/>
              <a:buChar char="-"/>
            </a:pPr>
            <a:r>
              <a:rPr lang="zh-CN" altLang="en-US" dirty="0"/>
              <a:t>单发送端处理过程</a:t>
            </a:r>
            <a:endParaRPr lang="en-US" altLang="zh-CN" dirty="0"/>
          </a:p>
          <a:p>
            <a:pPr marL="742950" lvl="1" indent="-285750">
              <a:buFontTx/>
              <a:buChar char="-"/>
            </a:pPr>
            <a:r>
              <a:rPr lang="zh-CN" altLang="en-US" dirty="0"/>
              <a:t>多发送端处理过程</a:t>
            </a:r>
            <a:endParaRPr lang="en-US" altLang="zh-CN" dirty="0"/>
          </a:p>
          <a:p>
            <a:pPr marL="285750" indent="-285750">
              <a:buFontTx/>
              <a:buChar char="-"/>
            </a:pPr>
            <a:r>
              <a:rPr lang="zh-CN" altLang="en-US" dirty="0"/>
              <a:t>演示</a:t>
            </a:r>
            <a:endParaRPr lang="zh-CN" altLang="zh-CN" dirty="0"/>
          </a:p>
          <a:p>
            <a:pPr marL="285750" indent="-285750">
              <a:buFontTx/>
              <a:buChar char="-"/>
            </a:pPr>
            <a:endParaRPr kumimoji="1" lang="en-US" altLang="zh-CN" dirty="0"/>
          </a:p>
          <a:p>
            <a:pPr marL="285750" indent="-285750">
              <a:buFontTx/>
              <a:buChar char="-"/>
            </a:pPr>
            <a:endParaRPr kumimoji="1" lang="zh-CN" altLang="en-US" dirty="0"/>
          </a:p>
        </p:txBody>
      </p:sp>
    </p:spTree>
    <p:extLst>
      <p:ext uri="{BB962C8B-B14F-4D97-AF65-F5344CB8AC3E}">
        <p14:creationId xmlns:p14="http://schemas.microsoft.com/office/powerpoint/2010/main" val="318293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AD2AF6-7F2A-F743-9834-02796EA13BF1}"/>
              </a:ext>
            </a:extLst>
          </p:cNvPr>
          <p:cNvSpPr txBox="1"/>
          <p:nvPr/>
        </p:nvSpPr>
        <p:spPr>
          <a:xfrm>
            <a:off x="3453745" y="2767280"/>
            <a:ext cx="2236510" cy="1323439"/>
          </a:xfrm>
          <a:prstGeom prst="rect">
            <a:avLst/>
          </a:prstGeom>
          <a:noFill/>
        </p:spPr>
        <p:txBody>
          <a:bodyPr wrap="none" rtlCol="0">
            <a:spAutoFit/>
          </a:bodyPr>
          <a:lstStyle/>
          <a:p>
            <a:r>
              <a:rPr kumimoji="1" lang="zh-CN" altLang="en-US" sz="8000" dirty="0"/>
              <a:t>演示</a:t>
            </a:r>
          </a:p>
        </p:txBody>
      </p:sp>
    </p:spTree>
    <p:extLst>
      <p:ext uri="{BB962C8B-B14F-4D97-AF65-F5344CB8AC3E}">
        <p14:creationId xmlns:p14="http://schemas.microsoft.com/office/powerpoint/2010/main" val="849863256"/>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0EA26357-DC7C-45EF-B531-944122B14728}"/>
              </a:ext>
            </a:extLst>
          </p:cNvPr>
          <p:cNvGrpSpPr/>
          <p:nvPr/>
        </p:nvGrpSpPr>
        <p:grpSpPr>
          <a:xfrm>
            <a:off x="2653231" y="4143758"/>
            <a:ext cx="1144393" cy="2469662"/>
            <a:chOff x="5265067" y="1154722"/>
            <a:chExt cx="2544102" cy="5490309"/>
          </a:xfrm>
        </p:grpSpPr>
        <p:pic>
          <p:nvPicPr>
            <p:cNvPr id="26" name="图片 25">
              <a:extLst>
                <a:ext uri="{FF2B5EF4-FFF2-40B4-BE49-F238E27FC236}">
                  <a16:creationId xmlns:a16="http://schemas.microsoft.com/office/drawing/2014/main" id="{9601E174-9590-44D2-BDA7-E1792F9B22DC}"/>
                </a:ext>
              </a:extLst>
            </p:cNvPr>
            <p:cNvPicPr>
              <a:picLocks noChangeAspect="1"/>
            </p:cNvPicPr>
            <p:nvPr/>
          </p:nvPicPr>
          <p:blipFill rotWithShape="1">
            <a:blip r:embed="rId2">
              <a:extLst>
                <a:ext uri="{28A0092B-C50C-407E-A947-70E740481C1C}">
                  <a14:useLocalDpi xmlns:a14="http://schemas.microsoft.com/office/drawing/2010/main" val="0"/>
                </a:ext>
              </a:extLst>
            </a:blip>
            <a:srcRect l="37693" t="12203" r="40512" b="12279"/>
            <a:stretch/>
          </p:blipFill>
          <p:spPr>
            <a:xfrm>
              <a:off x="5265067" y="1154722"/>
              <a:ext cx="2544102" cy="5490309"/>
            </a:xfrm>
            <a:prstGeom prst="rect">
              <a:avLst/>
            </a:prstGeom>
          </p:spPr>
        </p:pic>
        <p:pic>
          <p:nvPicPr>
            <p:cNvPr id="28" name="图片 27">
              <a:extLst>
                <a:ext uri="{FF2B5EF4-FFF2-40B4-BE49-F238E27FC236}">
                  <a16:creationId xmlns:a16="http://schemas.microsoft.com/office/drawing/2014/main" id="{7125FAC4-02CC-4004-80A6-26D8B3EC10BC}"/>
                </a:ext>
              </a:extLst>
            </p:cNvPr>
            <p:cNvPicPr>
              <a:picLocks noChangeAspect="1"/>
            </p:cNvPicPr>
            <p:nvPr/>
          </p:nvPicPr>
          <p:blipFill rotWithShape="1">
            <a:blip r:embed="rId3">
              <a:extLst>
                <a:ext uri="{28A0092B-C50C-407E-A947-70E740481C1C}">
                  <a14:useLocalDpi xmlns:a14="http://schemas.microsoft.com/office/drawing/2010/main" val="0"/>
                </a:ext>
              </a:extLst>
            </a:blip>
            <a:srcRect t="3460"/>
            <a:stretch/>
          </p:blipFill>
          <p:spPr>
            <a:xfrm>
              <a:off x="5372975" y="1560475"/>
              <a:ext cx="2336716" cy="4678802"/>
            </a:xfrm>
            <a:prstGeom prst="rect">
              <a:avLst/>
            </a:prstGeom>
          </p:spPr>
        </p:pic>
      </p:grpSp>
      <p:sp>
        <p:nvSpPr>
          <p:cNvPr id="3" name="标题 2">
            <a:extLst>
              <a:ext uri="{FF2B5EF4-FFF2-40B4-BE49-F238E27FC236}">
                <a16:creationId xmlns:a16="http://schemas.microsoft.com/office/drawing/2014/main" id="{813D577C-6CC1-46C5-B69F-1910C50A4B58}"/>
              </a:ext>
            </a:extLst>
          </p:cNvPr>
          <p:cNvSpPr>
            <a:spLocks noGrp="1"/>
          </p:cNvSpPr>
          <p:nvPr>
            <p:ph type="title"/>
          </p:nvPr>
        </p:nvSpPr>
        <p:spPr/>
        <p:txBody>
          <a:bodyPr>
            <a:normAutofit/>
          </a:bodyPr>
          <a:lstStyle/>
          <a:p>
            <a:r>
              <a:rPr lang="zh-CN" altLang="en-US" sz="2800" dirty="0"/>
              <a:t>安卓端界面 </a:t>
            </a:r>
            <a:r>
              <a:rPr lang="en-US" altLang="zh-CN" sz="2800" dirty="0"/>
              <a:t>&amp; </a:t>
            </a:r>
            <a:r>
              <a:rPr lang="zh-CN" altLang="en-US" sz="2800" dirty="0"/>
              <a:t>软件运行过程</a:t>
            </a:r>
          </a:p>
        </p:txBody>
      </p:sp>
      <p:grpSp>
        <p:nvGrpSpPr>
          <p:cNvPr id="10" name="组合 9">
            <a:extLst>
              <a:ext uri="{FF2B5EF4-FFF2-40B4-BE49-F238E27FC236}">
                <a16:creationId xmlns:a16="http://schemas.microsoft.com/office/drawing/2014/main" id="{5F36D408-1452-4BED-8FC9-7E6AE7B40B97}"/>
              </a:ext>
            </a:extLst>
          </p:cNvPr>
          <p:cNvGrpSpPr/>
          <p:nvPr/>
        </p:nvGrpSpPr>
        <p:grpSpPr>
          <a:xfrm>
            <a:off x="373730" y="2575689"/>
            <a:ext cx="1144393" cy="2469663"/>
            <a:chOff x="2563446" y="1383322"/>
            <a:chExt cx="2571262" cy="5548923"/>
          </a:xfrm>
        </p:grpSpPr>
        <p:pic>
          <p:nvPicPr>
            <p:cNvPr id="5" name="图片 4">
              <a:extLst>
                <a:ext uri="{FF2B5EF4-FFF2-40B4-BE49-F238E27FC236}">
                  <a16:creationId xmlns:a16="http://schemas.microsoft.com/office/drawing/2014/main" id="{9C4D7489-1CAE-4E72-8124-8B46F270ECD8}"/>
                </a:ext>
              </a:extLst>
            </p:cNvPr>
            <p:cNvPicPr>
              <a:picLocks noChangeAspect="1"/>
            </p:cNvPicPr>
            <p:nvPr/>
          </p:nvPicPr>
          <p:blipFill rotWithShape="1">
            <a:blip r:embed="rId2">
              <a:extLst>
                <a:ext uri="{28A0092B-C50C-407E-A947-70E740481C1C}">
                  <a14:useLocalDpi xmlns:a14="http://schemas.microsoft.com/office/drawing/2010/main" val="0"/>
                </a:ext>
              </a:extLst>
            </a:blip>
            <a:srcRect l="37693" t="12203" r="40512" b="12279"/>
            <a:stretch/>
          </p:blipFill>
          <p:spPr>
            <a:xfrm>
              <a:off x="2563446" y="1383322"/>
              <a:ext cx="2571262" cy="5548923"/>
            </a:xfrm>
            <a:prstGeom prst="rect">
              <a:avLst/>
            </a:prstGeom>
          </p:spPr>
        </p:pic>
        <p:pic>
          <p:nvPicPr>
            <p:cNvPr id="8" name="图片 7">
              <a:extLst>
                <a:ext uri="{FF2B5EF4-FFF2-40B4-BE49-F238E27FC236}">
                  <a16:creationId xmlns:a16="http://schemas.microsoft.com/office/drawing/2014/main" id="{ABEC947C-460D-4BB5-9B33-CCE8F3099B8F}"/>
                </a:ext>
              </a:extLst>
            </p:cNvPr>
            <p:cNvPicPr>
              <a:picLocks noChangeAspect="1"/>
            </p:cNvPicPr>
            <p:nvPr/>
          </p:nvPicPr>
          <p:blipFill rotWithShape="1">
            <a:blip r:embed="rId4">
              <a:extLst>
                <a:ext uri="{28A0092B-C50C-407E-A947-70E740481C1C}">
                  <a14:useLocalDpi xmlns:a14="http://schemas.microsoft.com/office/drawing/2010/main" val="0"/>
                </a:ext>
              </a:extLst>
            </a:blip>
            <a:srcRect t="3909"/>
            <a:stretch/>
          </p:blipFill>
          <p:spPr>
            <a:xfrm>
              <a:off x="2672861" y="1815198"/>
              <a:ext cx="2344616" cy="4672826"/>
            </a:xfrm>
            <a:prstGeom prst="rect">
              <a:avLst/>
            </a:prstGeom>
          </p:spPr>
        </p:pic>
      </p:grpSp>
      <p:grpSp>
        <p:nvGrpSpPr>
          <p:cNvPr id="14" name="组合 13">
            <a:extLst>
              <a:ext uri="{FF2B5EF4-FFF2-40B4-BE49-F238E27FC236}">
                <a16:creationId xmlns:a16="http://schemas.microsoft.com/office/drawing/2014/main" id="{69A01689-D85C-4130-A32E-E435BE70BD1E}"/>
              </a:ext>
            </a:extLst>
          </p:cNvPr>
          <p:cNvGrpSpPr/>
          <p:nvPr/>
        </p:nvGrpSpPr>
        <p:grpSpPr>
          <a:xfrm>
            <a:off x="2637777" y="1626244"/>
            <a:ext cx="1144394" cy="2469663"/>
            <a:chOff x="6247845" y="1207476"/>
            <a:chExt cx="2544102" cy="5490309"/>
          </a:xfrm>
        </p:grpSpPr>
        <p:pic>
          <p:nvPicPr>
            <p:cNvPr id="9" name="图片 8">
              <a:extLst>
                <a:ext uri="{FF2B5EF4-FFF2-40B4-BE49-F238E27FC236}">
                  <a16:creationId xmlns:a16="http://schemas.microsoft.com/office/drawing/2014/main" id="{ABE40CFC-2659-493E-8F47-EACCA656833F}"/>
                </a:ext>
              </a:extLst>
            </p:cNvPr>
            <p:cNvPicPr>
              <a:picLocks noChangeAspect="1"/>
            </p:cNvPicPr>
            <p:nvPr/>
          </p:nvPicPr>
          <p:blipFill rotWithShape="1">
            <a:blip r:embed="rId2">
              <a:extLst>
                <a:ext uri="{28A0092B-C50C-407E-A947-70E740481C1C}">
                  <a14:useLocalDpi xmlns:a14="http://schemas.microsoft.com/office/drawing/2010/main" val="0"/>
                </a:ext>
              </a:extLst>
            </a:blip>
            <a:srcRect l="37693" t="12203" r="40512" b="12279"/>
            <a:stretch/>
          </p:blipFill>
          <p:spPr>
            <a:xfrm>
              <a:off x="6247845" y="1207476"/>
              <a:ext cx="2544102" cy="5490309"/>
            </a:xfrm>
            <a:prstGeom prst="rect">
              <a:avLst/>
            </a:prstGeom>
          </p:spPr>
        </p:pic>
        <p:pic>
          <p:nvPicPr>
            <p:cNvPr id="12" name="图片 11">
              <a:extLst>
                <a:ext uri="{FF2B5EF4-FFF2-40B4-BE49-F238E27FC236}">
                  <a16:creationId xmlns:a16="http://schemas.microsoft.com/office/drawing/2014/main" id="{904C5D3F-219A-4727-99AD-574C2BD66AFA}"/>
                </a:ext>
              </a:extLst>
            </p:cNvPr>
            <p:cNvPicPr>
              <a:picLocks noChangeAspect="1"/>
            </p:cNvPicPr>
            <p:nvPr/>
          </p:nvPicPr>
          <p:blipFill rotWithShape="1">
            <a:blip r:embed="rId5">
              <a:extLst>
                <a:ext uri="{28A0092B-C50C-407E-A947-70E740481C1C}">
                  <a14:useLocalDpi xmlns:a14="http://schemas.microsoft.com/office/drawing/2010/main" val="0"/>
                </a:ext>
              </a:extLst>
            </a:blip>
            <a:srcRect t="3646"/>
            <a:stretch/>
          </p:blipFill>
          <p:spPr>
            <a:xfrm>
              <a:off x="6323410" y="1622429"/>
              <a:ext cx="2351546" cy="4699419"/>
            </a:xfrm>
            <a:prstGeom prst="rect">
              <a:avLst/>
            </a:prstGeom>
          </p:spPr>
        </p:pic>
      </p:grpSp>
      <p:grpSp>
        <p:nvGrpSpPr>
          <p:cNvPr id="22" name="组合 21">
            <a:extLst>
              <a:ext uri="{FF2B5EF4-FFF2-40B4-BE49-F238E27FC236}">
                <a16:creationId xmlns:a16="http://schemas.microsoft.com/office/drawing/2014/main" id="{EB6117C7-7F5E-4BD8-A94A-B6AFCF1658D0}"/>
              </a:ext>
            </a:extLst>
          </p:cNvPr>
          <p:cNvGrpSpPr/>
          <p:nvPr/>
        </p:nvGrpSpPr>
        <p:grpSpPr>
          <a:xfrm>
            <a:off x="4946962" y="1626246"/>
            <a:ext cx="1144393" cy="2469662"/>
            <a:chOff x="5265067" y="1154722"/>
            <a:chExt cx="2544102" cy="5490309"/>
          </a:xfrm>
        </p:grpSpPr>
        <p:pic>
          <p:nvPicPr>
            <p:cNvPr id="17" name="图片 16">
              <a:extLst>
                <a:ext uri="{FF2B5EF4-FFF2-40B4-BE49-F238E27FC236}">
                  <a16:creationId xmlns:a16="http://schemas.microsoft.com/office/drawing/2014/main" id="{F24939F0-6C27-4676-A1ED-2355C6B745E9}"/>
                </a:ext>
              </a:extLst>
            </p:cNvPr>
            <p:cNvPicPr>
              <a:picLocks noChangeAspect="1"/>
            </p:cNvPicPr>
            <p:nvPr/>
          </p:nvPicPr>
          <p:blipFill rotWithShape="1">
            <a:blip r:embed="rId2">
              <a:extLst>
                <a:ext uri="{28A0092B-C50C-407E-A947-70E740481C1C}">
                  <a14:useLocalDpi xmlns:a14="http://schemas.microsoft.com/office/drawing/2010/main" val="0"/>
                </a:ext>
              </a:extLst>
            </a:blip>
            <a:srcRect l="37693" t="12203" r="40512" b="12279"/>
            <a:stretch/>
          </p:blipFill>
          <p:spPr>
            <a:xfrm>
              <a:off x="5265067" y="1154722"/>
              <a:ext cx="2544102" cy="5490309"/>
            </a:xfrm>
            <a:prstGeom prst="rect">
              <a:avLst/>
            </a:prstGeom>
          </p:spPr>
        </p:pic>
        <p:pic>
          <p:nvPicPr>
            <p:cNvPr id="20" name="图片 19">
              <a:extLst>
                <a:ext uri="{FF2B5EF4-FFF2-40B4-BE49-F238E27FC236}">
                  <a16:creationId xmlns:a16="http://schemas.microsoft.com/office/drawing/2014/main" id="{91C2D59A-912D-426A-9A33-2DE81A7F03E6}"/>
                </a:ext>
              </a:extLst>
            </p:cNvPr>
            <p:cNvPicPr>
              <a:picLocks noChangeAspect="1"/>
            </p:cNvPicPr>
            <p:nvPr/>
          </p:nvPicPr>
          <p:blipFill rotWithShape="1">
            <a:blip r:embed="rId6">
              <a:extLst>
                <a:ext uri="{28A0092B-C50C-407E-A947-70E740481C1C}">
                  <a14:useLocalDpi xmlns:a14="http://schemas.microsoft.com/office/drawing/2010/main" val="0"/>
                </a:ext>
              </a:extLst>
            </a:blip>
            <a:srcRect t="3988"/>
            <a:stretch/>
          </p:blipFill>
          <p:spPr>
            <a:xfrm>
              <a:off x="5347979" y="1584692"/>
              <a:ext cx="2350175" cy="4680015"/>
            </a:xfrm>
            <a:prstGeom prst="rect">
              <a:avLst/>
            </a:prstGeom>
          </p:spPr>
        </p:pic>
      </p:grpSp>
      <p:grpSp>
        <p:nvGrpSpPr>
          <p:cNvPr id="25" name="组合 24">
            <a:extLst>
              <a:ext uri="{FF2B5EF4-FFF2-40B4-BE49-F238E27FC236}">
                <a16:creationId xmlns:a16="http://schemas.microsoft.com/office/drawing/2014/main" id="{9FCE66F4-A5EA-4BB6-B087-17A79B385171}"/>
              </a:ext>
            </a:extLst>
          </p:cNvPr>
          <p:cNvGrpSpPr/>
          <p:nvPr/>
        </p:nvGrpSpPr>
        <p:grpSpPr>
          <a:xfrm>
            <a:off x="4946962" y="4143112"/>
            <a:ext cx="1144393" cy="2469662"/>
            <a:chOff x="6322085" y="1328330"/>
            <a:chExt cx="2544102" cy="5490309"/>
          </a:xfrm>
        </p:grpSpPr>
        <p:pic>
          <p:nvPicPr>
            <p:cNvPr id="21" name="图片 20">
              <a:extLst>
                <a:ext uri="{FF2B5EF4-FFF2-40B4-BE49-F238E27FC236}">
                  <a16:creationId xmlns:a16="http://schemas.microsoft.com/office/drawing/2014/main" id="{95D828EF-9759-41EE-BB00-99E1EC424BAC}"/>
                </a:ext>
              </a:extLst>
            </p:cNvPr>
            <p:cNvPicPr>
              <a:picLocks noChangeAspect="1"/>
            </p:cNvPicPr>
            <p:nvPr/>
          </p:nvPicPr>
          <p:blipFill rotWithShape="1">
            <a:blip r:embed="rId2">
              <a:extLst>
                <a:ext uri="{28A0092B-C50C-407E-A947-70E740481C1C}">
                  <a14:useLocalDpi xmlns:a14="http://schemas.microsoft.com/office/drawing/2010/main" val="0"/>
                </a:ext>
              </a:extLst>
            </a:blip>
            <a:srcRect l="37693" t="12203" r="40512" b="12279"/>
            <a:stretch/>
          </p:blipFill>
          <p:spPr>
            <a:xfrm>
              <a:off x="6322085" y="1328330"/>
              <a:ext cx="2544102" cy="5490309"/>
            </a:xfrm>
            <a:prstGeom prst="rect">
              <a:avLst/>
            </a:prstGeom>
          </p:spPr>
        </p:pic>
        <p:pic>
          <p:nvPicPr>
            <p:cNvPr id="24" name="图片 23">
              <a:extLst>
                <a:ext uri="{FF2B5EF4-FFF2-40B4-BE49-F238E27FC236}">
                  <a16:creationId xmlns:a16="http://schemas.microsoft.com/office/drawing/2014/main" id="{513296E5-81E1-41ED-B710-2884674E17D0}"/>
                </a:ext>
              </a:extLst>
            </p:cNvPr>
            <p:cNvPicPr>
              <a:picLocks noChangeAspect="1"/>
            </p:cNvPicPr>
            <p:nvPr/>
          </p:nvPicPr>
          <p:blipFill rotWithShape="1">
            <a:blip r:embed="rId7">
              <a:extLst>
                <a:ext uri="{28A0092B-C50C-407E-A947-70E740481C1C}">
                  <a14:useLocalDpi xmlns:a14="http://schemas.microsoft.com/office/drawing/2010/main" val="0"/>
                </a:ext>
              </a:extLst>
            </a:blip>
            <a:srcRect t="3761"/>
            <a:stretch/>
          </p:blipFill>
          <p:spPr>
            <a:xfrm>
              <a:off x="6439353" y="1719384"/>
              <a:ext cx="2306157" cy="4603261"/>
            </a:xfrm>
            <a:prstGeom prst="rect">
              <a:avLst/>
            </a:prstGeom>
          </p:spPr>
        </p:pic>
      </p:grpSp>
      <p:sp>
        <p:nvSpPr>
          <p:cNvPr id="30" name="椭圆 29">
            <a:extLst>
              <a:ext uri="{FF2B5EF4-FFF2-40B4-BE49-F238E27FC236}">
                <a16:creationId xmlns:a16="http://schemas.microsoft.com/office/drawing/2014/main" id="{69520045-075F-4444-80C2-351B93F79BD0}"/>
              </a:ext>
            </a:extLst>
          </p:cNvPr>
          <p:cNvSpPr/>
          <p:nvPr/>
        </p:nvSpPr>
        <p:spPr>
          <a:xfrm>
            <a:off x="1249446" y="2723166"/>
            <a:ext cx="238875" cy="238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108D8C44-43BE-4839-8506-6DE5409011A3}"/>
              </a:ext>
            </a:extLst>
          </p:cNvPr>
          <p:cNvSpPr/>
          <p:nvPr/>
        </p:nvSpPr>
        <p:spPr>
          <a:xfrm>
            <a:off x="585507" y="4647794"/>
            <a:ext cx="718647" cy="2705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571F62E4-92CA-4A39-87AD-29D9FE1E4AE4}"/>
              </a:ext>
            </a:extLst>
          </p:cNvPr>
          <p:cNvCxnSpPr>
            <a:cxnSpLocks/>
          </p:cNvCxnSpPr>
          <p:nvPr/>
        </p:nvCxnSpPr>
        <p:spPr>
          <a:xfrm>
            <a:off x="1304154" y="4918318"/>
            <a:ext cx="1296327" cy="4508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76CA6B8-89E4-4369-A815-5AF3BF6243F8}"/>
              </a:ext>
            </a:extLst>
          </p:cNvPr>
          <p:cNvCxnSpPr>
            <a:cxnSpLocks/>
          </p:cNvCxnSpPr>
          <p:nvPr/>
        </p:nvCxnSpPr>
        <p:spPr>
          <a:xfrm>
            <a:off x="1555419" y="2844985"/>
            <a:ext cx="10450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箭头: V 形 43">
            <a:extLst>
              <a:ext uri="{FF2B5EF4-FFF2-40B4-BE49-F238E27FC236}">
                <a16:creationId xmlns:a16="http://schemas.microsoft.com/office/drawing/2014/main" id="{8F82E9B6-1FF4-412E-85AC-4DF67FE664C2}"/>
              </a:ext>
            </a:extLst>
          </p:cNvPr>
          <p:cNvSpPr/>
          <p:nvPr/>
        </p:nvSpPr>
        <p:spPr>
          <a:xfrm>
            <a:off x="4249686" y="2627683"/>
            <a:ext cx="257908" cy="429840"/>
          </a:xfrm>
          <a:prstGeom prst="chevr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箭头: V 形 44">
            <a:extLst>
              <a:ext uri="{FF2B5EF4-FFF2-40B4-BE49-F238E27FC236}">
                <a16:creationId xmlns:a16="http://schemas.microsoft.com/office/drawing/2014/main" id="{13F4199F-3BBC-4745-B0A3-2AFB1AD1E7EB}"/>
              </a:ext>
            </a:extLst>
          </p:cNvPr>
          <p:cNvSpPr/>
          <p:nvPr/>
        </p:nvSpPr>
        <p:spPr>
          <a:xfrm>
            <a:off x="4246897" y="5154248"/>
            <a:ext cx="257908" cy="429840"/>
          </a:xfrm>
          <a:prstGeom prst="chevr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a:extLst>
              <a:ext uri="{FF2B5EF4-FFF2-40B4-BE49-F238E27FC236}">
                <a16:creationId xmlns:a16="http://schemas.microsoft.com/office/drawing/2014/main" id="{471C2D84-32A5-4711-B541-A4459020A5F2}"/>
              </a:ext>
            </a:extLst>
          </p:cNvPr>
          <p:cNvSpPr txBox="1"/>
          <p:nvPr/>
        </p:nvSpPr>
        <p:spPr>
          <a:xfrm>
            <a:off x="6283569" y="1626246"/>
            <a:ext cx="2486701"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初始界面运行服务发现协议，由一台终端发起连接 </a:t>
            </a:r>
            <a:r>
              <a:rPr lang="en-US" altLang="zh-CN" sz="1400" dirty="0"/>
              <a:t>(Create New Network) </a:t>
            </a:r>
            <a:r>
              <a:rPr lang="zh-CN" altLang="en-US" sz="1400" dirty="0"/>
              <a:t>与其它终端互联 </a:t>
            </a:r>
            <a:r>
              <a:rPr lang="en-US" altLang="zh-CN" sz="1400" dirty="0"/>
              <a:t>(Search)</a:t>
            </a:r>
            <a:r>
              <a:rPr lang="zh-CN" altLang="en-US" sz="1400" dirty="0"/>
              <a:t>。</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en-US" sz="1400" dirty="0"/>
              <a:t>每台终端通过按钮切换自身在传输音频过程中的角色 </a:t>
            </a:r>
            <a:r>
              <a:rPr lang="en-US" altLang="zh-CN" sz="1400" dirty="0"/>
              <a:t>(Server/Client)</a:t>
            </a:r>
            <a:r>
              <a:rPr lang="zh-CN" altLang="en-US" sz="1400" dirty="0"/>
              <a:t>，通常每一组网络中仅有一个音频 </a:t>
            </a:r>
            <a:r>
              <a:rPr lang="en-US" altLang="zh-CN" sz="1400" dirty="0"/>
              <a:t>Server</a:t>
            </a:r>
            <a:r>
              <a:rPr lang="zh-CN" altLang="en-US" sz="1400" dirty="0"/>
              <a:t>，用于接收其他所有 </a:t>
            </a:r>
            <a:r>
              <a:rPr lang="en-US" altLang="zh-CN" sz="1400" dirty="0"/>
              <a:t>Client </a:t>
            </a:r>
            <a:r>
              <a:rPr lang="zh-CN" altLang="en-US" sz="1400" dirty="0"/>
              <a:t>的音频并混音播放。</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en-US" sz="1400" dirty="0"/>
              <a:t>确定身份后 </a:t>
            </a:r>
            <a:r>
              <a:rPr lang="en-US" altLang="zh-CN" sz="1400" dirty="0"/>
              <a:t>Server </a:t>
            </a:r>
            <a:r>
              <a:rPr lang="zh-CN" altLang="en-US" sz="1400" dirty="0"/>
              <a:t>端会显示所有与其相连的终端的信息，而 </a:t>
            </a:r>
            <a:r>
              <a:rPr lang="en-US" altLang="zh-CN" sz="1400" dirty="0"/>
              <a:t>Client </a:t>
            </a:r>
            <a:r>
              <a:rPr lang="zh-CN" altLang="en-US" sz="1400" dirty="0"/>
              <a:t>端进入音频列表选择音频进行播放。</a:t>
            </a:r>
            <a:endParaRPr lang="en-US" altLang="zh-CN" sz="1400" dirty="0"/>
          </a:p>
          <a:p>
            <a:endParaRPr lang="zh-CN" altLang="en-US" sz="1400" dirty="0"/>
          </a:p>
        </p:txBody>
      </p:sp>
    </p:spTree>
    <p:extLst>
      <p:ext uri="{BB962C8B-B14F-4D97-AF65-F5344CB8AC3E}">
        <p14:creationId xmlns:p14="http://schemas.microsoft.com/office/powerpoint/2010/main" val="303199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992C51-C3C1-4EE1-BC87-AA335FCC14A9}"/>
              </a:ext>
            </a:extLst>
          </p:cNvPr>
          <p:cNvSpPr>
            <a:spLocks noGrp="1"/>
          </p:cNvSpPr>
          <p:nvPr>
            <p:ph type="title"/>
          </p:nvPr>
        </p:nvSpPr>
        <p:spPr/>
        <p:txBody>
          <a:bodyPr/>
          <a:lstStyle/>
          <a:p>
            <a:r>
              <a:rPr lang="en-US" altLang="zh-CN" dirty="0"/>
              <a:t>PC</a:t>
            </a:r>
            <a:r>
              <a:rPr lang="zh-CN" altLang="en-US" dirty="0"/>
              <a:t>端界面</a:t>
            </a:r>
          </a:p>
        </p:txBody>
      </p:sp>
      <p:pic>
        <p:nvPicPr>
          <p:cNvPr id="7" name="图片 6">
            <a:extLst>
              <a:ext uri="{FF2B5EF4-FFF2-40B4-BE49-F238E27FC236}">
                <a16:creationId xmlns:a16="http://schemas.microsoft.com/office/drawing/2014/main" id="{88BCFBE5-EDD4-4649-A686-A3D6EF850D0F}"/>
              </a:ext>
            </a:extLst>
          </p:cNvPr>
          <p:cNvPicPr>
            <a:picLocks noChangeAspect="1"/>
          </p:cNvPicPr>
          <p:nvPr/>
        </p:nvPicPr>
        <p:blipFill rotWithShape="1">
          <a:blip r:embed="rId2">
            <a:extLst>
              <a:ext uri="{28A0092B-C50C-407E-A947-70E740481C1C}">
                <a14:useLocalDpi xmlns:a14="http://schemas.microsoft.com/office/drawing/2010/main" val="0"/>
              </a:ext>
            </a:extLst>
          </a:blip>
          <a:srcRect l="27587" t="14465" r="31139" b="19471"/>
          <a:stretch/>
        </p:blipFill>
        <p:spPr>
          <a:xfrm>
            <a:off x="5554119" y="3491786"/>
            <a:ext cx="2305538" cy="2487021"/>
          </a:xfrm>
          <a:prstGeom prst="rect">
            <a:avLst/>
          </a:prstGeom>
        </p:spPr>
      </p:pic>
      <p:sp>
        <p:nvSpPr>
          <p:cNvPr id="8" name="矩形 7">
            <a:extLst>
              <a:ext uri="{FF2B5EF4-FFF2-40B4-BE49-F238E27FC236}">
                <a16:creationId xmlns:a16="http://schemas.microsoft.com/office/drawing/2014/main" id="{5D9E1046-85A4-4D61-BCBF-47E754B29521}"/>
              </a:ext>
            </a:extLst>
          </p:cNvPr>
          <p:cNvSpPr/>
          <p:nvPr/>
        </p:nvSpPr>
        <p:spPr>
          <a:xfrm>
            <a:off x="5716071" y="2724075"/>
            <a:ext cx="1981633"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Server </a:t>
            </a:r>
            <a:r>
              <a:rPr lang="zh-CN" altLang="en-US" sz="3600" b="0" cap="none" spc="0" dirty="0">
                <a:ln w="0"/>
                <a:solidFill>
                  <a:schemeClr val="accent1"/>
                </a:solidFill>
                <a:effectLst>
                  <a:outerShdw blurRad="38100" dist="25400" dir="5400000" algn="ctr" rotWithShape="0">
                    <a:srgbClr val="6E747A">
                      <a:alpha val="43000"/>
                    </a:srgbClr>
                  </a:outerShdw>
                </a:effectLst>
              </a:rPr>
              <a:t>端</a:t>
            </a:r>
          </a:p>
        </p:txBody>
      </p:sp>
      <p:grpSp>
        <p:nvGrpSpPr>
          <p:cNvPr id="12" name="组合 11">
            <a:extLst>
              <a:ext uri="{FF2B5EF4-FFF2-40B4-BE49-F238E27FC236}">
                <a16:creationId xmlns:a16="http://schemas.microsoft.com/office/drawing/2014/main" id="{8FE662FE-79AB-4E2D-8788-C9225295A2FA}"/>
              </a:ext>
            </a:extLst>
          </p:cNvPr>
          <p:cNvGrpSpPr/>
          <p:nvPr/>
        </p:nvGrpSpPr>
        <p:grpSpPr>
          <a:xfrm>
            <a:off x="352980" y="1827935"/>
            <a:ext cx="4077053" cy="1920406"/>
            <a:chOff x="352980" y="1827935"/>
            <a:chExt cx="4077053" cy="1920406"/>
          </a:xfrm>
        </p:grpSpPr>
        <p:pic>
          <p:nvPicPr>
            <p:cNvPr id="5" name="图片 4">
              <a:extLst>
                <a:ext uri="{FF2B5EF4-FFF2-40B4-BE49-F238E27FC236}">
                  <a16:creationId xmlns:a16="http://schemas.microsoft.com/office/drawing/2014/main" id="{D1D84FF7-4EE0-4D48-96C1-12961DEBE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80" y="1827935"/>
              <a:ext cx="4077053" cy="1920406"/>
            </a:xfrm>
            <a:prstGeom prst="rect">
              <a:avLst/>
            </a:prstGeom>
          </p:spPr>
        </p:pic>
        <p:sp>
          <p:nvSpPr>
            <p:cNvPr id="11" name="矩形 10">
              <a:extLst>
                <a:ext uri="{FF2B5EF4-FFF2-40B4-BE49-F238E27FC236}">
                  <a16:creationId xmlns:a16="http://schemas.microsoft.com/office/drawing/2014/main" id="{AFE0B21A-ACDE-48EE-8198-8F3B9816300B}"/>
                </a:ext>
              </a:extLst>
            </p:cNvPr>
            <p:cNvSpPr/>
            <p:nvPr/>
          </p:nvSpPr>
          <p:spPr>
            <a:xfrm>
              <a:off x="1446296" y="2844800"/>
              <a:ext cx="2191388" cy="14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2BB76AAF-A82E-471B-B2BD-BA486CD5BD5F}"/>
              </a:ext>
            </a:extLst>
          </p:cNvPr>
          <p:cNvSpPr/>
          <p:nvPr/>
        </p:nvSpPr>
        <p:spPr>
          <a:xfrm>
            <a:off x="1458397" y="3429000"/>
            <a:ext cx="1866217" cy="646331"/>
          </a:xfrm>
          <a:prstGeom prst="rect">
            <a:avLst/>
          </a:prstGeom>
          <a:noFill/>
        </p:spPr>
        <p:txBody>
          <a:bodyPr wrap="none" lIns="91440" tIns="45720" rIns="91440" bIns="45720">
            <a:spAutoFit/>
          </a:bodyPr>
          <a:lstStyle/>
          <a:p>
            <a:pPr algn="ctr"/>
            <a:r>
              <a:rPr lang="en-US" altLang="zh-CN" sz="3600" b="0" cap="none" spc="0" dirty="0">
                <a:ln w="0"/>
                <a:solidFill>
                  <a:schemeClr val="accent1"/>
                </a:solidFill>
                <a:effectLst>
                  <a:outerShdw blurRad="38100" dist="25400" dir="5400000" algn="ctr" rotWithShape="0">
                    <a:srgbClr val="6E747A">
                      <a:alpha val="43000"/>
                    </a:srgbClr>
                  </a:outerShdw>
                </a:effectLst>
              </a:rPr>
              <a:t>Client </a:t>
            </a:r>
            <a:r>
              <a:rPr lang="zh-CN" altLang="en-US" sz="3600" b="0" cap="none" spc="0" dirty="0">
                <a:ln w="0"/>
                <a:solidFill>
                  <a:schemeClr val="accent1"/>
                </a:solidFill>
                <a:effectLst>
                  <a:outerShdw blurRad="38100" dist="25400" dir="5400000" algn="ctr" rotWithShape="0">
                    <a:srgbClr val="6E747A">
                      <a:alpha val="43000"/>
                    </a:srgbClr>
                  </a:outerShdw>
                </a:effectLst>
              </a:rPr>
              <a:t>端</a:t>
            </a:r>
          </a:p>
        </p:txBody>
      </p:sp>
    </p:spTree>
    <p:extLst>
      <p:ext uri="{BB962C8B-B14F-4D97-AF65-F5344CB8AC3E}">
        <p14:creationId xmlns:p14="http://schemas.microsoft.com/office/powerpoint/2010/main" val="331419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623A29-7580-4453-90C9-BDEC9185400C}"/>
              </a:ext>
            </a:extLst>
          </p:cNvPr>
          <p:cNvSpPr>
            <a:spLocks noGrp="1"/>
          </p:cNvSpPr>
          <p:nvPr>
            <p:ph sz="quarter" idx="10"/>
          </p:nvPr>
        </p:nvSpPr>
        <p:spPr/>
        <p:txBody>
          <a:bodyPr/>
          <a:lstStyle/>
          <a:p>
            <a:r>
              <a:rPr lang="zh-CN" altLang="en-US" dirty="0"/>
              <a:t>局域网实时音频传输实现音频设备共享（如蓝牙耳机、大型扬声器）。</a:t>
            </a:r>
            <a:endParaRPr lang="en-US" altLang="zh-CN" dirty="0"/>
          </a:p>
          <a:p>
            <a:r>
              <a:rPr lang="zh-CN" altLang="en-US" dirty="0"/>
              <a:t>基于 </a:t>
            </a:r>
            <a:r>
              <a:rPr lang="en-US" altLang="zh-CN" dirty="0" err="1"/>
              <a:t>WiFi</a:t>
            </a:r>
            <a:r>
              <a:rPr lang="en-US" altLang="zh-CN" dirty="0"/>
              <a:t> Direct </a:t>
            </a:r>
            <a:r>
              <a:rPr lang="zh-CN" altLang="en-US" dirty="0"/>
              <a:t>网络和 </a:t>
            </a:r>
            <a:r>
              <a:rPr lang="en-US" altLang="zh-CN" dirty="0" err="1"/>
              <a:t>rtp</a:t>
            </a:r>
            <a:r>
              <a:rPr lang="en-US" altLang="zh-CN" dirty="0"/>
              <a:t> </a:t>
            </a:r>
            <a:r>
              <a:rPr lang="zh-CN" altLang="en-US" dirty="0"/>
              <a:t>协议达到高效实时音频传输，可用于构建音频会议等场景。</a:t>
            </a:r>
          </a:p>
        </p:txBody>
      </p:sp>
      <p:sp>
        <p:nvSpPr>
          <p:cNvPr id="3" name="标题 2">
            <a:extLst>
              <a:ext uri="{FF2B5EF4-FFF2-40B4-BE49-F238E27FC236}">
                <a16:creationId xmlns:a16="http://schemas.microsoft.com/office/drawing/2014/main" id="{8051AC41-EC0D-4F8E-AD5E-7CB0F54DDEA1}"/>
              </a:ext>
            </a:extLst>
          </p:cNvPr>
          <p:cNvSpPr>
            <a:spLocks noGrp="1"/>
          </p:cNvSpPr>
          <p:nvPr>
            <p:ph type="title"/>
          </p:nvPr>
        </p:nvSpPr>
        <p:spPr/>
        <p:txBody>
          <a:bodyPr/>
          <a:lstStyle/>
          <a:p>
            <a:r>
              <a:rPr lang="zh-CN" altLang="en-US" dirty="0"/>
              <a:t>应用场景</a:t>
            </a:r>
          </a:p>
        </p:txBody>
      </p:sp>
    </p:spTree>
    <p:extLst>
      <p:ext uri="{BB962C8B-B14F-4D97-AF65-F5344CB8AC3E}">
        <p14:creationId xmlns:p14="http://schemas.microsoft.com/office/powerpoint/2010/main" val="412077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A9CF8-9538-6544-8DDA-8FFBCEFD09E3}"/>
              </a:ext>
            </a:extLst>
          </p:cNvPr>
          <p:cNvSpPr>
            <a:spLocks noGrp="1"/>
          </p:cNvSpPr>
          <p:nvPr>
            <p:ph type="title"/>
          </p:nvPr>
        </p:nvSpPr>
        <p:spPr/>
        <p:txBody>
          <a:bodyPr/>
          <a:lstStyle/>
          <a:p>
            <a:r>
              <a:rPr lang="en-US" altLang="zh-CN" sz="3200" b="1" dirty="0">
                <a:solidFill>
                  <a:schemeClr val="accent1"/>
                </a:solidFill>
              </a:rPr>
              <a:t>Wi-Fi</a:t>
            </a:r>
            <a:r>
              <a:rPr kumimoji="1" lang="zh-CN" altLang="en-US" dirty="0"/>
              <a:t> </a:t>
            </a:r>
            <a:r>
              <a:rPr lang="en-US" altLang="zh-CN" sz="3200" b="1" dirty="0">
                <a:solidFill>
                  <a:schemeClr val="accent1"/>
                </a:solidFill>
              </a:rPr>
              <a:t>Direct</a:t>
            </a:r>
            <a:endParaRPr lang="zh-CN" altLang="en-US" sz="3200" b="1" dirty="0">
              <a:solidFill>
                <a:schemeClr val="accent1"/>
              </a:solidFill>
            </a:endParaRPr>
          </a:p>
        </p:txBody>
      </p:sp>
      <p:grpSp>
        <p:nvGrpSpPr>
          <p:cNvPr id="37" name="组合 36">
            <a:extLst>
              <a:ext uri="{FF2B5EF4-FFF2-40B4-BE49-F238E27FC236}">
                <a16:creationId xmlns:a16="http://schemas.microsoft.com/office/drawing/2014/main" id="{894B6353-B3D6-954C-A499-66304320E148}"/>
              </a:ext>
            </a:extLst>
          </p:cNvPr>
          <p:cNvGrpSpPr/>
          <p:nvPr/>
        </p:nvGrpSpPr>
        <p:grpSpPr>
          <a:xfrm>
            <a:off x="1055915" y="2316825"/>
            <a:ext cx="2977977" cy="2429649"/>
            <a:chOff x="1877013" y="1690688"/>
            <a:chExt cx="3970636" cy="3239532"/>
          </a:xfrm>
        </p:grpSpPr>
        <p:grpSp>
          <p:nvGrpSpPr>
            <p:cNvPr id="31" name="组合 30">
              <a:extLst>
                <a:ext uri="{FF2B5EF4-FFF2-40B4-BE49-F238E27FC236}">
                  <a16:creationId xmlns:a16="http://schemas.microsoft.com/office/drawing/2014/main" id="{C948A87F-454E-F24F-B2A8-658CD1236211}"/>
                </a:ext>
              </a:extLst>
            </p:cNvPr>
            <p:cNvGrpSpPr/>
            <p:nvPr/>
          </p:nvGrpSpPr>
          <p:grpSpPr>
            <a:xfrm>
              <a:off x="1877013" y="1690688"/>
              <a:ext cx="3970636" cy="3239532"/>
              <a:chOff x="771781" y="1568278"/>
              <a:chExt cx="3970636" cy="3239532"/>
            </a:xfrm>
          </p:grpSpPr>
          <p:pic>
            <p:nvPicPr>
              <p:cNvPr id="5" name="图形 4">
                <a:extLst>
                  <a:ext uri="{FF2B5EF4-FFF2-40B4-BE49-F238E27FC236}">
                    <a16:creationId xmlns:a16="http://schemas.microsoft.com/office/drawing/2014/main" id="{B190D897-4F80-A64C-8AD3-D01A949E69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0300" y="3125229"/>
                <a:ext cx="725959" cy="725959"/>
              </a:xfrm>
              <a:prstGeom prst="rect">
                <a:avLst/>
              </a:prstGeom>
            </p:spPr>
          </p:pic>
          <p:pic>
            <p:nvPicPr>
              <p:cNvPr id="7" name="图形 6">
                <a:extLst>
                  <a:ext uri="{FF2B5EF4-FFF2-40B4-BE49-F238E27FC236}">
                    <a16:creationId xmlns:a16="http://schemas.microsoft.com/office/drawing/2014/main" id="{C28C9DE4-6BCD-B04C-8A04-4F2E165F9E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16458" y="2044979"/>
                <a:ext cx="725959" cy="725959"/>
              </a:xfrm>
              <a:prstGeom prst="rect">
                <a:avLst/>
              </a:prstGeom>
            </p:spPr>
          </p:pic>
          <p:pic>
            <p:nvPicPr>
              <p:cNvPr id="8" name="图形 7">
                <a:extLst>
                  <a:ext uri="{FF2B5EF4-FFF2-40B4-BE49-F238E27FC236}">
                    <a16:creationId xmlns:a16="http://schemas.microsoft.com/office/drawing/2014/main" id="{7837A822-3E92-804D-AAC2-7E618EB511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781" y="2523290"/>
                <a:ext cx="725959" cy="725959"/>
              </a:xfrm>
              <a:prstGeom prst="rect">
                <a:avLst/>
              </a:prstGeom>
            </p:spPr>
          </p:pic>
          <p:pic>
            <p:nvPicPr>
              <p:cNvPr id="9" name="图形 8">
                <a:extLst>
                  <a:ext uri="{FF2B5EF4-FFF2-40B4-BE49-F238E27FC236}">
                    <a16:creationId xmlns:a16="http://schemas.microsoft.com/office/drawing/2014/main" id="{9C0BCF5B-ED80-BA4A-BADC-494903C497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2591" y="1568278"/>
                <a:ext cx="725959" cy="725959"/>
              </a:xfrm>
              <a:prstGeom prst="rect">
                <a:avLst/>
              </a:prstGeom>
            </p:spPr>
          </p:pic>
          <p:pic>
            <p:nvPicPr>
              <p:cNvPr id="10" name="图形 9">
                <a:extLst>
                  <a:ext uri="{FF2B5EF4-FFF2-40B4-BE49-F238E27FC236}">
                    <a16:creationId xmlns:a16="http://schemas.microsoft.com/office/drawing/2014/main" id="{D1B99959-E107-5249-A0DA-497A3218E1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5839" y="3851188"/>
                <a:ext cx="725959" cy="725959"/>
              </a:xfrm>
              <a:prstGeom prst="rect">
                <a:avLst/>
              </a:prstGeom>
            </p:spPr>
          </p:pic>
          <p:pic>
            <p:nvPicPr>
              <p:cNvPr id="11" name="图形 10">
                <a:extLst>
                  <a:ext uri="{FF2B5EF4-FFF2-40B4-BE49-F238E27FC236}">
                    <a16:creationId xmlns:a16="http://schemas.microsoft.com/office/drawing/2014/main" id="{C3AE083C-DF2A-3F47-B0C8-990DBEE60F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181" y="4081851"/>
                <a:ext cx="725959" cy="725959"/>
              </a:xfrm>
              <a:prstGeom prst="rect">
                <a:avLst/>
              </a:prstGeom>
            </p:spPr>
          </p:pic>
          <p:cxnSp>
            <p:nvCxnSpPr>
              <p:cNvPr id="13" name="直线箭头连接符 12">
                <a:extLst>
                  <a:ext uri="{FF2B5EF4-FFF2-40B4-BE49-F238E27FC236}">
                    <a16:creationId xmlns:a16="http://schemas.microsoft.com/office/drawing/2014/main" id="{0080F2AA-A3D2-744C-9BCF-7427D8760499}"/>
                  </a:ext>
                </a:extLst>
              </p:cNvPr>
              <p:cNvCxnSpPr>
                <a:cxnSpLocks/>
              </p:cNvCxnSpPr>
              <p:nvPr/>
            </p:nvCxnSpPr>
            <p:spPr>
              <a:xfrm flipV="1">
                <a:off x="1946010" y="3776871"/>
                <a:ext cx="454290" cy="3049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0AFAD5A-8619-AB42-8B14-4D7CC88B4B7F}"/>
                  </a:ext>
                </a:extLst>
              </p:cNvPr>
              <p:cNvCxnSpPr>
                <a:cxnSpLocks/>
              </p:cNvCxnSpPr>
              <p:nvPr/>
            </p:nvCxnSpPr>
            <p:spPr>
              <a:xfrm>
                <a:off x="1582950" y="2997589"/>
                <a:ext cx="817350" cy="2516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42F99B7D-A307-EF46-96C3-23FE5C6D9691}"/>
                  </a:ext>
                </a:extLst>
              </p:cNvPr>
              <p:cNvCxnSpPr>
                <a:cxnSpLocks/>
              </p:cNvCxnSpPr>
              <p:nvPr/>
            </p:nvCxnSpPr>
            <p:spPr>
              <a:xfrm flipH="1" flipV="1">
                <a:off x="3204779" y="3776871"/>
                <a:ext cx="524383" cy="1524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B69F1439-4661-CC42-9468-BD2CC77AAFD3}"/>
                  </a:ext>
                </a:extLst>
              </p:cNvPr>
              <p:cNvCxnSpPr>
                <a:cxnSpLocks/>
              </p:cNvCxnSpPr>
              <p:nvPr/>
            </p:nvCxnSpPr>
            <p:spPr>
              <a:xfrm flipH="1">
                <a:off x="3126259" y="2733778"/>
                <a:ext cx="976614" cy="4247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DEA8EB63-28D6-3349-B725-7BADA9E68A9C}"/>
                  </a:ext>
                </a:extLst>
              </p:cNvPr>
              <p:cNvCxnSpPr>
                <a:cxnSpLocks/>
                <a:stCxn id="9" idx="2"/>
              </p:cNvCxnSpPr>
              <p:nvPr/>
            </p:nvCxnSpPr>
            <p:spPr>
              <a:xfrm>
                <a:off x="2565571" y="2294237"/>
                <a:ext cx="92673" cy="8291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2" name="文本框 31">
              <a:extLst>
                <a:ext uri="{FF2B5EF4-FFF2-40B4-BE49-F238E27FC236}">
                  <a16:creationId xmlns:a16="http://schemas.microsoft.com/office/drawing/2014/main" id="{67E4B155-9E94-F440-B96A-4E6A228C51B7}"/>
                </a:ext>
              </a:extLst>
            </p:cNvPr>
            <p:cNvSpPr txBox="1"/>
            <p:nvPr/>
          </p:nvSpPr>
          <p:spPr>
            <a:xfrm>
              <a:off x="3639121" y="3347807"/>
              <a:ext cx="517664" cy="400109"/>
            </a:xfrm>
            <a:prstGeom prst="rect">
              <a:avLst/>
            </a:prstGeom>
            <a:noFill/>
          </p:spPr>
          <p:txBody>
            <a:bodyPr wrap="none" rtlCol="0">
              <a:spAutoFit/>
            </a:bodyPr>
            <a:lstStyle/>
            <a:p>
              <a:r>
                <a:rPr kumimoji="1" lang="en-US" altLang="zh-CN" sz="1350" dirty="0"/>
                <a:t>AP</a:t>
              </a:r>
              <a:endParaRPr kumimoji="1" lang="zh-CN" altLang="en-US" sz="1350" dirty="0"/>
            </a:p>
          </p:txBody>
        </p:sp>
      </p:grpSp>
      <p:sp>
        <p:nvSpPr>
          <p:cNvPr id="34" name="文本框 33">
            <a:extLst>
              <a:ext uri="{FF2B5EF4-FFF2-40B4-BE49-F238E27FC236}">
                <a16:creationId xmlns:a16="http://schemas.microsoft.com/office/drawing/2014/main" id="{3E4E5D6A-A796-854E-8989-09F81AB5F42E}"/>
              </a:ext>
            </a:extLst>
          </p:cNvPr>
          <p:cNvSpPr txBox="1"/>
          <p:nvPr/>
        </p:nvSpPr>
        <p:spPr>
          <a:xfrm>
            <a:off x="1852684" y="5114161"/>
            <a:ext cx="1269899" cy="300082"/>
          </a:xfrm>
          <a:prstGeom prst="rect">
            <a:avLst/>
          </a:prstGeom>
          <a:noFill/>
        </p:spPr>
        <p:txBody>
          <a:bodyPr wrap="none" rtlCol="0">
            <a:spAutoFit/>
          </a:bodyPr>
          <a:lstStyle/>
          <a:p>
            <a:r>
              <a:rPr kumimoji="1" lang="zh-CN" altLang="en-US" sz="1350" dirty="0"/>
              <a:t>传统</a:t>
            </a:r>
            <a:r>
              <a:rPr kumimoji="1" lang="en-US" altLang="zh-CN" sz="1350" dirty="0"/>
              <a:t>Wi-Fi</a:t>
            </a:r>
            <a:r>
              <a:rPr kumimoji="1" lang="zh-CN" altLang="en-US" sz="1350" dirty="0"/>
              <a:t>网络</a:t>
            </a:r>
          </a:p>
        </p:txBody>
      </p:sp>
      <p:grpSp>
        <p:nvGrpSpPr>
          <p:cNvPr id="67" name="组合 66">
            <a:extLst>
              <a:ext uri="{FF2B5EF4-FFF2-40B4-BE49-F238E27FC236}">
                <a16:creationId xmlns:a16="http://schemas.microsoft.com/office/drawing/2014/main" id="{849334FF-CFC9-DA48-80E8-C2F16057BBEE}"/>
              </a:ext>
            </a:extLst>
          </p:cNvPr>
          <p:cNvGrpSpPr/>
          <p:nvPr/>
        </p:nvGrpSpPr>
        <p:grpSpPr>
          <a:xfrm>
            <a:off x="5219529" y="2336346"/>
            <a:ext cx="2650117" cy="2504750"/>
            <a:chOff x="7357608" y="1722870"/>
            <a:chExt cx="3533489" cy="3339666"/>
          </a:xfrm>
        </p:grpSpPr>
        <p:pic>
          <p:nvPicPr>
            <p:cNvPr id="38" name="图形 37">
              <a:extLst>
                <a:ext uri="{FF2B5EF4-FFF2-40B4-BE49-F238E27FC236}">
                  <a16:creationId xmlns:a16="http://schemas.microsoft.com/office/drawing/2014/main" id="{C44B9FF7-804E-D548-8646-9E4E5D8F1C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3447" y="1722870"/>
              <a:ext cx="725959" cy="725959"/>
            </a:xfrm>
            <a:prstGeom prst="rect">
              <a:avLst/>
            </a:prstGeom>
          </p:spPr>
        </p:pic>
        <p:pic>
          <p:nvPicPr>
            <p:cNvPr id="39" name="图形 38">
              <a:extLst>
                <a:ext uri="{FF2B5EF4-FFF2-40B4-BE49-F238E27FC236}">
                  <a16:creationId xmlns:a16="http://schemas.microsoft.com/office/drawing/2014/main" id="{0F088188-923E-AB46-8684-929EBE5002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7821" y="2394040"/>
              <a:ext cx="725959" cy="725959"/>
            </a:xfrm>
            <a:prstGeom prst="rect">
              <a:avLst/>
            </a:prstGeom>
          </p:spPr>
        </p:pic>
        <p:pic>
          <p:nvPicPr>
            <p:cNvPr id="40" name="图形 39">
              <a:extLst>
                <a:ext uri="{FF2B5EF4-FFF2-40B4-BE49-F238E27FC236}">
                  <a16:creationId xmlns:a16="http://schemas.microsoft.com/office/drawing/2014/main" id="{2F8CE12A-5967-0C45-B783-B4FFF91526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1756" y="2918002"/>
              <a:ext cx="725959" cy="725959"/>
            </a:xfrm>
            <a:prstGeom prst="rect">
              <a:avLst/>
            </a:prstGeom>
          </p:spPr>
        </p:pic>
        <p:pic>
          <p:nvPicPr>
            <p:cNvPr id="42" name="图形 41">
              <a:extLst>
                <a:ext uri="{FF2B5EF4-FFF2-40B4-BE49-F238E27FC236}">
                  <a16:creationId xmlns:a16="http://schemas.microsoft.com/office/drawing/2014/main" id="{DCDF02BF-1BAD-6342-AA34-36E4E68EEA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16064" y="1759208"/>
              <a:ext cx="725959" cy="725959"/>
            </a:xfrm>
            <a:prstGeom prst="rect">
              <a:avLst/>
            </a:prstGeom>
          </p:spPr>
        </p:pic>
        <p:pic>
          <p:nvPicPr>
            <p:cNvPr id="43" name="图形 42">
              <a:extLst>
                <a:ext uri="{FF2B5EF4-FFF2-40B4-BE49-F238E27FC236}">
                  <a16:creationId xmlns:a16="http://schemas.microsoft.com/office/drawing/2014/main" id="{0A827F1A-7B6A-4C4E-A411-A57306FE51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5138" y="4336577"/>
              <a:ext cx="725959" cy="725959"/>
            </a:xfrm>
            <a:prstGeom prst="rect">
              <a:avLst/>
            </a:prstGeom>
          </p:spPr>
        </p:pic>
        <p:pic>
          <p:nvPicPr>
            <p:cNvPr id="44" name="图形 43">
              <a:extLst>
                <a:ext uri="{FF2B5EF4-FFF2-40B4-BE49-F238E27FC236}">
                  <a16:creationId xmlns:a16="http://schemas.microsoft.com/office/drawing/2014/main" id="{906CE6BC-7E64-314A-91D4-ABAECE7C95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57608" y="3247639"/>
              <a:ext cx="725959" cy="725959"/>
            </a:xfrm>
            <a:prstGeom prst="rect">
              <a:avLst/>
            </a:prstGeom>
          </p:spPr>
        </p:pic>
        <p:pic>
          <p:nvPicPr>
            <p:cNvPr id="45" name="图形 44">
              <a:extLst>
                <a:ext uri="{FF2B5EF4-FFF2-40B4-BE49-F238E27FC236}">
                  <a16:creationId xmlns:a16="http://schemas.microsoft.com/office/drawing/2014/main" id="{B46E1AEF-7BC4-A045-B221-4AFC1B5FEB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62161" y="3973598"/>
              <a:ext cx="725959" cy="725959"/>
            </a:xfrm>
            <a:prstGeom prst="rect">
              <a:avLst/>
            </a:prstGeom>
          </p:spPr>
        </p:pic>
        <p:cxnSp>
          <p:nvCxnSpPr>
            <p:cNvPr id="46" name="直线箭头连接符 45">
              <a:extLst>
                <a:ext uri="{FF2B5EF4-FFF2-40B4-BE49-F238E27FC236}">
                  <a16:creationId xmlns:a16="http://schemas.microsoft.com/office/drawing/2014/main" id="{E5F83018-D39D-2E4A-905C-362F0D5A96CF}"/>
                </a:ext>
              </a:extLst>
            </p:cNvPr>
            <p:cNvCxnSpPr>
              <a:cxnSpLocks/>
            </p:cNvCxnSpPr>
            <p:nvPr/>
          </p:nvCxnSpPr>
          <p:spPr>
            <a:xfrm flipH="1" flipV="1">
              <a:off x="8154717" y="3899281"/>
              <a:ext cx="563105" cy="1505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D811192-0656-1649-8A45-F7ABE8EABFD2}"/>
                </a:ext>
              </a:extLst>
            </p:cNvPr>
            <p:cNvCxnSpPr>
              <a:cxnSpLocks/>
            </p:cNvCxnSpPr>
            <p:nvPr/>
          </p:nvCxnSpPr>
          <p:spPr>
            <a:xfrm flipV="1">
              <a:off x="8037110" y="3008679"/>
              <a:ext cx="625051" cy="26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直线箭头连接符 49">
              <a:extLst>
                <a:ext uri="{FF2B5EF4-FFF2-40B4-BE49-F238E27FC236}">
                  <a16:creationId xmlns:a16="http://schemas.microsoft.com/office/drawing/2014/main" id="{CF7375CC-2670-5040-AAA7-6538E63FAA9C}"/>
                </a:ext>
              </a:extLst>
            </p:cNvPr>
            <p:cNvCxnSpPr>
              <a:cxnSpLocks/>
              <a:stCxn id="43" idx="0"/>
              <a:endCxn id="40" idx="2"/>
            </p:cNvCxnSpPr>
            <p:nvPr/>
          </p:nvCxnSpPr>
          <p:spPr>
            <a:xfrm flipH="1" flipV="1">
              <a:off x="10364736" y="3643961"/>
              <a:ext cx="163382" cy="6926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直线箭头连接符 52">
              <a:extLst>
                <a:ext uri="{FF2B5EF4-FFF2-40B4-BE49-F238E27FC236}">
                  <a16:creationId xmlns:a16="http://schemas.microsoft.com/office/drawing/2014/main" id="{C5EB7501-E4D8-5944-A8BC-22FBBC368577}"/>
                </a:ext>
              </a:extLst>
            </p:cNvPr>
            <p:cNvCxnSpPr>
              <a:cxnSpLocks/>
            </p:cNvCxnSpPr>
            <p:nvPr/>
          </p:nvCxnSpPr>
          <p:spPr>
            <a:xfrm>
              <a:off x="8154717" y="2167389"/>
              <a:ext cx="563104" cy="3025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直线箭头连接符 58">
              <a:extLst>
                <a:ext uri="{FF2B5EF4-FFF2-40B4-BE49-F238E27FC236}">
                  <a16:creationId xmlns:a16="http://schemas.microsoft.com/office/drawing/2014/main" id="{BE7A454A-4DD1-9049-9906-AEFE07A444A6}"/>
                </a:ext>
              </a:extLst>
            </p:cNvPr>
            <p:cNvCxnSpPr>
              <a:cxnSpLocks/>
              <a:endCxn id="40" idx="0"/>
            </p:cNvCxnSpPr>
            <p:nvPr/>
          </p:nvCxnSpPr>
          <p:spPr>
            <a:xfrm flipH="1">
              <a:off x="10364736" y="2469970"/>
              <a:ext cx="81691" cy="4480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直线箭头连接符 60">
              <a:extLst>
                <a:ext uri="{FF2B5EF4-FFF2-40B4-BE49-F238E27FC236}">
                  <a16:creationId xmlns:a16="http://schemas.microsoft.com/office/drawing/2014/main" id="{542CA7FA-F86D-3A4E-A4DC-4D15BB290C67}"/>
                </a:ext>
              </a:extLst>
            </p:cNvPr>
            <p:cNvCxnSpPr>
              <a:cxnSpLocks/>
            </p:cNvCxnSpPr>
            <p:nvPr/>
          </p:nvCxnSpPr>
          <p:spPr>
            <a:xfrm flipH="1" flipV="1">
              <a:off x="9443780" y="3008680"/>
              <a:ext cx="639667" cy="1710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66" name="文本框 65">
            <a:extLst>
              <a:ext uri="{FF2B5EF4-FFF2-40B4-BE49-F238E27FC236}">
                <a16:creationId xmlns:a16="http://schemas.microsoft.com/office/drawing/2014/main" id="{94B7F598-981C-A043-8AC9-29C8068859EE}"/>
              </a:ext>
            </a:extLst>
          </p:cNvPr>
          <p:cNvSpPr txBox="1"/>
          <p:nvPr/>
        </p:nvSpPr>
        <p:spPr>
          <a:xfrm>
            <a:off x="5865068" y="5114161"/>
            <a:ext cx="1398140" cy="300082"/>
          </a:xfrm>
          <a:prstGeom prst="rect">
            <a:avLst/>
          </a:prstGeom>
          <a:noFill/>
        </p:spPr>
        <p:txBody>
          <a:bodyPr wrap="none" rtlCol="0">
            <a:spAutoFit/>
          </a:bodyPr>
          <a:lstStyle/>
          <a:p>
            <a:r>
              <a:rPr kumimoji="1" lang="en-US" altLang="zh-CN" sz="1350" dirty="0"/>
              <a:t>Wi-Fi</a:t>
            </a:r>
            <a:r>
              <a:rPr kumimoji="1" lang="zh-CN" altLang="en-US" sz="1350" dirty="0"/>
              <a:t> </a:t>
            </a:r>
            <a:r>
              <a:rPr kumimoji="1" lang="en-US" altLang="zh-CN" sz="1350" dirty="0"/>
              <a:t>Direct</a:t>
            </a:r>
            <a:r>
              <a:rPr kumimoji="1" lang="zh-CN" altLang="en-US" sz="1350" dirty="0"/>
              <a:t>网络</a:t>
            </a:r>
          </a:p>
        </p:txBody>
      </p:sp>
    </p:spTree>
    <p:extLst>
      <p:ext uri="{BB962C8B-B14F-4D97-AF65-F5344CB8AC3E}">
        <p14:creationId xmlns:p14="http://schemas.microsoft.com/office/powerpoint/2010/main" val="29813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C5F2D-524F-4A41-9501-8358EB029AC2}"/>
              </a:ext>
            </a:extLst>
          </p:cNvPr>
          <p:cNvSpPr>
            <a:spLocks noGrp="1"/>
          </p:cNvSpPr>
          <p:nvPr>
            <p:ph type="title"/>
          </p:nvPr>
        </p:nvSpPr>
        <p:spPr/>
        <p:txBody>
          <a:bodyPr>
            <a:normAutofit/>
          </a:bodyPr>
          <a:lstStyle/>
          <a:p>
            <a:r>
              <a:rPr lang="zh-CN" altLang="en-US" sz="3200" b="1" dirty="0">
                <a:solidFill>
                  <a:schemeClr val="accent1"/>
                </a:solidFill>
              </a:rPr>
              <a:t>服务发现协议和心跳协议</a:t>
            </a:r>
          </a:p>
        </p:txBody>
      </p:sp>
      <p:sp>
        <p:nvSpPr>
          <p:cNvPr id="38" name="文本框 37">
            <a:extLst>
              <a:ext uri="{FF2B5EF4-FFF2-40B4-BE49-F238E27FC236}">
                <a16:creationId xmlns:a16="http://schemas.microsoft.com/office/drawing/2014/main" id="{173D0C05-C9E1-DB40-82DE-FB161C21BA81}"/>
              </a:ext>
            </a:extLst>
          </p:cNvPr>
          <p:cNvSpPr txBox="1"/>
          <p:nvPr/>
        </p:nvSpPr>
        <p:spPr>
          <a:xfrm>
            <a:off x="116298" y="1976129"/>
            <a:ext cx="4158170" cy="4278094"/>
          </a:xfrm>
          <a:prstGeom prst="rect">
            <a:avLst/>
          </a:prstGeom>
          <a:noFill/>
        </p:spPr>
        <p:txBody>
          <a:bodyPr wrap="square" rtlCol="0">
            <a:spAutoFit/>
          </a:bodyPr>
          <a:lstStyle/>
          <a:p>
            <a:r>
              <a:rPr kumimoji="1" lang="zh-CN" altLang="en-US" sz="1600" dirty="0"/>
              <a:t>服务发现协议：用于发现网络中的</a:t>
            </a:r>
            <a:r>
              <a:rPr kumimoji="1" lang="en-US" altLang="zh-CN" sz="1600" dirty="0"/>
              <a:t>Server</a:t>
            </a:r>
            <a:r>
              <a:rPr kumimoji="1" lang="zh-CN" altLang="en-US" sz="1600" dirty="0"/>
              <a:t>端。</a:t>
            </a:r>
            <a:endParaRPr kumimoji="1" lang="en-US" altLang="zh-CN" sz="1600" dirty="0"/>
          </a:p>
          <a:p>
            <a:r>
              <a:rPr kumimoji="1" lang="zh-CN" altLang="en-US" sz="1600" dirty="0"/>
              <a:t>（</a:t>
            </a:r>
            <a:r>
              <a:rPr kumimoji="1" lang="en-US" altLang="zh-CN" sz="1600" dirty="0"/>
              <a:t>1</a:t>
            </a:r>
            <a:r>
              <a:rPr kumimoji="1" lang="zh-CN" altLang="en-US" sz="1600" dirty="0"/>
              <a:t>）</a:t>
            </a:r>
            <a:r>
              <a:rPr kumimoji="1" lang="en-US" altLang="zh-CN" sz="1600" dirty="0"/>
              <a:t>Client</a:t>
            </a:r>
            <a:r>
              <a:rPr kumimoji="1" lang="zh-CN" altLang="en-US" sz="1600" dirty="0"/>
              <a:t>端：向网络广播消息“</a:t>
            </a:r>
            <a:r>
              <a:rPr kumimoji="1" lang="en-US" altLang="zh-CN" sz="1600" dirty="0"/>
              <a:t>client</a:t>
            </a:r>
            <a:r>
              <a:rPr kumimoji="1" lang="zh-CN" altLang="en-US" sz="1600" dirty="0"/>
              <a:t>”，表示有新的</a:t>
            </a:r>
            <a:r>
              <a:rPr kumimoji="1" lang="en-US" altLang="zh-CN" sz="1600" dirty="0"/>
              <a:t>Client</a:t>
            </a:r>
            <a:r>
              <a:rPr kumimoji="1" lang="zh-CN" altLang="en-US" sz="1600" dirty="0"/>
              <a:t>加入网络中。</a:t>
            </a:r>
            <a:endParaRPr kumimoji="1" lang="en-US" altLang="zh-CN" sz="1600" dirty="0"/>
          </a:p>
          <a:p>
            <a:r>
              <a:rPr kumimoji="1" lang="zh-CN" altLang="en-US" sz="1600" dirty="0"/>
              <a:t>（</a:t>
            </a:r>
            <a:r>
              <a:rPr kumimoji="1" lang="en-US" altLang="zh-CN" sz="1600" dirty="0"/>
              <a:t>2</a:t>
            </a:r>
            <a:r>
              <a:rPr kumimoji="1" lang="zh-CN" altLang="en-US" sz="1600" dirty="0"/>
              <a:t>）</a:t>
            </a:r>
            <a:r>
              <a:rPr kumimoji="1" lang="en-US" altLang="zh-CN" sz="1600" dirty="0"/>
              <a:t>Server</a:t>
            </a:r>
            <a:r>
              <a:rPr kumimoji="1" lang="zh-CN" altLang="en-US" sz="1600" dirty="0"/>
              <a:t>端：在接受到广播消息后，向广播源（即对应的</a:t>
            </a:r>
            <a:r>
              <a:rPr kumimoji="1" lang="en-US" altLang="zh-CN" sz="1600" dirty="0"/>
              <a:t>Client</a:t>
            </a:r>
            <a:r>
              <a:rPr kumimoji="1" lang="zh-CN" altLang="en-US" sz="1600" dirty="0"/>
              <a:t>）发送消息“</a:t>
            </a:r>
            <a:r>
              <a:rPr kumimoji="1" lang="en-US" altLang="zh-CN" sz="1600" dirty="0"/>
              <a:t>server</a:t>
            </a:r>
            <a:r>
              <a:rPr kumimoji="1" lang="zh-CN" altLang="en-US" sz="1600" dirty="0"/>
              <a:t>”，表明自己的身份。</a:t>
            </a:r>
            <a:endParaRPr kumimoji="1" lang="en-US" altLang="zh-CN" sz="1600" dirty="0"/>
          </a:p>
          <a:p>
            <a:endParaRPr kumimoji="1" lang="en-US" altLang="zh-CN" sz="1600" dirty="0"/>
          </a:p>
          <a:p>
            <a:r>
              <a:rPr kumimoji="1" lang="zh-CN" altLang="en-US" sz="1600" dirty="0"/>
              <a:t>心跳协议：用于网络中</a:t>
            </a:r>
            <a:r>
              <a:rPr kumimoji="1" lang="en-US" altLang="zh-CN" sz="1600" dirty="0"/>
              <a:t>Server</a:t>
            </a:r>
            <a:r>
              <a:rPr kumimoji="1" lang="zh-CN" altLang="en-US" sz="1600" dirty="0"/>
              <a:t>端和</a:t>
            </a:r>
            <a:r>
              <a:rPr kumimoji="1" lang="en-US" altLang="zh-CN" sz="1600" dirty="0"/>
              <a:t>Client</a:t>
            </a:r>
            <a:r>
              <a:rPr kumimoji="1" lang="zh-CN" altLang="en-US" sz="1600" dirty="0"/>
              <a:t>端的相互确认可连接。</a:t>
            </a:r>
            <a:endParaRPr kumimoji="1" lang="en-US" altLang="zh-CN" sz="1600" dirty="0"/>
          </a:p>
          <a:p>
            <a:r>
              <a:rPr kumimoji="1" lang="zh-CN" altLang="en-US" sz="1600" dirty="0"/>
              <a:t>（</a:t>
            </a:r>
            <a:r>
              <a:rPr kumimoji="1" lang="en-US" altLang="zh-CN" sz="1600" dirty="0"/>
              <a:t>1</a:t>
            </a:r>
            <a:r>
              <a:rPr kumimoji="1" lang="zh-CN" altLang="en-US" sz="1600" dirty="0"/>
              <a:t>）</a:t>
            </a:r>
            <a:r>
              <a:rPr kumimoji="1" lang="en-US" altLang="zh-CN" sz="1600" dirty="0"/>
              <a:t>Client</a:t>
            </a:r>
            <a:r>
              <a:rPr kumimoji="1" lang="zh-CN" altLang="en-US" sz="1600" dirty="0"/>
              <a:t>端：向</a:t>
            </a:r>
            <a:r>
              <a:rPr kumimoji="1" lang="en-US" altLang="zh-CN" sz="1600" dirty="0"/>
              <a:t>Server</a:t>
            </a:r>
            <a:r>
              <a:rPr kumimoji="1" lang="zh-CN" altLang="en-US" sz="1600" dirty="0"/>
              <a:t>发送心跳消息“</a:t>
            </a:r>
            <a:r>
              <a:rPr kumimoji="1" lang="en-US" altLang="zh-CN" sz="1600" dirty="0"/>
              <a:t>server?</a:t>
            </a:r>
            <a:r>
              <a:rPr kumimoji="1" lang="zh-CN" altLang="en-US" sz="1600" dirty="0"/>
              <a:t>”并等待回复。如果不能在短时间内接收到</a:t>
            </a:r>
            <a:r>
              <a:rPr kumimoji="1" lang="en-US" altLang="zh-CN" sz="1600" dirty="0"/>
              <a:t>Server</a:t>
            </a:r>
            <a:r>
              <a:rPr kumimoji="1" lang="zh-CN" altLang="en-US" sz="1600" dirty="0"/>
              <a:t>的回复，则认为该</a:t>
            </a:r>
            <a:r>
              <a:rPr kumimoji="1" lang="en-US" altLang="zh-CN" sz="1600" dirty="0"/>
              <a:t>Server</a:t>
            </a:r>
            <a:r>
              <a:rPr kumimoji="1" lang="zh-CN" altLang="en-US" sz="1600" dirty="0"/>
              <a:t>已经离开网络。</a:t>
            </a:r>
            <a:endParaRPr kumimoji="1" lang="en-US" altLang="zh-CN" sz="1600" dirty="0"/>
          </a:p>
          <a:p>
            <a:r>
              <a:rPr kumimoji="1" lang="zh-CN" altLang="en-US" sz="1600" dirty="0"/>
              <a:t>（</a:t>
            </a:r>
            <a:r>
              <a:rPr kumimoji="1" lang="en-US" altLang="zh-CN" sz="1600" dirty="0"/>
              <a:t>2</a:t>
            </a:r>
            <a:r>
              <a:rPr kumimoji="1" lang="zh-CN" altLang="en-US" sz="1600" dirty="0"/>
              <a:t>）</a:t>
            </a:r>
            <a:r>
              <a:rPr kumimoji="1" lang="en-US" altLang="zh-CN" sz="1600" dirty="0"/>
              <a:t>Server</a:t>
            </a:r>
            <a:r>
              <a:rPr kumimoji="1" lang="zh-CN" altLang="en-US" sz="1600" dirty="0"/>
              <a:t>端：接收到</a:t>
            </a:r>
            <a:r>
              <a:rPr kumimoji="1" lang="en-US" altLang="zh-CN" sz="1600" dirty="0"/>
              <a:t>Client</a:t>
            </a:r>
            <a:r>
              <a:rPr kumimoji="1" lang="zh-CN" altLang="en-US" sz="1600" dirty="0"/>
              <a:t>的心跳消息后回复消息“</a:t>
            </a:r>
            <a:r>
              <a:rPr kumimoji="1" lang="en-US" altLang="zh-CN" sz="1600" dirty="0" err="1"/>
              <a:t>serverYes</a:t>
            </a:r>
            <a:r>
              <a:rPr kumimoji="1" lang="zh-CN" altLang="en-US" sz="1600" dirty="0"/>
              <a:t>”。如果在规定时间内没有接收到</a:t>
            </a:r>
            <a:r>
              <a:rPr kumimoji="1" lang="en-US" altLang="zh-CN" sz="1600" dirty="0"/>
              <a:t>Client</a:t>
            </a:r>
            <a:r>
              <a:rPr kumimoji="1" lang="zh-CN" altLang="en-US" sz="1600" dirty="0"/>
              <a:t>的心跳消息，则认为该</a:t>
            </a:r>
            <a:r>
              <a:rPr kumimoji="1" lang="en-US" altLang="zh-CN" sz="1600" dirty="0"/>
              <a:t>Client</a:t>
            </a:r>
            <a:r>
              <a:rPr kumimoji="1" lang="zh-CN" altLang="en-US" sz="1600" dirty="0"/>
              <a:t>已经离开网络。</a:t>
            </a:r>
            <a:endParaRPr kumimoji="1" lang="en-US" altLang="zh-CN" sz="1600" dirty="0"/>
          </a:p>
        </p:txBody>
      </p:sp>
      <p:grpSp>
        <p:nvGrpSpPr>
          <p:cNvPr id="50" name="组合 49">
            <a:extLst>
              <a:ext uri="{FF2B5EF4-FFF2-40B4-BE49-F238E27FC236}">
                <a16:creationId xmlns:a16="http://schemas.microsoft.com/office/drawing/2014/main" id="{5A643E73-3116-1643-9B11-E3DA93DF4230}"/>
              </a:ext>
            </a:extLst>
          </p:cNvPr>
          <p:cNvGrpSpPr/>
          <p:nvPr/>
        </p:nvGrpSpPr>
        <p:grpSpPr>
          <a:xfrm>
            <a:off x="4458660" y="2619704"/>
            <a:ext cx="4430962" cy="3375276"/>
            <a:chOff x="5565062" y="1690688"/>
            <a:chExt cx="6265058" cy="4500368"/>
          </a:xfrm>
        </p:grpSpPr>
        <p:grpSp>
          <p:nvGrpSpPr>
            <p:cNvPr id="37" name="组合 36">
              <a:extLst>
                <a:ext uri="{FF2B5EF4-FFF2-40B4-BE49-F238E27FC236}">
                  <a16:creationId xmlns:a16="http://schemas.microsoft.com/office/drawing/2014/main" id="{C6722670-E3D9-D541-B636-40DE645BA113}"/>
                </a:ext>
              </a:extLst>
            </p:cNvPr>
            <p:cNvGrpSpPr/>
            <p:nvPr/>
          </p:nvGrpSpPr>
          <p:grpSpPr>
            <a:xfrm>
              <a:off x="5565062" y="1690688"/>
              <a:ext cx="6265058" cy="3787761"/>
              <a:chOff x="2035534" y="1690688"/>
              <a:chExt cx="7363499" cy="3787761"/>
            </a:xfrm>
          </p:grpSpPr>
          <p:sp>
            <p:nvSpPr>
              <p:cNvPr id="4" name="矩形 3">
                <a:extLst>
                  <a:ext uri="{FF2B5EF4-FFF2-40B4-BE49-F238E27FC236}">
                    <a16:creationId xmlns:a16="http://schemas.microsoft.com/office/drawing/2014/main" id="{979155E7-635D-614C-8B39-DBEF89D2BD4B}"/>
                  </a:ext>
                </a:extLst>
              </p:cNvPr>
              <p:cNvSpPr/>
              <p:nvPr/>
            </p:nvSpPr>
            <p:spPr>
              <a:xfrm>
                <a:off x="2035534" y="1690688"/>
                <a:ext cx="1558455" cy="43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dirty="0"/>
                  <a:t>Server</a:t>
                </a:r>
                <a:endParaRPr kumimoji="1" lang="zh-CN" altLang="en-US" sz="1350" dirty="0"/>
              </a:p>
            </p:txBody>
          </p:sp>
          <p:sp>
            <p:nvSpPr>
              <p:cNvPr id="5" name="矩形 4">
                <a:extLst>
                  <a:ext uri="{FF2B5EF4-FFF2-40B4-BE49-F238E27FC236}">
                    <a16:creationId xmlns:a16="http://schemas.microsoft.com/office/drawing/2014/main" id="{6CD2AAB6-3046-194B-8941-934D8BA7DA8D}"/>
                  </a:ext>
                </a:extLst>
              </p:cNvPr>
              <p:cNvSpPr/>
              <p:nvPr/>
            </p:nvSpPr>
            <p:spPr>
              <a:xfrm>
                <a:off x="6289482" y="1690688"/>
                <a:ext cx="1558455" cy="43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dirty="0"/>
                  <a:t>Client</a:t>
                </a:r>
                <a:endParaRPr kumimoji="1" lang="zh-CN" altLang="en-US" sz="1350" dirty="0"/>
              </a:p>
            </p:txBody>
          </p:sp>
          <p:cxnSp>
            <p:nvCxnSpPr>
              <p:cNvPr id="7" name="直线连接符 6">
                <a:extLst>
                  <a:ext uri="{FF2B5EF4-FFF2-40B4-BE49-F238E27FC236}">
                    <a16:creationId xmlns:a16="http://schemas.microsoft.com/office/drawing/2014/main" id="{919D5895-FA9C-6348-9182-610AFEE48B80}"/>
                  </a:ext>
                </a:extLst>
              </p:cNvPr>
              <p:cNvCxnSpPr>
                <a:cxnSpLocks/>
                <a:stCxn id="4" idx="2"/>
              </p:cNvCxnSpPr>
              <p:nvPr/>
            </p:nvCxnSpPr>
            <p:spPr>
              <a:xfrm>
                <a:off x="2814762" y="2122998"/>
                <a:ext cx="0" cy="33554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4CEAB4C2-7A58-2244-AA5E-22E503F5290E}"/>
                  </a:ext>
                </a:extLst>
              </p:cNvPr>
              <p:cNvCxnSpPr>
                <a:cxnSpLocks/>
              </p:cNvCxnSpPr>
              <p:nvPr/>
            </p:nvCxnSpPr>
            <p:spPr>
              <a:xfrm>
                <a:off x="7076661" y="2122998"/>
                <a:ext cx="0" cy="33554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B87A7135-B880-1144-AFB2-AB689A1A395F}"/>
                  </a:ext>
                </a:extLst>
              </p:cNvPr>
              <p:cNvCxnSpPr>
                <a:cxnSpLocks/>
              </p:cNvCxnSpPr>
              <p:nvPr/>
            </p:nvCxnSpPr>
            <p:spPr>
              <a:xfrm>
                <a:off x="2385391" y="2305878"/>
                <a:ext cx="5832281"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832516CD-DB2B-B54F-9E7E-9E0D6EE37098}"/>
                  </a:ext>
                </a:extLst>
              </p:cNvPr>
              <p:cNvCxnSpPr>
                <a:cxnSpLocks/>
              </p:cNvCxnSpPr>
              <p:nvPr/>
            </p:nvCxnSpPr>
            <p:spPr>
              <a:xfrm>
                <a:off x="2803622" y="3030829"/>
                <a:ext cx="4255440" cy="323064"/>
              </a:xfrm>
              <a:prstGeom prst="straightConnector1">
                <a:avLst/>
              </a:prstGeom>
              <a:ln w="12700">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7D48565-4415-C84F-9585-51B75A31570F}"/>
                  </a:ext>
                </a:extLst>
              </p:cNvPr>
              <p:cNvSpPr txBox="1"/>
              <p:nvPr/>
            </p:nvSpPr>
            <p:spPr>
              <a:xfrm>
                <a:off x="5606690" y="2362171"/>
                <a:ext cx="1000116" cy="400109"/>
              </a:xfrm>
              <a:prstGeom prst="rect">
                <a:avLst/>
              </a:prstGeom>
              <a:noFill/>
            </p:spPr>
            <p:txBody>
              <a:bodyPr wrap="none" rtlCol="0">
                <a:spAutoFit/>
              </a:bodyPr>
              <a:lstStyle/>
              <a:p>
                <a:r>
                  <a:rPr kumimoji="1" lang="en-US" altLang="zh-CN" sz="1350" dirty="0">
                    <a:solidFill>
                      <a:schemeClr val="accent1">
                        <a:lumMod val="75000"/>
                      </a:schemeClr>
                    </a:solidFill>
                  </a:rPr>
                  <a:t>client</a:t>
                </a:r>
                <a:endParaRPr kumimoji="1" lang="zh-CN" altLang="en-US" sz="1350" dirty="0">
                  <a:solidFill>
                    <a:schemeClr val="accent1">
                      <a:lumMod val="75000"/>
                    </a:schemeClr>
                  </a:solidFill>
                </a:endParaRPr>
              </a:p>
            </p:txBody>
          </p:sp>
          <p:cxnSp>
            <p:nvCxnSpPr>
              <p:cNvPr id="17" name="直线箭头连接符 16">
                <a:extLst>
                  <a:ext uri="{FF2B5EF4-FFF2-40B4-BE49-F238E27FC236}">
                    <a16:creationId xmlns:a16="http://schemas.microsoft.com/office/drawing/2014/main" id="{8902857A-4F5B-6B4A-98B5-BBE821CEED06}"/>
                  </a:ext>
                </a:extLst>
              </p:cNvPr>
              <p:cNvCxnSpPr>
                <a:cxnSpLocks/>
              </p:cNvCxnSpPr>
              <p:nvPr/>
            </p:nvCxnSpPr>
            <p:spPr>
              <a:xfrm flipH="1">
                <a:off x="2796416" y="2654180"/>
                <a:ext cx="4262646" cy="232115"/>
              </a:xfrm>
              <a:prstGeom prst="straightConnector1">
                <a:avLst/>
              </a:prstGeom>
              <a:ln w="127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A353494-CDA1-A64E-A4E2-520366B1A261}"/>
                  </a:ext>
                </a:extLst>
              </p:cNvPr>
              <p:cNvSpPr txBox="1"/>
              <p:nvPr/>
            </p:nvSpPr>
            <p:spPr>
              <a:xfrm>
                <a:off x="3234792" y="3079229"/>
                <a:ext cx="1102342" cy="400109"/>
              </a:xfrm>
              <a:prstGeom prst="rect">
                <a:avLst/>
              </a:prstGeom>
              <a:noFill/>
            </p:spPr>
            <p:txBody>
              <a:bodyPr wrap="none" rtlCol="0">
                <a:spAutoFit/>
              </a:bodyPr>
              <a:lstStyle/>
              <a:p>
                <a:r>
                  <a:rPr kumimoji="1" lang="en-US" altLang="zh-CN" sz="1350" dirty="0">
                    <a:solidFill>
                      <a:schemeClr val="accent1">
                        <a:lumMod val="75000"/>
                      </a:schemeClr>
                    </a:solidFill>
                  </a:rPr>
                  <a:t>server</a:t>
                </a:r>
                <a:endParaRPr kumimoji="1" lang="zh-CN" altLang="en-US" sz="1350" dirty="0">
                  <a:solidFill>
                    <a:schemeClr val="accent1">
                      <a:lumMod val="75000"/>
                    </a:schemeClr>
                  </a:solidFill>
                </a:endParaRPr>
              </a:p>
            </p:txBody>
          </p:sp>
          <p:cxnSp>
            <p:nvCxnSpPr>
              <p:cNvPr id="19" name="直线连接符 18">
                <a:extLst>
                  <a:ext uri="{FF2B5EF4-FFF2-40B4-BE49-F238E27FC236}">
                    <a16:creationId xmlns:a16="http://schemas.microsoft.com/office/drawing/2014/main" id="{C8E5C902-80AA-FC4E-A833-0B6A7E4518E6}"/>
                  </a:ext>
                </a:extLst>
              </p:cNvPr>
              <p:cNvCxnSpPr>
                <a:cxnSpLocks/>
              </p:cNvCxnSpPr>
              <p:nvPr/>
            </p:nvCxnSpPr>
            <p:spPr>
              <a:xfrm>
                <a:off x="2329731" y="3653220"/>
                <a:ext cx="5887941"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87813C5-4B91-D443-B947-F9C3565269E6}"/>
                  </a:ext>
                </a:extLst>
              </p:cNvPr>
              <p:cNvSpPr txBox="1"/>
              <p:nvPr/>
            </p:nvSpPr>
            <p:spPr>
              <a:xfrm>
                <a:off x="7300612" y="2777659"/>
                <a:ext cx="2098421" cy="677108"/>
              </a:xfrm>
              <a:prstGeom prst="rect">
                <a:avLst/>
              </a:prstGeom>
              <a:noFill/>
            </p:spPr>
            <p:txBody>
              <a:bodyPr wrap="square" rtlCol="0">
                <a:spAutoFit/>
              </a:bodyPr>
              <a:lstStyle/>
              <a:p>
                <a:r>
                  <a:rPr kumimoji="1" lang="zh-CN" altLang="en-US" sz="1350" dirty="0"/>
                  <a:t>服务发现协议</a:t>
                </a:r>
              </a:p>
            </p:txBody>
          </p:sp>
          <p:cxnSp>
            <p:nvCxnSpPr>
              <p:cNvPr id="23" name="直线箭头连接符 22">
                <a:extLst>
                  <a:ext uri="{FF2B5EF4-FFF2-40B4-BE49-F238E27FC236}">
                    <a16:creationId xmlns:a16="http://schemas.microsoft.com/office/drawing/2014/main" id="{9D64E283-5A98-1D49-8A64-45BAB07F077D}"/>
                  </a:ext>
                </a:extLst>
              </p:cNvPr>
              <p:cNvCxnSpPr>
                <a:cxnSpLocks/>
              </p:cNvCxnSpPr>
              <p:nvPr/>
            </p:nvCxnSpPr>
            <p:spPr>
              <a:xfrm flipH="1">
                <a:off x="2810081" y="4003439"/>
                <a:ext cx="4258628" cy="24787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2C61D15-68B6-C142-A884-F28ED52A9C5A}"/>
                  </a:ext>
                </a:extLst>
              </p:cNvPr>
              <p:cNvSpPr txBox="1"/>
              <p:nvPr/>
            </p:nvSpPr>
            <p:spPr>
              <a:xfrm>
                <a:off x="5622436" y="3684650"/>
                <a:ext cx="1232965" cy="400109"/>
              </a:xfrm>
              <a:prstGeom prst="rect">
                <a:avLst/>
              </a:prstGeom>
              <a:noFill/>
            </p:spPr>
            <p:txBody>
              <a:bodyPr wrap="none" rtlCol="0">
                <a:spAutoFit/>
              </a:bodyPr>
              <a:lstStyle/>
              <a:p>
                <a:r>
                  <a:rPr kumimoji="1" lang="en-US" altLang="zh-CN" sz="1350" dirty="0">
                    <a:solidFill>
                      <a:schemeClr val="accent1">
                        <a:lumMod val="75000"/>
                      </a:schemeClr>
                    </a:solidFill>
                  </a:rPr>
                  <a:t>server?</a:t>
                </a:r>
                <a:endParaRPr kumimoji="1" lang="zh-CN" altLang="en-US" sz="1350" dirty="0">
                  <a:solidFill>
                    <a:schemeClr val="accent1">
                      <a:lumMod val="75000"/>
                    </a:schemeClr>
                  </a:solidFill>
                </a:endParaRPr>
              </a:p>
            </p:txBody>
          </p:sp>
          <p:cxnSp>
            <p:nvCxnSpPr>
              <p:cNvPr id="25" name="直线箭头连接符 24">
                <a:extLst>
                  <a:ext uri="{FF2B5EF4-FFF2-40B4-BE49-F238E27FC236}">
                    <a16:creationId xmlns:a16="http://schemas.microsoft.com/office/drawing/2014/main" id="{397610DF-CB76-5847-BE97-5B82D0D28917}"/>
                  </a:ext>
                </a:extLst>
              </p:cNvPr>
              <p:cNvCxnSpPr>
                <a:cxnSpLocks/>
              </p:cNvCxnSpPr>
              <p:nvPr/>
            </p:nvCxnSpPr>
            <p:spPr>
              <a:xfrm>
                <a:off x="2810081" y="4424218"/>
                <a:ext cx="4276312" cy="306616"/>
              </a:xfrm>
              <a:prstGeom prst="straightConnector1">
                <a:avLst/>
              </a:prstGeom>
              <a:ln w="12700">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1EF4CE1-CB05-5449-B10C-668615B94B2B}"/>
                  </a:ext>
                </a:extLst>
              </p:cNvPr>
              <p:cNvSpPr txBox="1"/>
              <p:nvPr/>
            </p:nvSpPr>
            <p:spPr>
              <a:xfrm>
                <a:off x="3241251" y="4486417"/>
                <a:ext cx="1542483" cy="400109"/>
              </a:xfrm>
              <a:prstGeom prst="rect">
                <a:avLst/>
              </a:prstGeom>
              <a:noFill/>
            </p:spPr>
            <p:txBody>
              <a:bodyPr wrap="none" rtlCol="0">
                <a:spAutoFit/>
              </a:bodyPr>
              <a:lstStyle/>
              <a:p>
                <a:r>
                  <a:rPr kumimoji="1" lang="en-US" altLang="zh-CN" sz="1350" dirty="0" err="1">
                    <a:solidFill>
                      <a:schemeClr val="accent1">
                        <a:lumMod val="75000"/>
                      </a:schemeClr>
                    </a:solidFill>
                  </a:rPr>
                  <a:t>serverYes</a:t>
                </a:r>
                <a:endParaRPr kumimoji="1" lang="zh-CN" altLang="en-US" sz="1350" dirty="0">
                  <a:solidFill>
                    <a:schemeClr val="accent1">
                      <a:lumMod val="75000"/>
                    </a:schemeClr>
                  </a:solidFill>
                </a:endParaRPr>
              </a:p>
            </p:txBody>
          </p:sp>
          <p:cxnSp>
            <p:nvCxnSpPr>
              <p:cNvPr id="29" name="直线连接符 28">
                <a:extLst>
                  <a:ext uri="{FF2B5EF4-FFF2-40B4-BE49-F238E27FC236}">
                    <a16:creationId xmlns:a16="http://schemas.microsoft.com/office/drawing/2014/main" id="{A63FB730-BA10-6B4A-A307-8F83898ADA86}"/>
                  </a:ext>
                </a:extLst>
              </p:cNvPr>
              <p:cNvCxnSpPr>
                <a:cxnSpLocks/>
              </p:cNvCxnSpPr>
              <p:nvPr/>
            </p:nvCxnSpPr>
            <p:spPr>
              <a:xfrm>
                <a:off x="2329732" y="5053399"/>
                <a:ext cx="5880631"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7904788-0F80-6945-B644-F4BA65F69E4B}"/>
                  </a:ext>
                </a:extLst>
              </p:cNvPr>
              <p:cNvSpPr txBox="1"/>
              <p:nvPr/>
            </p:nvSpPr>
            <p:spPr>
              <a:xfrm>
                <a:off x="7293940" y="4194602"/>
                <a:ext cx="1526538" cy="677108"/>
              </a:xfrm>
              <a:prstGeom prst="rect">
                <a:avLst/>
              </a:prstGeom>
              <a:noFill/>
            </p:spPr>
            <p:txBody>
              <a:bodyPr wrap="square" rtlCol="0">
                <a:spAutoFit/>
              </a:bodyPr>
              <a:lstStyle/>
              <a:p>
                <a:r>
                  <a:rPr kumimoji="1" lang="zh-CN" altLang="en-US" sz="1350" dirty="0"/>
                  <a:t>心跳协议</a:t>
                </a:r>
              </a:p>
            </p:txBody>
          </p:sp>
        </p:grpSp>
        <p:grpSp>
          <p:nvGrpSpPr>
            <p:cNvPr id="49" name="组合 48">
              <a:extLst>
                <a:ext uri="{FF2B5EF4-FFF2-40B4-BE49-F238E27FC236}">
                  <a16:creationId xmlns:a16="http://schemas.microsoft.com/office/drawing/2014/main" id="{9D036887-D27D-AC47-B6D4-B1BB354923D0}"/>
                </a:ext>
              </a:extLst>
            </p:cNvPr>
            <p:cNvGrpSpPr/>
            <p:nvPr/>
          </p:nvGrpSpPr>
          <p:grpSpPr>
            <a:xfrm>
              <a:off x="7036229" y="5532921"/>
              <a:ext cx="2460030" cy="658135"/>
              <a:chOff x="7036229" y="5532921"/>
              <a:chExt cx="2460030" cy="658135"/>
            </a:xfrm>
          </p:grpSpPr>
          <p:cxnSp>
            <p:nvCxnSpPr>
              <p:cNvPr id="43" name="直线箭头连接符 42">
                <a:extLst>
                  <a:ext uri="{FF2B5EF4-FFF2-40B4-BE49-F238E27FC236}">
                    <a16:creationId xmlns:a16="http://schemas.microsoft.com/office/drawing/2014/main" id="{8BC77DF5-EDFB-C44A-8DA1-7E4FC99ED171}"/>
                  </a:ext>
                </a:extLst>
              </p:cNvPr>
              <p:cNvCxnSpPr>
                <a:cxnSpLocks/>
              </p:cNvCxnSpPr>
              <p:nvPr/>
            </p:nvCxnSpPr>
            <p:spPr>
              <a:xfrm>
                <a:off x="7036229" y="5716703"/>
                <a:ext cx="4870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1A4BF305-B997-134C-AFCB-585008AC7DDA}"/>
                  </a:ext>
                </a:extLst>
              </p:cNvPr>
              <p:cNvCxnSpPr>
                <a:cxnSpLocks/>
              </p:cNvCxnSpPr>
              <p:nvPr/>
            </p:nvCxnSpPr>
            <p:spPr>
              <a:xfrm>
                <a:off x="7036229" y="5970701"/>
                <a:ext cx="487094" cy="0"/>
              </a:xfrm>
              <a:prstGeom prst="straightConnector1">
                <a:avLst/>
              </a:prstGeom>
              <a:ln w="12700">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B89F66A1-0044-5048-A5B5-D9195FABA28F}"/>
                  </a:ext>
                </a:extLst>
              </p:cNvPr>
              <p:cNvSpPr txBox="1"/>
              <p:nvPr/>
            </p:nvSpPr>
            <p:spPr>
              <a:xfrm>
                <a:off x="7523323" y="5532921"/>
                <a:ext cx="1631302" cy="400109"/>
              </a:xfrm>
              <a:prstGeom prst="rect">
                <a:avLst/>
              </a:prstGeom>
              <a:noFill/>
            </p:spPr>
            <p:txBody>
              <a:bodyPr wrap="none" rtlCol="0">
                <a:spAutoFit/>
              </a:bodyPr>
              <a:lstStyle/>
              <a:p>
                <a:r>
                  <a:rPr kumimoji="1" lang="en-US" altLang="zh-CN" sz="1350" dirty="0"/>
                  <a:t>TCP, Unicast</a:t>
                </a:r>
                <a:endParaRPr kumimoji="1" lang="zh-CN" altLang="en-US" sz="1350" dirty="0"/>
              </a:p>
            </p:txBody>
          </p:sp>
          <p:sp>
            <p:nvSpPr>
              <p:cNvPr id="46" name="文本框 45">
                <a:extLst>
                  <a:ext uri="{FF2B5EF4-FFF2-40B4-BE49-F238E27FC236}">
                    <a16:creationId xmlns:a16="http://schemas.microsoft.com/office/drawing/2014/main" id="{4E4F34A0-73F8-BC41-BD00-C096D9467DAC}"/>
                  </a:ext>
                </a:extLst>
              </p:cNvPr>
              <p:cNvSpPr txBox="1"/>
              <p:nvPr/>
            </p:nvSpPr>
            <p:spPr>
              <a:xfrm>
                <a:off x="7526713" y="5790947"/>
                <a:ext cx="1969546" cy="400109"/>
              </a:xfrm>
              <a:prstGeom prst="rect">
                <a:avLst/>
              </a:prstGeom>
              <a:noFill/>
            </p:spPr>
            <p:txBody>
              <a:bodyPr wrap="none" rtlCol="0">
                <a:spAutoFit/>
              </a:bodyPr>
              <a:lstStyle/>
              <a:p>
                <a:r>
                  <a:rPr kumimoji="1" lang="en-US" altLang="zh-CN" sz="1350" dirty="0"/>
                  <a:t>UDP, Broadcast</a:t>
                </a:r>
                <a:endParaRPr kumimoji="1" lang="zh-CN" altLang="en-US" sz="1350" dirty="0"/>
              </a:p>
            </p:txBody>
          </p:sp>
        </p:grpSp>
      </p:grpSp>
    </p:spTree>
    <p:extLst>
      <p:ext uri="{BB962C8B-B14F-4D97-AF65-F5344CB8AC3E}">
        <p14:creationId xmlns:p14="http://schemas.microsoft.com/office/powerpoint/2010/main" val="374706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2E0DF-BF65-204F-84D0-0A3672B5D8F2}"/>
              </a:ext>
            </a:extLst>
          </p:cNvPr>
          <p:cNvSpPr>
            <a:spLocks noGrp="1"/>
          </p:cNvSpPr>
          <p:nvPr>
            <p:ph type="title"/>
          </p:nvPr>
        </p:nvSpPr>
        <p:spPr/>
        <p:txBody>
          <a:bodyPr/>
          <a:lstStyle/>
          <a:p>
            <a:r>
              <a:rPr lang="zh-CN" altLang="en-US" sz="3200" b="1" dirty="0">
                <a:solidFill>
                  <a:schemeClr val="accent1"/>
                </a:solidFill>
              </a:rPr>
              <a:t>音频控制协议</a:t>
            </a:r>
          </a:p>
        </p:txBody>
      </p:sp>
      <p:grpSp>
        <p:nvGrpSpPr>
          <p:cNvPr id="33" name="组合 32">
            <a:extLst>
              <a:ext uri="{FF2B5EF4-FFF2-40B4-BE49-F238E27FC236}">
                <a16:creationId xmlns:a16="http://schemas.microsoft.com/office/drawing/2014/main" id="{CB333CA9-9084-1C4B-BD54-BC16867B16FD}"/>
              </a:ext>
            </a:extLst>
          </p:cNvPr>
          <p:cNvGrpSpPr/>
          <p:nvPr/>
        </p:nvGrpSpPr>
        <p:grpSpPr>
          <a:xfrm>
            <a:off x="4974594" y="2333501"/>
            <a:ext cx="3849366" cy="3462826"/>
            <a:chOff x="5645099" y="2207562"/>
            <a:chExt cx="5132487" cy="4617100"/>
          </a:xfrm>
        </p:grpSpPr>
        <p:grpSp>
          <p:nvGrpSpPr>
            <p:cNvPr id="24" name="组合 23">
              <a:extLst>
                <a:ext uri="{FF2B5EF4-FFF2-40B4-BE49-F238E27FC236}">
                  <a16:creationId xmlns:a16="http://schemas.microsoft.com/office/drawing/2014/main" id="{DF29CBC3-F35F-D842-8862-AF60C58C9BDF}"/>
                </a:ext>
              </a:extLst>
            </p:cNvPr>
            <p:cNvGrpSpPr/>
            <p:nvPr/>
          </p:nvGrpSpPr>
          <p:grpSpPr>
            <a:xfrm>
              <a:off x="5645099" y="2207562"/>
              <a:ext cx="4653191" cy="4617100"/>
              <a:chOff x="5645099" y="2207562"/>
              <a:chExt cx="4653191" cy="4617100"/>
            </a:xfrm>
          </p:grpSpPr>
          <p:grpSp>
            <p:nvGrpSpPr>
              <p:cNvPr id="13" name="组合 12">
                <a:extLst>
                  <a:ext uri="{FF2B5EF4-FFF2-40B4-BE49-F238E27FC236}">
                    <a16:creationId xmlns:a16="http://schemas.microsoft.com/office/drawing/2014/main" id="{2CC7E0B1-36B6-3C41-A59A-6E343635B23B}"/>
                  </a:ext>
                </a:extLst>
              </p:cNvPr>
              <p:cNvGrpSpPr/>
              <p:nvPr/>
            </p:nvGrpSpPr>
            <p:grpSpPr>
              <a:xfrm>
                <a:off x="5645099" y="2207562"/>
                <a:ext cx="4653191" cy="3787761"/>
                <a:chOff x="5645099" y="2207562"/>
                <a:chExt cx="4653191" cy="3787761"/>
              </a:xfrm>
            </p:grpSpPr>
            <p:sp>
              <p:nvSpPr>
                <p:cNvPr id="4" name="矩形 3">
                  <a:extLst>
                    <a:ext uri="{FF2B5EF4-FFF2-40B4-BE49-F238E27FC236}">
                      <a16:creationId xmlns:a16="http://schemas.microsoft.com/office/drawing/2014/main" id="{0CA66FD2-E99F-0942-8FE8-4A32A2E24EAD}"/>
                    </a:ext>
                  </a:extLst>
                </p:cNvPr>
                <p:cNvSpPr/>
                <p:nvPr/>
              </p:nvSpPr>
              <p:spPr>
                <a:xfrm>
                  <a:off x="5645099" y="2207562"/>
                  <a:ext cx="1173023" cy="43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dirty="0"/>
                    <a:t>Server</a:t>
                  </a:r>
                  <a:endParaRPr kumimoji="1" lang="zh-CN" altLang="en-US" sz="1350" dirty="0"/>
                </a:p>
              </p:txBody>
            </p:sp>
            <p:sp>
              <p:nvSpPr>
                <p:cNvPr id="5" name="矩形 4">
                  <a:extLst>
                    <a:ext uri="{FF2B5EF4-FFF2-40B4-BE49-F238E27FC236}">
                      <a16:creationId xmlns:a16="http://schemas.microsoft.com/office/drawing/2014/main" id="{2FA6D0DF-C502-BC46-9B4F-09AB7DF59561}"/>
                    </a:ext>
                  </a:extLst>
                </p:cNvPr>
                <p:cNvSpPr/>
                <p:nvPr/>
              </p:nvSpPr>
              <p:spPr>
                <a:xfrm>
                  <a:off x="8846974" y="2207562"/>
                  <a:ext cx="1173023" cy="432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350" dirty="0"/>
                    <a:t>Client</a:t>
                  </a:r>
                  <a:endParaRPr kumimoji="1" lang="zh-CN" altLang="en-US" sz="1350" dirty="0"/>
                </a:p>
              </p:txBody>
            </p:sp>
            <p:cxnSp>
              <p:nvCxnSpPr>
                <p:cNvPr id="6" name="直线连接符 5">
                  <a:extLst>
                    <a:ext uri="{FF2B5EF4-FFF2-40B4-BE49-F238E27FC236}">
                      <a16:creationId xmlns:a16="http://schemas.microsoft.com/office/drawing/2014/main" id="{D0F66CC4-9A02-7E46-B1BB-F58272881252}"/>
                    </a:ext>
                  </a:extLst>
                </p:cNvPr>
                <p:cNvCxnSpPr>
                  <a:cxnSpLocks/>
                  <a:stCxn id="4" idx="2"/>
                </p:cNvCxnSpPr>
                <p:nvPr/>
              </p:nvCxnSpPr>
              <p:spPr>
                <a:xfrm>
                  <a:off x="6231611" y="2639872"/>
                  <a:ext cx="0" cy="335545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43720267-1B3D-4644-B465-81C0B47D69FD}"/>
                    </a:ext>
                  </a:extLst>
                </p:cNvPr>
                <p:cNvCxnSpPr>
                  <a:cxnSpLocks/>
                </p:cNvCxnSpPr>
                <p:nvPr/>
              </p:nvCxnSpPr>
              <p:spPr>
                <a:xfrm>
                  <a:off x="9439471" y="2639872"/>
                  <a:ext cx="0" cy="33554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F9F0809-5E23-BA4F-9867-26B7AFD418AC}"/>
                    </a:ext>
                  </a:extLst>
                </p:cNvPr>
                <p:cNvCxnSpPr>
                  <a:cxnSpLocks/>
                </p:cNvCxnSpPr>
                <p:nvPr/>
              </p:nvCxnSpPr>
              <p:spPr>
                <a:xfrm>
                  <a:off x="5908430" y="2822752"/>
                  <a:ext cx="4389860"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464A2C90-2F47-C94B-ACD8-D18E83F1DB89}"/>
                    </a:ext>
                  </a:extLst>
                </p:cNvPr>
                <p:cNvCxnSpPr>
                  <a:cxnSpLocks/>
                </p:cNvCxnSpPr>
                <p:nvPr/>
              </p:nvCxnSpPr>
              <p:spPr>
                <a:xfrm>
                  <a:off x="6223226" y="3538991"/>
                  <a:ext cx="3202998" cy="323064"/>
                </a:xfrm>
                <a:prstGeom prst="straightConnector1">
                  <a:avLst/>
                </a:prstGeom>
                <a:ln w="12700">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7BA0197-CB01-D744-84F0-0951BEC6E05A}"/>
                    </a:ext>
                  </a:extLst>
                </p:cNvPr>
                <p:cNvSpPr txBox="1"/>
                <p:nvPr/>
              </p:nvSpPr>
              <p:spPr>
                <a:xfrm>
                  <a:off x="8333049" y="2879045"/>
                  <a:ext cx="639491" cy="400109"/>
                </a:xfrm>
                <a:prstGeom prst="rect">
                  <a:avLst/>
                </a:prstGeom>
                <a:noFill/>
              </p:spPr>
              <p:txBody>
                <a:bodyPr wrap="none" rtlCol="0">
                  <a:spAutoFit/>
                </a:bodyPr>
                <a:lstStyle/>
                <a:p>
                  <a:r>
                    <a:rPr kumimoji="1" lang="en-US" altLang="zh-CN" sz="1350" dirty="0">
                      <a:solidFill>
                        <a:schemeClr val="accent1">
                          <a:lumMod val="75000"/>
                        </a:schemeClr>
                      </a:solidFill>
                    </a:rPr>
                    <a:t>play</a:t>
                  </a:r>
                  <a:endParaRPr kumimoji="1" lang="zh-CN" altLang="en-US" sz="1350" dirty="0">
                    <a:solidFill>
                      <a:schemeClr val="accent1">
                        <a:lumMod val="75000"/>
                      </a:schemeClr>
                    </a:solidFill>
                  </a:endParaRPr>
                </a:p>
              </p:txBody>
            </p:sp>
            <p:cxnSp>
              <p:nvCxnSpPr>
                <p:cNvPr id="11" name="直线箭头连接符 10">
                  <a:extLst>
                    <a:ext uri="{FF2B5EF4-FFF2-40B4-BE49-F238E27FC236}">
                      <a16:creationId xmlns:a16="http://schemas.microsoft.com/office/drawing/2014/main" id="{0E701268-2774-3C40-8461-F3F53A7BAA86}"/>
                    </a:ext>
                  </a:extLst>
                </p:cNvPr>
                <p:cNvCxnSpPr>
                  <a:cxnSpLocks/>
                </p:cNvCxnSpPr>
                <p:nvPr/>
              </p:nvCxnSpPr>
              <p:spPr>
                <a:xfrm flipH="1">
                  <a:off x="6231331" y="3171054"/>
                  <a:ext cx="3208422" cy="232115"/>
                </a:xfrm>
                <a:prstGeom prst="straightConnector1">
                  <a:avLst/>
                </a:prstGeom>
                <a:ln w="127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5F8136F-1EBA-584B-A442-444A4669C24A}"/>
                    </a:ext>
                  </a:extLst>
                </p:cNvPr>
                <p:cNvSpPr txBox="1"/>
                <p:nvPr/>
              </p:nvSpPr>
              <p:spPr>
                <a:xfrm>
                  <a:off x="6547760" y="3596103"/>
                  <a:ext cx="917345" cy="400109"/>
                </a:xfrm>
                <a:prstGeom prst="rect">
                  <a:avLst/>
                </a:prstGeom>
                <a:noFill/>
              </p:spPr>
              <p:txBody>
                <a:bodyPr wrap="none" rtlCol="0">
                  <a:spAutoFit/>
                </a:bodyPr>
                <a:lstStyle/>
                <a:p>
                  <a:r>
                    <a:rPr kumimoji="1" lang="en-US" altLang="zh-CN" sz="1350" dirty="0" err="1">
                      <a:solidFill>
                        <a:schemeClr val="accent1">
                          <a:lumMod val="75000"/>
                        </a:schemeClr>
                      </a:solidFill>
                    </a:rPr>
                    <a:t>playOk</a:t>
                  </a:r>
                  <a:endParaRPr kumimoji="1" lang="zh-CN" altLang="en-US" sz="1350" dirty="0">
                    <a:solidFill>
                      <a:schemeClr val="accent1">
                        <a:lumMod val="75000"/>
                      </a:schemeClr>
                    </a:solidFill>
                  </a:endParaRPr>
                </a:p>
              </p:txBody>
            </p:sp>
            <p:cxnSp>
              <p:nvCxnSpPr>
                <p:cNvPr id="14" name="直线连接符 13">
                  <a:extLst>
                    <a:ext uri="{FF2B5EF4-FFF2-40B4-BE49-F238E27FC236}">
                      <a16:creationId xmlns:a16="http://schemas.microsoft.com/office/drawing/2014/main" id="{2DF890C8-C2F0-DD4F-9902-07A8EA176F16}"/>
                    </a:ext>
                  </a:extLst>
                </p:cNvPr>
                <p:cNvCxnSpPr>
                  <a:cxnSpLocks/>
                </p:cNvCxnSpPr>
                <p:nvPr/>
              </p:nvCxnSpPr>
              <p:spPr>
                <a:xfrm>
                  <a:off x="5908430" y="5108752"/>
                  <a:ext cx="4389860"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EBD966F-8127-8040-B7F1-9DA73CC5E745}"/>
                    </a:ext>
                  </a:extLst>
                </p:cNvPr>
                <p:cNvSpPr txBox="1"/>
                <p:nvPr/>
              </p:nvSpPr>
              <p:spPr>
                <a:xfrm>
                  <a:off x="8355243" y="3919053"/>
                  <a:ext cx="789105" cy="400109"/>
                </a:xfrm>
                <a:prstGeom prst="rect">
                  <a:avLst/>
                </a:prstGeom>
                <a:noFill/>
              </p:spPr>
              <p:txBody>
                <a:bodyPr wrap="none" rtlCol="0">
                  <a:spAutoFit/>
                </a:bodyPr>
                <a:lstStyle/>
                <a:p>
                  <a:r>
                    <a:rPr kumimoji="1" lang="en-US" altLang="zh-CN" sz="1350" dirty="0">
                      <a:solidFill>
                        <a:schemeClr val="accent1">
                          <a:lumMod val="75000"/>
                        </a:schemeClr>
                      </a:solidFill>
                    </a:rPr>
                    <a:t>audio</a:t>
                  </a:r>
                  <a:endParaRPr kumimoji="1" lang="zh-CN" altLang="en-US" sz="1350" dirty="0">
                    <a:solidFill>
                      <a:schemeClr val="accent1">
                        <a:lumMod val="75000"/>
                      </a:schemeClr>
                    </a:solidFill>
                  </a:endParaRPr>
                </a:p>
              </p:txBody>
            </p:sp>
            <p:cxnSp>
              <p:nvCxnSpPr>
                <p:cNvPr id="16" name="直线箭头连接符 15">
                  <a:extLst>
                    <a:ext uri="{FF2B5EF4-FFF2-40B4-BE49-F238E27FC236}">
                      <a16:creationId xmlns:a16="http://schemas.microsoft.com/office/drawing/2014/main" id="{A1CF7F1F-84D1-114E-A15C-A803BB8E36B5}"/>
                    </a:ext>
                  </a:extLst>
                </p:cNvPr>
                <p:cNvCxnSpPr>
                  <a:cxnSpLocks/>
                </p:cNvCxnSpPr>
                <p:nvPr/>
              </p:nvCxnSpPr>
              <p:spPr>
                <a:xfrm flipH="1">
                  <a:off x="6239998" y="4211062"/>
                  <a:ext cx="3208422" cy="232115"/>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ED6524C-24CE-A843-A5CB-F246AB99908E}"/>
                    </a:ext>
                  </a:extLst>
                </p:cNvPr>
                <p:cNvCxnSpPr>
                  <a:cxnSpLocks/>
                </p:cNvCxnSpPr>
                <p:nvPr/>
              </p:nvCxnSpPr>
              <p:spPr>
                <a:xfrm flipH="1">
                  <a:off x="6239997" y="4327536"/>
                  <a:ext cx="3208422" cy="232115"/>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C263D2A5-A54E-4242-A193-3A5B58704E7F}"/>
                    </a:ext>
                  </a:extLst>
                </p:cNvPr>
                <p:cNvCxnSpPr>
                  <a:cxnSpLocks/>
                </p:cNvCxnSpPr>
                <p:nvPr/>
              </p:nvCxnSpPr>
              <p:spPr>
                <a:xfrm flipH="1">
                  <a:off x="6239997" y="4461324"/>
                  <a:ext cx="3208422" cy="232115"/>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BD3895EC-3F74-934F-BEFA-9DD98D9DB521}"/>
                    </a:ext>
                  </a:extLst>
                </p:cNvPr>
                <p:cNvCxnSpPr>
                  <a:cxnSpLocks/>
                </p:cNvCxnSpPr>
                <p:nvPr/>
              </p:nvCxnSpPr>
              <p:spPr>
                <a:xfrm flipH="1">
                  <a:off x="6239997" y="4578293"/>
                  <a:ext cx="3208422" cy="232115"/>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5DEDE0C-7382-5A42-9F50-4D97F40270EE}"/>
                    </a:ext>
                  </a:extLst>
                </p:cNvPr>
                <p:cNvSpPr txBox="1"/>
                <p:nvPr/>
              </p:nvSpPr>
              <p:spPr>
                <a:xfrm>
                  <a:off x="8333049" y="5152570"/>
                  <a:ext cx="663003" cy="400109"/>
                </a:xfrm>
                <a:prstGeom prst="rect">
                  <a:avLst/>
                </a:prstGeom>
                <a:noFill/>
              </p:spPr>
              <p:txBody>
                <a:bodyPr wrap="none" rtlCol="0">
                  <a:spAutoFit/>
                </a:bodyPr>
                <a:lstStyle/>
                <a:p>
                  <a:r>
                    <a:rPr kumimoji="1" lang="en-US" altLang="zh-CN" sz="1350" dirty="0">
                      <a:solidFill>
                        <a:schemeClr val="accent1">
                          <a:lumMod val="75000"/>
                        </a:schemeClr>
                      </a:solidFill>
                    </a:rPr>
                    <a:t>stop</a:t>
                  </a:r>
                  <a:endParaRPr kumimoji="1" lang="zh-CN" altLang="en-US" sz="1350" dirty="0">
                    <a:solidFill>
                      <a:schemeClr val="accent1">
                        <a:lumMod val="75000"/>
                      </a:schemeClr>
                    </a:solidFill>
                  </a:endParaRPr>
                </a:p>
              </p:txBody>
            </p:sp>
            <p:cxnSp>
              <p:nvCxnSpPr>
                <p:cNvPr id="31" name="直线箭头连接符 30">
                  <a:extLst>
                    <a:ext uri="{FF2B5EF4-FFF2-40B4-BE49-F238E27FC236}">
                      <a16:creationId xmlns:a16="http://schemas.microsoft.com/office/drawing/2014/main" id="{830F44F0-8089-D440-912A-56E4DBC48A72}"/>
                    </a:ext>
                  </a:extLst>
                </p:cNvPr>
                <p:cNvCxnSpPr>
                  <a:cxnSpLocks/>
                </p:cNvCxnSpPr>
                <p:nvPr/>
              </p:nvCxnSpPr>
              <p:spPr>
                <a:xfrm flipH="1">
                  <a:off x="6231331" y="5444821"/>
                  <a:ext cx="3208422" cy="232115"/>
                </a:xfrm>
                <a:prstGeom prst="straightConnector1">
                  <a:avLst/>
                </a:prstGeom>
                <a:ln w="127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B8ABF78F-3754-AD49-8BDF-BF403952E30C}"/>
                    </a:ext>
                  </a:extLst>
                </p:cNvPr>
                <p:cNvCxnSpPr>
                  <a:cxnSpLocks/>
                </p:cNvCxnSpPr>
                <p:nvPr/>
              </p:nvCxnSpPr>
              <p:spPr>
                <a:xfrm>
                  <a:off x="5908430" y="5825731"/>
                  <a:ext cx="4389860"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直线箭头连接符 19">
                <a:extLst>
                  <a:ext uri="{FF2B5EF4-FFF2-40B4-BE49-F238E27FC236}">
                    <a16:creationId xmlns:a16="http://schemas.microsoft.com/office/drawing/2014/main" id="{4619F869-1D92-024F-AEF9-ED2BA6CA82ED}"/>
                  </a:ext>
                </a:extLst>
              </p:cNvPr>
              <p:cNvCxnSpPr>
                <a:cxnSpLocks/>
              </p:cNvCxnSpPr>
              <p:nvPr/>
            </p:nvCxnSpPr>
            <p:spPr>
              <a:xfrm>
                <a:off x="7446717" y="6350308"/>
                <a:ext cx="4309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EAEBAC24-3D51-2340-B860-229DAB64E81A}"/>
                  </a:ext>
                </a:extLst>
              </p:cNvPr>
              <p:cNvCxnSpPr>
                <a:cxnSpLocks/>
              </p:cNvCxnSpPr>
              <p:nvPr/>
            </p:nvCxnSpPr>
            <p:spPr>
              <a:xfrm>
                <a:off x="7446717" y="6604308"/>
                <a:ext cx="430908"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B33A043-606B-F04D-8CE2-9944F07451B8}"/>
                  </a:ext>
                </a:extLst>
              </p:cNvPr>
              <p:cNvSpPr txBox="1"/>
              <p:nvPr/>
            </p:nvSpPr>
            <p:spPr>
              <a:xfrm>
                <a:off x="7877624" y="6166527"/>
                <a:ext cx="633080" cy="400109"/>
              </a:xfrm>
              <a:prstGeom prst="rect">
                <a:avLst/>
              </a:prstGeom>
              <a:noFill/>
            </p:spPr>
            <p:txBody>
              <a:bodyPr wrap="none" rtlCol="0">
                <a:spAutoFit/>
              </a:bodyPr>
              <a:lstStyle/>
              <a:p>
                <a:r>
                  <a:rPr kumimoji="1" lang="en-US" altLang="zh-CN" sz="1350" dirty="0"/>
                  <a:t>TCP</a:t>
                </a:r>
                <a:endParaRPr kumimoji="1" lang="zh-CN" altLang="en-US" sz="1350" dirty="0"/>
              </a:p>
            </p:txBody>
          </p:sp>
          <p:sp>
            <p:nvSpPr>
              <p:cNvPr id="23" name="文本框 22">
                <a:extLst>
                  <a:ext uri="{FF2B5EF4-FFF2-40B4-BE49-F238E27FC236}">
                    <a16:creationId xmlns:a16="http://schemas.microsoft.com/office/drawing/2014/main" id="{ADC23F1A-F789-DA4F-82D9-F8E10416FF93}"/>
                  </a:ext>
                </a:extLst>
              </p:cNvPr>
              <p:cNvSpPr txBox="1"/>
              <p:nvPr/>
            </p:nvSpPr>
            <p:spPr>
              <a:xfrm>
                <a:off x="7880623" y="6424553"/>
                <a:ext cx="618117" cy="400109"/>
              </a:xfrm>
              <a:prstGeom prst="rect">
                <a:avLst/>
              </a:prstGeom>
              <a:noFill/>
            </p:spPr>
            <p:txBody>
              <a:bodyPr wrap="none" rtlCol="0">
                <a:spAutoFit/>
              </a:bodyPr>
              <a:lstStyle/>
              <a:p>
                <a:r>
                  <a:rPr kumimoji="1" lang="en-US" altLang="zh-CN" sz="1350" dirty="0"/>
                  <a:t>RTP</a:t>
                </a:r>
                <a:endParaRPr kumimoji="1" lang="zh-CN" altLang="en-US" sz="1350" dirty="0"/>
              </a:p>
            </p:txBody>
          </p:sp>
        </p:grpSp>
        <p:sp>
          <p:nvSpPr>
            <p:cNvPr id="29" name="文本框 28">
              <a:extLst>
                <a:ext uri="{FF2B5EF4-FFF2-40B4-BE49-F238E27FC236}">
                  <a16:creationId xmlns:a16="http://schemas.microsoft.com/office/drawing/2014/main" id="{1CAB730C-1B2E-EE43-9101-D45BBEA3A01B}"/>
                </a:ext>
              </a:extLst>
            </p:cNvPr>
            <p:cNvSpPr txBox="1"/>
            <p:nvPr/>
          </p:nvSpPr>
          <p:spPr>
            <a:xfrm>
              <a:off x="9608035" y="3726175"/>
              <a:ext cx="1169551" cy="400109"/>
            </a:xfrm>
            <a:prstGeom prst="rect">
              <a:avLst/>
            </a:prstGeom>
            <a:noFill/>
          </p:spPr>
          <p:txBody>
            <a:bodyPr wrap="none" rtlCol="0">
              <a:spAutoFit/>
            </a:bodyPr>
            <a:lstStyle/>
            <a:p>
              <a:r>
                <a:rPr kumimoji="1" lang="zh-CN" altLang="en-US" sz="1350" dirty="0"/>
                <a:t>请求播放</a:t>
              </a:r>
            </a:p>
          </p:txBody>
        </p:sp>
        <p:sp>
          <p:nvSpPr>
            <p:cNvPr id="32" name="文本框 31">
              <a:extLst>
                <a:ext uri="{FF2B5EF4-FFF2-40B4-BE49-F238E27FC236}">
                  <a16:creationId xmlns:a16="http://schemas.microsoft.com/office/drawing/2014/main" id="{41AC783B-848D-2F47-9D89-B83698180E7F}"/>
                </a:ext>
              </a:extLst>
            </p:cNvPr>
            <p:cNvSpPr txBox="1"/>
            <p:nvPr/>
          </p:nvSpPr>
          <p:spPr>
            <a:xfrm>
              <a:off x="9608035" y="5275236"/>
              <a:ext cx="1169551" cy="400109"/>
            </a:xfrm>
            <a:prstGeom prst="rect">
              <a:avLst/>
            </a:prstGeom>
            <a:noFill/>
          </p:spPr>
          <p:txBody>
            <a:bodyPr wrap="none" rtlCol="0">
              <a:spAutoFit/>
            </a:bodyPr>
            <a:lstStyle/>
            <a:p>
              <a:r>
                <a:rPr kumimoji="1" lang="zh-CN" altLang="en-US" sz="1350" dirty="0"/>
                <a:t>请求暂停</a:t>
              </a:r>
            </a:p>
          </p:txBody>
        </p:sp>
      </p:grpSp>
      <p:sp>
        <p:nvSpPr>
          <p:cNvPr id="35" name="文本框 34">
            <a:extLst>
              <a:ext uri="{FF2B5EF4-FFF2-40B4-BE49-F238E27FC236}">
                <a16:creationId xmlns:a16="http://schemas.microsoft.com/office/drawing/2014/main" id="{87E3D114-256A-F64D-9B3E-253B57C4554D}"/>
              </a:ext>
            </a:extLst>
          </p:cNvPr>
          <p:cNvSpPr txBox="1"/>
          <p:nvPr/>
        </p:nvSpPr>
        <p:spPr>
          <a:xfrm>
            <a:off x="351452" y="1987207"/>
            <a:ext cx="4268698" cy="4247317"/>
          </a:xfrm>
          <a:prstGeom prst="rect">
            <a:avLst/>
          </a:prstGeom>
          <a:noFill/>
        </p:spPr>
        <p:txBody>
          <a:bodyPr wrap="square" rtlCol="0">
            <a:spAutoFit/>
          </a:bodyPr>
          <a:lstStyle/>
          <a:p>
            <a:r>
              <a:rPr kumimoji="1" lang="zh-CN" altLang="en-US" dirty="0"/>
              <a:t>音频控制协议：用于</a:t>
            </a:r>
            <a:r>
              <a:rPr kumimoji="1" lang="en-US" altLang="zh-CN" dirty="0"/>
              <a:t>Server</a:t>
            </a:r>
            <a:r>
              <a:rPr kumimoji="1" lang="zh-CN" altLang="en-US" dirty="0"/>
              <a:t>端和</a:t>
            </a:r>
            <a:r>
              <a:rPr kumimoji="1" lang="en-US" altLang="zh-CN" dirty="0"/>
              <a:t>Client</a:t>
            </a:r>
            <a:r>
              <a:rPr kumimoji="1" lang="zh-CN" altLang="en-US" dirty="0"/>
              <a:t>端沟通音频播放情况。</a:t>
            </a:r>
            <a:endParaRPr kumimoji="1" lang="en-US" altLang="zh-CN" dirty="0"/>
          </a:p>
          <a:p>
            <a:endParaRPr kumimoji="1" lang="en-US" altLang="zh-CN" dirty="0"/>
          </a:p>
          <a:p>
            <a:r>
              <a:rPr kumimoji="1" lang="zh-CN" altLang="en-US" dirty="0"/>
              <a:t>请求播放：</a:t>
            </a:r>
            <a:endParaRPr kumimoji="1" lang="en-US" altLang="zh-CN" dirty="0"/>
          </a:p>
          <a:p>
            <a:r>
              <a:rPr kumimoji="1" lang="zh-CN" altLang="en-US" dirty="0"/>
              <a:t>（</a:t>
            </a:r>
            <a:r>
              <a:rPr kumimoji="1" lang="en-US" altLang="zh-CN" dirty="0"/>
              <a:t>1</a:t>
            </a:r>
            <a:r>
              <a:rPr kumimoji="1" lang="zh-CN" altLang="en-US" dirty="0"/>
              <a:t>）</a:t>
            </a:r>
            <a:r>
              <a:rPr kumimoji="1" lang="en-US" altLang="zh-CN" dirty="0"/>
              <a:t>Client</a:t>
            </a:r>
            <a:r>
              <a:rPr kumimoji="1" lang="zh-CN" altLang="en-US" dirty="0"/>
              <a:t>端：向</a:t>
            </a:r>
            <a:r>
              <a:rPr kumimoji="1" lang="en-US" altLang="zh-CN" dirty="0"/>
              <a:t>Server</a:t>
            </a:r>
            <a:r>
              <a:rPr kumimoji="1" lang="zh-CN" altLang="en-US" dirty="0"/>
              <a:t>发送消息“</a:t>
            </a:r>
            <a:r>
              <a:rPr kumimoji="1" lang="en-US" altLang="zh-CN" dirty="0"/>
              <a:t>play</a:t>
            </a:r>
            <a:r>
              <a:rPr kumimoji="1" lang="zh-CN" altLang="en-US" dirty="0"/>
              <a:t>”。</a:t>
            </a:r>
            <a:endParaRPr kumimoji="1" lang="en-US" altLang="zh-CN" dirty="0"/>
          </a:p>
          <a:p>
            <a:r>
              <a:rPr kumimoji="1" lang="zh-CN" altLang="en-US" dirty="0"/>
              <a:t>（</a:t>
            </a:r>
            <a:r>
              <a:rPr kumimoji="1" lang="en-US" altLang="zh-CN" dirty="0"/>
              <a:t>2</a:t>
            </a:r>
            <a:r>
              <a:rPr kumimoji="1" lang="zh-CN" altLang="en-US" dirty="0"/>
              <a:t>）</a:t>
            </a:r>
            <a:r>
              <a:rPr kumimoji="1" lang="en-US" altLang="zh-CN" dirty="0"/>
              <a:t>Server</a:t>
            </a:r>
            <a:r>
              <a:rPr kumimoji="1" lang="zh-CN" altLang="en-US" dirty="0"/>
              <a:t>端：接收到消息后，准备好接收音频流，并向</a:t>
            </a:r>
            <a:r>
              <a:rPr kumimoji="1" lang="en-US" altLang="zh-CN" dirty="0"/>
              <a:t>Client</a:t>
            </a:r>
            <a:r>
              <a:rPr kumimoji="1" lang="zh-CN" altLang="en-US" dirty="0"/>
              <a:t>发送消息“</a:t>
            </a:r>
            <a:r>
              <a:rPr kumimoji="1" lang="en-US" altLang="zh-CN" dirty="0" err="1"/>
              <a:t>playOk</a:t>
            </a:r>
            <a:r>
              <a:rPr kumimoji="1" lang="zh-CN" altLang="en-US" dirty="0"/>
              <a:t>”。</a:t>
            </a:r>
            <a:endParaRPr kumimoji="1" lang="en-US" altLang="zh-CN" dirty="0"/>
          </a:p>
          <a:p>
            <a:r>
              <a:rPr kumimoji="1" lang="zh-CN" altLang="en-US" dirty="0"/>
              <a:t>（</a:t>
            </a:r>
            <a:r>
              <a:rPr kumimoji="1" lang="en-US" altLang="zh-CN" dirty="0"/>
              <a:t>3</a:t>
            </a:r>
            <a:r>
              <a:rPr kumimoji="1" lang="zh-CN" altLang="en-US" dirty="0"/>
              <a:t>）</a:t>
            </a:r>
            <a:r>
              <a:rPr kumimoji="1" lang="en-US" altLang="zh-CN" dirty="0"/>
              <a:t>Client</a:t>
            </a:r>
            <a:r>
              <a:rPr kumimoji="1" lang="zh-CN" altLang="en-US" dirty="0"/>
              <a:t>端：接收到消息后，通过</a:t>
            </a:r>
            <a:r>
              <a:rPr kumimoji="1" lang="en-US" altLang="zh-CN" dirty="0"/>
              <a:t>RTP</a:t>
            </a:r>
            <a:r>
              <a:rPr kumimoji="1" lang="zh-CN" altLang="en-US" dirty="0"/>
              <a:t>协议向</a:t>
            </a:r>
            <a:r>
              <a:rPr kumimoji="1" lang="en-US" altLang="zh-CN" dirty="0"/>
              <a:t>Server</a:t>
            </a:r>
            <a:r>
              <a:rPr kumimoji="1" lang="zh-CN" altLang="en-US" dirty="0"/>
              <a:t>发送音频信号。</a:t>
            </a:r>
            <a:endParaRPr kumimoji="1" lang="en-US" altLang="zh-CN" dirty="0"/>
          </a:p>
          <a:p>
            <a:endParaRPr kumimoji="1" lang="en-US" altLang="zh-CN" dirty="0"/>
          </a:p>
          <a:p>
            <a:r>
              <a:rPr kumimoji="1" lang="zh-CN" altLang="en-US" dirty="0"/>
              <a:t>请求暂停：</a:t>
            </a:r>
            <a:endParaRPr kumimoji="1" lang="en-US" altLang="zh-CN" dirty="0"/>
          </a:p>
          <a:p>
            <a:r>
              <a:rPr kumimoji="1" lang="zh-CN" altLang="en-US" dirty="0"/>
              <a:t>（</a:t>
            </a:r>
            <a:r>
              <a:rPr kumimoji="1" lang="en-US" altLang="zh-CN" dirty="0"/>
              <a:t>1</a:t>
            </a:r>
            <a:r>
              <a:rPr kumimoji="1" lang="zh-CN" altLang="en-US" dirty="0"/>
              <a:t>）</a:t>
            </a:r>
            <a:r>
              <a:rPr kumimoji="1" lang="en-US" altLang="zh-CN" dirty="0"/>
              <a:t>Client</a:t>
            </a:r>
            <a:r>
              <a:rPr kumimoji="1" lang="zh-CN" altLang="en-US" dirty="0"/>
              <a:t>端：向</a:t>
            </a:r>
            <a:r>
              <a:rPr kumimoji="1" lang="en-US" altLang="zh-CN" dirty="0"/>
              <a:t>Server</a:t>
            </a:r>
            <a:r>
              <a:rPr kumimoji="1" lang="zh-CN" altLang="en-US" dirty="0"/>
              <a:t>发送消息“</a:t>
            </a:r>
            <a:r>
              <a:rPr kumimoji="1" lang="en-US" altLang="zh-CN" dirty="0"/>
              <a:t>stop</a:t>
            </a:r>
            <a:r>
              <a:rPr kumimoji="1" lang="zh-CN" altLang="en-US" dirty="0"/>
              <a:t>”并停止发送音频信号。</a:t>
            </a:r>
            <a:endParaRPr kumimoji="1" lang="en-US" altLang="zh-CN" dirty="0"/>
          </a:p>
        </p:txBody>
      </p:sp>
    </p:spTree>
    <p:extLst>
      <p:ext uri="{BB962C8B-B14F-4D97-AF65-F5344CB8AC3E}">
        <p14:creationId xmlns:p14="http://schemas.microsoft.com/office/powerpoint/2010/main" val="80965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7"/>
            <a:ext cx="8454032" cy="4918322"/>
          </a:xfrm>
        </p:spPr>
        <p:txBody>
          <a:bodyPr>
            <a:normAutofit/>
          </a:bodyPr>
          <a:lstStyle/>
          <a:p>
            <a:r>
              <a:rPr lang="en-US" altLang="zh-CN" dirty="0"/>
              <a:t>RTP</a:t>
            </a:r>
            <a:r>
              <a:rPr lang="zh-CN" altLang="zh-CN" dirty="0"/>
              <a:t>全名是</a:t>
            </a:r>
            <a:r>
              <a:rPr lang="en-US" altLang="zh-CN" dirty="0"/>
              <a:t>Real-time Transport Protocol</a:t>
            </a:r>
            <a:r>
              <a:rPr lang="zh-CN" altLang="zh-CN" dirty="0"/>
              <a:t>（实时传输协议）</a:t>
            </a:r>
            <a:r>
              <a:rPr lang="zh-CN" altLang="en-US" dirty="0"/>
              <a:t>，</a:t>
            </a:r>
            <a:r>
              <a:rPr lang="zh-CN" altLang="zh-CN" dirty="0"/>
              <a:t>是</a:t>
            </a:r>
            <a:r>
              <a:rPr lang="en-US" altLang="zh-CN" dirty="0"/>
              <a:t>IETF</a:t>
            </a:r>
            <a:r>
              <a:rPr lang="zh-CN" altLang="zh-CN" dirty="0"/>
              <a:t>提出的一个标准</a:t>
            </a:r>
            <a:r>
              <a:rPr lang="zh-CN" altLang="en-US" dirty="0"/>
              <a:t>，定义了互联网上传输音频和视频的标准数据包格式，是流媒体系统中的常用协议。</a:t>
            </a:r>
            <a:endParaRPr lang="en-US" altLang="zh-CN" dirty="0"/>
          </a:p>
          <a:p>
            <a:r>
              <a:rPr lang="zh-CN" altLang="en-US" dirty="0"/>
              <a:t>典型的流媒体结构：</a:t>
            </a:r>
            <a:endParaRPr lang="en-US" altLang="zh-CN" dirty="0"/>
          </a:p>
          <a:p>
            <a:pPr lvl="1"/>
            <a:endParaRPr lang="en-US" altLang="zh-CN" dirty="0"/>
          </a:p>
          <a:p>
            <a:pPr lvl="1"/>
            <a:endParaRPr lang="en-US" altLang="zh-CN" i="1" baseline="30000" dirty="0"/>
          </a:p>
          <a:p>
            <a:endParaRPr lang="en-US" altLang="zh-CN" baseline="30000" dirty="0"/>
          </a:p>
          <a:p>
            <a:pPr marL="457200" lvl="1" indent="0">
              <a:buNone/>
            </a:pPr>
            <a:endParaRPr lang="en-US" altLang="zh-CN" dirty="0"/>
          </a:p>
        </p:txBody>
      </p:sp>
      <p:sp>
        <p:nvSpPr>
          <p:cNvPr id="3" name="标题 2"/>
          <p:cNvSpPr>
            <a:spLocks noGrp="1"/>
          </p:cNvSpPr>
          <p:nvPr>
            <p:ph type="title"/>
          </p:nvPr>
        </p:nvSpPr>
        <p:spPr/>
        <p:txBody>
          <a:bodyPr/>
          <a:lstStyle/>
          <a:p>
            <a:r>
              <a:rPr lang="en-US" altLang="zh-CN" dirty="0"/>
              <a:t>RTP</a:t>
            </a:r>
            <a:r>
              <a:rPr lang="zh-CN" altLang="en-US" dirty="0"/>
              <a:t>概览</a:t>
            </a:r>
            <a:endParaRPr lang="en-US" altLang="zh-CN" dirty="0"/>
          </a:p>
        </p:txBody>
      </p:sp>
      <p:pic>
        <p:nvPicPr>
          <p:cNvPr id="5" name="图片 4" descr="C:\Users\HP-PC\AppData\Local\Microsoft\Windows\INetCache\Content.Word\流媒体应用的体系结构.jpg"/>
          <p:cNvPicPr/>
          <p:nvPr/>
        </p:nvPicPr>
        <p:blipFill>
          <a:blip r:embed="rId2">
            <a:extLst>
              <a:ext uri="{28A0092B-C50C-407E-A947-70E740481C1C}">
                <a14:useLocalDpi xmlns:a14="http://schemas.microsoft.com/office/drawing/2010/main" val="0"/>
              </a:ext>
            </a:extLst>
          </a:blip>
          <a:srcRect/>
          <a:stretch>
            <a:fillRect/>
          </a:stretch>
        </p:blipFill>
        <p:spPr bwMode="auto">
          <a:xfrm>
            <a:off x="2340503" y="3524486"/>
            <a:ext cx="4761075" cy="3079513"/>
          </a:xfrm>
          <a:prstGeom prst="rect">
            <a:avLst/>
          </a:prstGeom>
          <a:noFill/>
          <a:ln>
            <a:noFill/>
          </a:ln>
        </p:spPr>
      </p:pic>
    </p:spTree>
    <p:extLst>
      <p:ext uri="{BB962C8B-B14F-4D97-AF65-F5344CB8AC3E}">
        <p14:creationId xmlns:p14="http://schemas.microsoft.com/office/powerpoint/2010/main" val="2717919676"/>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3135</TotalTime>
  <Words>1658</Words>
  <Application>Microsoft Macintosh PowerPoint</Application>
  <PresentationFormat>全屏显示(4:3)</PresentationFormat>
  <Paragraphs>233</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微软雅黑</vt:lpstr>
      <vt:lpstr>Arial</vt:lpstr>
      <vt:lpstr>Calibri</vt:lpstr>
      <vt:lpstr>2016-VI主题-蓝</vt:lpstr>
      <vt:lpstr>基于Wi-Fi Direct的音频传输系统</vt:lpstr>
      <vt:lpstr>目录</vt:lpstr>
      <vt:lpstr>安卓端界面 &amp; 软件运行过程</vt:lpstr>
      <vt:lpstr>PC端界面</vt:lpstr>
      <vt:lpstr>应用场景</vt:lpstr>
      <vt:lpstr>Wi-Fi Direct</vt:lpstr>
      <vt:lpstr>服务发现协议和心跳协议</vt:lpstr>
      <vt:lpstr>音频控制协议</vt:lpstr>
      <vt:lpstr>RTP概览</vt:lpstr>
      <vt:lpstr>RTP概览</vt:lpstr>
      <vt:lpstr>RTP的封装格式</vt:lpstr>
      <vt:lpstr>RTP的封装格式</vt:lpstr>
      <vt:lpstr>RTCP的封装格式</vt:lpstr>
      <vt:lpstr>RTCP的封装格式</vt:lpstr>
      <vt:lpstr>RTP会话过程</vt:lpstr>
      <vt:lpstr>RTP会话过程</vt:lpstr>
      <vt:lpstr>音频数据的传输过程 </vt:lpstr>
      <vt:lpstr>单发送端处理过程 </vt:lpstr>
      <vt:lpstr>多发送端处理过程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孟子尧</dc:creator>
  <cp:lastModifiedBy>Jiagan Cheng</cp:lastModifiedBy>
  <cp:revision>158</cp:revision>
  <dcterms:created xsi:type="dcterms:W3CDTF">2016-04-20T02:59:17Z</dcterms:created>
  <dcterms:modified xsi:type="dcterms:W3CDTF">2019-12-18T15:36:10Z</dcterms:modified>
</cp:coreProperties>
</file>