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BD383-960F-4311-92C8-B2CD992ECA1E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C242-A0D7-4B80-A96C-75E8B1ABC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64B42-97C5-4E7F-A046-9ABFB24F4647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A0EC12-4566-4CE0-B247-A2A993FCE100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8685CE-C5FB-40C9-BA61-348FC7272552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90601" y="151418"/>
            <a:ext cx="6934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144205-5CF7-4997-A8A7-73185C3E51BD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118C28-9CF9-4F09-994F-3AF8E3C8B50E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1938F-9454-4F6C-ACB2-DD81AA9A83F6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9D24A-2359-461F-AF40-1ADDF63DBEFE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811A03-8C0D-446E-B071-DE28A83022E6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CF0CD-5D8E-4B83-9302-B220564DA9C3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763469-E329-44C8-A8C3-F8F5F3287007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B2C831-ADF7-4486-8C19-48EB1D12687C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19200"/>
            <a:ext cx="8686800" cy="491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9716" y="6550026"/>
            <a:ext cx="5510784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 bwMode="auto">
          <a:xfrm>
            <a:off x="903890" y="97220"/>
            <a:ext cx="713627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558" y="59284"/>
            <a:ext cx="692206" cy="692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" y="6134702"/>
            <a:ext cx="692206" cy="692206"/>
          </a:xfrm>
          <a:prstGeom prst="rect">
            <a:avLst/>
          </a:prstGeom>
        </p:spPr>
      </p:pic>
      <p:pic>
        <p:nvPicPr>
          <p:cNvPr id="1026" name="Picture 2" descr="http://www.kitware.com/img/small_logo_over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t="13664" r="9333" b="13664"/>
          <a:stretch/>
        </p:blipFill>
        <p:spPr bwMode="auto">
          <a:xfrm>
            <a:off x="914400" y="6203923"/>
            <a:ext cx="1385316" cy="5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paml.kitware.com/midas/" TargetMode="External"/><Relationship Id="rId2" Type="http://schemas.openxmlformats.org/officeDocument/2006/relationships/hyperlink" Target="http://ppaml.galois.com/wiki/wiki/CP6ImageLabe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paml-support@community.galoi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projects/objectbank/objectlist.tx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Problem 6:</a:t>
            </a:r>
            <a:br>
              <a:rPr lang="en-US" dirty="0" smtClean="0"/>
            </a:br>
            <a:r>
              <a:rPr lang="en-US" dirty="0" smtClean="0"/>
              <a:t>Image Labeling on Flickr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Dietterich, Oregon State</a:t>
            </a:r>
          </a:p>
          <a:p>
            <a:r>
              <a:rPr lang="en-US" dirty="0" smtClean="0"/>
              <a:t>Roddy Collins, </a:t>
            </a:r>
            <a:r>
              <a:rPr lang="en-US" dirty="0" err="1" smtClean="0"/>
              <a:t>Kitware</a:t>
            </a:r>
            <a:endParaRPr lang="en-US" dirty="0" smtClean="0"/>
          </a:p>
          <a:p>
            <a:r>
              <a:rPr lang="en-US"/>
              <a:t>Chad Scherrer, </a:t>
            </a:r>
            <a:r>
              <a:rPr lang="en-US" smtClean="0"/>
              <a:t>Galois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09"/>
    </mc:Choice>
    <mc:Fallback xmlns="">
      <p:transition spd="slow" advTm="2420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Penalized MLE</a:t>
            </a:r>
          </a:p>
          <a:p>
            <a:pPr lvl="1"/>
            <a:r>
              <a:rPr lang="en-US" dirty="0" smtClean="0"/>
              <a:t>equivalent to MAP with zero-mean Gaussian prior on all parameters</a:t>
            </a:r>
          </a:p>
          <a:p>
            <a:r>
              <a:rPr lang="en-US" dirty="0" smtClean="0"/>
              <a:t>Penalized maximum margin </a:t>
            </a:r>
          </a:p>
          <a:p>
            <a:pPr lvl="1"/>
            <a:r>
              <a:rPr lang="en-US" dirty="0" smtClean="0"/>
              <a:t>non-probabilistic baseline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86"/>
    </mc:Choice>
    <mc:Fallback xmlns="">
      <p:transition spd="slow" advTm="3898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Subsets of MIRFLICKR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MIRFLIKR (</a:t>
            </a:r>
            <a:r>
              <a:rPr lang="en-US" dirty="0" err="1" smtClean="0"/>
              <a:t>Huiskes</a:t>
            </a:r>
            <a:r>
              <a:rPr lang="en-US" dirty="0" smtClean="0"/>
              <a:t> &amp; Lew, 2008): 25,000 images</a:t>
            </a:r>
          </a:p>
          <a:p>
            <a:r>
              <a:rPr lang="en-US" dirty="0" smtClean="0"/>
              <a:t>Subset of 14,600 images selected by </a:t>
            </a:r>
            <a:r>
              <a:rPr lang="en-US" dirty="0" err="1" smtClean="0"/>
              <a:t>McAuley</a:t>
            </a:r>
            <a:r>
              <a:rPr lang="en-US" dirty="0" smtClean="0"/>
              <a:t> et al., 2012.</a:t>
            </a:r>
          </a:p>
          <a:p>
            <a:r>
              <a:rPr lang="en-US" dirty="0" smtClean="0"/>
              <a:t>CP6 will use a subset of </a:t>
            </a:r>
            <a:r>
              <a:rPr lang="en-US" dirty="0"/>
              <a:t>12,889</a:t>
            </a:r>
            <a:r>
              <a:rPr lang="en-US" dirty="0" smtClean="0"/>
              <a:t> images (due to licensing and logistical issues)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41"/>
    </mc:Choice>
    <mc:Fallback xmlns="">
      <p:transition spd="slow" advTm="5724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figure_2.png"/>
          <p:cNvPicPr/>
          <p:nvPr/>
        </p:nvPicPr>
        <p:blipFill>
          <a:blip r:embed="rId2" cstate="print"/>
          <a:srcRect l="6192" t="6799" r="8370" b="-3116"/>
          <a:stretch>
            <a:fillRect/>
          </a:stretch>
        </p:blipFill>
        <p:spPr>
          <a:xfrm>
            <a:off x="646671" y="1282065"/>
            <a:ext cx="7848600" cy="450913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39"/>
    </mc:Choice>
    <mc:Fallback xmlns="">
      <p:transition spd="slow" advTm="2603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Co-occurrence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figure_1.png"/>
          <p:cNvPicPr>
            <a:picLocks noChangeAspect="1"/>
          </p:cNvPicPr>
          <p:nvPr/>
        </p:nvPicPr>
        <p:blipFill rotWithShape="1">
          <a:blip r:embed="rId2" cstate="print"/>
          <a:srcRect l="3642" r="11667" b="7490"/>
          <a:stretch/>
        </p:blipFill>
        <p:spPr>
          <a:xfrm>
            <a:off x="1828800" y="1219200"/>
            <a:ext cx="5334000" cy="493446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94"/>
    </mc:Choice>
    <mc:Fallback xmlns="">
      <p:transition spd="slow" advTm="1459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Train/test split based on image date (Dec 2007)</a:t>
            </a:r>
          </a:p>
          <a:p>
            <a:pPr lvl="1"/>
            <a:r>
              <a:rPr lang="en-US" dirty="0" smtClean="0"/>
              <a:t>Images without date information will also be placed in the training set</a:t>
            </a:r>
          </a:p>
          <a:p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Phase 1 (July 2015 </a:t>
            </a:r>
            <a:r>
              <a:rPr lang="en-US" dirty="0" smtClean="0">
                <a:sym typeface="Wingdings" panose="05000000000000000000" pitchFamily="2" charset="2"/>
              </a:rPr>
              <a:t>January 2016)</a:t>
            </a:r>
          </a:p>
          <a:p>
            <a:pPr lvl="2"/>
            <a:r>
              <a:rPr lang="en-US" dirty="0" smtClean="0"/>
              <a:t>images without the “structures” tag (most common): 7269 images</a:t>
            </a:r>
          </a:p>
          <a:p>
            <a:pPr lvl="1"/>
            <a:r>
              <a:rPr lang="en-US" dirty="0" smtClean="0"/>
              <a:t>Phase 2 (January 2016 </a:t>
            </a:r>
            <a:r>
              <a:rPr lang="en-US" dirty="0" smtClean="0">
                <a:sym typeface="Wingdings" panose="05000000000000000000" pitchFamily="2" charset="2"/>
              </a:rPr>
              <a:t>July 2016)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all images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round1-round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575486"/>
            <a:ext cx="4343400" cy="398711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70"/>
    </mc:Choice>
    <mc:Fallback xmlns="">
      <p:transition spd="slow" advTm="9337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Mean Average Precision (</a:t>
                </a:r>
                <a:r>
                  <a:rPr lang="en-US" dirty="0" err="1" smtClean="0"/>
                  <a:t>mAP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Precision computed at each true positive in descending ranked list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Computed per label + averaged across labels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Balanced Error </a:t>
                </a:r>
                <a:r>
                  <a:rPr lang="en-US" dirty="0" smtClean="0"/>
                  <a:t>Rate (per label)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Δ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𝐹𝑃𝑅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𝐹𝑁𝑅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400050" lvl="1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𝐹𝑃𝑅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positive rate = fraction of ground truth negatives misclassified as positive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𝐹𝑁𝑅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negative rate = fraction of ground truth positives misclassified as negative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0"/>
    </mc:Choice>
    <mc:Fallback xmlns="">
      <p:transition spd="slow" advTm="3657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size (lines of code after excluding comments and white space)</a:t>
            </a:r>
          </a:p>
          <a:p>
            <a:r>
              <a:rPr lang="en-US" dirty="0"/>
              <a:t>Computational cost: execution time and peak memory</a:t>
            </a:r>
          </a:p>
          <a:p>
            <a:r>
              <a:rPr lang="en-US" dirty="0" smtClean="0"/>
              <a:t>Qualitative: Modularity of solution (e.g., ease of changing features in the potential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5"/>
    </mc:Choice>
    <mc:Fallback xmlns="">
      <p:transition spd="slow" advTm="638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Challenge Problem Dimensions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378" y="1066800"/>
            <a:ext cx="9906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Domain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7000" y="1066801"/>
            <a:ext cx="12192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Query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1676401"/>
            <a:ext cx="11702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DoD</a:t>
            </a:r>
            <a:r>
              <a:rPr lang="en-US" sz="1200" dirty="0" smtClean="0"/>
              <a:t>-related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Intelligence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3011270"/>
            <a:ext cx="148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3773270"/>
            <a:ext cx="1676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Medicine and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Bird 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Brain segmentation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4700" y="1676401"/>
            <a:ext cx="17907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Marginal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Posterior </a:t>
            </a:r>
            <a:r>
              <a:rPr lang="en-US" dirty="0" smtClean="0"/>
              <a:t>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Posterior Summary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Anomalies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4700" y="3308994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Timing: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One </a:t>
            </a:r>
            <a:r>
              <a:rPr lang="en-US" b="1" u="sng" dirty="0" smtClean="0"/>
              <a:t>shot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Amortized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4700" y="4306669"/>
            <a:ext cx="1790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Operational Tempo: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Slow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4700" y="5120148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Stationarity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</a:t>
            </a:r>
          </a:p>
        </p:txBody>
      </p:sp>
      <p:cxnSp>
        <p:nvCxnSpPr>
          <p:cNvPr id="24" name="Straight Arrow Connector 28"/>
          <p:cNvCxnSpPr>
            <a:endCxn id="14" idx="1"/>
          </p:cNvCxnSpPr>
          <p:nvPr/>
        </p:nvCxnSpPr>
        <p:spPr bwMode="auto">
          <a:xfrm rot="16200000" flipH="1">
            <a:off x="253957" y="1768523"/>
            <a:ext cx="673188" cy="34289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8"/>
          <p:cNvCxnSpPr>
            <a:endCxn id="15" idx="1"/>
          </p:cNvCxnSpPr>
          <p:nvPr/>
        </p:nvCxnSpPr>
        <p:spPr bwMode="auto">
          <a:xfrm rot="16200000" flipH="1">
            <a:off x="-274980" y="2297456"/>
            <a:ext cx="1731060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8"/>
          <p:cNvCxnSpPr>
            <a:endCxn id="16" idx="1"/>
          </p:cNvCxnSpPr>
          <p:nvPr/>
        </p:nvCxnSpPr>
        <p:spPr bwMode="auto">
          <a:xfrm rot="16200000" flipH="1">
            <a:off x="-659156" y="2675280"/>
            <a:ext cx="2499412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2133600" y="1066801"/>
            <a:ext cx="2196152" cy="4085303"/>
            <a:chOff x="2209800" y="1066801"/>
            <a:chExt cx="2196152" cy="4085303"/>
          </a:xfrm>
        </p:grpSpPr>
        <p:sp>
          <p:nvSpPr>
            <p:cNvPr id="8" name="Rounded Rectangle 7"/>
            <p:cNvSpPr/>
            <p:nvPr/>
          </p:nvSpPr>
          <p:spPr>
            <a:xfrm>
              <a:off x="2209800" y="1066801"/>
              <a:ext cx="1162050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Structure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0844" y="1679578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Types: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Continuous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Discrete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Hybrid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7196" y="2633447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Structure: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Vector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Relational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Sequence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5156" y="3582444"/>
              <a:ext cx="1360796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Content: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Signals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Counts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/>
                <a:t>Tracklets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Text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Images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3D MRI images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Aircraft tracks</a:t>
              </a:r>
            </a:p>
          </p:txBody>
        </p:sp>
        <p:cxnSp>
          <p:nvCxnSpPr>
            <p:cNvPr id="27" name="Straight Arrow Connector 28"/>
            <p:cNvCxnSpPr>
              <a:endCxn id="11" idx="1"/>
            </p:cNvCxnSpPr>
            <p:nvPr/>
          </p:nvCxnSpPr>
          <p:spPr bwMode="auto">
            <a:xfrm rot="16200000" flipH="1">
              <a:off x="2631320" y="1675553"/>
              <a:ext cx="485346" cy="35370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8"/>
            <p:cNvCxnSpPr>
              <a:endCxn id="12" idx="1"/>
            </p:cNvCxnSpPr>
            <p:nvPr/>
          </p:nvCxnSpPr>
          <p:spPr bwMode="auto">
            <a:xfrm rot="16200000" flipH="1">
              <a:off x="2147562" y="2159311"/>
              <a:ext cx="1439215" cy="34005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 bwMode="auto">
            <a:xfrm rot="16200000" flipH="1">
              <a:off x="1574208" y="2896326"/>
              <a:ext cx="2593882" cy="34801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4357048" y="1066801"/>
            <a:ext cx="2057400" cy="4038599"/>
            <a:chOff x="4267200" y="1066801"/>
            <a:chExt cx="2057400" cy="4038599"/>
          </a:xfrm>
        </p:grpSpPr>
        <p:sp>
          <p:nvSpPr>
            <p:cNvPr id="9" name="Rounded Rectangle 8"/>
            <p:cNvSpPr/>
            <p:nvPr/>
          </p:nvSpPr>
          <p:spPr>
            <a:xfrm>
              <a:off x="4267200" y="1066801"/>
              <a:ext cx="1084144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Model Structure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18312" y="1676401"/>
              <a:ext cx="11811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Directed?: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Directed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Undirected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8312" y="2554070"/>
              <a:ext cx="140628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Parametric?: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Parametric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Nonparametric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8312" y="3432077"/>
              <a:ext cx="131445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# of </a:t>
              </a:r>
              <a:r>
                <a:rPr lang="en-US" dirty="0" smtClean="0"/>
                <a:t>Objects or Entities</a:t>
              </a:r>
              <a:r>
                <a:rPr lang="en-US" dirty="0"/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Fixed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Variable</a:t>
              </a:r>
            </a:p>
          </p:txBody>
        </p:sp>
        <p:cxnSp>
          <p:nvCxnSpPr>
            <p:cNvPr id="30" name="Straight Arrow Connector 28"/>
            <p:cNvCxnSpPr>
              <a:endCxn id="17" idx="1"/>
            </p:cNvCxnSpPr>
            <p:nvPr/>
          </p:nvCxnSpPr>
          <p:spPr bwMode="auto">
            <a:xfrm rot="16200000" flipH="1">
              <a:off x="4588338" y="1669593"/>
              <a:ext cx="389836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28"/>
            <p:cNvCxnSpPr>
              <a:endCxn id="18" idx="1"/>
            </p:cNvCxnSpPr>
            <p:nvPr/>
          </p:nvCxnSpPr>
          <p:spPr bwMode="auto">
            <a:xfrm rot="16200000" flipH="1">
              <a:off x="4207337" y="2166261"/>
              <a:ext cx="1151838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28"/>
            <p:cNvCxnSpPr>
              <a:endCxn id="19" idx="1"/>
            </p:cNvCxnSpPr>
            <p:nvPr/>
          </p:nvCxnSpPr>
          <p:spPr bwMode="auto">
            <a:xfrm rot="16200000" flipH="1">
              <a:off x="3755503" y="2684767"/>
              <a:ext cx="2055506" cy="27011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20302" y="4459069"/>
              <a:ext cx="140429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 smtClean="0"/>
                <a:t>Latent Variables?: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Observed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Latent</a:t>
              </a:r>
              <a:endParaRPr lang="en-US" dirty="0"/>
            </a:p>
          </p:txBody>
        </p:sp>
        <p:cxnSp>
          <p:nvCxnSpPr>
            <p:cNvPr id="38" name="Straight Arrow Connector 28"/>
            <p:cNvCxnSpPr>
              <a:endCxn id="37" idx="1"/>
            </p:cNvCxnSpPr>
            <p:nvPr/>
          </p:nvCxnSpPr>
          <p:spPr bwMode="auto">
            <a:xfrm rot="16200000" flipH="1">
              <a:off x="3332035" y="3193968"/>
              <a:ext cx="2904434" cy="272100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" name="Straight Arrow Connector 28"/>
          <p:cNvCxnSpPr>
            <a:endCxn id="20" idx="1"/>
          </p:cNvCxnSpPr>
          <p:nvPr/>
        </p:nvCxnSpPr>
        <p:spPr bwMode="auto">
          <a:xfrm rot="16200000" flipH="1">
            <a:off x="6621291" y="1865489"/>
            <a:ext cx="759169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28"/>
          <p:cNvCxnSpPr>
            <a:endCxn id="21" idx="1"/>
          </p:cNvCxnSpPr>
          <p:nvPr/>
        </p:nvCxnSpPr>
        <p:spPr bwMode="auto">
          <a:xfrm rot="16200000" flipH="1">
            <a:off x="6061394" y="2661186"/>
            <a:ext cx="1878963" cy="247649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28"/>
          <p:cNvCxnSpPr>
            <a:endCxn id="22" idx="1"/>
          </p:cNvCxnSpPr>
          <p:nvPr/>
        </p:nvCxnSpPr>
        <p:spPr bwMode="auto">
          <a:xfrm rot="16200000" flipH="1">
            <a:off x="5658192" y="3163327"/>
            <a:ext cx="2685366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28"/>
          <p:cNvCxnSpPr>
            <a:endCxn id="23" idx="1"/>
          </p:cNvCxnSpPr>
          <p:nvPr/>
        </p:nvCxnSpPr>
        <p:spPr bwMode="auto">
          <a:xfrm rot="16200000" flipH="1">
            <a:off x="5197692" y="3608639"/>
            <a:ext cx="3606368" cy="24764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139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06"/>
    </mc:Choice>
    <mc:Fallback xmlns="">
      <p:transition spd="slow" advTm="7130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Next Evaluation Period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Timeline</a:t>
            </a:r>
          </a:p>
          <a:p>
            <a:pPr lvl="1"/>
            <a:r>
              <a:rPr lang="en-US" sz="2400" dirty="0" smtClean="0"/>
              <a:t>October 15-30: Beta Period</a:t>
            </a:r>
          </a:p>
          <a:p>
            <a:pPr lvl="1"/>
            <a:r>
              <a:rPr lang="en-US" sz="2400" dirty="0" smtClean="0"/>
              <a:t>45 Days before PI meeting: Final Deadline for CP5 and CP6 solutions</a:t>
            </a:r>
          </a:p>
          <a:p>
            <a:pPr lvl="1"/>
            <a:r>
              <a:rPr lang="en-US" sz="2400" dirty="0" smtClean="0"/>
              <a:t>January ??: PI Meeting (</a:t>
            </a:r>
            <a:r>
              <a:rPr lang="en-US" sz="2400" smtClean="0"/>
              <a:t>co-located but </a:t>
            </a:r>
            <a:r>
              <a:rPr lang="en-US" sz="2400" dirty="0" smtClean="0"/>
              <a:t>not conflicting with POPL)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8"/>
    </mc:Choice>
    <mc:Fallback xmlns="">
      <p:transition spd="slow" advTm="3933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</a:t>
            </a:r>
            <a:r>
              <a:rPr lang="en-US" smtClean="0"/>
              <a:t>Materials Available Now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ppaml.galois.com/wiki/wiki/CP6ImageLabeling</a:t>
            </a:r>
            <a:r>
              <a:rPr lang="en-US" sz="2400" dirty="0" smtClean="0"/>
              <a:t> </a:t>
            </a:r>
          </a:p>
          <a:p>
            <a:r>
              <a:rPr lang="en-US" sz="2400" dirty="0">
                <a:hlinkClick r:id="rId3"/>
              </a:rPr>
              <a:t>http://ppaml.kitware.com/midas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Email address for questions, issues, etc.: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u="sng" dirty="0" smtClean="0">
                <a:hlinkClick r:id="rId4"/>
              </a:rPr>
              <a:t>ppaml-support@community.galois.com</a:t>
            </a:r>
            <a:endParaRPr lang="en-US" sz="2400" u="sng" dirty="0" smtClean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 smtClean="0"/>
              <a:t>Micro-breakout TODAY at 13:30</a:t>
            </a:r>
            <a:endParaRPr lang="en-US" sz="2400" u="sng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39"/>
    </mc:Choice>
    <mc:Fallback xmlns="">
      <p:transition spd="slow" advTm="144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A uploads an image to Flickr</a:t>
            </a:r>
          </a:p>
          <a:p>
            <a:r>
              <a:rPr lang="en-US" dirty="0" smtClean="0"/>
              <a:t>User A provides a </a:t>
            </a:r>
            <a:r>
              <a:rPr lang="en-US" u="sng" dirty="0" smtClean="0"/>
              <a:t>title</a:t>
            </a:r>
            <a:r>
              <a:rPr lang="en-US" dirty="0" smtClean="0"/>
              <a:t> for the image</a:t>
            </a:r>
          </a:p>
          <a:p>
            <a:r>
              <a:rPr lang="en-US" dirty="0" smtClean="0"/>
              <a:t>User A (or other users) can add </a:t>
            </a:r>
            <a:r>
              <a:rPr lang="en-US" u="sng" dirty="0" smtClean="0"/>
              <a:t>free-form text tags</a:t>
            </a:r>
            <a:r>
              <a:rPr lang="en-US" dirty="0" smtClean="0"/>
              <a:t> to the image</a:t>
            </a:r>
          </a:p>
          <a:p>
            <a:r>
              <a:rPr lang="en-US" dirty="0" smtClean="0"/>
              <a:t>User A can define an </a:t>
            </a:r>
            <a:r>
              <a:rPr lang="en-US" u="sng" dirty="0" smtClean="0"/>
              <a:t>Album</a:t>
            </a:r>
            <a:r>
              <a:rPr lang="en-US" dirty="0" smtClean="0"/>
              <a:t> and include the image in the album</a:t>
            </a:r>
          </a:p>
          <a:p>
            <a:r>
              <a:rPr lang="en-US" dirty="0" smtClean="0"/>
              <a:t>Other users can create one or more </a:t>
            </a:r>
            <a:r>
              <a:rPr lang="en-US" u="sng" dirty="0" smtClean="0"/>
              <a:t>Galleries</a:t>
            </a:r>
            <a:r>
              <a:rPr lang="en-US" dirty="0" smtClean="0"/>
              <a:t> and include the image in it</a:t>
            </a:r>
          </a:p>
          <a:p>
            <a:r>
              <a:rPr lang="en-US" dirty="0" smtClean="0"/>
              <a:t>Our data set will also include </a:t>
            </a:r>
            <a:r>
              <a:rPr lang="en-US" u="sng" dirty="0" smtClean="0"/>
              <a:t>labels</a:t>
            </a:r>
            <a:r>
              <a:rPr lang="en-US" dirty="0" smtClean="0"/>
              <a:t> assigned to each image. These are drawn from a fixed set of labels.</a:t>
            </a:r>
          </a:p>
          <a:p>
            <a:r>
              <a:rPr lang="en-US" dirty="0" smtClean="0"/>
              <a:t>Goal: Predict the labels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7764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9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11"/>
    </mc:Choice>
    <mc:Fallback xmlns="">
      <p:transition spd="slow" advTm="9771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Challenge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TA1/DARPA are discussing possible changes in future Challenge Problems</a:t>
            </a:r>
          </a:p>
          <a:p>
            <a:r>
              <a:rPr lang="en-US" dirty="0" smtClean="0"/>
              <a:t>One idea is to tackle one or more “Grand Challenge” problems where probabilistic programming has high potential to advance the state of the art</a:t>
            </a:r>
          </a:p>
          <a:p>
            <a:r>
              <a:rPr lang="en-US" dirty="0" smtClean="0"/>
              <a:t>Each TA2-4 team is encouraged to send a representative to the Micro Breakout on this </a:t>
            </a:r>
            <a:r>
              <a:rPr lang="en-US" dirty="0" smtClean="0"/>
              <a:t>topic</a:t>
            </a:r>
          </a:p>
          <a:p>
            <a:r>
              <a:rPr lang="en-US" u="sng" dirty="0" smtClean="0"/>
              <a:t>Micro-breakout Thursday 11am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55"/>
    </mc:Choice>
    <mc:Fallback xmlns="">
      <p:transition spd="slow" advTm="6135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9" idx="4"/>
            <a:endCxn id="5" idx="0"/>
          </p:cNvCxnSpPr>
          <p:nvPr/>
        </p:nvCxnSpPr>
        <p:spPr>
          <a:xfrm>
            <a:off x="17526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6" idx="0"/>
          </p:cNvCxnSpPr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7" idx="0"/>
          </p:cNvCxnSpPr>
          <p:nvPr/>
        </p:nvCxnSpPr>
        <p:spPr>
          <a:xfrm>
            <a:off x="4893276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8" idx="0"/>
          </p:cNvCxnSpPr>
          <p:nvPr/>
        </p:nvCxnSpPr>
        <p:spPr>
          <a:xfrm>
            <a:off x="6400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stCxn id="5" idx="1"/>
            <a:endCxn id="25" idx="0"/>
          </p:cNvCxnSpPr>
          <p:nvPr/>
        </p:nvCxnSpPr>
        <p:spPr>
          <a:xfrm flipH="1">
            <a:off x="11049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1"/>
            <a:endCxn id="26" idx="0"/>
          </p:cNvCxnSpPr>
          <p:nvPr/>
        </p:nvCxnSpPr>
        <p:spPr>
          <a:xfrm flipH="1">
            <a:off x="2705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1"/>
            <a:endCxn id="27" idx="0"/>
          </p:cNvCxnSpPr>
          <p:nvPr/>
        </p:nvCxnSpPr>
        <p:spPr>
          <a:xfrm flipH="1">
            <a:off x="4229100" y="2781300"/>
            <a:ext cx="359376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1"/>
            <a:endCxn id="28" idx="0"/>
          </p:cNvCxnSpPr>
          <p:nvPr/>
        </p:nvCxnSpPr>
        <p:spPr>
          <a:xfrm flipH="1">
            <a:off x="5753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25146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63111" y="1524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764820" y="3418703"/>
            <a:ext cx="1169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Meta Data</a:t>
            </a:r>
          </a:p>
          <a:p>
            <a:pPr algn="ctr"/>
            <a:r>
              <a:rPr lang="en-US" dirty="0" smtClean="0"/>
              <a:t>Title</a:t>
            </a:r>
          </a:p>
          <a:p>
            <a:pPr algn="ctr"/>
            <a:r>
              <a:rPr lang="en-US" dirty="0" smtClean="0"/>
              <a:t>User Tags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63800" y="4812268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Groupings</a:t>
            </a:r>
          </a:p>
          <a:p>
            <a:pPr algn="ctr"/>
            <a:r>
              <a:rPr lang="en-US" dirty="0" smtClean="0"/>
              <a:t>(Albums, Galleries)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>
            <a:stCxn id="5" idx="2"/>
            <a:endCxn id="49" idx="0"/>
          </p:cNvCxnSpPr>
          <p:nvPr/>
        </p:nvCxnSpPr>
        <p:spPr>
          <a:xfrm>
            <a:off x="1752600" y="3200400"/>
            <a:ext cx="11430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49" idx="0"/>
          </p:cNvCxnSpPr>
          <p:nvPr/>
        </p:nvCxnSpPr>
        <p:spPr>
          <a:xfrm flipH="1">
            <a:off x="2895600" y="3200400"/>
            <a:ext cx="4572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2"/>
            <a:endCxn id="50" idx="1"/>
          </p:cNvCxnSpPr>
          <p:nvPr/>
        </p:nvCxnSpPr>
        <p:spPr>
          <a:xfrm>
            <a:off x="3352800" y="3200400"/>
            <a:ext cx="1676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2"/>
            <a:endCxn id="50" idx="3"/>
          </p:cNvCxnSpPr>
          <p:nvPr/>
        </p:nvCxnSpPr>
        <p:spPr>
          <a:xfrm flipH="1">
            <a:off x="5486400" y="3200400"/>
            <a:ext cx="914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53"/>
    </mc:Choice>
    <mc:Fallback xmlns="">
      <p:transition spd="slow" advTm="5055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Images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Meta-data for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EXIF: date-time, flash?, focal length, geolocation (rarely)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Title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Relational Information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User, Tags, Groups, Galleries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some of the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Find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all of the remaining images</a:t>
                </a:r>
                <a:endParaRPr lang="en-US" dirty="0"/>
              </a:p>
              <a:p>
                <a:pPr marL="514350" indent="-457200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20"/>
    </mc:Choice>
    <mc:Fallback xmlns="">
      <p:transition spd="slow" advTm="5802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Encoding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features: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Bag of words (based on SIFT or </a:t>
                </a:r>
                <a:r>
                  <a:rPr lang="en-US" dirty="0" err="1" smtClean="0"/>
                  <a:t>HoG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Color or edge histograms</a:t>
                </a:r>
              </a:p>
              <a:p>
                <a:r>
                  <a:rPr lang="en-US" dirty="0" err="1" smtClean="0"/>
                  <a:t>ObjectBank</a:t>
                </a:r>
                <a:r>
                  <a:rPr lang="en-US" dirty="0" smtClean="0"/>
                  <a:t> detector outputs: </a:t>
                </a:r>
              </a:p>
              <a:p>
                <a:pPr lvl="1"/>
                <a:r>
                  <a:rPr lang="en-US" dirty="0" smtClean="0"/>
                  <a:t>177-element vector giving an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each of 177 specific object types from Object Bank (</a:t>
                </a:r>
                <a:r>
                  <a:rPr lang="en-US" u="sng" dirty="0" smtClean="0">
                    <a:hlinkClick r:id="rId3"/>
                  </a:rPr>
                  <a:t>http</a:t>
                </a:r>
                <a:r>
                  <a:rPr lang="en-US" u="sng" dirty="0">
                    <a:hlinkClick r:id="rId3"/>
                  </a:rPr>
                  <a:t>://</a:t>
                </a:r>
                <a:r>
                  <a:rPr lang="en-US" u="sng" dirty="0" smtClean="0">
                    <a:hlinkClick r:id="rId3"/>
                  </a:rPr>
                  <a:t>vision.stanford.edu/projects/objectbank/objectlist.txt</a:t>
                </a:r>
                <a:r>
                  <a:rPr lang="en-US" dirty="0" smtClean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 cstate="print"/>
                <a:stretch>
                  <a:fillRect l="-1630" t="-1482" r="-74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10"/>
    </mc:Choice>
    <mc:Fallback xmlns="">
      <p:transition spd="slow" advTm="5471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Model: </a:t>
            </a:r>
            <a:br>
              <a:rPr lang="en-US" dirty="0" smtClean="0"/>
            </a:br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600" dirty="0" smtClean="0"/>
                  <a:t> is the label for this CRF (we learn a separate CRF for each label)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𝐿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is a binary vector whose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err="1" smtClean="0"/>
                  <a:t>th</a:t>
                </a:r>
                <a:r>
                  <a:rPr lang="en-US" sz="2600" dirty="0" smtClean="0"/>
                  <a:t> bit indicates whether image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image features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177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 smtClean="0"/>
                  <a:t> </a:t>
                </a:r>
                <a:r>
                  <a:rPr lang="en-US" sz="2600" dirty="0"/>
                  <a:t>O</a:t>
                </a:r>
                <a:r>
                  <a:rPr lang="en-US" sz="2600" dirty="0" smtClean="0"/>
                  <a:t>bject Bank probabilities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𝑀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binary indicator vector with one element for each word, group (Album, Gallery), and tag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59"/>
    </mc:Choice>
    <mc:Fallback xmlns="">
      <p:transition spd="slow" advTm="4855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Per-Label CRF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𝒩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index the images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1 if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 and 0 otherwise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𝒩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are images that are “neighbors”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are unary potentials relating the inputs to the label for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binary potentials relating the labels on two images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𝑍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normalizes the conditional probability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/>
                <a:stretch>
                  <a:fillRect l="-1263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4"/>
    </mc:Choice>
    <mc:Fallback xmlns="">
      <p:transition spd="slow" advTm="794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are the learned parameters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feature vector that can include</a:t>
                </a:r>
              </a:p>
              <a:p>
                <a:pPr lvl="2" indent="-342900"/>
                <a:r>
                  <a:rPr lang="en-US" dirty="0" smtClean="0"/>
                  <a:t>a bias term (the constant 1)</a:t>
                </a:r>
              </a:p>
              <a:p>
                <a:pPr lvl="2" indent="-342900"/>
                <a:r>
                  <a:rPr lang="en-US" dirty="0" smtClean="0"/>
                  <a:t>the vector of Object Bank detector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b="0" dirty="0" smtClean="0"/>
              </a:p>
              <a:p>
                <a:pPr lvl="2" indent="-342900"/>
                <a:r>
                  <a:rPr lang="en-US" dirty="0" smtClean="0"/>
                  <a:t>the features of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indicator features for the metadata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33"/>
    </mc:Choice>
    <mc:Fallback xmlns="">
      <p:transition spd="slow" advTm="2373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600" dirty="0" smtClean="0"/>
                  <a:t>This defines a potential that is zero if either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 is zero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600" dirty="0" smtClean="0"/>
                  <a:t> is the learned parameter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is a feature vector that quantifies the similarity between images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600" dirty="0" smtClean="0"/>
                  <a:t> it could include things such as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300" dirty="0" smtClean="0"/>
                  <a:t> the concatenated features of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 smtClean="0"/>
                  <a:t> some measure of the distance between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/>
                  <a:t> some measure of the differences between the metadata (perhaps computed separately for various components)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|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−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300" dirty="0" smtClean="0"/>
                  <a:t> the L1 distance between the Object Bank probability vectors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300" dirty="0" smtClean="0"/>
                  <a:t>etc.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76"/>
    </mc:Choice>
    <mc:Fallback xmlns="">
      <p:transition spd="slow" advTm="3797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1443</Words>
  <Application>Microsoft Office PowerPoint</Application>
  <PresentationFormat>On-screen Show (4:3)</PresentationFormat>
  <Paragraphs>244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Challenge Problem 6: Image Labeling on Flickr </vt:lpstr>
      <vt:lpstr>Introduction to Flickr</vt:lpstr>
      <vt:lpstr>Graphical Model View</vt:lpstr>
      <vt:lpstr>Formal Statement</vt:lpstr>
      <vt:lpstr>Image Encoding (x)</vt:lpstr>
      <vt:lpstr>Probabilistic Model:  Conditional Random Field</vt:lpstr>
      <vt:lpstr>Per-Label CRF</vt:lpstr>
      <vt:lpstr>Parameterized A_n and B_(n,m)</vt:lpstr>
      <vt:lpstr>Parameterizing B_(n,m)</vt:lpstr>
      <vt:lpstr>Model Fitting</vt:lpstr>
      <vt:lpstr>Data: Subsets of MIRFLICKR</vt:lpstr>
      <vt:lpstr>Label Distribution</vt:lpstr>
      <vt:lpstr>Label Co-occurrence Matrix</vt:lpstr>
      <vt:lpstr>Train/Test Split</vt:lpstr>
      <vt:lpstr>Metrics</vt:lpstr>
      <vt:lpstr>Metrics (2)</vt:lpstr>
      <vt:lpstr>Challenge Problem Dimensions</vt:lpstr>
      <vt:lpstr>CP#6 Next Evaluation Period</vt:lpstr>
      <vt:lpstr>CP#6 Materials Available Now</vt:lpstr>
      <vt:lpstr>Future Challenge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Problem 5: Latent Probabilistic Context-Free Grammars</dc:title>
  <dc:creator>Tom Dietterich</dc:creator>
  <cp:keywords>grant\darpa\ppaml</cp:keywords>
  <cp:lastModifiedBy>Tom Dietterich</cp:lastModifiedBy>
  <cp:revision>77</cp:revision>
  <dcterms:created xsi:type="dcterms:W3CDTF">2015-01-07T05:28:21Z</dcterms:created>
  <dcterms:modified xsi:type="dcterms:W3CDTF">2015-07-15T17:29:15Z</dcterms:modified>
</cp:coreProperties>
</file>