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BD383-960F-4311-92C8-B2CD992ECA1E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CC242-A0D7-4B80-A96C-75E8B1ABC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2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64B42-97C5-4E7F-A046-9ABFB24F4647}" type="datetime1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9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A0EC12-4566-4CE0-B247-A2A993FCE100}" type="datetime1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7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8685CE-C5FB-40C9-BA61-348FC7272552}" type="datetime1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9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419100" y="1143000"/>
            <a:ext cx="83058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90601" y="151418"/>
            <a:ext cx="6934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69" y="68859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2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144205-5CF7-4997-A8A7-73185C3E51BD}" type="datetime1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118C28-9CF9-4F09-994F-3AF8E3C8B50E}" type="datetime1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5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1938F-9454-4F6C-ACB2-DD81AA9A83F6}" type="datetime1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6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89D24A-2359-461F-AF40-1ADDF63DBEFE}" type="datetime1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5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811A03-8C0D-446E-B071-DE28A83022E6}" type="datetime1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8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FCF0CD-5D8E-4B83-9302-B220564DA9C3}" type="datetime1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763469-E329-44C8-A8C3-F8F5F3287007}" type="datetime1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5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B2C831-ADF7-4486-8C19-48EB1D12687C}" type="datetime1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1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219200"/>
            <a:ext cx="8686800" cy="491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9716" y="6550026"/>
            <a:ext cx="5510784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2430" y="6553200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 bwMode="auto">
          <a:xfrm>
            <a:off x="903890" y="97220"/>
            <a:ext cx="713627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558" y="59284"/>
            <a:ext cx="692206" cy="6922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" y="6134702"/>
            <a:ext cx="692206" cy="692206"/>
          </a:xfrm>
          <a:prstGeom prst="rect">
            <a:avLst/>
          </a:prstGeom>
        </p:spPr>
      </p:pic>
      <p:pic>
        <p:nvPicPr>
          <p:cNvPr id="1026" name="Picture 2" descr="http://www.kitware.com/img/small_logo_over.pn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7" t="13664" r="9333" b="13664"/>
          <a:stretch/>
        </p:blipFill>
        <p:spPr bwMode="auto">
          <a:xfrm>
            <a:off x="914400" y="6203923"/>
            <a:ext cx="1385316" cy="55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69" y="68859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Problem 6:</a:t>
            </a:r>
            <a:br>
              <a:rPr lang="en-US" dirty="0" smtClean="0"/>
            </a:br>
            <a:r>
              <a:rPr lang="en-US" dirty="0" smtClean="0"/>
              <a:t>Image Labeling on Flickr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Tom Dietterich, Oregon State</a:t>
            </a:r>
          </a:p>
          <a:p>
            <a:r>
              <a:rPr lang="en-US" dirty="0" smtClean="0"/>
              <a:t>Chad Scherrer, Galois</a:t>
            </a:r>
          </a:p>
          <a:p>
            <a:r>
              <a:rPr lang="en-US" dirty="0" smtClean="0"/>
              <a:t>Roddy Collins, </a:t>
            </a:r>
            <a:r>
              <a:rPr lang="en-US" dirty="0" err="1" smtClean="0"/>
              <a:t>Kitware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0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Penalized MLE</a:t>
            </a:r>
          </a:p>
          <a:p>
            <a:r>
              <a:rPr lang="en-US" dirty="0" smtClean="0"/>
              <a:t>Penalized maximum margin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Subsets of MIRFLICKR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MIRFLIKR (</a:t>
            </a:r>
            <a:r>
              <a:rPr lang="en-US" dirty="0" err="1" smtClean="0"/>
              <a:t>Huiskes</a:t>
            </a:r>
            <a:r>
              <a:rPr lang="en-US" dirty="0" smtClean="0"/>
              <a:t> &amp; Lew, 2008): 25,000 images</a:t>
            </a:r>
          </a:p>
          <a:p>
            <a:r>
              <a:rPr lang="en-US" dirty="0" smtClean="0"/>
              <a:t>Subset of 14,600 images selected by </a:t>
            </a:r>
            <a:r>
              <a:rPr lang="en-US" dirty="0" err="1" smtClean="0"/>
              <a:t>McAuley</a:t>
            </a:r>
            <a:r>
              <a:rPr lang="en-US" dirty="0" smtClean="0"/>
              <a:t> et al., 2012.</a:t>
            </a:r>
          </a:p>
          <a:p>
            <a:r>
              <a:rPr lang="en-US" dirty="0" smtClean="0"/>
              <a:t>CP6 will use a subset of 12,690 images (due to licensing and logistical issues)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2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figure_2.png"/>
          <p:cNvPicPr/>
          <p:nvPr/>
        </p:nvPicPr>
        <p:blipFill>
          <a:blip r:embed="rId2" cstate="print"/>
          <a:srcRect l="6192" t="6799" r="8370" b="-3116"/>
          <a:stretch>
            <a:fillRect/>
          </a:stretch>
        </p:blipFill>
        <p:spPr>
          <a:xfrm>
            <a:off x="646671" y="1282065"/>
            <a:ext cx="7848600" cy="450913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7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Co-occurrence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figure_1.png"/>
          <p:cNvPicPr>
            <a:picLocks noChangeAspect="1"/>
          </p:cNvPicPr>
          <p:nvPr/>
        </p:nvPicPr>
        <p:blipFill rotWithShape="1">
          <a:blip r:embed="rId2" cstate="print"/>
          <a:srcRect l="3642" r="11667" b="7490"/>
          <a:stretch/>
        </p:blipFill>
        <p:spPr>
          <a:xfrm>
            <a:off x="1828800" y="1219200"/>
            <a:ext cx="5334000" cy="493446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4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Train/Test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441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Train/test split based on image date (Dec 2007)</a:t>
            </a:r>
          </a:p>
          <a:p>
            <a:pPr lvl="1"/>
            <a:r>
              <a:rPr lang="en-US" dirty="0" smtClean="0"/>
              <a:t>Images without date information will be randomly split</a:t>
            </a:r>
          </a:p>
          <a:p>
            <a:r>
              <a:rPr lang="en-US" dirty="0" smtClean="0"/>
              <a:t>Data sets</a:t>
            </a:r>
          </a:p>
          <a:p>
            <a:pPr lvl="1"/>
            <a:r>
              <a:rPr lang="en-US" dirty="0" smtClean="0"/>
              <a:t>Phase 1 (July 2015 </a:t>
            </a:r>
            <a:r>
              <a:rPr lang="en-US" dirty="0" smtClean="0">
                <a:sym typeface="Wingdings" panose="05000000000000000000" pitchFamily="2" charset="2"/>
              </a:rPr>
              <a:t>January 2016)</a:t>
            </a:r>
          </a:p>
          <a:p>
            <a:pPr lvl="2"/>
            <a:r>
              <a:rPr lang="en-US" dirty="0" smtClean="0"/>
              <a:t>images without the “structures” tag (most common): 7269 images</a:t>
            </a:r>
          </a:p>
          <a:p>
            <a:pPr lvl="1"/>
            <a:r>
              <a:rPr lang="en-US" dirty="0" smtClean="0"/>
              <a:t>Phase 2 (January 2016 </a:t>
            </a:r>
            <a:r>
              <a:rPr lang="en-US" dirty="0" smtClean="0">
                <a:sym typeface="Wingdings" panose="05000000000000000000" pitchFamily="2" charset="2"/>
              </a:rPr>
              <a:t>July 2016)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all images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round1-round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575486"/>
            <a:ext cx="4343400" cy="398711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5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Mean Average Precision (</a:t>
                </a:r>
                <a:r>
                  <a:rPr lang="en-US" dirty="0" err="1" smtClean="0"/>
                  <a:t>mAP</a:t>
                </a:r>
                <a:r>
                  <a:rPr lang="en-US" dirty="0" smtClean="0"/>
                  <a:t>)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Precision computed at each true positive in descending ranked list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Computed per label + averaged across labels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/>
                  <a:t>Balanced Error </a:t>
                </a:r>
                <a:r>
                  <a:rPr lang="en-US" dirty="0" smtClean="0"/>
                  <a:t>Rate (per label)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/>
                        <m:t>Δ</m:t>
                      </m:r>
                      <m:r>
                        <a:rPr lang="en-US" sz="2000" i="1"/>
                        <m:t>= </m:t>
                      </m:r>
                      <m:f>
                        <m:fPr>
                          <m:ctrlPr>
                            <a:rPr lang="en-US" sz="2000" i="1"/>
                          </m:ctrlPr>
                        </m:fPr>
                        <m:num>
                          <m:r>
                            <a:rPr lang="en-US" sz="2000" i="1"/>
                            <m:t>1</m:t>
                          </m:r>
                        </m:num>
                        <m:den>
                          <m:r>
                            <a:rPr lang="en-US" sz="2000" i="1"/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/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𝐹𝑃𝑅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𝐹𝑁𝑅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400050" lvl="1" indent="0">
                  <a:buNone/>
                </a:pPr>
                <a:endParaRPr lang="en-US" sz="16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𝐹𝑃𝑅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false positive rate = fraction of ground truth negatives misclassified as positive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𝐹𝑁𝑅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false negative rate = fraction of ground truth positives misclassified as negative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size (lines of code after excluding comments and white space)</a:t>
            </a:r>
          </a:p>
          <a:p>
            <a:r>
              <a:rPr lang="en-US" dirty="0"/>
              <a:t>Computational cost: execution time and peak memory</a:t>
            </a:r>
          </a:p>
          <a:p>
            <a:r>
              <a:rPr lang="en-US" dirty="0" smtClean="0"/>
              <a:t>Qualitative: Modularity of solution (e.g., ease of changing features in the potential functions)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Challenge Problem Dimensions</a:t>
            </a:r>
            <a:endParaRPr lang="en-US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378" y="1066800"/>
            <a:ext cx="990600" cy="530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Domain Class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77000" y="1066801"/>
            <a:ext cx="1219200" cy="530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Query Structure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1676401"/>
            <a:ext cx="117029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DoD</a:t>
            </a:r>
            <a:r>
              <a:rPr lang="en-US" sz="1200" dirty="0" smtClean="0"/>
              <a:t>-related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ISR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 smtClean="0"/>
              <a:t>Intelligence Analysis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3011270"/>
            <a:ext cx="148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Industry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000" y="3773270"/>
            <a:ext cx="1676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Medicine and 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Bird migration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Brain segmentation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24700" y="1676401"/>
            <a:ext cx="17907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Query Type: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Marginal 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Expectation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Posterior </a:t>
            </a:r>
            <a:r>
              <a:rPr lang="en-US" dirty="0" smtClean="0"/>
              <a:t>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Posterior Summary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Anomalies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24700" y="3308994"/>
            <a:ext cx="17907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Query Timing: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One </a:t>
            </a:r>
            <a:r>
              <a:rPr lang="en-US" b="1" u="sng" dirty="0" smtClean="0"/>
              <a:t>shot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Amortized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Tracking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24700" y="4306669"/>
            <a:ext cx="17907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Operational Tempo: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Slow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4700" y="5120148"/>
            <a:ext cx="17907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err="1"/>
              <a:t>Stationarity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Stationary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Change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Both</a:t>
            </a:r>
          </a:p>
        </p:txBody>
      </p:sp>
      <p:cxnSp>
        <p:nvCxnSpPr>
          <p:cNvPr id="24" name="Straight Arrow Connector 28"/>
          <p:cNvCxnSpPr>
            <a:endCxn id="14" idx="1"/>
          </p:cNvCxnSpPr>
          <p:nvPr/>
        </p:nvCxnSpPr>
        <p:spPr bwMode="auto">
          <a:xfrm rot="16200000" flipH="1">
            <a:off x="253957" y="1768523"/>
            <a:ext cx="673188" cy="342898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8"/>
          <p:cNvCxnSpPr>
            <a:endCxn id="15" idx="1"/>
          </p:cNvCxnSpPr>
          <p:nvPr/>
        </p:nvCxnSpPr>
        <p:spPr bwMode="auto">
          <a:xfrm rot="16200000" flipH="1">
            <a:off x="-274980" y="2297456"/>
            <a:ext cx="1731060" cy="34290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8"/>
          <p:cNvCxnSpPr>
            <a:endCxn id="16" idx="1"/>
          </p:cNvCxnSpPr>
          <p:nvPr/>
        </p:nvCxnSpPr>
        <p:spPr bwMode="auto">
          <a:xfrm rot="16200000" flipH="1">
            <a:off x="-659156" y="2675280"/>
            <a:ext cx="2499412" cy="34290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2" name="Group 51"/>
          <p:cNvGrpSpPr/>
          <p:nvPr/>
        </p:nvGrpSpPr>
        <p:grpSpPr>
          <a:xfrm>
            <a:off x="2133600" y="1066801"/>
            <a:ext cx="2196152" cy="4085303"/>
            <a:chOff x="2209800" y="1066801"/>
            <a:chExt cx="2196152" cy="4085303"/>
          </a:xfrm>
        </p:grpSpPr>
        <p:sp>
          <p:nvSpPr>
            <p:cNvPr id="8" name="Rounded Rectangle 7"/>
            <p:cNvSpPr/>
            <p:nvPr/>
          </p:nvSpPr>
          <p:spPr>
            <a:xfrm>
              <a:off x="2209800" y="1066801"/>
              <a:ext cx="1162050" cy="5302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Structure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50844" y="1679578"/>
              <a:ext cx="118110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Types: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Continuous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Discrete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Hybrid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37196" y="2633447"/>
              <a:ext cx="118110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Structure: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Vector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Relational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smtClean="0"/>
                <a:t>Sequence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45156" y="3582444"/>
              <a:ext cx="1360796" cy="15696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Content: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Signals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Counts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err="1"/>
                <a:t>Tracklets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Text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Images</a:t>
              </a:r>
              <a:endParaRPr lang="en-US" b="1" u="sng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3D MRI images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Aircraft tracks</a:t>
              </a:r>
            </a:p>
          </p:txBody>
        </p:sp>
        <p:cxnSp>
          <p:nvCxnSpPr>
            <p:cNvPr id="27" name="Straight Arrow Connector 28"/>
            <p:cNvCxnSpPr>
              <a:endCxn id="11" idx="1"/>
            </p:cNvCxnSpPr>
            <p:nvPr/>
          </p:nvCxnSpPr>
          <p:spPr bwMode="auto">
            <a:xfrm rot="16200000" flipH="1">
              <a:off x="2631320" y="1675553"/>
              <a:ext cx="485346" cy="353702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28"/>
            <p:cNvCxnSpPr>
              <a:endCxn id="12" idx="1"/>
            </p:cNvCxnSpPr>
            <p:nvPr/>
          </p:nvCxnSpPr>
          <p:spPr bwMode="auto">
            <a:xfrm rot="16200000" flipH="1">
              <a:off x="2147562" y="2159311"/>
              <a:ext cx="1439215" cy="340054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28"/>
            <p:cNvCxnSpPr>
              <a:endCxn id="13" idx="1"/>
            </p:cNvCxnSpPr>
            <p:nvPr/>
          </p:nvCxnSpPr>
          <p:spPr bwMode="auto">
            <a:xfrm rot="16200000" flipH="1">
              <a:off x="1574208" y="2896326"/>
              <a:ext cx="2593882" cy="348014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52"/>
          <p:cNvGrpSpPr/>
          <p:nvPr/>
        </p:nvGrpSpPr>
        <p:grpSpPr>
          <a:xfrm>
            <a:off x="4357048" y="1066801"/>
            <a:ext cx="2057400" cy="4038599"/>
            <a:chOff x="4267200" y="1066801"/>
            <a:chExt cx="2057400" cy="4038599"/>
          </a:xfrm>
        </p:grpSpPr>
        <p:sp>
          <p:nvSpPr>
            <p:cNvPr id="9" name="Rounded Rectangle 8"/>
            <p:cNvSpPr/>
            <p:nvPr/>
          </p:nvSpPr>
          <p:spPr>
            <a:xfrm>
              <a:off x="4267200" y="1066801"/>
              <a:ext cx="1084144" cy="5302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Model Structure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18312" y="1676401"/>
              <a:ext cx="11811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Directed?: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Directed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Undirected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18312" y="2554070"/>
              <a:ext cx="140628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Parametric?: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Parametric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Nonparametric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18312" y="3432077"/>
              <a:ext cx="131445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# of </a:t>
              </a:r>
              <a:r>
                <a:rPr lang="en-US" dirty="0" smtClean="0"/>
                <a:t>Objects or Entities</a:t>
              </a:r>
              <a:r>
                <a:rPr lang="en-US" dirty="0"/>
                <a:t>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Fixed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Variable</a:t>
              </a:r>
            </a:p>
          </p:txBody>
        </p:sp>
        <p:cxnSp>
          <p:nvCxnSpPr>
            <p:cNvPr id="30" name="Straight Arrow Connector 28"/>
            <p:cNvCxnSpPr>
              <a:endCxn id="17" idx="1"/>
            </p:cNvCxnSpPr>
            <p:nvPr/>
          </p:nvCxnSpPr>
          <p:spPr bwMode="auto">
            <a:xfrm rot="16200000" flipH="1">
              <a:off x="4588338" y="1669593"/>
              <a:ext cx="389836" cy="270111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28"/>
            <p:cNvCxnSpPr>
              <a:endCxn id="18" idx="1"/>
            </p:cNvCxnSpPr>
            <p:nvPr/>
          </p:nvCxnSpPr>
          <p:spPr bwMode="auto">
            <a:xfrm rot="16200000" flipH="1">
              <a:off x="4207337" y="2166261"/>
              <a:ext cx="1151838" cy="270111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Arrow Connector 28"/>
            <p:cNvCxnSpPr>
              <a:endCxn id="19" idx="1"/>
            </p:cNvCxnSpPr>
            <p:nvPr/>
          </p:nvCxnSpPr>
          <p:spPr bwMode="auto">
            <a:xfrm rot="16200000" flipH="1">
              <a:off x="3755503" y="2684767"/>
              <a:ext cx="2055506" cy="270112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4920302" y="4459069"/>
              <a:ext cx="140429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 smtClean="0"/>
                <a:t>Latent Variables?: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Observed</a:t>
              </a:r>
              <a:endParaRPr lang="en-US" b="1" u="sng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smtClean="0"/>
                <a:t>Latent</a:t>
              </a:r>
              <a:endParaRPr lang="en-US" dirty="0"/>
            </a:p>
          </p:txBody>
        </p:sp>
        <p:cxnSp>
          <p:nvCxnSpPr>
            <p:cNvPr id="38" name="Straight Arrow Connector 28"/>
            <p:cNvCxnSpPr>
              <a:endCxn id="37" idx="1"/>
            </p:cNvCxnSpPr>
            <p:nvPr/>
          </p:nvCxnSpPr>
          <p:spPr bwMode="auto">
            <a:xfrm rot="16200000" flipH="1">
              <a:off x="3332035" y="3193968"/>
              <a:ext cx="2904434" cy="272100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1" name="Straight Arrow Connector 28"/>
          <p:cNvCxnSpPr>
            <a:endCxn id="20" idx="1"/>
          </p:cNvCxnSpPr>
          <p:nvPr/>
        </p:nvCxnSpPr>
        <p:spPr bwMode="auto">
          <a:xfrm rot="16200000" flipH="1">
            <a:off x="6621291" y="1865489"/>
            <a:ext cx="759169" cy="24765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28"/>
          <p:cNvCxnSpPr>
            <a:endCxn id="21" idx="1"/>
          </p:cNvCxnSpPr>
          <p:nvPr/>
        </p:nvCxnSpPr>
        <p:spPr bwMode="auto">
          <a:xfrm rot="16200000" flipH="1">
            <a:off x="6061394" y="2661186"/>
            <a:ext cx="1878963" cy="247649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28"/>
          <p:cNvCxnSpPr>
            <a:endCxn id="22" idx="1"/>
          </p:cNvCxnSpPr>
          <p:nvPr/>
        </p:nvCxnSpPr>
        <p:spPr bwMode="auto">
          <a:xfrm rot="16200000" flipH="1">
            <a:off x="5658192" y="3163327"/>
            <a:ext cx="2685366" cy="24765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28"/>
          <p:cNvCxnSpPr>
            <a:endCxn id="23" idx="1"/>
          </p:cNvCxnSpPr>
          <p:nvPr/>
        </p:nvCxnSpPr>
        <p:spPr bwMode="auto">
          <a:xfrm rot="16200000" flipH="1">
            <a:off x="5197692" y="3608639"/>
            <a:ext cx="3606368" cy="247648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139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14"/>
    </mc:Choice>
    <mc:Fallback xmlns="">
      <p:transition spd="slow" advTm="1261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Flickr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User A uploads an image to Flickr</a:t>
            </a:r>
          </a:p>
          <a:p>
            <a:r>
              <a:rPr lang="en-US" dirty="0" smtClean="0"/>
              <a:t>User A provides a </a:t>
            </a:r>
            <a:r>
              <a:rPr lang="en-US" u="sng" dirty="0" smtClean="0"/>
              <a:t>title</a:t>
            </a:r>
            <a:r>
              <a:rPr lang="en-US" dirty="0" smtClean="0"/>
              <a:t> for the image</a:t>
            </a:r>
          </a:p>
          <a:p>
            <a:r>
              <a:rPr lang="en-US" dirty="0" smtClean="0"/>
              <a:t>User A (or other users) can add </a:t>
            </a:r>
            <a:r>
              <a:rPr lang="en-US" u="sng" dirty="0" smtClean="0"/>
              <a:t>free-form text tags</a:t>
            </a:r>
            <a:r>
              <a:rPr lang="en-US" dirty="0" smtClean="0"/>
              <a:t> to the image</a:t>
            </a:r>
          </a:p>
          <a:p>
            <a:r>
              <a:rPr lang="en-US" dirty="0" smtClean="0"/>
              <a:t>User A can define an </a:t>
            </a:r>
            <a:r>
              <a:rPr lang="en-US" u="sng" dirty="0" smtClean="0"/>
              <a:t>Album</a:t>
            </a:r>
            <a:r>
              <a:rPr lang="en-US" dirty="0" smtClean="0"/>
              <a:t> and include the image in the album</a:t>
            </a:r>
          </a:p>
          <a:p>
            <a:r>
              <a:rPr lang="en-US" dirty="0" smtClean="0"/>
              <a:t>Other users can create one or more </a:t>
            </a:r>
            <a:r>
              <a:rPr lang="en-US" u="sng" dirty="0" smtClean="0"/>
              <a:t>Galleries</a:t>
            </a:r>
            <a:r>
              <a:rPr lang="en-US" dirty="0" smtClean="0"/>
              <a:t> and include the image in it</a:t>
            </a:r>
          </a:p>
          <a:p>
            <a:r>
              <a:rPr lang="en-US" dirty="0" smtClean="0"/>
              <a:t>Our data set will also include </a:t>
            </a:r>
            <a:r>
              <a:rPr lang="en-US" u="sng" dirty="0" smtClean="0"/>
              <a:t>labels</a:t>
            </a:r>
            <a:r>
              <a:rPr lang="en-US" dirty="0" smtClean="0"/>
              <a:t> assigned to each image. These are drawn from a fixed set of labels.</a:t>
            </a:r>
          </a:p>
          <a:p>
            <a:r>
              <a:rPr lang="en-US" dirty="0" smtClean="0"/>
              <a:t>Goal: Predict the labels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377649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9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478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362200"/>
                <a:ext cx="609600" cy="838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80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362200"/>
                <a:ext cx="609600" cy="838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88476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76" y="2362200"/>
                <a:ext cx="609600" cy="838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960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62200"/>
                <a:ext cx="609600" cy="8382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1295400" y="1447800"/>
                <a:ext cx="914400" cy="609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447800"/>
                <a:ext cx="914400" cy="6096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895600" y="1447800"/>
                <a:ext cx="9144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447800"/>
                <a:ext cx="914400" cy="6096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4436076" y="1447800"/>
                <a:ext cx="914400" cy="609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076" y="1447800"/>
                <a:ext cx="914400" cy="6096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5943600" y="1447800"/>
                <a:ext cx="9144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447800"/>
                <a:ext cx="914400" cy="6096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9" idx="4"/>
            <a:endCxn id="5" idx="0"/>
          </p:cNvCxnSpPr>
          <p:nvPr/>
        </p:nvCxnSpPr>
        <p:spPr>
          <a:xfrm>
            <a:off x="17526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  <a:endCxn id="6" idx="0"/>
          </p:cNvCxnSpPr>
          <p:nvPr/>
        </p:nvCxnSpPr>
        <p:spPr>
          <a:xfrm>
            <a:off x="33528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4"/>
            <a:endCxn id="7" idx="0"/>
          </p:cNvCxnSpPr>
          <p:nvPr/>
        </p:nvCxnSpPr>
        <p:spPr>
          <a:xfrm>
            <a:off x="4893276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8" idx="0"/>
          </p:cNvCxnSpPr>
          <p:nvPr/>
        </p:nvCxnSpPr>
        <p:spPr>
          <a:xfrm>
            <a:off x="64008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382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76600"/>
                <a:ext cx="533400" cy="4572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438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276600"/>
                <a:ext cx="533400" cy="4572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962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276600"/>
                <a:ext cx="533400" cy="4572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486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276600"/>
                <a:ext cx="533400" cy="4572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>
            <a:stCxn id="5" idx="1"/>
            <a:endCxn id="25" idx="0"/>
          </p:cNvCxnSpPr>
          <p:nvPr/>
        </p:nvCxnSpPr>
        <p:spPr>
          <a:xfrm flipH="1">
            <a:off x="11049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1"/>
            <a:endCxn id="26" idx="0"/>
          </p:cNvCxnSpPr>
          <p:nvPr/>
        </p:nvCxnSpPr>
        <p:spPr>
          <a:xfrm flipH="1">
            <a:off x="27051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1"/>
            <a:endCxn id="27" idx="0"/>
          </p:cNvCxnSpPr>
          <p:nvPr/>
        </p:nvCxnSpPr>
        <p:spPr>
          <a:xfrm flipH="1">
            <a:off x="4229100" y="2781300"/>
            <a:ext cx="359376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1"/>
            <a:endCxn id="28" idx="0"/>
          </p:cNvCxnSpPr>
          <p:nvPr/>
        </p:nvCxnSpPr>
        <p:spPr>
          <a:xfrm flipH="1">
            <a:off x="57531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24800" y="2514600"/>
            <a:ext cx="84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963111" y="15240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764820" y="3418703"/>
            <a:ext cx="1169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Meta Data</a:t>
            </a:r>
          </a:p>
          <a:p>
            <a:pPr algn="ctr"/>
            <a:r>
              <a:rPr lang="en-US" dirty="0" smtClean="0"/>
              <a:t>Title</a:t>
            </a:r>
          </a:p>
          <a:p>
            <a:pPr algn="ctr"/>
            <a:r>
              <a:rPr lang="en-US" dirty="0" smtClean="0"/>
              <a:t>User Tags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963800" y="4812268"/>
            <a:ext cx="195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Groupings</a:t>
            </a:r>
          </a:p>
          <a:p>
            <a:pPr algn="ctr"/>
            <a:r>
              <a:rPr lang="en-US" dirty="0" smtClean="0"/>
              <a:t>(Albums, Galleries)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667000" y="49530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953000"/>
                <a:ext cx="457200" cy="381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029200" y="49530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953000"/>
                <a:ext cx="457200" cy="3810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>
            <a:stCxn id="5" idx="2"/>
            <a:endCxn id="49" idx="0"/>
          </p:cNvCxnSpPr>
          <p:nvPr/>
        </p:nvCxnSpPr>
        <p:spPr>
          <a:xfrm>
            <a:off x="1752600" y="3200400"/>
            <a:ext cx="1143000" cy="175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49" idx="0"/>
          </p:cNvCxnSpPr>
          <p:nvPr/>
        </p:nvCxnSpPr>
        <p:spPr>
          <a:xfrm flipH="1">
            <a:off x="2895600" y="3200400"/>
            <a:ext cx="457200" cy="175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2"/>
            <a:endCxn id="50" idx="1"/>
          </p:cNvCxnSpPr>
          <p:nvPr/>
        </p:nvCxnSpPr>
        <p:spPr>
          <a:xfrm>
            <a:off x="3352800" y="3200400"/>
            <a:ext cx="1676400" cy="1943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8" idx="2"/>
            <a:endCxn id="50" idx="3"/>
          </p:cNvCxnSpPr>
          <p:nvPr/>
        </p:nvCxnSpPr>
        <p:spPr>
          <a:xfrm flipH="1">
            <a:off x="5486400" y="3200400"/>
            <a:ext cx="914400" cy="1943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6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Statement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Given: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Images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Meta-data for each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857250" lvl="2" indent="0">
                  <a:buNone/>
                </a:pPr>
                <a:r>
                  <a:rPr lang="en-US" dirty="0" smtClean="0"/>
                  <a:t>EXIF: date-time, flash?, focal length, geolocation (rarely)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Title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Relational Information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User, Tags, Groups, Galleries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Labels for some of the images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Find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Labels for all of the remaining images</a:t>
                </a:r>
                <a:endParaRPr lang="en-US" dirty="0"/>
              </a:p>
              <a:p>
                <a:pPr marL="514350" indent="-457200"/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2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Encoding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Image features: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Bag of words (based on SIFT or </a:t>
                </a:r>
                <a:r>
                  <a:rPr lang="en-US" dirty="0" err="1" smtClean="0"/>
                  <a:t>HoG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Color or edge histograms</a:t>
                </a:r>
              </a:p>
              <a:p>
                <a:r>
                  <a:rPr lang="en-US" dirty="0" smtClean="0"/>
                  <a:t>Classifier outputs: </a:t>
                </a:r>
              </a:p>
              <a:p>
                <a:pPr lvl="1"/>
                <a:r>
                  <a:rPr lang="en-US" dirty="0" smtClean="0"/>
                  <a:t>24-element vector giving an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9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Model: </a:t>
            </a:r>
            <a:br>
              <a:rPr lang="en-US" dirty="0" smtClean="0"/>
            </a:br>
            <a:r>
              <a:rPr lang="en-US" dirty="0" smtClean="0"/>
              <a:t>Conditional Random Field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sz="2600" dirty="0" smtClean="0"/>
                  <a:t> is the label for this CRF (we learn a separate CRF for each label)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𝐿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is a binary vector whose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 err="1" smtClean="0"/>
                  <a:t>th</a:t>
                </a:r>
                <a:r>
                  <a:rPr lang="en-US" sz="2600" dirty="0" smtClean="0"/>
                  <a:t> bit indicates whether image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 smtClean="0"/>
                  <a:t> has label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ℓ</m:t>
                    </m:r>
                  </m:oMath>
                </a14:m>
                <a:endParaRPr lang="en-US" sz="26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𝑥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image features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600" b="0" i="1" dirty="0" smtClean="0">
                            <a:latin typeface="Cambria Math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600" dirty="0" smtClean="0"/>
                  <a:t> </a:t>
                </a:r>
                <a:r>
                  <a:rPr lang="en-US" sz="2600" dirty="0" smtClean="0"/>
                  <a:t>MAP (independent) </a:t>
                </a:r>
                <a:r>
                  <a:rPr lang="en-US" sz="2600" dirty="0" smtClean="0"/>
                  <a:t>classifier outputs</a:t>
                </a:r>
                <a:endParaRPr lang="en-US" sz="26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𝑀</m:t>
                    </m:r>
                    <m:r>
                      <a:rPr lang="en-US" sz="2600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binary indicator vector with one element for each word, group (Album, Gallery), and tag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r="-889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Per-Label CRF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𝒩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 index the </a:t>
                </a:r>
                <a:r>
                  <a:rPr lang="en-US" sz="2400" dirty="0" smtClean="0"/>
                  <a:t>images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is 1 if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has label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sz="2400" dirty="0" smtClean="0"/>
                  <a:t> and 0 otherwise</a:t>
                </a:r>
                <a:endParaRPr lang="en-US" sz="24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𝒩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are images that are “neighbors” connected through a metadata relationship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are unary potentials relating the inputs to the label for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are binary potentials relating the labels on two images connected through a metadata relationship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𝑍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𝑀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normalizes the conditional probability distribution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2"/>
                <a:stretch>
                  <a:fillRect l="-1263" r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/>
                  <a:t>are the learned parameters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a feature vector that can include</a:t>
                </a:r>
              </a:p>
              <a:p>
                <a:pPr lvl="2" indent="-342900"/>
                <a:r>
                  <a:rPr lang="en-US" dirty="0" smtClean="0"/>
                  <a:t>a bias term (the constant 1)</a:t>
                </a:r>
              </a:p>
              <a:p>
                <a:pPr lvl="2" indent="-342900"/>
                <a:r>
                  <a:rPr lang="en-US" dirty="0" smtClean="0"/>
                  <a:t>the vector of classifier outputs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lvl="2" indent="-342900"/>
                <a:r>
                  <a:rPr lang="en-US" dirty="0" smtClean="0"/>
                  <a:t>the features of the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 indent="-342900"/>
                <a:r>
                  <a:rPr lang="en-US" dirty="0" smtClean="0"/>
                  <a:t>indicator features for the metadata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40005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2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600" dirty="0" smtClean="0"/>
                  <a:t>This defines a potential that is zero if either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 smtClean="0"/>
                  <a:t> is zero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600" dirty="0" smtClean="0"/>
                  <a:t> is the learned parameter vector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 is a feature vector that quantifies the similarity between images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6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600" dirty="0" smtClean="0"/>
                  <a:t> it could include things such as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300" dirty="0" smtClean="0"/>
                  <a:t> the concatenated features of the two images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 smtClean="0"/>
                  <a:t> some measure of the distance between the two images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300" dirty="0" smtClean="0"/>
                  <a:t> some measure of the differences between the metadata (perhaps computed separately for various components)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|</m:t>
                    </m:r>
                    <m:r>
                      <a:rPr lang="en-US" sz="23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/>
                      </a:rPr>
                      <m:t>−</m:t>
                    </m:r>
                    <m:r>
                      <a:rPr lang="en-US" sz="23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300" dirty="0" smtClean="0"/>
                  <a:t> the L1 distance between the classifier probability vectors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300" dirty="0" smtClean="0"/>
                  <a:t>etc.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4371</TotalTime>
  <Words>1303</Words>
  <Application>Microsoft Office PowerPoint</Application>
  <PresentationFormat>On-screen Show (4:3)</PresentationFormat>
  <Paragraphs>218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Challenge Problem 6: Image Labeling on Flickr </vt:lpstr>
      <vt:lpstr>Introduction to Flickr</vt:lpstr>
      <vt:lpstr>Graphical Model View</vt:lpstr>
      <vt:lpstr>Formal Statement</vt:lpstr>
      <vt:lpstr>Image Encoding</vt:lpstr>
      <vt:lpstr>Baseline Model:  Conditional Random Field</vt:lpstr>
      <vt:lpstr>Per-Label CRF</vt:lpstr>
      <vt:lpstr>Parameterized A_n and B_(n,m)</vt:lpstr>
      <vt:lpstr>Parameterizing B_(n,m)</vt:lpstr>
      <vt:lpstr>Model Fitting</vt:lpstr>
      <vt:lpstr>Data: Subsets of MIRFLICKR</vt:lpstr>
      <vt:lpstr>Label Distribution</vt:lpstr>
      <vt:lpstr>Label Co-occurrence Matrix</vt:lpstr>
      <vt:lpstr>Train/Test Split</vt:lpstr>
      <vt:lpstr>Metrics</vt:lpstr>
      <vt:lpstr>Metrics (2)</vt:lpstr>
      <vt:lpstr>Challenge Problem Dimensions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Problem 5: Latent Probabilistic Context-Free Grammars</dc:title>
  <dc:creator>Tom Dietterich</dc:creator>
  <cp:keywords>grant\darpa\ppaml</cp:keywords>
  <cp:lastModifiedBy>Tom Dietterich</cp:lastModifiedBy>
  <cp:revision>53</cp:revision>
  <dcterms:created xsi:type="dcterms:W3CDTF">2015-01-07T05:28:21Z</dcterms:created>
  <dcterms:modified xsi:type="dcterms:W3CDTF">2015-06-11T23:50:24Z</dcterms:modified>
</cp:coreProperties>
</file>