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B4"/>
    <a:srgbClr val="EEF5BD"/>
    <a:srgbClr val="C8C804"/>
    <a:srgbClr val="9BFDFB"/>
    <a:srgbClr val="FEFFE5"/>
    <a:srgbClr val="6866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94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B9E3-06EB-4DDD-A373-6766A4053B2F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82DA-AB65-4735-94B5-B9444B0F1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4038600" y="5334000"/>
            <a:ext cx="16002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33400" y="1524000"/>
            <a:ext cx="5257800" cy="3124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29118" y="2743200"/>
            <a:ext cx="1581082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>
            <a:stCxn id="182" idx="4"/>
            <a:endCxn id="99" idx="0"/>
          </p:cNvCxnSpPr>
          <p:nvPr/>
        </p:nvCxnSpPr>
        <p:spPr>
          <a:xfrm>
            <a:off x="4000500" y="3048000"/>
            <a:ext cx="685800" cy="243840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133600" y="5334000"/>
            <a:ext cx="16002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81" idx="4"/>
            <a:endCxn id="83" idx="0"/>
          </p:cNvCxnSpPr>
          <p:nvPr/>
        </p:nvCxnSpPr>
        <p:spPr>
          <a:xfrm flipH="1">
            <a:off x="2628900" y="3048000"/>
            <a:ext cx="838200" cy="243840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09600" y="5334000"/>
            <a:ext cx="12954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76200" y="2438400"/>
            <a:ext cx="914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316" y="266253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8200" y="5638800"/>
            <a:ext cx="6858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71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2819400"/>
            <a:ext cx="1232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Groups</a:t>
            </a:r>
          </a:p>
          <a:p>
            <a:pPr algn="ctr"/>
            <a:r>
              <a:rPr lang="en-US" sz="1200" i="1" dirty="0" smtClean="0"/>
              <a:t>(user’s </a:t>
            </a:r>
            <a:r>
              <a:rPr lang="en-US" sz="1200" i="1" u="sng" dirty="0" smtClean="0"/>
              <a:t>and</a:t>
            </a:r>
            <a:r>
              <a:rPr lang="en-US" sz="1200" i="1" dirty="0" smtClean="0"/>
              <a:t> other</a:t>
            </a:r>
          </a:p>
          <a:p>
            <a:pPr algn="ctr"/>
            <a:r>
              <a:rPr lang="en-US" sz="1200" i="1" dirty="0" smtClean="0"/>
              <a:t>people’s images)</a:t>
            </a:r>
            <a:endParaRPr lang="en-US" sz="1200" i="1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2362200" y="2743200"/>
            <a:ext cx="1295400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cision 30"/>
          <p:cNvSpPr/>
          <p:nvPr/>
        </p:nvSpPr>
        <p:spPr>
          <a:xfrm>
            <a:off x="457200" y="5562600"/>
            <a:ext cx="304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14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66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192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716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3716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52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33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14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7755" y="3197423"/>
            <a:ext cx="110004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“Gardening”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514600" y="3669268"/>
            <a:ext cx="99060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5240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6764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144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668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192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38200" y="5943600"/>
            <a:ext cx="838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362200" y="5638800"/>
            <a:ext cx="6858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ecision 72"/>
          <p:cNvSpPr/>
          <p:nvPr/>
        </p:nvSpPr>
        <p:spPr>
          <a:xfrm>
            <a:off x="1981200" y="5562600"/>
            <a:ext cx="304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124200" y="5638800"/>
            <a:ext cx="5334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438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590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7432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8956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200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352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5052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4384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908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62200" y="5943600"/>
            <a:ext cx="6096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4267200" y="5638800"/>
            <a:ext cx="3810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3886200" y="5562600"/>
            <a:ext cx="304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5181600" y="5638800"/>
            <a:ext cx="3810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343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495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257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4102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3434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4958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267200" y="5943600"/>
            <a:ext cx="3810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6019800" y="5334000"/>
            <a:ext cx="16002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248400" y="5638800"/>
            <a:ext cx="6858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Decision 102"/>
          <p:cNvSpPr/>
          <p:nvPr/>
        </p:nvSpPr>
        <p:spPr>
          <a:xfrm>
            <a:off x="5867400" y="5562600"/>
            <a:ext cx="304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010400" y="5638800"/>
            <a:ext cx="5334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3246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4770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629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7818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0866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2390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3914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3246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248400" y="5943600"/>
            <a:ext cx="8382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724400" y="5638800"/>
            <a:ext cx="381000" cy="228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8006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953000" y="57150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6482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5908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8956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2004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118" idx="3"/>
            <a:endCxn id="50" idx="0"/>
          </p:cNvCxnSpPr>
          <p:nvPr/>
        </p:nvCxnSpPr>
        <p:spPr>
          <a:xfrm flipH="1">
            <a:off x="1562100" y="3940590"/>
            <a:ext cx="1366978" cy="154581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4"/>
          </p:cNvCxnSpPr>
          <p:nvPr/>
        </p:nvCxnSpPr>
        <p:spPr>
          <a:xfrm flipH="1">
            <a:off x="2819400" y="3974068"/>
            <a:ext cx="495300" cy="151233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3962400" y="3669268"/>
            <a:ext cx="160020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0386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2578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482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530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343400" y="3745468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>
            <a:stCxn id="136" idx="4"/>
            <a:endCxn id="202" idx="0"/>
          </p:cNvCxnSpPr>
          <p:nvPr/>
        </p:nvCxnSpPr>
        <p:spPr>
          <a:xfrm flipH="1">
            <a:off x="2933700" y="3974068"/>
            <a:ext cx="1524000" cy="151233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4" idx="4"/>
            <a:endCxn id="99" idx="0"/>
          </p:cNvCxnSpPr>
          <p:nvPr/>
        </p:nvCxnSpPr>
        <p:spPr>
          <a:xfrm flipH="1">
            <a:off x="4686300" y="3974068"/>
            <a:ext cx="76200" cy="151233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5" idx="4"/>
            <a:endCxn id="206" idx="0"/>
          </p:cNvCxnSpPr>
          <p:nvPr/>
        </p:nvCxnSpPr>
        <p:spPr>
          <a:xfrm flipH="1">
            <a:off x="4991100" y="3974068"/>
            <a:ext cx="76200" cy="151233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3" idx="4"/>
            <a:endCxn id="112" idx="0"/>
          </p:cNvCxnSpPr>
          <p:nvPr/>
        </p:nvCxnSpPr>
        <p:spPr>
          <a:xfrm>
            <a:off x="5372100" y="3974068"/>
            <a:ext cx="990600" cy="1512332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14400" y="3680936"/>
            <a:ext cx="1221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Galleries</a:t>
            </a:r>
          </a:p>
          <a:p>
            <a:pPr algn="ctr"/>
            <a:r>
              <a:rPr lang="en-US" sz="1200" i="1" dirty="0" smtClean="0"/>
              <a:t>(</a:t>
            </a:r>
            <a:r>
              <a:rPr lang="en-US" sz="1200" i="1" u="sng" dirty="0" smtClean="0"/>
              <a:t>only</a:t>
            </a:r>
            <a:r>
              <a:rPr lang="en-US" sz="1200" i="1" dirty="0" smtClean="0"/>
              <a:t> other</a:t>
            </a:r>
          </a:p>
          <a:p>
            <a:pPr algn="ctr"/>
            <a:r>
              <a:rPr lang="en-US" sz="1200" i="1" dirty="0" smtClean="0"/>
              <a:t>people’s images)</a:t>
            </a:r>
            <a:endParaRPr lang="en-US" sz="1200" i="1" dirty="0" smtClean="0"/>
          </a:p>
        </p:txBody>
      </p:sp>
      <p:sp>
        <p:nvSpPr>
          <p:cNvPr id="163" name="Rounded Rectangle 162"/>
          <p:cNvSpPr/>
          <p:nvPr/>
        </p:nvSpPr>
        <p:spPr>
          <a:xfrm>
            <a:off x="3048000" y="5943600"/>
            <a:ext cx="6096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ounded Rectangle 163"/>
          <p:cNvSpPr/>
          <p:nvPr/>
        </p:nvSpPr>
        <p:spPr>
          <a:xfrm>
            <a:off x="4724400" y="5943600"/>
            <a:ext cx="3810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>
            <a:off x="5181600" y="5943600"/>
            <a:ext cx="381000" cy="2286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5105400" y="1066800"/>
            <a:ext cx="1267047" cy="1881963"/>
          </a:xfrm>
          <a:custGeom>
            <a:avLst/>
            <a:gdLst>
              <a:gd name="connsiteX0" fmla="*/ 0 w 1190847"/>
              <a:gd name="connsiteY0" fmla="*/ 765545 h 1881963"/>
              <a:gd name="connsiteX1" fmla="*/ 1127051 w 1190847"/>
              <a:gd name="connsiteY1" fmla="*/ 0 h 1881963"/>
              <a:gd name="connsiteX2" fmla="*/ 1190847 w 1190847"/>
              <a:gd name="connsiteY2" fmla="*/ 1881963 h 1881963"/>
              <a:gd name="connsiteX3" fmla="*/ 10633 w 1190847"/>
              <a:gd name="connsiteY3" fmla="*/ 1041991 h 188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47" h="1881963">
                <a:moveTo>
                  <a:pt x="0" y="765545"/>
                </a:moveTo>
                <a:lnTo>
                  <a:pt x="1127051" y="0"/>
                </a:lnTo>
                <a:lnTo>
                  <a:pt x="1190847" y="1881963"/>
                </a:lnTo>
                <a:lnTo>
                  <a:pt x="10633" y="1041991"/>
                </a:lnTo>
              </a:path>
            </a:pathLst>
          </a:custGeom>
          <a:solidFill>
            <a:schemeClr val="tx2">
              <a:lumMod val="40000"/>
              <a:lumOff val="60000"/>
              <a:alpha val="54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33214" y="1038447"/>
            <a:ext cx="2057400" cy="190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61814" y="1114647"/>
            <a:ext cx="14343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nstance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9414" y="1571847"/>
            <a:ext cx="5681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9414" y="2029047"/>
            <a:ext cx="8242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3814" y="2029047"/>
            <a:ext cx="95943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galleries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2814" y="2486247"/>
            <a:ext cx="7280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5214" y="1571847"/>
            <a:ext cx="117288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935" y="657447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 attributes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4495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876800" y="1793557"/>
            <a:ext cx="304800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57800" y="19459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410200" y="19459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562600" y="19459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14247" y="180522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User’s </a:t>
            </a:r>
            <a:r>
              <a:rPr lang="en-US" b="1" i="1" dirty="0" err="1" smtClean="0"/>
              <a:t>photostream</a:t>
            </a:r>
            <a:endParaRPr lang="en-US" b="1" i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76200" y="2174557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Sets</a:t>
            </a:r>
            <a:r>
              <a:rPr lang="en-US" sz="1400" i="1" dirty="0" smtClean="0"/>
              <a:t> (not shown)</a:t>
            </a:r>
          </a:p>
          <a:p>
            <a:pPr algn="ctr"/>
            <a:r>
              <a:rPr lang="en-US" sz="1200" i="1" dirty="0" smtClean="0"/>
              <a:t>(user’s images only)</a:t>
            </a:r>
            <a:endParaRPr lang="en-US" sz="1200" i="1" dirty="0" smtClean="0"/>
          </a:p>
        </p:txBody>
      </p:sp>
      <p:sp>
        <p:nvSpPr>
          <p:cNvPr id="178" name="Oval 177"/>
          <p:cNvSpPr/>
          <p:nvPr/>
        </p:nvSpPr>
        <p:spPr>
          <a:xfrm>
            <a:off x="24384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7432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0480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3528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8862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1910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4958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8006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105400" y="2819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>
            <a:endCxn id="50" idx="0"/>
          </p:cNvCxnSpPr>
          <p:nvPr/>
        </p:nvCxnSpPr>
        <p:spPr>
          <a:xfrm flipH="1">
            <a:off x="1562100" y="3352800"/>
            <a:ext cx="1257300" cy="213360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47222" y="3200400"/>
            <a:ext cx="70557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“Cats!”</a:t>
            </a:r>
            <a:endParaRPr lang="en-US" sz="1400" dirty="0"/>
          </a:p>
        </p:txBody>
      </p:sp>
      <p:cxnSp>
        <p:nvCxnSpPr>
          <p:cNvPr id="194" name="Straight Arrow Connector 193"/>
          <p:cNvCxnSpPr>
            <a:stCxn id="180" idx="0"/>
            <a:endCxn id="40" idx="2"/>
          </p:cNvCxnSpPr>
          <p:nvPr/>
        </p:nvCxnSpPr>
        <p:spPr>
          <a:xfrm flipV="1">
            <a:off x="3162300" y="2098357"/>
            <a:ext cx="342900" cy="72104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4600" y="4126468"/>
            <a:ext cx="10274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“Cute Cats”</a:t>
            </a:r>
            <a:endParaRPr lang="en-US" sz="1400" dirty="0"/>
          </a:p>
        </p:txBody>
      </p:sp>
      <p:sp>
        <p:nvSpPr>
          <p:cNvPr id="201" name="Rounded Rectangle 200"/>
          <p:cNvSpPr/>
          <p:nvPr/>
        </p:nvSpPr>
        <p:spPr>
          <a:xfrm>
            <a:off x="27432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8956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8006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953000" y="5486400"/>
            <a:ext cx="76200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/>
          <p:cNvCxnSpPr>
            <a:stCxn id="183" idx="0"/>
            <a:endCxn id="42" idx="2"/>
          </p:cNvCxnSpPr>
          <p:nvPr/>
        </p:nvCxnSpPr>
        <p:spPr>
          <a:xfrm flipH="1" flipV="1">
            <a:off x="4267200" y="2098357"/>
            <a:ext cx="38100" cy="72104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094672" y="4126468"/>
            <a:ext cx="13917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“Great </a:t>
            </a:r>
            <a:r>
              <a:rPr lang="en-US" sz="1400" dirty="0" smtClean="0"/>
              <a:t>Gardens”</a:t>
            </a:r>
            <a:endParaRPr lang="en-US" sz="1400" dirty="0"/>
          </a:p>
        </p:txBody>
      </p:sp>
      <p:cxnSp>
        <p:nvCxnSpPr>
          <p:cNvPr id="214" name="Straight Arrow Connector 213"/>
          <p:cNvCxnSpPr>
            <a:stCxn id="184" idx="0"/>
            <a:endCxn id="113" idx="2"/>
          </p:cNvCxnSpPr>
          <p:nvPr/>
        </p:nvCxnSpPr>
        <p:spPr>
          <a:xfrm flipV="1">
            <a:off x="4610100" y="2098357"/>
            <a:ext cx="38100" cy="721043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42" idx="2"/>
          </p:cNvCxnSpPr>
          <p:nvPr/>
        </p:nvCxnSpPr>
        <p:spPr>
          <a:xfrm flipV="1">
            <a:off x="3505200" y="2098357"/>
            <a:ext cx="762000" cy="721044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57200" y="282714"/>
            <a:ext cx="5004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Flickr</a:t>
            </a:r>
            <a:r>
              <a:rPr lang="en-US" sz="4000" dirty="0" smtClean="0"/>
              <a:t> data organization</a:t>
            </a:r>
            <a:endParaRPr lang="en-US" sz="4000" dirty="0"/>
          </a:p>
        </p:txBody>
      </p:sp>
      <p:sp>
        <p:nvSpPr>
          <p:cNvPr id="222" name="Rounded Rectangular Callout 221"/>
          <p:cNvSpPr/>
          <p:nvPr/>
        </p:nvSpPr>
        <p:spPr>
          <a:xfrm>
            <a:off x="7391400" y="3276600"/>
            <a:ext cx="1371600" cy="762000"/>
          </a:xfrm>
          <a:prstGeom prst="wedgeRoundRectCallout">
            <a:avLst>
              <a:gd name="adj1" fmla="val -46537"/>
              <a:gd name="adj2" fmla="val -10992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Labels added by MIRFLICKR project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276600" y="6324600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(other users)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371600"/>
            <a:ext cx="8610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610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8610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8610600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8610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953000"/>
            <a:ext cx="8610600" cy="990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1"/>
            <a:ext cx="8382000" cy="541019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800" dirty="0" smtClean="0"/>
              <a:t>&lt;photo </a:t>
            </a:r>
            <a:r>
              <a:rPr lang="en-US" sz="800" dirty="0" err="1" smtClean="0"/>
              <a:t>dateuploaded</a:t>
            </a:r>
            <a:r>
              <a:rPr lang="en-US" sz="800" dirty="0" smtClean="0"/>
              <a:t>="1190416482" id="1419251545“ […] 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&lt;owner location="Kanagawa, Japan" </a:t>
            </a:r>
            <a:r>
              <a:rPr lang="en-US" sz="800" dirty="0" err="1" smtClean="0"/>
              <a:t>nsid</a:t>
            </a:r>
            <a:r>
              <a:rPr lang="en-US" sz="800" dirty="0" smtClean="0"/>
              <a:t>="95111171@N00" […] /&gt;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&lt;title&gt;Hmmm.&lt;/title&gt;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&lt;description&gt;</a:t>
            </a:r>
            <a:r>
              <a:rPr lang="en-US" sz="800" dirty="0" err="1" smtClean="0"/>
              <a:t>keitai</a:t>
            </a:r>
            <a:r>
              <a:rPr lang="en-US" sz="800" dirty="0" smtClean="0"/>
              <a:t> is the thing too complicated for all generations.&lt;/description&gt;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&lt;…&gt;</a:t>
            </a:r>
          </a:p>
          <a:p>
            <a:r>
              <a:rPr lang="en-US" sz="800" dirty="0" smtClean="0"/>
              <a:t>&lt;tags&gt;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id="885608-1419251545-1029" […] &gt;mobile&lt;/tag&gt;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id="885608-1419251545-1661866" […] &gt;</a:t>
            </a:r>
            <a:r>
              <a:rPr lang="en-US" sz="800" dirty="0" err="1" smtClean="0"/>
              <a:t>inthetrain</a:t>
            </a:r>
            <a:r>
              <a:rPr lang="en-US" sz="800" dirty="0" smtClean="0"/>
              <a:t>&lt;/tag&gt;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id="885608-1419251545-290" […] &gt;people&lt;/tag&gt;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id="885608-1419251545-189004" […] &gt;</a:t>
            </a:r>
            <a:r>
              <a:rPr lang="en-US" sz="800" dirty="0" err="1" smtClean="0"/>
              <a:t>odakyuline</a:t>
            </a:r>
            <a:r>
              <a:rPr lang="en-US" sz="800" dirty="0" smtClean="0"/>
              <a:t>&lt;/tag&gt;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id="885608-1419251545-42757" […] &gt;</a:t>
            </a:r>
            <a:r>
              <a:rPr lang="en-US" sz="800" dirty="0" err="1" smtClean="0"/>
              <a:t>kanagawa</a:t>
            </a:r>
            <a:r>
              <a:rPr lang="en-US" sz="800" dirty="0" smtClean="0"/>
              <a:t>&lt;/tag&gt;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&lt;tag author="95111171@N00" id="885608-1419251545-1038" […] &gt;</a:t>
            </a:r>
            <a:r>
              <a:rPr lang="en-US" sz="800" dirty="0" err="1" smtClean="0"/>
              <a:t>japan</a:t>
            </a:r>
            <a:r>
              <a:rPr lang="en-US" sz="800" dirty="0" smtClean="0"/>
              <a:t>&lt;/tag&gt;</a:t>
            </a:r>
          </a:p>
          <a:p>
            <a:r>
              <a:rPr lang="en-US" sz="800" dirty="0" smtClean="0"/>
              <a:t>   &lt;/tags&gt;</a:t>
            </a:r>
          </a:p>
          <a:p>
            <a:r>
              <a:rPr lang="en-US" sz="800" dirty="0" smtClean="0"/>
              <a:t>&lt;groups&gt;</a:t>
            </a:r>
          </a:p>
          <a:p>
            <a:r>
              <a:rPr lang="en-US" sz="800" dirty="0" smtClean="0"/>
              <a:t>      &lt;set </a:t>
            </a:r>
            <a:r>
              <a:rPr lang="en-US" sz="800" dirty="0" err="1" smtClean="0"/>
              <a:t>comment_count</a:t>
            </a:r>
            <a:r>
              <a:rPr lang="en-US" sz="800" dirty="0" smtClean="0"/>
              <a:t>="10" </a:t>
            </a:r>
            <a:r>
              <a:rPr lang="en-US" sz="800" dirty="0" err="1" smtClean="0"/>
              <a:t>count_photo</a:t>
            </a:r>
            <a:r>
              <a:rPr lang="en-US" sz="800" dirty="0" smtClean="0"/>
              <a:t>="93" […] title="On train" /&gt;</a:t>
            </a:r>
          </a:p>
          <a:p>
            <a:r>
              <a:rPr lang="en-US" sz="800" dirty="0" smtClean="0"/>
              <a:t>      &lt;set </a:t>
            </a:r>
            <a:r>
              <a:rPr lang="en-US" sz="800" dirty="0" err="1" smtClean="0"/>
              <a:t>comment_count</a:t>
            </a:r>
            <a:r>
              <a:rPr lang="en-US" sz="800" dirty="0" smtClean="0"/>
              <a:t>="4" </a:t>
            </a:r>
            <a:r>
              <a:rPr lang="en-US" sz="800" dirty="0" err="1" smtClean="0"/>
              <a:t>count_photo</a:t>
            </a:r>
            <a:r>
              <a:rPr lang="en-US" sz="800" dirty="0" smtClean="0"/>
              <a:t>="28" […] title="</a:t>
            </a:r>
            <a:r>
              <a:rPr lang="en-US" sz="800" dirty="0" err="1" smtClean="0"/>
              <a:t>Keitai</a:t>
            </a:r>
            <a:r>
              <a:rPr lang="en-US" sz="800" dirty="0" smtClean="0"/>
              <a:t> life" /&gt;</a:t>
            </a:r>
          </a:p>
          <a:p>
            <a:r>
              <a:rPr lang="en-US" sz="800" dirty="0" smtClean="0"/>
              <a:t>      &lt;pool id="13518815@N00" title="People On Public Transit" </a:t>
            </a:r>
            <a:r>
              <a:rPr lang="en-US" sz="800" dirty="0" err="1" smtClean="0"/>
              <a:t>url</a:t>
            </a:r>
            <a:r>
              <a:rPr lang="en-US" sz="800" dirty="0" smtClean="0"/>
              <a:t>="/groups/13518815@N00/pool/" /&gt;</a:t>
            </a:r>
          </a:p>
          <a:p>
            <a:r>
              <a:rPr lang="en-US" sz="800" dirty="0" smtClean="0"/>
              <a:t>      &lt;pool id="35237090889@N01" title="Japan-o-</a:t>
            </a:r>
            <a:r>
              <a:rPr lang="en-US" sz="800" dirty="0" err="1" smtClean="0"/>
              <a:t>philia</a:t>
            </a:r>
            <a:r>
              <a:rPr lang="en-US" sz="800" dirty="0" smtClean="0"/>
              <a:t>" </a:t>
            </a:r>
            <a:r>
              <a:rPr lang="en-US" sz="800" dirty="0" err="1" smtClean="0"/>
              <a:t>url</a:t>
            </a:r>
            <a:r>
              <a:rPr lang="en-US" sz="800" dirty="0" smtClean="0"/>
              <a:t>="/groups/35237090889@N01/pool/" /&gt;</a:t>
            </a:r>
          </a:p>
          <a:p>
            <a:r>
              <a:rPr lang="en-US" sz="800" dirty="0" smtClean="0"/>
              <a:t>      &lt;pool id="37996572902@N01" title="</a:t>
            </a:r>
            <a:r>
              <a:rPr lang="en-US" sz="800" dirty="0" err="1" smtClean="0"/>
              <a:t>flickr</a:t>
            </a:r>
            <a:r>
              <a:rPr lang="en-US" sz="800" dirty="0" smtClean="0"/>
              <a:t> Japan" </a:t>
            </a:r>
            <a:r>
              <a:rPr lang="en-US" sz="800" dirty="0" err="1" smtClean="0"/>
              <a:t>url</a:t>
            </a:r>
            <a:r>
              <a:rPr lang="en-US" sz="800" dirty="0" smtClean="0"/>
              <a:t>="/groups/37996572902@N01/pool/" /&gt;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&lt;pool id="52242378730@N01" title="Japan Images" </a:t>
            </a:r>
            <a:r>
              <a:rPr lang="en-US" sz="800" dirty="0" err="1" smtClean="0"/>
              <a:t>url</a:t>
            </a:r>
            <a:r>
              <a:rPr lang="en-US" sz="800" dirty="0" smtClean="0"/>
              <a:t>="/groups/</a:t>
            </a:r>
            <a:r>
              <a:rPr lang="en-US" sz="800" dirty="0" err="1" smtClean="0"/>
              <a:t>japan</a:t>
            </a:r>
            <a:r>
              <a:rPr lang="en-US" sz="800" dirty="0" smtClean="0"/>
              <a:t>/pool/" /&gt;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&lt;pool id="81581563@N00" title="</a:t>
            </a:r>
            <a:r>
              <a:rPr lang="en-US" sz="800" dirty="0" err="1" smtClean="0"/>
              <a:t>Japon</a:t>
            </a:r>
            <a:r>
              <a:rPr lang="en-US" sz="800" dirty="0" smtClean="0"/>
              <a:t> Japan &amp;#26085;&amp;#26412;" </a:t>
            </a:r>
            <a:r>
              <a:rPr lang="en-US" sz="800" dirty="0" err="1" smtClean="0"/>
              <a:t>url</a:t>
            </a:r>
            <a:r>
              <a:rPr lang="en-US" sz="800" dirty="0" smtClean="0"/>
              <a:t>="/groups/</a:t>
            </a:r>
            <a:r>
              <a:rPr lang="en-US" sz="800" dirty="0" err="1" smtClean="0"/>
              <a:t>nipponia</a:t>
            </a:r>
            <a:r>
              <a:rPr lang="en-US" sz="800" dirty="0" smtClean="0"/>
              <a:t>/pool/" /&gt;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&lt;/groups&gt;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&lt;galleries&gt;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&lt;/galleries&gt;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&lt;labels&gt;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&lt;label source="MIR"&gt;portrait&lt;/label&gt;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&lt;label source="MIR"&gt;male&lt;/label&gt;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&lt;label source="MIR"&gt;people&lt;/label&gt;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&lt;/labels&gt;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&lt;comments&gt;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&lt;comment author="33625745@N00" id="885608-1419251545-72157602113203267" […] &gt;Japanese </a:t>
            </a:r>
            <a:r>
              <a:rPr lang="en-US" sz="800" dirty="0" err="1" smtClean="0"/>
              <a:t>keitai</a:t>
            </a:r>
            <a:r>
              <a:rPr lang="en-US" sz="800" dirty="0" smtClean="0"/>
              <a:t>, yes!&lt;/comment&gt;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&lt;comment author="95657923@N00" id="885608-1419251545-72157602116391309" […] &gt;I think he's probably like my dad, and showing off photos of the grand kids with his latest toy!&lt;/comment&gt;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&lt;comment author="46113808@N00" id="885608-1419251545-72157602120490233" […] &gt;they looked a bit cute!!&lt;/comment&gt;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&lt;comment author="90414287@N00" id="885608-1419251545-72157602271093620" […] &gt;Hehe, cute photo... Aren't there some special simple </a:t>
            </a:r>
            <a:r>
              <a:rPr lang="en-US" sz="800" dirty="0" err="1" smtClean="0"/>
              <a:t>keitai</a:t>
            </a:r>
            <a:r>
              <a:rPr lang="en-US" sz="800" dirty="0" smtClean="0"/>
              <a:t> for elderly people in Japan?&lt;/comment&gt;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&lt;comment author="95111171@N00" id="885608-1419251545-72157602344872021" […] &gt; how about Nokia ones? :-D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   [image] [image] like your dad? </a:t>
            </a:r>
            <a:r>
              <a:rPr lang="en-US" sz="800" dirty="0" err="1" smtClean="0"/>
              <a:t>haha</a:t>
            </a:r>
            <a:r>
              <a:rPr lang="en-US" sz="800" dirty="0" smtClean="0"/>
              <a:t>, cute grandpas. [image] yep. [image] yes we have these ones but, not so simple to use for the elderly.&lt;/comment&gt;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&lt;/comments&gt;</a:t>
            </a:r>
          </a:p>
          <a:p>
            <a:r>
              <a:rPr lang="en-US" sz="800" dirty="0" smtClean="0"/>
              <a:t>&lt;/photo&gt;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400" y="1524000"/>
            <a:ext cx="143430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nstance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2362200"/>
            <a:ext cx="5681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3429000"/>
            <a:ext cx="8242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4038600"/>
            <a:ext cx="95943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galleries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4495800"/>
            <a:ext cx="7280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5257800"/>
            <a:ext cx="117288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2714"/>
            <a:ext cx="477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McAuley</a:t>
            </a:r>
            <a:r>
              <a:rPr lang="en-US" sz="4000" dirty="0" smtClean="0"/>
              <a:t> XML sample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172200"/>
            <a:ext cx="680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shown: EXIF data (available from MIRFLICKR, not used in </a:t>
            </a:r>
            <a:r>
              <a:rPr lang="en-US" dirty="0" err="1" smtClean="0"/>
              <a:t>McAuley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/>
          <p:cNvSpPr/>
          <p:nvPr/>
        </p:nvSpPr>
        <p:spPr>
          <a:xfrm>
            <a:off x="5181600" y="990600"/>
            <a:ext cx="38862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228600"/>
            <a:ext cx="1600200" cy="1447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0268"/>
            <a:ext cx="16002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table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533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uid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95111171@N00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200" y="152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71600" y="152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4000" y="152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1" y="1828800"/>
            <a:ext cx="19812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1" y="1828800"/>
            <a:ext cx="1981200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Photo table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914400" y="762000"/>
            <a:ext cx="1066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List-of</a:t>
            </a:r>
            <a:r>
              <a:rPr lang="en-US" sz="1200" dirty="0" smtClean="0">
                <a:solidFill>
                  <a:schemeClr val="tx1"/>
                </a:solidFill>
              </a:rPr>
              <a:t> photos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0668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98817324@N02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1295400"/>
            <a:ext cx="1066800" cy="76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1" y="2133600"/>
            <a:ext cx="1981200" cy="2133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200" dirty="0" err="1" smtClean="0">
                <a:solidFill>
                  <a:prstClr val="black"/>
                </a:solidFill>
              </a:rPr>
              <a:t>pid</a:t>
            </a:r>
            <a:r>
              <a:rPr lang="en-US" sz="1200" dirty="0" smtClean="0">
                <a:solidFill>
                  <a:prstClr val="black"/>
                </a:solidFill>
              </a:rPr>
              <a:t>: </a:t>
            </a:r>
            <a:r>
              <a:rPr lang="en-US" sz="1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1419251545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1" y="2438400"/>
            <a:ext cx="990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[</a:t>
            </a:r>
            <a:r>
              <a:rPr lang="en-US" sz="1200" i="1" dirty="0" smtClean="0">
                <a:solidFill>
                  <a:schemeClr val="tx1"/>
                </a:solidFill>
              </a:rPr>
              <a:t>Photo data]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001" y="3048000"/>
            <a:ext cx="13716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List-of</a:t>
            </a:r>
            <a:r>
              <a:rPr lang="en-US" sz="1200" dirty="0" smtClean="0">
                <a:solidFill>
                  <a:schemeClr val="tx1"/>
                </a:solidFill>
              </a:rPr>
              <a:t> tags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2001" y="3962400"/>
            <a:ext cx="1371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List-of</a:t>
            </a:r>
            <a:r>
              <a:rPr lang="en-US" sz="1200" dirty="0" smtClean="0">
                <a:solidFill>
                  <a:schemeClr val="tx1"/>
                </a:solidFill>
              </a:rPr>
              <a:t> comments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1" y="3657600"/>
            <a:ext cx="13716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List-of</a:t>
            </a:r>
            <a:r>
              <a:rPr lang="en-US" sz="1200" dirty="0" smtClean="0">
                <a:solidFill>
                  <a:schemeClr val="tx1"/>
                </a:solidFill>
              </a:rPr>
              <a:t> groups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2001" y="3352800"/>
            <a:ext cx="1371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 smtClean="0">
                <a:solidFill>
                  <a:schemeClr val="tx1"/>
                </a:solidFill>
              </a:rPr>
              <a:t>List-of</a:t>
            </a:r>
            <a:r>
              <a:rPr lang="en-US" sz="1200" dirty="0" smtClean="0">
                <a:solidFill>
                  <a:schemeClr val="tx1"/>
                </a:solidFill>
              </a:rPr>
              <a:t> galleries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1" y="2743200"/>
            <a:ext cx="1752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labels:</a:t>
            </a:r>
            <a:r>
              <a:rPr lang="en-US" sz="1200" dirty="0" smtClean="0">
                <a:solidFill>
                  <a:schemeClr val="tx1"/>
                </a:solidFill>
              </a:rPr>
              <a:t> {</a:t>
            </a:r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tree, baby…</a:t>
            </a:r>
            <a:r>
              <a:rPr lang="en-U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1" y="4267200"/>
            <a:ext cx="1981200" cy="990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pid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74829568142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33401" y="4478675"/>
            <a:ext cx="914400" cy="76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1" y="4717550"/>
            <a:ext cx="1371600" cy="76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001" y="5105375"/>
            <a:ext cx="1371600" cy="762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2001" y="4845100"/>
            <a:ext cx="1371600" cy="76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62001" y="4976950"/>
            <a:ext cx="13716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3401" y="4596825"/>
            <a:ext cx="1676400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409701" y="5334000"/>
            <a:ext cx="76200" cy="76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19201" y="5334000"/>
            <a:ext cx="76200" cy="76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600201" y="5334000"/>
            <a:ext cx="76200" cy="76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0400" y="990600"/>
            <a:ext cx="16002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0400" y="1002268"/>
            <a:ext cx="1600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Tag table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00400" y="1371600"/>
            <a:ext cx="1600200" cy="84986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tid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808-1332-321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962400" y="2819400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10000" y="2819400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76600" y="1611868"/>
            <a:ext cx="10668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uid</a:t>
            </a:r>
            <a:r>
              <a:rPr lang="en-US" sz="1200" dirty="0" smtClean="0">
                <a:solidFill>
                  <a:schemeClr val="tx1"/>
                </a:solidFill>
              </a:rPr>
              <a:t> of author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76600" y="1916668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tag text</a:t>
            </a: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0400" y="2209800"/>
            <a:ext cx="1600200" cy="533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tid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748-1215-512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76600" y="2450068"/>
            <a:ext cx="1066800" cy="64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6600" y="2548272"/>
            <a:ext cx="10668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3962400"/>
            <a:ext cx="1600200" cy="1535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38800" y="3974068"/>
            <a:ext cx="16002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 table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5638800" y="4343400"/>
            <a:ext cx="1600200" cy="54506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gid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21951352@N00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400800" y="53456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248400" y="53456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53200" y="53456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15000" y="4583668"/>
            <a:ext cx="1295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 title</a:t>
            </a:r>
            <a:endParaRPr lang="en-US" sz="11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38800" y="4888468"/>
            <a:ext cx="1600200" cy="3810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77284825@N02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715000" y="5117068"/>
            <a:ext cx="10668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08811" y="1143000"/>
            <a:ext cx="1882589" cy="2514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508811" y="1154668"/>
            <a:ext cx="188258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Gallery table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508811" y="1524000"/>
            <a:ext cx="1882589" cy="12954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galid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1352…331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5010" y="2057400"/>
            <a:ext cx="1752601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gallery title</a:t>
            </a: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85011" y="1752600"/>
            <a:ext cx="125506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uid</a:t>
            </a:r>
            <a:r>
              <a:rPr lang="en-US" sz="1200" dirty="0" smtClean="0">
                <a:solidFill>
                  <a:schemeClr val="tx1"/>
                </a:solidFill>
              </a:rPr>
              <a:t> of owner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85011" y="2362200"/>
            <a:ext cx="1752601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gallery description</a:t>
            </a: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423211" y="3505200"/>
            <a:ext cx="76200" cy="76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70811" y="3505200"/>
            <a:ext cx="76200" cy="76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575611" y="3505200"/>
            <a:ext cx="76200" cy="76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08811" y="2819400"/>
            <a:ext cx="1882589" cy="609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galid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9352…152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010" y="3154428"/>
            <a:ext cx="1752601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85011" y="3048000"/>
            <a:ext cx="1255060" cy="7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85011" y="3271562"/>
            <a:ext cx="1752601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124200" y="4026932"/>
            <a:ext cx="1882589" cy="20690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124200" y="4038600"/>
            <a:ext cx="188258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Comment table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124200" y="4407932"/>
            <a:ext cx="1882589" cy="84986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cid: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885608-1419…43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00399" y="4941332"/>
            <a:ext cx="1752601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Comment text</a:t>
            </a:r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200400" y="4636532"/>
            <a:ext cx="125506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uid</a:t>
            </a:r>
            <a:r>
              <a:rPr lang="en-US" sz="1200" dirty="0" smtClean="0">
                <a:solidFill>
                  <a:schemeClr val="tx1"/>
                </a:solidFill>
              </a:rPr>
              <a:t> of author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4038600" y="5943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886200" y="5943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191000" y="5943600"/>
            <a:ext cx="76200" cy="76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24200" y="5257800"/>
            <a:ext cx="1882589" cy="6096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cid: 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885608-1420…29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200399" y="5638800"/>
            <a:ext cx="1752601" cy="8786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00400" y="5486400"/>
            <a:ext cx="1255060" cy="878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1" name="Elbow Connector 190"/>
          <p:cNvCxnSpPr>
            <a:stCxn id="24" idx="1"/>
            <a:endCxn id="37" idx="1"/>
          </p:cNvCxnSpPr>
          <p:nvPr/>
        </p:nvCxnSpPr>
        <p:spPr>
          <a:xfrm rot="10800000" flipV="1">
            <a:off x="457202" y="876300"/>
            <a:ext cx="457199" cy="2324100"/>
          </a:xfrm>
          <a:prstGeom prst="bentConnector3">
            <a:avLst>
              <a:gd name="adj1" fmla="val 1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24" idx="1"/>
            <a:endCxn id="45" idx="1"/>
          </p:cNvCxnSpPr>
          <p:nvPr/>
        </p:nvCxnSpPr>
        <p:spPr>
          <a:xfrm rot="10800000" flipV="1">
            <a:off x="457202" y="876300"/>
            <a:ext cx="457199" cy="3886200"/>
          </a:xfrm>
          <a:prstGeom prst="bentConnector3">
            <a:avLst>
              <a:gd name="adj1" fmla="val 1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40" idx="3"/>
            <a:endCxn id="58" idx="1"/>
          </p:cNvCxnSpPr>
          <p:nvPr/>
        </p:nvCxnSpPr>
        <p:spPr>
          <a:xfrm flipV="1">
            <a:off x="2133601" y="1796534"/>
            <a:ext cx="1066799" cy="136576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0" idx="3"/>
            <a:endCxn id="71" idx="1"/>
          </p:cNvCxnSpPr>
          <p:nvPr/>
        </p:nvCxnSpPr>
        <p:spPr>
          <a:xfrm flipV="1">
            <a:off x="2133601" y="2476500"/>
            <a:ext cx="1066799" cy="6858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1" idx="3"/>
            <a:endCxn id="148" idx="1"/>
          </p:cNvCxnSpPr>
          <p:nvPr/>
        </p:nvCxnSpPr>
        <p:spPr>
          <a:xfrm>
            <a:off x="2133601" y="4076700"/>
            <a:ext cx="990599" cy="756166"/>
          </a:xfrm>
          <a:prstGeom prst="bentConnector3">
            <a:avLst>
              <a:gd name="adj1" fmla="val 50000"/>
            </a:avLst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41" idx="3"/>
            <a:endCxn id="155" idx="1"/>
          </p:cNvCxnSpPr>
          <p:nvPr/>
        </p:nvCxnSpPr>
        <p:spPr>
          <a:xfrm>
            <a:off x="2133601" y="4076700"/>
            <a:ext cx="990599" cy="1485900"/>
          </a:xfrm>
          <a:prstGeom prst="bentConnector3">
            <a:avLst>
              <a:gd name="adj1" fmla="val 50000"/>
            </a:avLst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43" idx="3"/>
            <a:endCxn id="237" idx="1"/>
          </p:cNvCxnSpPr>
          <p:nvPr/>
        </p:nvCxnSpPr>
        <p:spPr>
          <a:xfrm>
            <a:off x="2133601" y="3467100"/>
            <a:ext cx="3154680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37" idx="0"/>
            <a:endCxn id="116" idx="1"/>
          </p:cNvCxnSpPr>
          <p:nvPr/>
        </p:nvCxnSpPr>
        <p:spPr>
          <a:xfrm rot="5400000" flipH="1" flipV="1">
            <a:off x="4773706" y="2709136"/>
            <a:ext cx="1272541" cy="1976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288281" y="3444241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Elbow Connector 243"/>
          <p:cNvCxnSpPr>
            <a:stCxn id="42" idx="3"/>
            <a:endCxn id="246" idx="1"/>
          </p:cNvCxnSpPr>
          <p:nvPr/>
        </p:nvCxnSpPr>
        <p:spPr>
          <a:xfrm>
            <a:off x="2133601" y="3771900"/>
            <a:ext cx="3154680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28"/>
          <p:cNvCxnSpPr>
            <a:stCxn id="246" idx="2"/>
            <a:endCxn id="81" idx="1"/>
          </p:cNvCxnSpPr>
          <p:nvPr/>
        </p:nvCxnSpPr>
        <p:spPr>
          <a:xfrm rot="16200000" flipH="1">
            <a:off x="5064383" y="4041517"/>
            <a:ext cx="821174" cy="327659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5288281" y="3749041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ounded Rectangle 263"/>
          <p:cNvSpPr/>
          <p:nvPr/>
        </p:nvSpPr>
        <p:spPr>
          <a:xfrm>
            <a:off x="8153400" y="25146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ounded Rectangle 264"/>
          <p:cNvSpPr/>
          <p:nvPr/>
        </p:nvSpPr>
        <p:spPr>
          <a:xfrm>
            <a:off x="8458200" y="29718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8229600" y="34290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ounded Rectangle 266"/>
          <p:cNvSpPr/>
          <p:nvPr/>
        </p:nvSpPr>
        <p:spPr>
          <a:xfrm>
            <a:off x="8305800" y="38862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ounded Rectangle 267"/>
          <p:cNvSpPr/>
          <p:nvPr/>
        </p:nvSpPr>
        <p:spPr>
          <a:xfrm>
            <a:off x="8534400" y="22860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ounded Rectangle 268"/>
          <p:cNvSpPr/>
          <p:nvPr/>
        </p:nvSpPr>
        <p:spPr>
          <a:xfrm>
            <a:off x="8610600" y="4343400"/>
            <a:ext cx="304800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Curved Connector 270"/>
          <p:cNvCxnSpPr>
            <a:stCxn id="268" idx="1"/>
            <a:endCxn id="116" idx="3"/>
          </p:cNvCxnSpPr>
          <p:nvPr/>
        </p:nvCxnSpPr>
        <p:spPr>
          <a:xfrm rot="10800000">
            <a:off x="7391400" y="2171700"/>
            <a:ext cx="1143000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stCxn id="264" idx="1"/>
            <a:endCxn id="132" idx="3"/>
          </p:cNvCxnSpPr>
          <p:nvPr/>
        </p:nvCxnSpPr>
        <p:spPr>
          <a:xfrm rot="10800000" flipV="1">
            <a:off x="7391400" y="2667000"/>
            <a:ext cx="762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stCxn id="264" idx="1"/>
            <a:endCxn id="81" idx="3"/>
          </p:cNvCxnSpPr>
          <p:nvPr/>
        </p:nvCxnSpPr>
        <p:spPr>
          <a:xfrm rot="10800000" flipV="1">
            <a:off x="7239000" y="2667000"/>
            <a:ext cx="914400" cy="19489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5" idx="1"/>
            <a:endCxn id="81" idx="3"/>
          </p:cNvCxnSpPr>
          <p:nvPr/>
        </p:nvCxnSpPr>
        <p:spPr>
          <a:xfrm rot="10800000" flipV="1">
            <a:off x="7239000" y="3124200"/>
            <a:ext cx="1219200" cy="14917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66" idx="1"/>
            <a:endCxn id="87" idx="3"/>
          </p:cNvCxnSpPr>
          <p:nvPr/>
        </p:nvCxnSpPr>
        <p:spPr>
          <a:xfrm rot="10800000" flipV="1">
            <a:off x="7239000" y="3581400"/>
            <a:ext cx="990600" cy="14975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67" idx="1"/>
            <a:endCxn id="87" idx="3"/>
          </p:cNvCxnSpPr>
          <p:nvPr/>
        </p:nvCxnSpPr>
        <p:spPr>
          <a:xfrm rot="10800000" flipV="1">
            <a:off x="7239000" y="4038600"/>
            <a:ext cx="1066800" cy="10403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269" idx="1"/>
            <a:endCxn id="132" idx="3"/>
          </p:cNvCxnSpPr>
          <p:nvPr/>
        </p:nvCxnSpPr>
        <p:spPr>
          <a:xfrm rot="10800000">
            <a:off x="7391400" y="3124200"/>
            <a:ext cx="12192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65" idx="1"/>
            <a:endCxn id="81" idx="3"/>
          </p:cNvCxnSpPr>
          <p:nvPr/>
        </p:nvCxnSpPr>
        <p:spPr>
          <a:xfrm rot="10800000" flipV="1">
            <a:off x="7239000" y="3124200"/>
            <a:ext cx="1219200" cy="14917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/>
          <p:cNvCxnSpPr>
            <a:stCxn id="269" idx="1"/>
            <a:endCxn id="87" idx="3"/>
          </p:cNvCxnSpPr>
          <p:nvPr/>
        </p:nvCxnSpPr>
        <p:spPr>
          <a:xfrm rot="10800000" flipV="1">
            <a:off x="7239000" y="4495800"/>
            <a:ext cx="1371600" cy="5831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391400" y="4800600"/>
            <a:ext cx="16002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Galleries and groups may be referenced by arbitrarily large numbers of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690584" y="76200"/>
            <a:ext cx="2557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Data layout</a:t>
            </a:r>
            <a:endParaRPr lang="en-US" sz="4000" dirty="0"/>
          </a:p>
        </p:txBody>
      </p:sp>
      <p:sp>
        <p:nvSpPr>
          <p:cNvPr id="298" name="5-Point Star 297"/>
          <p:cNvSpPr/>
          <p:nvPr/>
        </p:nvSpPr>
        <p:spPr>
          <a:xfrm>
            <a:off x="1447800" y="2438400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5-Point Star 300"/>
          <p:cNvSpPr/>
          <p:nvPr/>
        </p:nvSpPr>
        <p:spPr>
          <a:xfrm>
            <a:off x="7086600" y="381000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7239000" y="381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</a:t>
            </a:r>
            <a:r>
              <a:rPr lang="en-US" sz="1200" dirty="0" smtClean="0"/>
              <a:t>ndicates explanation on subsequent slides</a:t>
            </a:r>
            <a:endParaRPr lang="en-US" sz="1200" dirty="0"/>
          </a:p>
        </p:txBody>
      </p:sp>
      <p:sp>
        <p:nvSpPr>
          <p:cNvPr id="323" name="Rectangle 322"/>
          <p:cNvSpPr/>
          <p:nvPr/>
        </p:nvSpPr>
        <p:spPr>
          <a:xfrm>
            <a:off x="457200" y="5715000"/>
            <a:ext cx="1981200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Photo Edge Table</a:t>
            </a:r>
            <a:endParaRPr lang="en-US" dirty="0"/>
          </a:p>
        </p:txBody>
      </p:sp>
      <p:sp>
        <p:nvSpPr>
          <p:cNvPr id="324" name="5-Point Star 323"/>
          <p:cNvSpPr/>
          <p:nvPr/>
        </p:nvSpPr>
        <p:spPr>
          <a:xfrm>
            <a:off x="2286000" y="6248400"/>
            <a:ext cx="457200" cy="4572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466" y="206514"/>
            <a:ext cx="3758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Photo Edge Table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7924800" cy="55626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2800" dirty="0" smtClean="0"/>
              <a:t>The “Photo Edge Table” is an N x N sparse matrix (where N is the number of photos), explicitly encoding certain relationships between any two photos. An edge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ij</a:t>
            </a:r>
            <a:r>
              <a:rPr lang="en-US" sz="2800" dirty="0" smtClean="0"/>
              <a:t> between two photos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indicates: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The number of tags, groups, and galleries in common (but not their identities)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 indicator of whether both photos were taken in the same location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An indicator of whether both photos were taken by the same user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An indicator of whether both photos were taken by contacts or friends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i="1" dirty="0" smtClean="0"/>
              <a:t>This last information is </a:t>
            </a:r>
            <a:r>
              <a:rPr lang="en-US" sz="2800" b="1" i="1" dirty="0" smtClean="0"/>
              <a:t>not</a:t>
            </a:r>
            <a:r>
              <a:rPr lang="en-US" sz="2800" i="1" dirty="0" smtClean="0"/>
              <a:t> provided in raw form (i.e. we don’t have contact lists).</a:t>
            </a:r>
          </a:p>
          <a:p>
            <a:endParaRPr lang="en-US" sz="2800" dirty="0" smtClean="0"/>
          </a:p>
          <a:p>
            <a:r>
              <a:rPr lang="en-US" sz="2800" dirty="0" smtClean="0"/>
              <a:t>Edges for which all values are zero are omitted.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466" y="206514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Photo data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2309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3200" b="1" dirty="0" err="1" smtClean="0"/>
              <a:t>Flickr</a:t>
            </a:r>
            <a:r>
              <a:rPr lang="en-US" sz="3200" b="1" dirty="0" smtClean="0"/>
              <a:t> instance metadata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title, description, location (when available)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EXIF metadata </a:t>
            </a:r>
            <a:r>
              <a:rPr lang="en-US" sz="3200" dirty="0" smtClean="0"/>
              <a:t>(not all fields always available)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Date and time image was taken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Whether or not the flash was used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Image features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2800" dirty="0" smtClean="0"/>
              <a:t>Edge density histograms, </a:t>
            </a:r>
            <a:r>
              <a:rPr lang="en-US" sz="2800" dirty="0" err="1" smtClean="0"/>
              <a:t>HoGs</a:t>
            </a:r>
            <a:r>
              <a:rPr lang="en-US" sz="2800" dirty="0" smtClean="0"/>
              <a:t>, SIFT, etc.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precise set TBD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Object-specific detector results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</a:rPr>
              <a:t>Word feature vector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See next slide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466" y="206514"/>
            <a:ext cx="4701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Word Feature Vectors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7924800" cy="5562600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sz="2800" dirty="0" err="1" smtClean="0"/>
              <a:t>McAuley</a:t>
            </a:r>
            <a:r>
              <a:rPr lang="en-US" sz="2800" dirty="0" smtClean="0"/>
              <a:t> obtains word features by first collecting a set of words according to two criteria: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“1000 most popular words, groups, and tags across the entire dataset...”</a:t>
            </a:r>
          </a:p>
          <a:p>
            <a:pPr marL="514350" indent="-514350"/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“...as well as any words, groups and tags that occur at least twice as frequently in positively labeled images compared to the overall rate” (computed once, against training images.)</a:t>
            </a:r>
          </a:p>
          <a:p>
            <a:pPr marL="514350" indent="-514350"/>
            <a:endParaRPr lang="en-US" sz="2800" dirty="0" smtClean="0"/>
          </a:p>
          <a:p>
            <a:r>
              <a:rPr lang="en-US" sz="2800" dirty="0" smtClean="0"/>
              <a:t>Words meeting these criteria are pooled to form a lookup table </a:t>
            </a:r>
            <a:r>
              <a:rPr lang="en-US" sz="2800" i="1" dirty="0" smtClean="0"/>
              <a:t>T</a:t>
            </a:r>
            <a:r>
              <a:rPr lang="en-US" sz="2800" dirty="0" smtClean="0"/>
              <a:t> of length </a:t>
            </a:r>
            <a:r>
              <a:rPr lang="en-US" sz="2800" i="1" dirty="0" smtClean="0"/>
              <a:t>L</a:t>
            </a:r>
            <a:r>
              <a:rPr lang="en-US" sz="2800" dirty="0" smtClean="0"/>
              <a:t>; each image induces a </a:t>
            </a:r>
            <a:r>
              <a:rPr lang="en-US" sz="2800" b="1" dirty="0" smtClean="0"/>
              <a:t>word feature vector</a:t>
            </a:r>
            <a:r>
              <a:rPr lang="en-US" sz="2800" dirty="0" smtClean="0"/>
              <a:t> </a:t>
            </a:r>
            <a:r>
              <a:rPr lang="en-US" sz="2800" b="1" i="1" dirty="0" smtClean="0"/>
              <a:t>V </a:t>
            </a:r>
            <a:r>
              <a:rPr lang="en-US" sz="2800" dirty="0" smtClean="0"/>
              <a:t>of length </a:t>
            </a:r>
            <a:r>
              <a:rPr lang="en-US" sz="2800" i="1" dirty="0" smtClean="0"/>
              <a:t>L</a:t>
            </a:r>
            <a:r>
              <a:rPr lang="en-US" sz="2800" dirty="0" smtClean="0"/>
              <a:t> such that V[</a:t>
            </a:r>
            <a:r>
              <a:rPr lang="en-US" sz="2800" dirty="0" err="1" smtClean="0"/>
              <a:t>i</a:t>
            </a:r>
            <a:r>
              <a:rPr lang="en-US" sz="2800" dirty="0" smtClean="0"/>
              <a:t>] is (proportional to) the number of times T[</a:t>
            </a:r>
            <a:r>
              <a:rPr lang="en-US" sz="2800" dirty="0" err="1" smtClean="0"/>
              <a:t>i</a:t>
            </a:r>
            <a:r>
              <a:rPr lang="en-US" sz="2800" dirty="0" smtClean="0"/>
              <a:t>] appears in the text related to the tags, groups / galleries, and comments associated with the image.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1059</Words>
  <Application>Microsoft Office PowerPoint</Application>
  <PresentationFormat>On-screen Show 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Kitware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collinsr-user</dc:creator>
  <cp:lastModifiedBy>collinsr-user</cp:lastModifiedBy>
  <cp:revision>146</cp:revision>
  <dcterms:created xsi:type="dcterms:W3CDTF">2015-06-04T19:27:03Z</dcterms:created>
  <dcterms:modified xsi:type="dcterms:W3CDTF">2015-06-09T06:06:35Z</dcterms:modified>
</cp:coreProperties>
</file>