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27432000"/>
  <p:notesSz cx="6858000" cy="9144000"/>
  <p:defaultTex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504" autoAdjust="0"/>
    <p:restoredTop sz="95512" autoAdjust="0"/>
  </p:normalViewPr>
  <p:slideViewPr>
    <p:cSldViewPr snapToGrid="0" snapToObjects="1">
      <p:cViewPr>
        <p:scale>
          <a:sx n="30" d="100"/>
          <a:sy n="30" d="100"/>
        </p:scale>
        <p:origin x="-1954" y="-262"/>
      </p:cViewPr>
      <p:guideLst>
        <p:guide orient="horz" pos="8640"/>
        <p:guide pos="115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328433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202854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300091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52B59-04F6-C14B-88DF-2A7E1C5088F2}" type="datetimeFigureOut">
              <a:rPr lang="en-US" smtClean="0"/>
              <a:pPr/>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368829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E52B59-04F6-C14B-88DF-2A7E1C5088F2}" type="datetimeFigureOut">
              <a:rPr lang="en-US" smtClean="0"/>
              <a:pPr/>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295720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E52B59-04F6-C14B-88DF-2A7E1C5088F2}" type="datetimeFigureOut">
              <a:rPr lang="en-US" smtClean="0"/>
              <a:pPr/>
              <a:t>7/5/2015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412540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E52B59-04F6-C14B-88DF-2A7E1C5088F2}" type="datetimeFigureOut">
              <a:rPr lang="en-US" smtClean="0"/>
              <a:pPr/>
              <a:t>7/5/2015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294565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E52B59-04F6-C14B-88DF-2A7E1C5088F2}" type="datetimeFigureOut">
              <a:rPr lang="en-US" smtClean="0"/>
              <a:pPr/>
              <a:t>7/5/2015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420728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52B59-04F6-C14B-88DF-2A7E1C5088F2}" type="datetimeFigureOut">
              <a:rPr lang="en-US" smtClean="0"/>
              <a:pPr/>
              <a:t>7/5/2015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196270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52B59-04F6-C14B-88DF-2A7E1C5088F2}" type="datetimeFigureOut">
              <a:rPr lang="en-US" smtClean="0"/>
              <a:pPr/>
              <a:t>7/5/2015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129317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52B59-04F6-C14B-88DF-2A7E1C5088F2}" type="datetimeFigureOut">
              <a:rPr lang="en-US" smtClean="0"/>
              <a:pPr/>
              <a:t>7/5/2015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172076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91E52B59-04F6-C14B-88DF-2A7E1C5088F2}" type="datetimeFigureOut">
              <a:rPr lang="en-US" smtClean="0"/>
              <a:pPr/>
              <a:t>7/5/2015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5C24436F-7CEC-CE4E-9A21-3C20F4F74542}" type="slidenum">
              <a:rPr lang="en-US" smtClean="0"/>
              <a:pPr/>
              <a:t>‹#›</a:t>
            </a:fld>
            <a:endParaRPr lang="en-US"/>
          </a:p>
        </p:txBody>
      </p:sp>
    </p:spTree>
    <p:extLst>
      <p:ext uri="{BB962C8B-B14F-4D97-AF65-F5344CB8AC3E}">
        <p14:creationId xmlns:p14="http://schemas.microsoft.com/office/powerpoint/2010/main" xmlns="" val="761185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1828800" rtl="0" eaLnBrk="1" latinLnBrk="0" hangingPunct="1">
        <a:spcBef>
          <a:spcPct val="20000"/>
        </a:spcBef>
        <a:buFont typeface="Arial"/>
        <a:buChar char="•"/>
        <a:defRPr sz="12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112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96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80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80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166"/>
          <p:cNvSpPr/>
          <p:nvPr/>
        </p:nvSpPr>
        <p:spPr>
          <a:xfrm>
            <a:off x="760816" y="6597522"/>
            <a:ext cx="16025018" cy="12026802"/>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32744569" y="513952"/>
            <a:ext cx="3302221" cy="3045505"/>
          </a:xfrm>
          <a:prstGeom prst="rect">
            <a:avLst/>
          </a:prstGeom>
        </p:spPr>
      </p:pic>
      <p:sp>
        <p:nvSpPr>
          <p:cNvPr id="3" name="TextBox 2"/>
          <p:cNvSpPr txBox="1"/>
          <p:nvPr/>
        </p:nvSpPr>
        <p:spPr>
          <a:xfrm>
            <a:off x="5697937" y="1409885"/>
            <a:ext cx="25180127" cy="1446550"/>
          </a:xfrm>
          <a:prstGeom prst="rect">
            <a:avLst/>
          </a:prstGeom>
          <a:noFill/>
        </p:spPr>
        <p:txBody>
          <a:bodyPr wrap="square" rtlCol="0">
            <a:spAutoFit/>
          </a:bodyPr>
          <a:lstStyle/>
          <a:p>
            <a:pPr algn="ctr"/>
            <a:r>
              <a:rPr lang="en-US" sz="8800" b="1" dirty="0" smtClean="0"/>
              <a:t>Image Labeling Using Social Network Metadata</a:t>
            </a:r>
            <a:endParaRPr lang="en-US" sz="8800" b="1" dirty="0"/>
          </a:p>
        </p:txBody>
      </p:sp>
      <p:sp>
        <p:nvSpPr>
          <p:cNvPr id="4" name="TextBox 3"/>
          <p:cNvSpPr txBox="1"/>
          <p:nvPr/>
        </p:nvSpPr>
        <p:spPr>
          <a:xfrm>
            <a:off x="983950" y="4471250"/>
            <a:ext cx="15935091" cy="2062103"/>
          </a:xfrm>
          <a:prstGeom prst="rect">
            <a:avLst/>
          </a:prstGeom>
          <a:noFill/>
        </p:spPr>
        <p:txBody>
          <a:bodyPr wrap="square" rtlCol="0">
            <a:spAutoFit/>
          </a:bodyPr>
          <a:lstStyle/>
          <a:p>
            <a:r>
              <a:rPr lang="en-US" sz="3200" dirty="0" smtClean="0"/>
              <a:t>Multimedia data such as video and pictures are being produced and shared at an unprecedented and accelerating rate. YouTube, for example, reports that 300 hours of video are uploaded to its servers every minute. There is a strong need for automated tools to help users understand, organize, and retrieve images and videos from very large collections.</a:t>
            </a:r>
            <a:endParaRPr lang="en-US" sz="3200" dirty="0"/>
          </a:p>
        </p:txBody>
      </p:sp>
      <p:sp>
        <p:nvSpPr>
          <p:cNvPr id="13" name="TextBox 12"/>
          <p:cNvSpPr txBox="1"/>
          <p:nvPr/>
        </p:nvSpPr>
        <p:spPr>
          <a:xfrm>
            <a:off x="7080393" y="3455588"/>
            <a:ext cx="3742205" cy="1015663"/>
          </a:xfrm>
          <a:prstGeom prst="rect">
            <a:avLst/>
          </a:prstGeom>
          <a:noFill/>
        </p:spPr>
        <p:txBody>
          <a:bodyPr wrap="none" rtlCol="0">
            <a:spAutoFit/>
          </a:bodyPr>
          <a:lstStyle/>
          <a:p>
            <a:r>
              <a:rPr lang="en-US" sz="6000" b="1" u="sng" dirty="0" smtClean="0"/>
              <a:t>Motivation</a:t>
            </a:r>
            <a:endParaRPr lang="en-US" sz="6000" b="1" u="sng" dirty="0"/>
          </a:p>
        </p:txBody>
      </p:sp>
      <p:sp>
        <p:nvSpPr>
          <p:cNvPr id="14" name="TextBox 13"/>
          <p:cNvSpPr txBox="1"/>
          <p:nvPr/>
        </p:nvSpPr>
        <p:spPr>
          <a:xfrm>
            <a:off x="417095" y="19306185"/>
            <a:ext cx="17068800" cy="7478970"/>
          </a:xfrm>
          <a:prstGeom prst="rect">
            <a:avLst/>
          </a:prstGeom>
          <a:noFill/>
        </p:spPr>
        <p:txBody>
          <a:bodyPr wrap="square" rtlCol="0">
            <a:spAutoFit/>
          </a:bodyPr>
          <a:lstStyle/>
          <a:p>
            <a:endParaRPr lang="en-US" sz="3200" dirty="0" smtClean="0"/>
          </a:p>
          <a:p>
            <a:pPr marL="457200" indent="-457200">
              <a:buFont typeface="Arial" pitchFamily="34" charset="0"/>
              <a:buChar char="•"/>
            </a:pPr>
            <a:r>
              <a:rPr lang="en-US" sz="3200" dirty="0" smtClean="0"/>
              <a:t>The challenge problem is </a:t>
            </a:r>
            <a:r>
              <a:rPr lang="en-US" sz="3200" dirty="0" smtClean="0"/>
              <a:t>to </a:t>
            </a:r>
            <a:r>
              <a:rPr lang="en-US" sz="3200" b="1" dirty="0" smtClean="0"/>
              <a:t>infer label(s) for images</a:t>
            </a:r>
            <a:r>
              <a:rPr lang="en-US" sz="3200" dirty="0" smtClean="0"/>
              <a:t> based on the metadata extracted from the </a:t>
            </a:r>
            <a:r>
              <a:rPr lang="en-US" sz="3200" dirty="0" err="1" smtClean="0"/>
              <a:t>Flickr</a:t>
            </a:r>
            <a:r>
              <a:rPr lang="en-US" sz="3200" dirty="0" smtClean="0"/>
              <a:t> social network in which the image is embedded. Image features may optionally also be used. </a:t>
            </a:r>
          </a:p>
          <a:p>
            <a:pPr marL="457200" indent="-457200">
              <a:buFont typeface="Arial" pitchFamily="34" charset="0"/>
              <a:buChar char="•"/>
            </a:pPr>
            <a:r>
              <a:rPr lang="en-US" sz="3200" dirty="0" smtClean="0"/>
              <a:t>The source images and label set are drawn from the MIRFLICKR dataset [</a:t>
            </a:r>
            <a:r>
              <a:rPr lang="en-US" sz="3200" dirty="0" err="1" smtClean="0"/>
              <a:t>Huiskes</a:t>
            </a:r>
            <a:r>
              <a:rPr lang="en-US" sz="3200" dirty="0" smtClean="0"/>
              <a:t> 2008], which contains ground-truth labels for 25,000 Creative Commons-licensed images. The labels are a set of 24 high-level concepts.</a:t>
            </a:r>
          </a:p>
          <a:p>
            <a:pPr marL="457200" indent="-457200">
              <a:buFont typeface="Arial" pitchFamily="34" charset="0"/>
              <a:buChar char="•"/>
            </a:pPr>
            <a:r>
              <a:rPr lang="en-US" sz="3200" dirty="0" smtClean="0"/>
              <a:t>The social network metadata is due to [</a:t>
            </a:r>
            <a:r>
              <a:rPr lang="en-US" sz="3200" dirty="0" err="1" smtClean="0"/>
              <a:t>McAuley</a:t>
            </a:r>
            <a:r>
              <a:rPr lang="en-US" sz="3200" dirty="0" smtClean="0"/>
              <a:t> 2012], who used the </a:t>
            </a:r>
            <a:r>
              <a:rPr lang="en-US" sz="3200" dirty="0" err="1" smtClean="0"/>
              <a:t>Flickr</a:t>
            </a:r>
            <a:r>
              <a:rPr lang="en-US" sz="3200" dirty="0" smtClean="0"/>
              <a:t> API to collect</a:t>
            </a:r>
            <a:r>
              <a:rPr lang="en-US" sz="3200" b="1" dirty="0" smtClean="0"/>
              <a:t> intrinsic and relational information about 12,889</a:t>
            </a:r>
            <a:r>
              <a:rPr lang="en-US" sz="3200" dirty="0" smtClean="0"/>
              <a:t> of the MIRFLICKR images. These 12,889 images form the challenge problem corpus. The information includes:</a:t>
            </a:r>
          </a:p>
          <a:p>
            <a:pPr marL="1371600" lvl="1" indent="-457200">
              <a:buFont typeface="Arial" pitchFamily="34" charset="0"/>
              <a:buChar char="•"/>
            </a:pPr>
            <a:r>
              <a:rPr lang="en-US" sz="3200" dirty="0" smtClean="0"/>
              <a:t>The photo’s EXIF time </a:t>
            </a:r>
            <a:r>
              <a:rPr lang="en-US" sz="3200" dirty="0" smtClean="0"/>
              <a:t>/ date, whether flash was </a:t>
            </a:r>
            <a:r>
              <a:rPr lang="en-US" sz="3200" dirty="0" smtClean="0"/>
              <a:t>used</a:t>
            </a:r>
          </a:p>
          <a:p>
            <a:pPr marL="1371600" lvl="1" indent="-457200">
              <a:buFont typeface="Arial" pitchFamily="34" charset="0"/>
              <a:buChar char="•"/>
            </a:pPr>
            <a:r>
              <a:rPr lang="en-US" sz="3200" dirty="0" err="1" smtClean="0"/>
              <a:t>Flickr</a:t>
            </a:r>
            <a:r>
              <a:rPr lang="en-US" sz="3200" dirty="0" smtClean="0"/>
              <a:t>-determined locality information</a:t>
            </a:r>
          </a:p>
          <a:p>
            <a:pPr marL="1371600" lvl="1" indent="-457200">
              <a:buFont typeface="Arial" pitchFamily="34" charset="0"/>
              <a:buChar char="•"/>
            </a:pPr>
            <a:r>
              <a:rPr lang="en-US" sz="3200" dirty="0" err="1" smtClean="0"/>
              <a:t>Flickr</a:t>
            </a:r>
            <a:r>
              <a:rPr lang="en-US" sz="3200" dirty="0" smtClean="0"/>
              <a:t> ID of the photo’s owner</a:t>
            </a:r>
          </a:p>
          <a:p>
            <a:pPr marL="1371600" lvl="1" indent="-457200">
              <a:buFont typeface="Arial" pitchFamily="34" charset="0"/>
              <a:buChar char="•"/>
            </a:pPr>
            <a:r>
              <a:rPr lang="en-US" sz="3200" dirty="0" smtClean="0"/>
              <a:t>Social text (free-form tags and comments from the owner and other </a:t>
            </a:r>
            <a:r>
              <a:rPr lang="en-US" sz="3200" dirty="0" err="1" smtClean="0"/>
              <a:t>F</a:t>
            </a:r>
            <a:r>
              <a:rPr lang="en-US" sz="3200" dirty="0" err="1" smtClean="0"/>
              <a:t>lickr</a:t>
            </a:r>
            <a:r>
              <a:rPr lang="en-US" sz="3200" dirty="0" smtClean="0"/>
              <a:t> users)</a:t>
            </a:r>
          </a:p>
          <a:p>
            <a:pPr marL="1371600" lvl="1" indent="-457200">
              <a:buFont typeface="Arial" pitchFamily="34" charset="0"/>
              <a:buChar char="•"/>
            </a:pPr>
            <a:r>
              <a:rPr lang="en-US" sz="3200" dirty="0" smtClean="0"/>
              <a:t>Social linking information (what </a:t>
            </a:r>
            <a:r>
              <a:rPr lang="en-US" sz="3200" dirty="0" err="1" smtClean="0"/>
              <a:t>Flickr</a:t>
            </a:r>
            <a:r>
              <a:rPr lang="en-US" sz="3200" dirty="0" smtClean="0"/>
              <a:t> groups this image belongs to)</a:t>
            </a:r>
          </a:p>
          <a:p>
            <a:pPr marL="457200" indent="-457200"/>
            <a:endParaRPr lang="en-US" sz="3200" dirty="0" smtClean="0"/>
          </a:p>
        </p:txBody>
      </p:sp>
      <p:sp>
        <p:nvSpPr>
          <p:cNvPr id="26" name="TextBox 25"/>
          <p:cNvSpPr txBox="1"/>
          <p:nvPr/>
        </p:nvSpPr>
        <p:spPr>
          <a:xfrm>
            <a:off x="22688431" y="12129967"/>
            <a:ext cx="8887689" cy="1015663"/>
          </a:xfrm>
          <a:prstGeom prst="rect">
            <a:avLst/>
          </a:prstGeom>
          <a:noFill/>
        </p:spPr>
        <p:txBody>
          <a:bodyPr wrap="none" rtlCol="0">
            <a:spAutoFit/>
          </a:bodyPr>
          <a:lstStyle/>
          <a:p>
            <a:r>
              <a:rPr lang="en-US" sz="6000" b="1" u="sng" dirty="0" smtClean="0"/>
              <a:t>Testing and Evaluation </a:t>
            </a:r>
            <a:r>
              <a:rPr lang="en-US" sz="6000" b="1" u="sng" dirty="0" smtClean="0"/>
              <a:t>Plan</a:t>
            </a:r>
          </a:p>
        </p:txBody>
      </p:sp>
      <p:sp>
        <p:nvSpPr>
          <p:cNvPr id="30" name="TextBox 29"/>
          <p:cNvSpPr txBox="1"/>
          <p:nvPr/>
        </p:nvSpPr>
        <p:spPr>
          <a:xfrm>
            <a:off x="5379107" y="18752660"/>
            <a:ext cx="7144776" cy="1015663"/>
          </a:xfrm>
          <a:prstGeom prst="rect">
            <a:avLst/>
          </a:prstGeom>
          <a:noFill/>
        </p:spPr>
        <p:txBody>
          <a:bodyPr wrap="none" rtlCol="0">
            <a:spAutoFit/>
          </a:bodyPr>
          <a:lstStyle/>
          <a:p>
            <a:r>
              <a:rPr lang="en-US" sz="6000" b="1" u="sng" dirty="0" smtClean="0"/>
              <a:t>Problem Specification</a:t>
            </a:r>
            <a:endParaRPr lang="en-US" sz="6000" b="1" u="sng" dirty="0"/>
          </a:p>
        </p:txBody>
      </p:sp>
      <p:sp>
        <p:nvSpPr>
          <p:cNvPr id="31" name="TextBox 30"/>
          <p:cNvSpPr txBox="1"/>
          <p:nvPr/>
        </p:nvSpPr>
        <p:spPr>
          <a:xfrm>
            <a:off x="24903460" y="21732346"/>
            <a:ext cx="4457631" cy="1015663"/>
          </a:xfrm>
          <a:prstGeom prst="rect">
            <a:avLst/>
          </a:prstGeom>
          <a:noFill/>
        </p:spPr>
        <p:txBody>
          <a:bodyPr wrap="none" rtlCol="0">
            <a:spAutoFit/>
          </a:bodyPr>
          <a:lstStyle/>
          <a:p>
            <a:r>
              <a:rPr lang="en-US" sz="6000" b="1" u="sng" dirty="0" smtClean="0"/>
              <a:t>Data Formats</a:t>
            </a:r>
            <a:endParaRPr lang="en-US" sz="6000" b="1" u="sng" dirty="0"/>
          </a:p>
        </p:txBody>
      </p:sp>
      <p:sp>
        <p:nvSpPr>
          <p:cNvPr id="32" name="TextBox 31"/>
          <p:cNvSpPr txBox="1"/>
          <p:nvPr/>
        </p:nvSpPr>
        <p:spPr>
          <a:xfrm>
            <a:off x="18232837" y="22708788"/>
            <a:ext cx="16846648" cy="1569660"/>
          </a:xfrm>
          <a:prstGeom prst="rect">
            <a:avLst/>
          </a:prstGeom>
          <a:noFill/>
        </p:spPr>
        <p:txBody>
          <a:bodyPr wrap="square" rtlCol="0">
            <a:spAutoFit/>
          </a:bodyPr>
          <a:lstStyle/>
          <a:p>
            <a:pPr marL="457200" indent="-457200">
              <a:buFont typeface="Arial" pitchFamily="34" charset="0"/>
              <a:buChar char="•"/>
            </a:pPr>
            <a:r>
              <a:rPr lang="en-US" sz="3200" dirty="0" smtClean="0"/>
              <a:t>Intrinsic, image feature, and relational</a:t>
            </a:r>
            <a:r>
              <a:rPr lang="en-US" sz="3200" dirty="0" smtClean="0"/>
              <a:t> </a:t>
            </a:r>
            <a:r>
              <a:rPr lang="en-US" sz="3200" dirty="0" smtClean="0"/>
              <a:t>data provided as flat files</a:t>
            </a:r>
          </a:p>
          <a:p>
            <a:pPr marL="457200" indent="-457200">
              <a:buFont typeface="Arial" pitchFamily="34" charset="0"/>
              <a:buChar char="•"/>
            </a:pPr>
            <a:r>
              <a:rPr lang="en-US" sz="3200" dirty="0" smtClean="0"/>
              <a:t>Images available, but no performer image processing </a:t>
            </a:r>
            <a:r>
              <a:rPr lang="en-US" sz="3200" dirty="0" smtClean="0"/>
              <a:t>is required</a:t>
            </a:r>
            <a:r>
              <a:rPr lang="en-US" sz="3200" dirty="0" smtClean="0"/>
              <a:t> </a:t>
            </a:r>
            <a:endParaRPr lang="en-US" sz="3200" dirty="0" smtClean="0"/>
          </a:p>
          <a:p>
            <a:endParaRPr lang="en-US" sz="3200" b="1" dirty="0"/>
          </a:p>
        </p:txBody>
      </p:sp>
      <p:grpSp>
        <p:nvGrpSpPr>
          <p:cNvPr id="34" name="Group 7"/>
          <p:cNvGrpSpPr>
            <a:grpSpLocks/>
          </p:cNvGrpSpPr>
          <p:nvPr/>
        </p:nvGrpSpPr>
        <p:grpSpPr bwMode="auto">
          <a:xfrm>
            <a:off x="760816" y="1444035"/>
            <a:ext cx="3921014" cy="1185337"/>
            <a:chOff x="4647" y="3966"/>
            <a:chExt cx="969" cy="288"/>
          </a:xfrm>
          <a:noFill/>
        </p:grpSpPr>
        <p:pic>
          <p:nvPicPr>
            <p:cNvPr id="35" name="Picture 8"/>
            <p:cNvPicPr>
              <a:picLocks noChangeAspect="1" noChangeArrowheads="1"/>
            </p:cNvPicPr>
            <p:nvPr/>
          </p:nvPicPr>
          <p:blipFill>
            <a:blip r:embed="rId3" cstate="print">
              <a:lum bright="12000"/>
            </a:blip>
            <a:srcRect t="17315"/>
            <a:stretch>
              <a:fillRect/>
            </a:stretch>
          </p:blipFill>
          <p:spPr bwMode="auto">
            <a:xfrm>
              <a:off x="4848" y="4024"/>
              <a:ext cx="768" cy="192"/>
            </a:xfrm>
            <a:prstGeom prst="rect">
              <a:avLst/>
            </a:prstGeom>
            <a:grpFill/>
            <a:ln w="9525">
              <a:noFill/>
              <a:miter lim="800000"/>
              <a:headEnd/>
              <a:tailEnd/>
            </a:ln>
          </p:spPr>
        </p:pic>
        <p:pic>
          <p:nvPicPr>
            <p:cNvPr id="36" name="Picture 9"/>
            <p:cNvPicPr>
              <a:picLocks noChangeAspect="1" noChangeArrowheads="1"/>
            </p:cNvPicPr>
            <p:nvPr/>
          </p:nvPicPr>
          <p:blipFill>
            <a:blip r:embed="rId4" cstate="print"/>
            <a:srcRect/>
            <a:stretch>
              <a:fillRect/>
            </a:stretch>
          </p:blipFill>
          <p:spPr bwMode="auto">
            <a:xfrm>
              <a:off x="4647" y="3966"/>
              <a:ext cx="196" cy="288"/>
            </a:xfrm>
            <a:prstGeom prst="rect">
              <a:avLst/>
            </a:prstGeom>
            <a:grpFill/>
            <a:ln w="9525">
              <a:noFill/>
              <a:miter lim="800000"/>
              <a:headEnd/>
              <a:tailEnd/>
            </a:ln>
          </p:spPr>
        </p:pic>
      </p:grpSp>
      <p:sp>
        <p:nvSpPr>
          <p:cNvPr id="1186" name="TextBox 1185"/>
          <p:cNvSpPr txBox="1"/>
          <p:nvPr/>
        </p:nvSpPr>
        <p:spPr>
          <a:xfrm>
            <a:off x="18217760" y="13108071"/>
            <a:ext cx="17829030" cy="8463855"/>
          </a:xfrm>
          <a:prstGeom prst="rect">
            <a:avLst/>
          </a:prstGeom>
          <a:noFill/>
        </p:spPr>
        <p:txBody>
          <a:bodyPr wrap="square" rtlCol="0">
            <a:spAutoFit/>
          </a:bodyPr>
          <a:lstStyle/>
          <a:p>
            <a:r>
              <a:rPr lang="en-US" sz="3200" dirty="0" smtClean="0"/>
              <a:t>Data will be partitioned into training and (sequestered) test data based on EXIF timestamp data. Data with no EXIF timestamp will be used for training.</a:t>
            </a:r>
          </a:p>
          <a:p>
            <a:endParaRPr lang="en-US" sz="3200" dirty="0" smtClean="0"/>
          </a:p>
          <a:p>
            <a:r>
              <a:rPr lang="en-US" sz="3200" b="1" dirty="0" smtClean="0"/>
              <a:t>Round 1 (presented July 2015, evaluated January 2016):</a:t>
            </a:r>
          </a:p>
          <a:p>
            <a:r>
              <a:rPr lang="en-US" sz="3200" dirty="0" smtClean="0"/>
              <a:t>Images which do not contain the tag “structure”: </a:t>
            </a:r>
            <a:r>
              <a:rPr lang="en-US" sz="3200" b="1" dirty="0" smtClean="0"/>
              <a:t>3345</a:t>
            </a:r>
            <a:r>
              <a:rPr lang="en-US" sz="3200" dirty="0" smtClean="0"/>
              <a:t> images for training, </a:t>
            </a:r>
            <a:r>
              <a:rPr lang="en-US" sz="3200" b="1" dirty="0" smtClean="0"/>
              <a:t>4123</a:t>
            </a:r>
            <a:r>
              <a:rPr lang="en-US" sz="3200" dirty="0" smtClean="0"/>
              <a:t> for testing</a:t>
            </a:r>
          </a:p>
          <a:p>
            <a:endParaRPr lang="en-US" sz="3200" dirty="0" smtClean="0"/>
          </a:p>
          <a:p>
            <a:r>
              <a:rPr lang="en-US" sz="3200" b="1" dirty="0" smtClean="0"/>
              <a:t>Round </a:t>
            </a:r>
            <a:r>
              <a:rPr lang="en-US" sz="3200" b="1" dirty="0" smtClean="0"/>
              <a:t>2 </a:t>
            </a:r>
            <a:r>
              <a:rPr lang="en-US" sz="3200" b="1" dirty="0" smtClean="0"/>
              <a:t>(presented </a:t>
            </a:r>
            <a:r>
              <a:rPr lang="en-US" sz="3200" b="1" dirty="0" smtClean="0"/>
              <a:t>January 2016, </a:t>
            </a:r>
            <a:r>
              <a:rPr lang="en-US" sz="3200" b="1" dirty="0" smtClean="0"/>
              <a:t>evaluated </a:t>
            </a:r>
            <a:r>
              <a:rPr lang="en-US" sz="3200" b="1" dirty="0" smtClean="0"/>
              <a:t>July </a:t>
            </a:r>
            <a:r>
              <a:rPr lang="en-US" sz="3200" b="1" dirty="0" smtClean="0"/>
              <a:t>2016</a:t>
            </a:r>
            <a:r>
              <a:rPr lang="en-US" sz="3200" b="1" dirty="0" smtClean="0"/>
              <a:t>):</a:t>
            </a:r>
          </a:p>
          <a:p>
            <a:r>
              <a:rPr lang="en-US" sz="3200" dirty="0" smtClean="0"/>
              <a:t>Round 1 data plus images tagged “structure”: total </a:t>
            </a:r>
            <a:r>
              <a:rPr lang="en-US" sz="3200" b="1" dirty="0" smtClean="0"/>
              <a:t>5619</a:t>
            </a:r>
            <a:r>
              <a:rPr lang="en-US" sz="3200" dirty="0" smtClean="0"/>
              <a:t> training, </a:t>
            </a:r>
            <a:r>
              <a:rPr lang="en-US" sz="3200" b="1" dirty="0" smtClean="0"/>
              <a:t>7270</a:t>
            </a:r>
            <a:r>
              <a:rPr lang="en-US" sz="3200" dirty="0" smtClean="0"/>
              <a:t> for testing</a:t>
            </a:r>
          </a:p>
          <a:p>
            <a:endParaRPr lang="en-US" sz="3200" dirty="0" smtClean="0"/>
          </a:p>
          <a:p>
            <a:r>
              <a:rPr lang="en-US" sz="3200" b="1" dirty="0" smtClean="0"/>
              <a:t>Metrics:</a:t>
            </a:r>
          </a:p>
          <a:p>
            <a:r>
              <a:rPr lang="en-US" sz="3200" dirty="0" smtClean="0"/>
              <a:t>Following [</a:t>
            </a:r>
            <a:r>
              <a:rPr lang="en-US" sz="3200" dirty="0" err="1" smtClean="0"/>
              <a:t>McAuley</a:t>
            </a:r>
            <a:r>
              <a:rPr lang="en-US" sz="3200" dirty="0" smtClean="0"/>
              <a:t> 2012], performance on test data will be measured using both Mean Average Precision (</a:t>
            </a:r>
            <a:r>
              <a:rPr lang="en-US" sz="3200" dirty="0" err="1" smtClean="0"/>
              <a:t>mAP</a:t>
            </a:r>
            <a:r>
              <a:rPr lang="en-US" sz="3200" dirty="0" smtClean="0"/>
              <a:t>) and Balanced Error Rate:</a:t>
            </a:r>
          </a:p>
          <a:p>
            <a:endParaRPr lang="en-US" sz="3200" dirty="0" smtClean="0"/>
          </a:p>
          <a:p>
            <a:endParaRPr lang="en-US" sz="3200" dirty="0" smtClean="0"/>
          </a:p>
          <a:p>
            <a:endParaRPr lang="en-US" sz="3200" dirty="0" smtClean="0"/>
          </a:p>
          <a:p>
            <a:r>
              <a:rPr lang="en-US" sz="3200" dirty="0" smtClean="0"/>
              <a:t>…where            and           are the set of images with positive and negative predicted labels, respectively, and</a:t>
            </a:r>
          </a:p>
          <a:p>
            <a:r>
              <a:rPr lang="en-US" sz="3200" dirty="0" smtClean="0"/>
              <a:t>          and            are the sets of correct positive and negative images, respectively. </a:t>
            </a:r>
          </a:p>
        </p:txBody>
      </p:sp>
      <p:pic>
        <p:nvPicPr>
          <p:cNvPr id="29" name="image10.png"/>
          <p:cNvPicPr/>
          <p:nvPr/>
        </p:nvPicPr>
        <p:blipFill>
          <a:blip r:embed="rId5" cstate="print"/>
          <a:stretch>
            <a:fillRect/>
          </a:stretch>
        </p:blipFill>
        <p:spPr>
          <a:xfrm>
            <a:off x="1396171" y="6976564"/>
            <a:ext cx="6248275" cy="4348764"/>
          </a:xfrm>
          <a:prstGeom prst="rect">
            <a:avLst/>
          </a:prstGeom>
          <a:ln/>
        </p:spPr>
      </p:pic>
      <p:pic>
        <p:nvPicPr>
          <p:cNvPr id="33" name="image07.png"/>
          <p:cNvPicPr/>
          <p:nvPr/>
        </p:nvPicPr>
        <p:blipFill>
          <a:blip r:embed="rId6" cstate="print"/>
          <a:stretch>
            <a:fillRect/>
          </a:stretch>
        </p:blipFill>
        <p:spPr>
          <a:xfrm>
            <a:off x="11465207" y="6907832"/>
            <a:ext cx="2978134" cy="4444974"/>
          </a:xfrm>
          <a:prstGeom prst="rect">
            <a:avLst/>
          </a:prstGeom>
          <a:ln/>
        </p:spPr>
      </p:pic>
      <p:pic>
        <p:nvPicPr>
          <p:cNvPr id="37" name="image06.png"/>
          <p:cNvPicPr/>
          <p:nvPr/>
        </p:nvPicPr>
        <p:blipFill>
          <a:blip r:embed="rId7" cstate="print"/>
          <a:stretch>
            <a:fillRect/>
          </a:stretch>
        </p:blipFill>
        <p:spPr>
          <a:xfrm>
            <a:off x="10164228" y="12560970"/>
            <a:ext cx="5580093" cy="3898232"/>
          </a:xfrm>
          <a:prstGeom prst="rect">
            <a:avLst/>
          </a:prstGeom>
          <a:ln/>
        </p:spPr>
      </p:pic>
      <p:pic>
        <p:nvPicPr>
          <p:cNvPr id="39" name="image09.png"/>
          <p:cNvPicPr/>
          <p:nvPr/>
        </p:nvPicPr>
        <p:blipFill>
          <a:blip r:embed="rId8"/>
          <a:stretch>
            <a:fillRect/>
          </a:stretch>
        </p:blipFill>
        <p:spPr>
          <a:xfrm>
            <a:off x="1396171" y="12560970"/>
            <a:ext cx="6248275" cy="3898232"/>
          </a:xfrm>
          <a:prstGeom prst="rect">
            <a:avLst/>
          </a:prstGeom>
          <a:ln/>
        </p:spPr>
      </p:pic>
      <p:sp>
        <p:nvSpPr>
          <p:cNvPr id="1028" name="Rectangle 4"/>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24162452" y="8328008"/>
            <a:ext cx="10430145" cy="1675146"/>
          </a:xfrm>
          <a:prstGeom prst="rect">
            <a:avLst/>
          </a:prstGeom>
          <a:noFill/>
        </p:spPr>
      </p:pic>
      <p:sp>
        <p:nvSpPr>
          <p:cNvPr id="41" name="TextBox 40"/>
          <p:cNvSpPr txBox="1"/>
          <p:nvPr/>
        </p:nvSpPr>
        <p:spPr>
          <a:xfrm>
            <a:off x="25872379" y="24267548"/>
            <a:ext cx="2519792" cy="707886"/>
          </a:xfrm>
          <a:prstGeom prst="rect">
            <a:avLst/>
          </a:prstGeom>
          <a:noFill/>
        </p:spPr>
        <p:txBody>
          <a:bodyPr wrap="none" rtlCol="0">
            <a:spAutoFit/>
          </a:bodyPr>
          <a:lstStyle/>
          <a:p>
            <a:r>
              <a:rPr lang="en-US" sz="4000" b="1" u="sng" dirty="0" smtClean="0"/>
              <a:t>References</a:t>
            </a:r>
            <a:endParaRPr lang="en-US" sz="4000" b="1" u="sng" dirty="0"/>
          </a:p>
        </p:txBody>
      </p:sp>
      <p:sp>
        <p:nvSpPr>
          <p:cNvPr id="42" name="TextBox 41"/>
          <p:cNvSpPr txBox="1"/>
          <p:nvPr/>
        </p:nvSpPr>
        <p:spPr>
          <a:xfrm>
            <a:off x="18224115" y="24994455"/>
            <a:ext cx="16846648" cy="1877437"/>
          </a:xfrm>
          <a:prstGeom prst="rect">
            <a:avLst/>
          </a:prstGeom>
          <a:noFill/>
        </p:spPr>
        <p:txBody>
          <a:bodyPr wrap="square" rtlCol="0">
            <a:spAutoFit/>
          </a:bodyPr>
          <a:lstStyle/>
          <a:p>
            <a:pPr marL="457200" indent="-457200"/>
            <a:r>
              <a:rPr lang="en-US" sz="2800" dirty="0" smtClean="0"/>
              <a:t>[Huiskes2008] M. </a:t>
            </a:r>
            <a:r>
              <a:rPr lang="en-US" sz="2800" dirty="0" err="1" smtClean="0"/>
              <a:t>Huiskes</a:t>
            </a:r>
            <a:r>
              <a:rPr lang="en-US" sz="2800" dirty="0" smtClean="0"/>
              <a:t>, M. Lew, “The MIR </a:t>
            </a:r>
            <a:r>
              <a:rPr lang="en-US" sz="2800" dirty="0" err="1" smtClean="0"/>
              <a:t>Flickr</a:t>
            </a:r>
            <a:r>
              <a:rPr lang="en-US" sz="2800" dirty="0" smtClean="0"/>
              <a:t> retrieval evaluation,” CIVR, </a:t>
            </a:r>
            <a:r>
              <a:rPr lang="en-US" sz="2800" dirty="0" smtClean="0"/>
              <a:t>2008</a:t>
            </a:r>
          </a:p>
          <a:p>
            <a:pPr marL="457200" indent="-457200"/>
            <a:r>
              <a:rPr lang="en-US" sz="2800" dirty="0" smtClean="0"/>
              <a:t>[McAuley2012] Julian </a:t>
            </a:r>
            <a:r>
              <a:rPr lang="en-US" sz="2800" dirty="0" err="1" smtClean="0"/>
              <a:t>McAuley</a:t>
            </a:r>
            <a:r>
              <a:rPr lang="en-US" sz="2800" dirty="0" smtClean="0"/>
              <a:t> and Jure </a:t>
            </a:r>
            <a:r>
              <a:rPr lang="en-US" sz="2800" dirty="0" err="1" smtClean="0"/>
              <a:t>Leskovec</a:t>
            </a:r>
            <a:r>
              <a:rPr lang="en-US" sz="2800" dirty="0" smtClean="0"/>
              <a:t>, Image Labeling on a Network: Using </a:t>
            </a:r>
            <a:r>
              <a:rPr lang="en-US" sz="2800" dirty="0" smtClean="0"/>
              <a:t>Social-Network </a:t>
            </a:r>
            <a:r>
              <a:rPr lang="en-US" sz="2800" dirty="0" smtClean="0"/>
              <a:t>Metadata for Image Classification, in ECCV 2012</a:t>
            </a:r>
            <a:endParaRPr lang="en-US" sz="2800" dirty="0" smtClean="0"/>
          </a:p>
          <a:p>
            <a:endParaRPr lang="en-US" sz="3200" b="1" dirty="0"/>
          </a:p>
        </p:txBody>
      </p:sp>
      <p:sp>
        <p:nvSpPr>
          <p:cNvPr id="1034" name="Rectangle 10"/>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22140471" y="19139800"/>
            <a:ext cx="7120329" cy="1289651"/>
          </a:xfrm>
          <a:prstGeom prst="rect">
            <a:avLst/>
          </a:prstGeom>
          <a:noFill/>
        </p:spPr>
      </p:pic>
      <p:sp>
        <p:nvSpPr>
          <p:cNvPr id="1036" name="Rectangle 12"/>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19723003" y="20429451"/>
            <a:ext cx="838713" cy="590026"/>
          </a:xfrm>
          <a:prstGeom prst="rect">
            <a:avLst/>
          </a:prstGeom>
          <a:noFill/>
        </p:spPr>
      </p:pic>
      <p:sp>
        <p:nvSpPr>
          <p:cNvPr id="1038" name="Rectangle 14"/>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21436111" y="20416377"/>
            <a:ext cx="885466" cy="591942"/>
          </a:xfrm>
          <a:prstGeom prst="rect">
            <a:avLst/>
          </a:prstGeom>
          <a:noFill/>
        </p:spPr>
      </p:pic>
      <p:sp>
        <p:nvSpPr>
          <p:cNvPr id="1040" name="Rectangle 16"/>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9" name="Picture 15"/>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18217760" y="20915503"/>
            <a:ext cx="862207" cy="627059"/>
          </a:xfrm>
          <a:prstGeom prst="rect">
            <a:avLst/>
          </a:prstGeom>
          <a:noFill/>
        </p:spPr>
      </p:pic>
      <p:sp>
        <p:nvSpPr>
          <p:cNvPr id="1042" name="Rectangle 18"/>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1" name="Picture 17"/>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20037939" y="20915503"/>
            <a:ext cx="798320" cy="561610"/>
          </a:xfrm>
          <a:prstGeom prst="rect">
            <a:avLst/>
          </a:prstGeom>
          <a:noFill/>
        </p:spPr>
      </p:pic>
      <p:sp>
        <p:nvSpPr>
          <p:cNvPr id="1044" name="Rectangle 20"/>
          <p:cNvSpPr>
            <a:spLocks noChangeArrowheads="1"/>
          </p:cNvSpPr>
          <p:nvPr/>
        </p:nvSpPr>
        <p:spPr bwMode="auto">
          <a:xfrm>
            <a:off x="0" y="0"/>
            <a:ext cx="3657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3" name="Picture 19"/>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18642662" y="8834835"/>
            <a:ext cx="5449567" cy="646029"/>
          </a:xfrm>
          <a:prstGeom prst="rect">
            <a:avLst/>
          </a:prstGeom>
          <a:noFill/>
        </p:spPr>
      </p:pic>
      <p:sp>
        <p:nvSpPr>
          <p:cNvPr id="60" name="Rounded Rectangle 59"/>
          <p:cNvSpPr/>
          <p:nvPr/>
        </p:nvSpPr>
        <p:spPr>
          <a:xfrm>
            <a:off x="19569502" y="8834835"/>
            <a:ext cx="294198" cy="546583"/>
          </a:xfrm>
          <a:prstGeom prst="roundRect">
            <a:avLst/>
          </a:prstGeom>
          <a:solidFill>
            <a:schemeClr val="accent2">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60"/>
          <p:cNvSpPr/>
          <p:nvPr/>
        </p:nvSpPr>
        <p:spPr>
          <a:xfrm>
            <a:off x="19945508" y="8834835"/>
            <a:ext cx="421642" cy="546583"/>
          </a:xfrm>
          <a:prstGeom prst="roundRect">
            <a:avLst/>
          </a:prstGeom>
          <a:solidFill>
            <a:schemeClr val="accent3">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19138599" y="8834835"/>
            <a:ext cx="294198" cy="546583"/>
          </a:xfrm>
          <a:prstGeom prst="roundRect">
            <a:avLst/>
          </a:prstGeom>
          <a:solidFill>
            <a:schemeClr val="accent1">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18749723" y="9643662"/>
            <a:ext cx="1071950" cy="584775"/>
          </a:xfrm>
          <a:prstGeom prst="rect">
            <a:avLst/>
          </a:prstGeom>
          <a:solidFill>
            <a:schemeClr val="accent1">
              <a:alpha val="33000"/>
            </a:schemeClr>
          </a:solidFill>
        </p:spPr>
        <p:txBody>
          <a:bodyPr wrap="square" rtlCol="0">
            <a:spAutoFit/>
          </a:bodyPr>
          <a:lstStyle/>
          <a:p>
            <a:r>
              <a:rPr lang="en-US" sz="3200" dirty="0" smtClean="0"/>
              <a:t>Label</a:t>
            </a:r>
            <a:endParaRPr lang="en-US" sz="3200" dirty="0"/>
          </a:p>
        </p:txBody>
      </p:sp>
      <p:cxnSp>
        <p:nvCxnSpPr>
          <p:cNvPr id="65" name="Straight Arrow Connector 64"/>
          <p:cNvCxnSpPr>
            <a:stCxn id="63" idx="0"/>
            <a:endCxn id="62" idx="2"/>
          </p:cNvCxnSpPr>
          <p:nvPr/>
        </p:nvCxnSpPr>
        <p:spPr>
          <a:xfrm flipV="1">
            <a:off x="19285698" y="9381418"/>
            <a:ext cx="0" cy="2622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18933398" y="10520824"/>
            <a:ext cx="4244671" cy="1077218"/>
          </a:xfrm>
          <a:prstGeom prst="rect">
            <a:avLst/>
          </a:prstGeom>
          <a:solidFill>
            <a:schemeClr val="accent2">
              <a:alpha val="33000"/>
            </a:schemeClr>
          </a:solidFill>
        </p:spPr>
        <p:txBody>
          <a:bodyPr wrap="square" rtlCol="0">
            <a:spAutoFit/>
          </a:bodyPr>
          <a:lstStyle/>
          <a:p>
            <a:pPr algn="ctr"/>
            <a:r>
              <a:rPr lang="en-US" sz="3200" dirty="0" smtClean="0"/>
              <a:t>Image features: raw (x), object detector (f)</a:t>
            </a:r>
            <a:endParaRPr lang="en-US" sz="3200" dirty="0"/>
          </a:p>
        </p:txBody>
      </p:sp>
      <p:cxnSp>
        <p:nvCxnSpPr>
          <p:cNvPr id="68" name="Straight Arrow Connector 67"/>
          <p:cNvCxnSpPr>
            <a:stCxn id="67" idx="0"/>
            <a:endCxn id="60" idx="2"/>
          </p:cNvCxnSpPr>
          <p:nvPr/>
        </p:nvCxnSpPr>
        <p:spPr>
          <a:xfrm flipH="1" flipV="1">
            <a:off x="19716601" y="9381418"/>
            <a:ext cx="1339133" cy="1139406"/>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8862552" y="7117684"/>
            <a:ext cx="5299900" cy="1077218"/>
          </a:xfrm>
          <a:prstGeom prst="rect">
            <a:avLst/>
          </a:prstGeom>
          <a:solidFill>
            <a:schemeClr val="accent3">
              <a:alpha val="33000"/>
            </a:schemeClr>
          </a:solidFill>
        </p:spPr>
        <p:txBody>
          <a:bodyPr wrap="square" rtlCol="0">
            <a:spAutoFit/>
          </a:bodyPr>
          <a:lstStyle/>
          <a:p>
            <a:pPr algn="ctr"/>
            <a:r>
              <a:rPr lang="en-US" sz="3200" dirty="0" smtClean="0"/>
              <a:t>Metadata: shared groups and words from text features</a:t>
            </a:r>
            <a:endParaRPr lang="en-US" sz="3200" dirty="0"/>
          </a:p>
        </p:txBody>
      </p:sp>
      <p:cxnSp>
        <p:nvCxnSpPr>
          <p:cNvPr id="72" name="Straight Arrow Connector 71"/>
          <p:cNvCxnSpPr>
            <a:stCxn id="71" idx="2"/>
            <a:endCxn id="61" idx="0"/>
          </p:cNvCxnSpPr>
          <p:nvPr/>
        </p:nvCxnSpPr>
        <p:spPr>
          <a:xfrm flipH="1">
            <a:off x="20156329" y="8194902"/>
            <a:ext cx="1356173" cy="639933"/>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22947480" y="8834835"/>
            <a:ext cx="461178" cy="546583"/>
          </a:xfrm>
          <a:prstGeom prst="roundRect">
            <a:avLst/>
          </a:prstGeom>
          <a:solidFill>
            <a:schemeClr val="accent3">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ounded Rectangle 76"/>
          <p:cNvSpPr/>
          <p:nvPr/>
        </p:nvSpPr>
        <p:spPr>
          <a:xfrm>
            <a:off x="22034404" y="8834835"/>
            <a:ext cx="809709" cy="646029"/>
          </a:xfrm>
          <a:prstGeom prst="roundRect">
            <a:avLst/>
          </a:prstGeom>
          <a:solidFill>
            <a:schemeClr val="accent2">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Arrow Connector 79"/>
          <p:cNvCxnSpPr>
            <a:stCxn id="67" idx="0"/>
            <a:endCxn id="77" idx="2"/>
          </p:cNvCxnSpPr>
          <p:nvPr/>
        </p:nvCxnSpPr>
        <p:spPr>
          <a:xfrm flipV="1">
            <a:off x="21055734" y="9480864"/>
            <a:ext cx="1383525" cy="103996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71" idx="2"/>
            <a:endCxn id="76" idx="0"/>
          </p:cNvCxnSpPr>
          <p:nvPr/>
        </p:nvCxnSpPr>
        <p:spPr>
          <a:xfrm>
            <a:off x="21512502" y="8194902"/>
            <a:ext cx="1665567" cy="639933"/>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12" name="Rounded Rectangle 111"/>
          <p:cNvSpPr/>
          <p:nvPr/>
        </p:nvSpPr>
        <p:spPr>
          <a:xfrm>
            <a:off x="24154501" y="9207573"/>
            <a:ext cx="294198" cy="436090"/>
          </a:xfrm>
          <a:prstGeom prst="roundRect">
            <a:avLst/>
          </a:prstGeom>
          <a:solidFill>
            <a:schemeClr val="bg1">
              <a:lumMod val="50000"/>
              <a:alpha val="41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23424547" y="10016399"/>
            <a:ext cx="1765190" cy="707886"/>
          </a:xfrm>
          <a:prstGeom prst="rect">
            <a:avLst/>
          </a:prstGeom>
          <a:solidFill>
            <a:schemeClr val="bg1">
              <a:lumMod val="50000"/>
              <a:alpha val="33000"/>
            </a:schemeClr>
          </a:solidFill>
        </p:spPr>
        <p:txBody>
          <a:bodyPr wrap="square" rtlCol="0">
            <a:spAutoFit/>
          </a:bodyPr>
          <a:lstStyle/>
          <a:p>
            <a:pPr algn="ctr"/>
            <a:r>
              <a:rPr lang="en-US" sz="2000" dirty="0" smtClean="0"/>
              <a:t>Normalization constant</a:t>
            </a:r>
            <a:endParaRPr lang="en-US" sz="3200" dirty="0"/>
          </a:p>
        </p:txBody>
      </p:sp>
      <p:cxnSp>
        <p:nvCxnSpPr>
          <p:cNvPr id="114" name="Straight Arrow Connector 113"/>
          <p:cNvCxnSpPr>
            <a:stCxn id="113" idx="0"/>
            <a:endCxn id="112" idx="2"/>
          </p:cNvCxnSpPr>
          <p:nvPr/>
        </p:nvCxnSpPr>
        <p:spPr>
          <a:xfrm flipH="1" flipV="1">
            <a:off x="24301600" y="9643663"/>
            <a:ext cx="5542" cy="372736"/>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0" name="Rounded Rectangle 119"/>
          <p:cNvSpPr/>
          <p:nvPr/>
        </p:nvSpPr>
        <p:spPr>
          <a:xfrm>
            <a:off x="26113420" y="8834835"/>
            <a:ext cx="2487422" cy="646029"/>
          </a:xfrm>
          <a:prstGeom prst="roundRect">
            <a:avLst/>
          </a:prstGeom>
          <a:solidFill>
            <a:schemeClr val="accent4">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ounded Rectangle 120"/>
          <p:cNvSpPr/>
          <p:nvPr/>
        </p:nvSpPr>
        <p:spPr>
          <a:xfrm>
            <a:off x="25547542" y="8328007"/>
            <a:ext cx="365760" cy="387529"/>
          </a:xfrm>
          <a:prstGeom prst="roundRect">
            <a:avLst/>
          </a:prstGeom>
          <a:solidFill>
            <a:schemeClr val="bg1">
              <a:lumMod val="50000"/>
              <a:alpha val="41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24975045" y="7117684"/>
            <a:ext cx="1550504" cy="1015663"/>
          </a:xfrm>
          <a:prstGeom prst="rect">
            <a:avLst/>
          </a:prstGeom>
          <a:solidFill>
            <a:schemeClr val="bg1">
              <a:lumMod val="50000"/>
              <a:alpha val="33000"/>
            </a:schemeClr>
          </a:solidFill>
        </p:spPr>
        <p:txBody>
          <a:bodyPr wrap="square" rtlCol="0">
            <a:spAutoFit/>
          </a:bodyPr>
          <a:lstStyle/>
          <a:p>
            <a:pPr algn="ctr"/>
            <a:r>
              <a:rPr lang="en-US" sz="2000" dirty="0" smtClean="0"/>
              <a:t>Number of ground truth labels (24)</a:t>
            </a:r>
            <a:endParaRPr lang="en-US" sz="3200" dirty="0"/>
          </a:p>
        </p:txBody>
      </p:sp>
      <p:cxnSp>
        <p:nvCxnSpPr>
          <p:cNvPr id="123" name="Straight Arrow Connector 122"/>
          <p:cNvCxnSpPr>
            <a:stCxn id="122" idx="2"/>
            <a:endCxn id="121" idx="0"/>
          </p:cNvCxnSpPr>
          <p:nvPr/>
        </p:nvCxnSpPr>
        <p:spPr>
          <a:xfrm flipH="1">
            <a:off x="25730422" y="8133347"/>
            <a:ext cx="19875" cy="194660"/>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25738338" y="10864048"/>
            <a:ext cx="3283890" cy="584775"/>
          </a:xfrm>
          <a:prstGeom prst="rect">
            <a:avLst/>
          </a:prstGeom>
          <a:solidFill>
            <a:schemeClr val="accent4">
              <a:alpha val="33000"/>
            </a:schemeClr>
          </a:solidFill>
        </p:spPr>
        <p:txBody>
          <a:bodyPr wrap="square" rtlCol="0">
            <a:spAutoFit/>
          </a:bodyPr>
          <a:lstStyle/>
          <a:p>
            <a:pPr algn="ctr"/>
            <a:r>
              <a:rPr lang="en-US" sz="3200" dirty="0" smtClean="0"/>
              <a:t>Unitary potential</a:t>
            </a:r>
            <a:endParaRPr lang="en-US" sz="3200" dirty="0"/>
          </a:p>
        </p:txBody>
      </p:sp>
      <p:cxnSp>
        <p:nvCxnSpPr>
          <p:cNvPr id="133" name="Straight Arrow Connector 132"/>
          <p:cNvCxnSpPr>
            <a:stCxn id="132" idx="0"/>
            <a:endCxn id="120" idx="2"/>
          </p:cNvCxnSpPr>
          <p:nvPr/>
        </p:nvCxnSpPr>
        <p:spPr>
          <a:xfrm flipH="1" flipV="1">
            <a:off x="27357131" y="9480864"/>
            <a:ext cx="23152" cy="1383184"/>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31003426" y="10864048"/>
            <a:ext cx="3283890" cy="584775"/>
          </a:xfrm>
          <a:prstGeom prst="rect">
            <a:avLst/>
          </a:prstGeom>
          <a:solidFill>
            <a:schemeClr val="accent4">
              <a:alpha val="33000"/>
            </a:schemeClr>
          </a:solidFill>
        </p:spPr>
        <p:txBody>
          <a:bodyPr wrap="square" rtlCol="0">
            <a:spAutoFit/>
          </a:bodyPr>
          <a:lstStyle/>
          <a:p>
            <a:pPr algn="ctr"/>
            <a:r>
              <a:rPr lang="en-US" sz="3200" dirty="0" err="1" smtClean="0"/>
              <a:t>Pairwise</a:t>
            </a:r>
            <a:r>
              <a:rPr lang="en-US" sz="3200" dirty="0" smtClean="0"/>
              <a:t> potential</a:t>
            </a:r>
            <a:endParaRPr lang="en-US" sz="3200" dirty="0"/>
          </a:p>
        </p:txBody>
      </p:sp>
      <p:sp>
        <p:nvSpPr>
          <p:cNvPr id="137" name="Rounded Rectangle 136"/>
          <p:cNvSpPr/>
          <p:nvPr/>
        </p:nvSpPr>
        <p:spPr>
          <a:xfrm>
            <a:off x="30878063" y="8834835"/>
            <a:ext cx="3511327" cy="646029"/>
          </a:xfrm>
          <a:prstGeom prst="roundRect">
            <a:avLst/>
          </a:prstGeom>
          <a:solidFill>
            <a:schemeClr val="accent4">
              <a:alpha val="4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Arrow Connector 137"/>
          <p:cNvCxnSpPr>
            <a:stCxn id="136" idx="0"/>
            <a:endCxn id="137" idx="2"/>
          </p:cNvCxnSpPr>
          <p:nvPr/>
        </p:nvCxnSpPr>
        <p:spPr>
          <a:xfrm flipH="1" flipV="1">
            <a:off x="32633727" y="9480864"/>
            <a:ext cx="11644" cy="1383184"/>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145" name="Rounded Rectangle 144"/>
          <p:cNvSpPr/>
          <p:nvPr/>
        </p:nvSpPr>
        <p:spPr>
          <a:xfrm>
            <a:off x="30151345" y="9556201"/>
            <a:ext cx="766473" cy="359492"/>
          </a:xfrm>
          <a:prstGeom prst="roundRect">
            <a:avLst/>
          </a:prstGeom>
          <a:solidFill>
            <a:schemeClr val="bg1">
              <a:lumMod val="50000"/>
              <a:alpha val="41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9276689" y="10148244"/>
            <a:ext cx="2542888" cy="400110"/>
          </a:xfrm>
          <a:prstGeom prst="rect">
            <a:avLst/>
          </a:prstGeom>
          <a:solidFill>
            <a:schemeClr val="bg1">
              <a:lumMod val="50000"/>
              <a:alpha val="33000"/>
            </a:schemeClr>
          </a:solidFill>
        </p:spPr>
        <p:txBody>
          <a:bodyPr wrap="square" rtlCol="0">
            <a:spAutoFit/>
          </a:bodyPr>
          <a:lstStyle/>
          <a:p>
            <a:pPr algn="ctr"/>
            <a:r>
              <a:rPr lang="en-US" sz="2000" dirty="0" smtClean="0"/>
              <a:t>Clique neighborhood</a:t>
            </a:r>
            <a:endParaRPr lang="en-US" sz="3200" dirty="0"/>
          </a:p>
        </p:txBody>
      </p:sp>
      <p:cxnSp>
        <p:nvCxnSpPr>
          <p:cNvPr id="147" name="Straight Arrow Connector 146"/>
          <p:cNvCxnSpPr>
            <a:stCxn id="146" idx="0"/>
            <a:endCxn id="145" idx="2"/>
          </p:cNvCxnSpPr>
          <p:nvPr/>
        </p:nvCxnSpPr>
        <p:spPr>
          <a:xfrm flipH="1" flipV="1">
            <a:off x="30534582" y="9915693"/>
            <a:ext cx="13551" cy="232551"/>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19164730" y="4800112"/>
            <a:ext cx="15935091" cy="1569660"/>
          </a:xfrm>
          <a:prstGeom prst="rect">
            <a:avLst/>
          </a:prstGeom>
          <a:noFill/>
        </p:spPr>
        <p:txBody>
          <a:bodyPr wrap="square" rtlCol="0">
            <a:spAutoFit/>
          </a:bodyPr>
          <a:lstStyle/>
          <a:p>
            <a:r>
              <a:rPr lang="en-US" sz="3200" dirty="0" smtClean="0"/>
              <a:t>A Conditional Random Field (CRF) will be used as a baseline model due to its natural ability to model dependencies between pairs of labels while being conditioned </a:t>
            </a:r>
            <a:r>
              <a:rPr lang="en-US" sz="3200" dirty="0" smtClean="0"/>
              <a:t>on the input image. We will also compare against </a:t>
            </a:r>
            <a:r>
              <a:rPr lang="en-US" sz="3200" dirty="0" err="1" smtClean="0"/>
              <a:t>McAuley’s</a:t>
            </a:r>
            <a:r>
              <a:rPr lang="en-US" sz="3200" dirty="0" smtClean="0"/>
              <a:t> max-margin optimization solution.</a:t>
            </a:r>
            <a:endParaRPr lang="en-US" sz="3200" dirty="0"/>
          </a:p>
        </p:txBody>
      </p:sp>
      <p:sp>
        <p:nvSpPr>
          <p:cNvPr id="160" name="TextBox 159"/>
          <p:cNvSpPr txBox="1"/>
          <p:nvPr/>
        </p:nvSpPr>
        <p:spPr>
          <a:xfrm>
            <a:off x="24571318" y="3559457"/>
            <a:ext cx="5121915" cy="1015663"/>
          </a:xfrm>
          <a:prstGeom prst="rect">
            <a:avLst/>
          </a:prstGeom>
          <a:noFill/>
        </p:spPr>
        <p:txBody>
          <a:bodyPr wrap="none" rtlCol="0">
            <a:spAutoFit/>
          </a:bodyPr>
          <a:lstStyle/>
          <a:p>
            <a:r>
              <a:rPr lang="en-US" sz="6000" b="1" u="sng" dirty="0" smtClean="0"/>
              <a:t>Baseline Model</a:t>
            </a:r>
            <a:endParaRPr lang="en-US" sz="6000" b="1" u="sng" dirty="0"/>
          </a:p>
        </p:txBody>
      </p:sp>
      <p:sp>
        <p:nvSpPr>
          <p:cNvPr id="161" name="TextBox 160"/>
          <p:cNvSpPr txBox="1"/>
          <p:nvPr/>
        </p:nvSpPr>
        <p:spPr>
          <a:xfrm>
            <a:off x="2025298" y="11316105"/>
            <a:ext cx="4990020" cy="830997"/>
          </a:xfrm>
          <a:prstGeom prst="rect">
            <a:avLst/>
          </a:prstGeom>
          <a:noFill/>
        </p:spPr>
        <p:txBody>
          <a:bodyPr wrap="none" rtlCol="0">
            <a:spAutoFit/>
          </a:bodyPr>
          <a:lstStyle/>
          <a:p>
            <a:pPr algn="ctr"/>
            <a:r>
              <a:rPr lang="en-US" sz="2400" dirty="0" smtClean="0"/>
              <a:t>Tags: [empty]</a:t>
            </a:r>
          </a:p>
          <a:p>
            <a:pPr algn="ctr"/>
            <a:r>
              <a:rPr lang="en-US" sz="2400" dirty="0" smtClean="0"/>
              <a:t>Labels: </a:t>
            </a:r>
            <a:r>
              <a:rPr lang="en-US" sz="2400" b="1" dirty="0" err="1" smtClean="0"/>
              <a:t>plant_life</a:t>
            </a:r>
            <a:r>
              <a:rPr lang="en-US" sz="2400" b="1" dirty="0" smtClean="0"/>
              <a:t>, sky, structures, tree</a:t>
            </a:r>
            <a:endParaRPr lang="en-US" sz="2400" dirty="0"/>
          </a:p>
        </p:txBody>
      </p:sp>
      <p:sp>
        <p:nvSpPr>
          <p:cNvPr id="162" name="TextBox 161"/>
          <p:cNvSpPr txBox="1"/>
          <p:nvPr/>
        </p:nvSpPr>
        <p:spPr>
          <a:xfrm>
            <a:off x="2837925" y="16459202"/>
            <a:ext cx="3364767" cy="830997"/>
          </a:xfrm>
          <a:prstGeom prst="rect">
            <a:avLst/>
          </a:prstGeom>
          <a:noFill/>
        </p:spPr>
        <p:txBody>
          <a:bodyPr wrap="none" rtlCol="0">
            <a:spAutoFit/>
          </a:bodyPr>
          <a:lstStyle/>
          <a:p>
            <a:pPr algn="ctr"/>
            <a:r>
              <a:rPr lang="en-US" sz="2400" dirty="0" smtClean="0"/>
              <a:t>Tags: </a:t>
            </a:r>
            <a:r>
              <a:rPr lang="en-US" sz="2400" dirty="0" err="1" smtClean="0"/>
              <a:t>Tuscon</a:t>
            </a:r>
            <a:r>
              <a:rPr lang="en-US" sz="2400" dirty="0" smtClean="0"/>
              <a:t>, flower, Om</a:t>
            </a:r>
          </a:p>
          <a:p>
            <a:pPr algn="ctr"/>
            <a:r>
              <a:rPr lang="en-US" sz="2400" dirty="0" smtClean="0"/>
              <a:t>Labels: </a:t>
            </a:r>
            <a:r>
              <a:rPr lang="en-US" sz="2400" b="1" dirty="0" smtClean="0"/>
              <a:t>people, </a:t>
            </a:r>
            <a:r>
              <a:rPr lang="en-US" sz="2400" b="1" dirty="0" err="1" smtClean="0"/>
              <a:t>plant_life</a:t>
            </a:r>
            <a:endParaRPr lang="en-US" sz="2400" dirty="0"/>
          </a:p>
        </p:txBody>
      </p:sp>
      <p:sp>
        <p:nvSpPr>
          <p:cNvPr id="163" name="TextBox 162"/>
          <p:cNvSpPr txBox="1"/>
          <p:nvPr/>
        </p:nvSpPr>
        <p:spPr>
          <a:xfrm>
            <a:off x="10418580" y="16459202"/>
            <a:ext cx="5071388" cy="830997"/>
          </a:xfrm>
          <a:prstGeom prst="rect">
            <a:avLst/>
          </a:prstGeom>
          <a:noFill/>
        </p:spPr>
        <p:txBody>
          <a:bodyPr wrap="none" rtlCol="0">
            <a:spAutoFit/>
          </a:bodyPr>
          <a:lstStyle/>
          <a:p>
            <a:pPr algn="ctr"/>
            <a:r>
              <a:rPr lang="en-US" sz="2400" dirty="0" smtClean="0"/>
              <a:t>Tags: Dashboard, steering, wheel</a:t>
            </a:r>
          </a:p>
          <a:p>
            <a:pPr algn="ctr"/>
            <a:r>
              <a:rPr lang="en-US" sz="2400" dirty="0" smtClean="0"/>
              <a:t>Labels: </a:t>
            </a:r>
            <a:r>
              <a:rPr lang="en-US" sz="2400" b="1" dirty="0" smtClean="0"/>
              <a:t>car, night, structures, transport</a:t>
            </a:r>
            <a:endParaRPr lang="en-US" sz="2400" dirty="0"/>
          </a:p>
        </p:txBody>
      </p:sp>
      <p:sp>
        <p:nvSpPr>
          <p:cNvPr id="164" name="TextBox 163"/>
          <p:cNvSpPr txBox="1"/>
          <p:nvPr/>
        </p:nvSpPr>
        <p:spPr>
          <a:xfrm>
            <a:off x="9428822" y="11389496"/>
            <a:ext cx="7050905" cy="830997"/>
          </a:xfrm>
          <a:prstGeom prst="rect">
            <a:avLst/>
          </a:prstGeom>
          <a:noFill/>
        </p:spPr>
        <p:txBody>
          <a:bodyPr wrap="none" rtlCol="0">
            <a:spAutoFit/>
          </a:bodyPr>
          <a:lstStyle/>
          <a:p>
            <a:pPr algn="ctr"/>
            <a:r>
              <a:rPr lang="en-US" sz="2400" dirty="0" smtClean="0"/>
              <a:t>Tags: Paris, Ile-de-France, France, Act Up-Paris</a:t>
            </a:r>
          </a:p>
          <a:p>
            <a:pPr algn="ctr"/>
            <a:r>
              <a:rPr lang="en-US" sz="2400" dirty="0" smtClean="0"/>
              <a:t>Labels: </a:t>
            </a:r>
            <a:r>
              <a:rPr lang="en-US" sz="2400" b="1" dirty="0" smtClean="0"/>
              <a:t>female, people, </a:t>
            </a:r>
            <a:r>
              <a:rPr lang="en-US" sz="2400" b="1" dirty="0" err="1" smtClean="0"/>
              <a:t>plant_life</a:t>
            </a:r>
            <a:r>
              <a:rPr lang="en-US" sz="2400" b="1" dirty="0" smtClean="0"/>
              <a:t>, sky, structures, tree</a:t>
            </a:r>
            <a:endParaRPr lang="en-US" sz="2400" dirty="0"/>
          </a:p>
        </p:txBody>
      </p:sp>
      <p:sp>
        <p:nvSpPr>
          <p:cNvPr id="165" name="TextBox 164"/>
          <p:cNvSpPr txBox="1"/>
          <p:nvPr/>
        </p:nvSpPr>
        <p:spPr>
          <a:xfrm>
            <a:off x="3927455" y="17290199"/>
            <a:ext cx="10515886" cy="1077218"/>
          </a:xfrm>
          <a:prstGeom prst="rect">
            <a:avLst/>
          </a:prstGeom>
          <a:noFill/>
        </p:spPr>
        <p:txBody>
          <a:bodyPr wrap="square" rtlCol="0">
            <a:spAutoFit/>
          </a:bodyPr>
          <a:lstStyle/>
          <a:p>
            <a:pPr algn="ctr"/>
            <a:r>
              <a:rPr lang="en-US" sz="3200" i="1" dirty="0" smtClean="0"/>
              <a:t>Sample images, first four associated user-supplied tags, and ground-truth labels, from [Huiskes2008]</a:t>
            </a:r>
            <a:endParaRPr lang="en-US" sz="3200" i="1" dirty="0"/>
          </a:p>
        </p:txBody>
      </p:sp>
    </p:spTree>
    <p:extLst>
      <p:ext uri="{BB962C8B-B14F-4D97-AF65-F5344CB8AC3E}">
        <p14:creationId xmlns:p14="http://schemas.microsoft.com/office/powerpoint/2010/main" xmlns="" val="314560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1143</TotalTime>
  <Words>617</Words>
  <Application>Microsoft Office PowerPoint</Application>
  <PresentationFormat>Custom</PresentationFormat>
  <Paragraphs>54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Sottile</dc:creator>
  <cp:lastModifiedBy>Roddy Collins</cp:lastModifiedBy>
  <cp:revision>92</cp:revision>
  <dcterms:created xsi:type="dcterms:W3CDTF">2013-11-04T21:50:49Z</dcterms:created>
  <dcterms:modified xsi:type="dcterms:W3CDTF">2015-07-06T05:59:42Z</dcterms:modified>
</cp:coreProperties>
</file>