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341" r:id="rId3"/>
    <p:sldId id="386" r:id="rId4"/>
    <p:sldId id="387" r:id="rId5"/>
    <p:sldId id="362" r:id="rId6"/>
    <p:sldId id="321" r:id="rId7"/>
    <p:sldId id="306" r:id="rId8"/>
    <p:sldId id="335" r:id="rId9"/>
    <p:sldId id="363" r:id="rId10"/>
    <p:sldId id="311" r:id="rId11"/>
    <p:sldId id="374" r:id="rId12"/>
    <p:sldId id="375" r:id="rId13"/>
    <p:sldId id="376" r:id="rId14"/>
    <p:sldId id="334" r:id="rId15"/>
    <p:sldId id="409" r:id="rId16"/>
    <p:sldId id="302" r:id="rId17"/>
  </p:sldIdLst>
  <p:sldSz cx="9721850" cy="6480175"/>
  <p:notesSz cx="6858000" cy="9144000"/>
  <p:defaultTextStyle>
    <a:defPPr>
      <a:defRPr lang="zh-CN"/>
    </a:defPPr>
    <a:lvl1pPr marL="0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8160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6955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5115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3910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2070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0865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29025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47820" algn="l" defTabSz="10363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6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01F"/>
    <a:srgbClr val="FEDD5A"/>
    <a:srgbClr val="EB944C"/>
    <a:srgbClr val="C05D12"/>
    <a:srgbClr val="F1A165"/>
    <a:srgbClr val="ED8A3F"/>
    <a:srgbClr val="F1A369"/>
    <a:srgbClr val="EB781F"/>
    <a:srgbClr val="FDFDFD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8" autoAdjust="0"/>
    <p:restoredTop sz="94181"/>
  </p:normalViewPr>
  <p:slideViewPr>
    <p:cSldViewPr showGuides="1">
      <p:cViewPr varScale="1">
        <p:scale>
          <a:sx n="80" d="100"/>
          <a:sy n="80" d="100"/>
        </p:scale>
        <p:origin x="224" y="192"/>
      </p:cViewPr>
      <p:guideLst>
        <p:guide orient="horz" pos="1361"/>
        <p:guide pos="68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-2892" y="-90"/>
      </p:cViewPr>
      <p:guideLst>
        <p:guide orient="horz" pos="286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F1291-F576-A544-8845-F520570A6B41}" type="datetime1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47492-6186-41F0-8384-DCA1861B85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19AFB-8F9E-A641-B74F-7B1A66AD3763}" type="datetime1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5C25-0BAE-47A4-954C-B420CB2F7C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5C25-0BAE-47A4-954C-B420CB2F7C7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杜暑姣\2014年\6月\ppt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72"/>
            <a:ext cx="9770165" cy="6479903"/>
          </a:xfrm>
          <a:prstGeom prst="rect">
            <a:avLst/>
          </a:prstGeom>
          <a:noFill/>
        </p:spPr>
      </p:pic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9109397" y="6048399"/>
            <a:ext cx="648072" cy="431776"/>
          </a:xfrm>
        </p:spPr>
        <p:txBody>
          <a:bodyPr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628F23-B53F-432B-A258-6AA39D81B47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7909119" y="6062364"/>
            <a:ext cx="1200278" cy="417811"/>
          </a:xfrm>
          <a:prstGeom prst="rect">
            <a:avLst/>
          </a:prstGeom>
          <a:solidFill>
            <a:srgbClr val="EB7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杜暑姣\2014年\6月\ppt-0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"/>
            <a:ext cx="9769475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321050" y="6062665"/>
            <a:ext cx="3079750" cy="346075"/>
          </a:xfrm>
          <a:prstGeom prst="rect">
            <a:avLst/>
          </a:prstGeo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defTabSz="87439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9109076" y="6048375"/>
            <a:ext cx="647700" cy="431800"/>
          </a:xfrm>
          <a:prstGeom prst="rect">
            <a:avLst/>
          </a:prstGeom>
        </p:spPr>
        <p:txBody>
          <a:bodyPr/>
          <a:lstStyle>
            <a:lvl1pPr algn="ctr">
              <a:defRPr smtClean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defTabSz="874395" fontAlgn="base">
              <a:spcBef>
                <a:spcPct val="0"/>
              </a:spcBef>
              <a:spcAft>
                <a:spcPct val="0"/>
              </a:spcAft>
              <a:defRPr/>
            </a:pPr>
            <a:fld id="{5DB23250-46E9-4CE8-AB46-9F1FD11E6BE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321050" y="6062364"/>
            <a:ext cx="307975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80405" y="6062364"/>
            <a:ext cx="22685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D628F23-B53F-432B-A258-6AA39D81B4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21" y="2068041"/>
            <a:ext cx="7848872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天风证券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年春节互动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创意阐述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628F23-B53F-432B-A258-6AA39D81B477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13" y="4176191"/>
            <a:ext cx="1759718" cy="1508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340" y="222885"/>
            <a:ext cx="2933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游戏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结果页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68600" y="1067435"/>
            <a:ext cx="2524125" cy="4401744"/>
            <a:chOff x="1653" y="1395"/>
            <a:chExt cx="4484" cy="7871"/>
          </a:xfrm>
        </p:grpSpPr>
        <p:grpSp>
          <p:nvGrpSpPr>
            <p:cNvPr id="2" name="组合 1"/>
            <p:cNvGrpSpPr/>
            <p:nvPr/>
          </p:nvGrpSpPr>
          <p:grpSpPr>
            <a:xfrm>
              <a:off x="1653" y="1395"/>
              <a:ext cx="4484" cy="7871"/>
              <a:chOff x="5188" y="257"/>
              <a:chExt cx="4896" cy="903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5188" y="257"/>
                <a:ext cx="4896" cy="9038"/>
                <a:chOff x="5788660" y="148590"/>
                <a:chExt cx="3108960" cy="5739130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5788660" y="148590"/>
                  <a:ext cx="3108960" cy="5739130"/>
                  <a:chOff x="339999" y="736297"/>
                  <a:chExt cx="2736304" cy="5253704"/>
                </a:xfrm>
              </p:grpSpPr>
              <p:pic>
                <p:nvPicPr>
                  <p:cNvPr id="38" name="Picture 2" descr="http://upload.ccidnet.com/2015/1019/1445234107199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1901" t="6222" r="5340" b="2833"/>
                  <a:stretch>
                    <a:fillRect/>
                  </a:stretch>
                </p:blipFill>
                <p:spPr bwMode="auto">
                  <a:xfrm>
                    <a:off x="339999" y="736297"/>
                    <a:ext cx="2736304" cy="52537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9" name="矩形 38"/>
                  <p:cNvSpPr/>
                  <p:nvPr/>
                </p:nvSpPr>
                <p:spPr>
                  <a:xfrm>
                    <a:off x="664235" y="1466309"/>
                    <a:ext cx="2124024" cy="38620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4" name="文本框 33"/>
                <p:cNvSpPr txBox="1"/>
                <p:nvPr/>
              </p:nvSpPr>
              <p:spPr>
                <a:xfrm>
                  <a:off x="5896309" y="1259220"/>
                  <a:ext cx="2934784" cy="1323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同学获得了</a:t>
                  </a:r>
                </a:p>
                <a:p>
                  <a:pPr algn="ctr"/>
                  <a:r>
                    <a:rPr kumimoji="1" lang="en-US" altLang="en-US" sz="4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</a:t>
                  </a:r>
                  <a:r>
                    <a:rPr kumimoji="1" lang="en-US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</a:t>
                  </a:r>
                  <a:r>
                    <a:rPr kumimoji="1"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金币</a:t>
                  </a:r>
                </a:p>
              </p:txBody>
            </p:sp>
          </p:grpSp>
          <p:sp>
            <p:nvSpPr>
              <p:cNvPr id="56" name="圆角矩形 55"/>
              <p:cNvSpPr/>
              <p:nvPr/>
            </p:nvSpPr>
            <p:spPr>
              <a:xfrm>
                <a:off x="6122" y="6711"/>
                <a:ext cx="3093" cy="791"/>
              </a:xfrm>
              <a:prstGeom prst="roundRect">
                <a:avLst/>
              </a:prstGeom>
              <a:solidFill>
                <a:srgbClr val="E9701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点击抽奖</a:t>
                </a: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184" y="5955"/>
              <a:ext cx="3725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同学好身手</a:t>
              </a:r>
            </a:p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学长送上一次抽奖机会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0340" y="1067435"/>
            <a:ext cx="2499360" cy="4401820"/>
            <a:chOff x="1653" y="1395"/>
            <a:chExt cx="4484" cy="7871"/>
          </a:xfrm>
        </p:grpSpPr>
        <p:grpSp>
          <p:nvGrpSpPr>
            <p:cNvPr id="8" name="组合 7"/>
            <p:cNvGrpSpPr/>
            <p:nvPr/>
          </p:nvGrpSpPr>
          <p:grpSpPr>
            <a:xfrm>
              <a:off x="1653" y="1395"/>
              <a:ext cx="4484" cy="7871"/>
              <a:chOff x="5188" y="257"/>
              <a:chExt cx="4896" cy="903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188" y="257"/>
                <a:ext cx="4896" cy="9038"/>
                <a:chOff x="5788660" y="148590"/>
                <a:chExt cx="3108960" cy="5739130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5788660" y="148590"/>
                  <a:ext cx="3108960" cy="5739130"/>
                  <a:chOff x="339999" y="736297"/>
                  <a:chExt cx="2736304" cy="5253704"/>
                </a:xfrm>
              </p:grpSpPr>
              <p:pic>
                <p:nvPicPr>
                  <p:cNvPr id="11" name="Picture 2" descr="http://upload.ccidnet.com/2015/1019/1445234107199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1901" t="6222" r="5340" b="2833"/>
                  <a:stretch>
                    <a:fillRect/>
                  </a:stretch>
                </p:blipFill>
                <p:spPr bwMode="auto">
                  <a:xfrm>
                    <a:off x="339999" y="736297"/>
                    <a:ext cx="2736304" cy="52537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" name="矩形 12"/>
                  <p:cNvSpPr/>
                  <p:nvPr/>
                </p:nvSpPr>
                <p:spPr>
                  <a:xfrm>
                    <a:off x="664235" y="1466309"/>
                    <a:ext cx="2124024" cy="38620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4" name="文本框 13"/>
                <p:cNvSpPr txBox="1"/>
                <p:nvPr/>
              </p:nvSpPr>
              <p:spPr>
                <a:xfrm>
                  <a:off x="5896309" y="1259220"/>
                  <a:ext cx="2934784" cy="1323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同学获得了</a:t>
                  </a:r>
                </a:p>
                <a:p>
                  <a:pPr algn="ctr"/>
                  <a:r>
                    <a:rPr kumimoji="1" lang="en-US" altLang="en-US" sz="4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r>
                    <a:rPr kumimoji="1" lang="en-US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</a:t>
                  </a:r>
                  <a:r>
                    <a:rPr kumimoji="1"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金币</a:t>
                  </a:r>
                </a:p>
              </p:txBody>
            </p:sp>
          </p:grpSp>
          <p:sp>
            <p:nvSpPr>
              <p:cNvPr id="15" name="圆角矩形 14"/>
              <p:cNvSpPr/>
              <p:nvPr/>
            </p:nvSpPr>
            <p:spPr>
              <a:xfrm>
                <a:off x="6122" y="6711"/>
                <a:ext cx="3093" cy="791"/>
              </a:xfrm>
              <a:prstGeom prst="roundRect">
                <a:avLst/>
              </a:prstGeom>
              <a:solidFill>
                <a:srgbClr val="E9701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点击抽奖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184" y="5955"/>
              <a:ext cx="3725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同学好身手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学长送上一次抽奖机会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512435" y="1067435"/>
            <a:ext cx="402209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kumimoji="1" lang="en-US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游戏结果分三个等级：</a:t>
            </a:r>
          </a:p>
          <a:p>
            <a:pPr algn="just" fontAlgn="auto">
              <a:lnSpc>
                <a:spcPct val="150000"/>
              </a:lnSpc>
            </a:pPr>
            <a:r>
              <a:rPr kumimoji="1"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1、0-49分（示意）：不中奖</a:t>
            </a:r>
          </a:p>
          <a:p>
            <a:pPr algn="just" fontAlgn="auto">
              <a:lnSpc>
                <a:spcPct val="150000"/>
              </a:lnSpc>
            </a:pPr>
            <a:r>
              <a:rPr kumimoji="1"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2、50-99分（示意）：5元话费（第一次达到时即中奖，每个</a:t>
            </a:r>
            <a:r>
              <a:rPr kumimoji="1" lang="en-US" alt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kumimoji="1"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只中一次）</a:t>
            </a:r>
          </a:p>
          <a:p>
            <a:pPr algn="just" fontAlgn="auto">
              <a:lnSpc>
                <a:spcPct val="150000"/>
              </a:lnSpc>
            </a:pPr>
            <a:r>
              <a:rPr kumimoji="1"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3、100及以上（示意）：10元话费（第一次达到时即中奖，每个</a:t>
            </a:r>
            <a:r>
              <a:rPr kumimoji="1" lang="en-US" alt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kumimoji="1"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只中一次）</a:t>
            </a:r>
          </a:p>
          <a:p>
            <a:pPr algn="just" fontAlgn="auto">
              <a:lnSpc>
                <a:spcPct val="150000"/>
              </a:lnSpc>
            </a:pPr>
            <a:endParaRPr kumimoji="1" lang="en-US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后台会自动判定玩家的分数属于哪个等级，弹出相应的中奖结果页。</a:t>
            </a:r>
          </a:p>
          <a:p>
            <a:pPr algn="just" fontAlgn="auto">
              <a:lnSpc>
                <a:spcPct val="150000"/>
              </a:lnSpc>
            </a:pPr>
            <a:endParaRPr kumimoji="1"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E970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备注：以上等级划分仅为示意，最终等级划分线将在</a:t>
            </a:r>
            <a:r>
              <a:rPr kumimoji="1" lang="en-US" altLang="zh-CN" sz="1600" b="1" dirty="0">
                <a:solidFill>
                  <a:srgbClr val="E970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kumimoji="1" lang="zh-CN" altLang="en-US" sz="1600" b="1" dirty="0">
                <a:solidFill>
                  <a:srgbClr val="E970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出来后，经由内部评测得出。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340" y="222885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抽奖结果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页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66520" y="746125"/>
            <a:ext cx="6977380" cy="3962400"/>
            <a:chOff x="1477" y="1252"/>
            <a:chExt cx="12908" cy="7904"/>
          </a:xfrm>
        </p:grpSpPr>
        <p:grpSp>
          <p:nvGrpSpPr>
            <p:cNvPr id="4" name="组合 3"/>
            <p:cNvGrpSpPr/>
            <p:nvPr/>
          </p:nvGrpSpPr>
          <p:grpSpPr>
            <a:xfrm>
              <a:off x="1477" y="1252"/>
              <a:ext cx="4276" cy="7904"/>
              <a:chOff x="5047" y="260"/>
              <a:chExt cx="4896" cy="9038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047" y="260"/>
                <a:ext cx="4896" cy="9038"/>
                <a:chOff x="5788660" y="148590"/>
                <a:chExt cx="3108960" cy="5739130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5788660" y="148590"/>
                  <a:ext cx="3108960" cy="5739130"/>
                  <a:chOff x="339999" y="736297"/>
                  <a:chExt cx="2736304" cy="5253704"/>
                </a:xfrm>
              </p:grpSpPr>
              <p:pic>
                <p:nvPicPr>
                  <p:cNvPr id="18" name="Picture 2" descr="http://upload.ccidnet.com/2015/1019/1445234107199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1901" t="6222" r="5340" b="2833"/>
                  <a:stretch>
                    <a:fillRect/>
                  </a:stretch>
                </p:blipFill>
                <p:spPr bwMode="auto">
                  <a:xfrm>
                    <a:off x="339999" y="736297"/>
                    <a:ext cx="2736304" cy="52537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" name="矩形 18"/>
                  <p:cNvSpPr/>
                  <p:nvPr/>
                </p:nvSpPr>
                <p:spPr>
                  <a:xfrm>
                    <a:off x="664235" y="1466309"/>
                    <a:ext cx="2124024" cy="386201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4" name="文本框 13"/>
                <p:cNvSpPr txBox="1"/>
                <p:nvPr/>
              </p:nvSpPr>
              <p:spPr>
                <a:xfrm>
                  <a:off x="5896309" y="1323954"/>
                  <a:ext cx="2934784" cy="1023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恭喜</a:t>
                  </a:r>
                  <a:r>
                    <a:rPr kumimoji="1" lang="zh-CN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同学</a:t>
                  </a:r>
                  <a:r>
                    <a:rPr kumimoji="1" lang="en-US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获得</a:t>
                  </a:r>
                </a:p>
                <a:p>
                  <a:pPr algn="ctr"/>
                  <a:r>
                    <a:rPr kumimoji="1" lang="en-US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5元话费！</a:t>
                  </a:r>
                  <a:endParaRPr kumimoji="1"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5967" y="5591"/>
                <a:ext cx="3162" cy="5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输入姓名</a:t>
                </a:r>
                <a:endPara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82" y="6387"/>
                <a:ext cx="3162" cy="5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输入手机号</a:t>
                </a:r>
                <a:endPara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414" y="7038"/>
                <a:ext cx="2268" cy="7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确认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0137" y="1252"/>
              <a:ext cx="4249" cy="7904"/>
              <a:chOff x="9961" y="260"/>
              <a:chExt cx="4896" cy="9038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9961" y="260"/>
                <a:ext cx="4896" cy="9038"/>
                <a:chOff x="5788660" y="148590"/>
                <a:chExt cx="3109017" cy="573913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88660" y="148590"/>
                  <a:ext cx="3108960" cy="5739130"/>
                  <a:chOff x="339999" y="736297"/>
                  <a:chExt cx="2736304" cy="5253704"/>
                </a:xfrm>
              </p:grpSpPr>
              <p:pic>
                <p:nvPicPr>
                  <p:cNvPr id="28" name="Picture 2" descr="http://upload.ccidnet.com/2015/1019/1445234107199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1901" t="6222" r="5340" b="2833"/>
                  <a:stretch>
                    <a:fillRect/>
                  </a:stretch>
                </p:blipFill>
                <p:spPr bwMode="auto">
                  <a:xfrm>
                    <a:off x="339999" y="736297"/>
                    <a:ext cx="2736304" cy="52537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9" name="矩形 28"/>
                  <p:cNvSpPr/>
                  <p:nvPr/>
                </p:nvSpPr>
                <p:spPr>
                  <a:xfrm>
                    <a:off x="664235" y="1466309"/>
                    <a:ext cx="2124024" cy="386201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7" name="文本框 26"/>
                <p:cNvSpPr txBox="1"/>
                <p:nvPr/>
              </p:nvSpPr>
              <p:spPr>
                <a:xfrm>
                  <a:off x="5962893" y="1739674"/>
                  <a:ext cx="2934784" cy="1023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很遗憾</a:t>
                  </a:r>
                </a:p>
                <a:p>
                  <a:pPr algn="ctr"/>
                  <a:r>
                    <a:rPr kumimoji="1" lang="zh-CN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同学</a:t>
                  </a:r>
                  <a:r>
                    <a:rPr kumimoji="1" lang="en-US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未中奖！</a:t>
                  </a:r>
                </a:p>
                <a:p>
                  <a:pPr algn="ctr"/>
                  <a:r>
                    <a:rPr kumimoji="1"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叫上小伙伴，一起来挑战！</a:t>
                  </a:r>
                </a:p>
              </p:txBody>
            </p:sp>
          </p:grpSp>
          <p:sp>
            <p:nvSpPr>
              <p:cNvPr id="22" name="圆角矩形 21"/>
              <p:cNvSpPr/>
              <p:nvPr/>
            </p:nvSpPr>
            <p:spPr>
              <a:xfrm>
                <a:off x="11333" y="7038"/>
                <a:ext cx="2268" cy="7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确认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753" y="1252"/>
              <a:ext cx="4276" cy="7904"/>
              <a:chOff x="5047" y="260"/>
              <a:chExt cx="4896" cy="903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047" y="260"/>
                <a:ext cx="4896" cy="9038"/>
                <a:chOff x="5788660" y="148590"/>
                <a:chExt cx="3108960" cy="5739130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5788660" y="148590"/>
                  <a:ext cx="3108960" cy="5739130"/>
                  <a:chOff x="339999" y="736297"/>
                  <a:chExt cx="2736304" cy="5253704"/>
                </a:xfrm>
              </p:grpSpPr>
              <p:pic>
                <p:nvPicPr>
                  <p:cNvPr id="9" name="Picture 2" descr="http://upload.ccidnet.com/2015/1019/1445234107199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1901" t="6222" r="5340" b="2833"/>
                  <a:stretch>
                    <a:fillRect/>
                  </a:stretch>
                </p:blipFill>
                <p:spPr bwMode="auto">
                  <a:xfrm>
                    <a:off x="339999" y="736297"/>
                    <a:ext cx="2736304" cy="52537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" name="矩形 9"/>
                  <p:cNvSpPr/>
                  <p:nvPr/>
                </p:nvSpPr>
                <p:spPr>
                  <a:xfrm>
                    <a:off x="664235" y="1466309"/>
                    <a:ext cx="2124024" cy="386201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5" name="文本框 14"/>
                <p:cNvSpPr txBox="1"/>
                <p:nvPr/>
              </p:nvSpPr>
              <p:spPr>
                <a:xfrm>
                  <a:off x="5896309" y="1323954"/>
                  <a:ext cx="2934784" cy="1023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恭喜</a:t>
                  </a:r>
                  <a:r>
                    <a:rPr kumimoji="1" lang="zh-CN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同学</a:t>
                  </a:r>
                  <a:r>
                    <a:rPr kumimoji="1" lang="en-US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获得</a:t>
                  </a:r>
                </a:p>
                <a:p>
                  <a:pPr algn="ctr"/>
                  <a:r>
                    <a:rPr kumimoji="1" lang="en-US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10元话费！</a:t>
                  </a:r>
                  <a:endParaRPr kumimoji="1"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5967" y="5591"/>
                <a:ext cx="3162" cy="5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输入姓名</a:t>
                </a:r>
                <a:endPara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982" y="6387"/>
                <a:ext cx="3162" cy="5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输入手机号</a:t>
                </a:r>
                <a:endPara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414" y="7038"/>
                <a:ext cx="2268" cy="7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确认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1855470" y="2264410"/>
            <a:ext cx="13627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个人信息只用于发放奖品，不会应用到其他渠道，请放心填写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184650" y="2264410"/>
            <a:ext cx="13627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个人信息只用于发放奖品，不会应用到其他渠道，请放心填写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12875" y="4888865"/>
            <a:ext cx="71278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活动时间共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天，暂定第一天上线话费发放上限为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个，此后每天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个。红包发布数量会随实际参与人数调整。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340" y="222885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排行榜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08997" y="142907"/>
            <a:ext cx="3108960" cy="5739130"/>
            <a:chOff x="5788660" y="148590"/>
            <a:chExt cx="3108960" cy="5739130"/>
          </a:xfrm>
        </p:grpSpPr>
        <p:grpSp>
          <p:nvGrpSpPr>
            <p:cNvPr id="13" name="组合 12"/>
            <p:cNvGrpSpPr/>
            <p:nvPr/>
          </p:nvGrpSpPr>
          <p:grpSpPr>
            <a:xfrm>
              <a:off x="5788660" y="148590"/>
              <a:ext cx="3108960" cy="5739130"/>
              <a:chOff x="339999" y="736297"/>
              <a:chExt cx="2736304" cy="5253704"/>
            </a:xfrm>
          </p:grpSpPr>
          <p:pic>
            <p:nvPicPr>
              <p:cNvPr id="18" name="Picture 2" descr="http://upload.ccidnet.com/2015/1019/144523410719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01" t="6222" r="5340" b="2833"/>
              <a:stretch>
                <a:fillRect/>
              </a:stretch>
            </p:blipFill>
            <p:spPr bwMode="auto">
              <a:xfrm>
                <a:off x="339999" y="736297"/>
                <a:ext cx="2736304" cy="5253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矩形 18"/>
              <p:cNvSpPr/>
              <p:nvPr/>
            </p:nvSpPr>
            <p:spPr>
              <a:xfrm>
                <a:off x="664235" y="1466309"/>
                <a:ext cx="2124024" cy="3862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896309" y="1477678"/>
              <a:ext cx="2934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排行榜</a:t>
              </a:r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63665" y="4436745"/>
              <a:ext cx="927735" cy="46545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再来</a:t>
              </a:r>
            </a:p>
            <a:p>
              <a:pPr algn="ctr"/>
              <a:r>
                <a:rPr lang="en-U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373093" y="2343942"/>
              <a:ext cx="2007855" cy="13484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1、头像  昵称  成绩</a:t>
              </a:r>
            </a:p>
            <a:p>
              <a:r>
                <a:rPr lang="en-U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2、头像  昵称  成绩</a:t>
              </a:r>
            </a:p>
            <a:p>
              <a:r>
                <a:rPr lang="en-U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3、头像  昵称  成绩</a:t>
              </a:r>
            </a:p>
            <a:p>
              <a:r>
                <a:rPr lang="en-U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4、头像  昵称  成绩</a:t>
              </a:r>
            </a:p>
            <a:p>
              <a:r>
                <a:rPr lang="en-U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5、头像  昵称  成绩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7211511" y="4430958"/>
            <a:ext cx="889774" cy="4653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标注 21"/>
          <p:cNvSpPr/>
          <p:nvPr/>
        </p:nvSpPr>
        <p:spPr>
          <a:xfrm rot="21266160">
            <a:off x="682768" y="2046672"/>
            <a:ext cx="3542570" cy="1949837"/>
          </a:xfrm>
          <a:prstGeom prst="wedgeRectCallout">
            <a:avLst>
              <a:gd name="adj1" fmla="val 34959"/>
              <a:gd name="adj2" fmla="val 65364"/>
            </a:avLst>
          </a:prstGeom>
          <a:solidFill>
            <a:srgbClr val="ED8A3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9275" y="2292173"/>
            <a:ext cx="3088346" cy="149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排行榜作用：活动结束后前十名线下发礼品</a:t>
            </a:r>
          </a:p>
          <a:p>
            <a:pPr>
              <a:lnSpc>
                <a:spcPct val="150000"/>
              </a:lnSpc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显示排名：20名（滚动条滑动查看）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7269" y="2447999"/>
            <a:ext cx="4571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340" y="222885"/>
            <a:ext cx="7292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分页设计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-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链接分享标题（直接分享）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23315" y="1358900"/>
            <a:ext cx="605536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、分享标题</a:t>
            </a:r>
            <a:r>
              <a:rPr kumimoji="1"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GO! GO!#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kumimoji="1"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、分享语</a:t>
            </a:r>
            <a:r>
              <a:rPr kumimoji="1" lang="zh-Han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（三选一）</a:t>
            </a:r>
            <a:r>
              <a:rPr kumimoji="1"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kumimoji="1"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奖品就要靠抢的，考验身手的时候到了！</a:t>
            </a:r>
          </a:p>
          <a:p>
            <a:pPr algn="just" fontAlgn="auto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、赢奖品就要靠实力，来试试你的身手！</a:t>
            </a:r>
          </a:p>
          <a:p>
            <a:pPr algn="just" fontAlgn="auto">
              <a:lnSpc>
                <a:spcPct val="150000"/>
              </a:lnSpc>
            </a:pPr>
            <a:r>
              <a:rPr kumimoji="1"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新年好礼千千万，学长等你来挑战！</a:t>
            </a:r>
            <a:endParaRPr kumimoji="1" lang="zh-CN" altLang="en-US" b="1" dirty="0">
              <a:solidFill>
                <a:srgbClr val="E970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340" y="222885"/>
            <a:ext cx="7691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分页设计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-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链接分享标题（游戏后分享）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23315" y="1358900"/>
            <a:ext cx="6055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、分享标题</a:t>
            </a:r>
            <a:r>
              <a:rPr kumimoji="1"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GO! GO!#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kumimoji="1"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、分享语</a:t>
            </a:r>
            <a:r>
              <a:rPr kumimoji="1"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kumimoji="1"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凭借敏捷身手，我获得了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个金币，等你来挑战！</a:t>
            </a:r>
            <a:endParaRPr kumimoji="1" lang="zh-CN" altLang="en-US" b="1" dirty="0">
              <a:solidFill>
                <a:srgbClr val="E970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3"/>
          <p:cNvSpPr txBox="1">
            <a:spLocks noChangeArrowheads="1"/>
          </p:cNvSpPr>
          <p:nvPr/>
        </p:nvSpPr>
        <p:spPr bwMode="auto">
          <a:xfrm>
            <a:off x="396082" y="2785622"/>
            <a:ext cx="8929687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defTabSz="87439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标注 6"/>
          <p:cNvSpPr/>
          <p:nvPr/>
        </p:nvSpPr>
        <p:spPr>
          <a:xfrm rot="21172580">
            <a:off x="1129030" y="1026795"/>
            <a:ext cx="7177405" cy="3677285"/>
          </a:xfrm>
          <a:prstGeom prst="wedgeRectCallout">
            <a:avLst>
              <a:gd name="adj1" fmla="val 36697"/>
              <a:gd name="adj2" fmla="val 72520"/>
            </a:avLst>
          </a:prstGeom>
          <a:solidFill>
            <a:srgbClr val="FDFDFD"/>
          </a:solidFill>
          <a:ln w="28575">
            <a:solidFill>
              <a:srgbClr val="E97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1000" y="1589405"/>
            <a:ext cx="7082155" cy="25533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Clr>
                <a:srgbClr val="EB781F"/>
              </a:buClr>
              <a:buFont typeface="Wingdings" panose="05000000000000000000" charset="0"/>
              <a:buChar char="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借势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中国年的热点；</a:t>
            </a:r>
          </a:p>
          <a:p>
            <a:pPr marL="342900" indent="-342900" algn="l" fontAlgn="auto">
              <a:lnSpc>
                <a:spcPct val="200000"/>
              </a:lnSpc>
              <a:buClr>
                <a:srgbClr val="EB781F"/>
              </a:buClr>
              <a:buFont typeface="Wingdings" panose="05000000000000000000" charset="0"/>
              <a:buChar char="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利用学长形象对外传达天风品牌，提高品牌认知度；</a:t>
            </a:r>
          </a:p>
          <a:p>
            <a:pPr marL="342900" indent="-342900" algn="l" fontAlgn="auto">
              <a:lnSpc>
                <a:spcPct val="200000"/>
              </a:lnSpc>
              <a:buClr>
                <a:srgbClr val="EB781F"/>
              </a:buClr>
              <a:buFont typeface="Wingdings" panose="05000000000000000000" charset="0"/>
              <a:buChar char="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利用互动游戏拉近与用户间的距离，提高品牌好感度；</a:t>
            </a:r>
          </a:p>
          <a:p>
            <a:pPr marL="342900" indent="-342900" algn="l" fontAlgn="auto">
              <a:lnSpc>
                <a:spcPct val="200000"/>
              </a:lnSpc>
              <a:buClr>
                <a:srgbClr val="EB781F"/>
              </a:buClr>
              <a:buFont typeface="Wingdings" panose="05000000000000000000" charset="0"/>
              <a:buChar char="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为用户送上新年祝福及福利，提高用户粘性。</a:t>
            </a:r>
            <a:endParaRPr lang="zh-CN" altLang="en-US" b="1" dirty="0">
              <a:solidFill>
                <a:srgbClr val="D860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80405" y="222659"/>
            <a:ext cx="33843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活动目的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标注 6"/>
          <p:cNvSpPr/>
          <p:nvPr/>
        </p:nvSpPr>
        <p:spPr>
          <a:xfrm rot="21172580">
            <a:off x="1129030" y="1026795"/>
            <a:ext cx="7177405" cy="3677285"/>
          </a:xfrm>
          <a:prstGeom prst="wedgeRectCallout">
            <a:avLst>
              <a:gd name="adj1" fmla="val 36697"/>
              <a:gd name="adj2" fmla="val 72520"/>
            </a:avLst>
          </a:prstGeom>
          <a:solidFill>
            <a:srgbClr val="FDFDFD"/>
          </a:solidFill>
          <a:ln w="28575">
            <a:solidFill>
              <a:srgbClr val="E97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/>
          <p:nvPr/>
        </p:nvSpPr>
        <p:spPr>
          <a:xfrm>
            <a:off x="180405" y="222659"/>
            <a:ext cx="33843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活动主题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41303" y="1970025"/>
            <a:ext cx="69534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6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，新年</a:t>
            </a:r>
            <a:r>
              <a:rPr lang="en-US" altLang="zh-CN" sz="36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36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36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36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36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36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3600" b="1" dirty="0">
              <a:solidFill>
                <a:srgbClr val="EB78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EB78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躲避年兽，把金币带回家！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/>
        </p:nvSpPr>
        <p:spPr>
          <a:xfrm>
            <a:off x="180405" y="222659"/>
            <a:ext cx="33843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主题阐述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 rot="21172580">
            <a:off x="1129030" y="1026795"/>
            <a:ext cx="7177405" cy="3677285"/>
          </a:xfrm>
          <a:prstGeom prst="wedgeRectCallout">
            <a:avLst>
              <a:gd name="adj1" fmla="val 36697"/>
              <a:gd name="adj2" fmla="val 72520"/>
            </a:avLst>
          </a:prstGeom>
          <a:solidFill>
            <a:srgbClr val="FDFDFD"/>
          </a:solidFill>
          <a:ln w="28575">
            <a:solidFill>
              <a:srgbClr val="E97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93495" y="1685925"/>
            <a:ext cx="6849745" cy="25533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0" algn="l">
              <a:lnSpc>
                <a:spcPct val="200000"/>
              </a:lnSpc>
              <a:buClr>
                <a:srgbClr val="EB781F"/>
              </a:buClr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2018年，天风迎来了18岁生日，这也就意味着天风在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年要更加快速和稳健的向前冲，作为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年结束、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年开始的节点的传播主题，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GOGOGO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一方面对外传达天风的干劲儿，另一方面借活动激励用户新的一年也要奋力前行。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/>
        </p:nvSpPr>
        <p:spPr>
          <a:xfrm>
            <a:off x="180405" y="222659"/>
            <a:ext cx="33843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流程图概览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3745" y="431016"/>
            <a:ext cx="27000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网页授权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3745" y="1245349"/>
            <a:ext cx="27000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en-US" dirty="0"/>
              <a:t>封面页面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33745" y="3992598"/>
            <a:ext cx="2700000" cy="33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zh-CN" altLang="en-US" dirty="0"/>
              <a:t>结果页</a:t>
            </a:r>
            <a:r>
              <a:rPr lang="en-US" altLang="zh-CN" dirty="0"/>
              <a:t>+</a:t>
            </a:r>
            <a:r>
              <a:rPr lang="zh-CN" altLang="en-US" dirty="0"/>
              <a:t>抽奖按钮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33745" y="3087062"/>
            <a:ext cx="2700000" cy="33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zh-CN" altLang="en-US" dirty="0"/>
              <a:t>游戏</a:t>
            </a:r>
            <a:r>
              <a:rPr lang="en-US" altLang="en-US" dirty="0"/>
              <a:t>界面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4294390" y="864381"/>
            <a:ext cx="378710" cy="3594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594390" y="4824263"/>
            <a:ext cx="2700000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未中奖</a:t>
            </a:r>
          </a:p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再玩一次或分享朋友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294390" y="2625882"/>
            <a:ext cx="378710" cy="3594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71344" y="4824263"/>
            <a:ext cx="2700000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中奖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填写个人信息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4294390" y="3536142"/>
            <a:ext cx="378710" cy="3594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761197">
            <a:off x="2897380" y="4472761"/>
            <a:ext cx="420456" cy="32505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9895839">
            <a:off x="5634617" y="4490784"/>
            <a:ext cx="420456" cy="32505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17235" y="2165520"/>
            <a:ext cx="2700000" cy="33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zh-CN" altLang="en-US" dirty="0"/>
              <a:t>规则页</a:t>
            </a:r>
          </a:p>
        </p:txBody>
      </p:sp>
      <p:sp>
        <p:nvSpPr>
          <p:cNvPr id="9" name="下箭头 8"/>
          <p:cNvSpPr/>
          <p:nvPr/>
        </p:nvSpPr>
        <p:spPr>
          <a:xfrm>
            <a:off x="4277880" y="1704201"/>
            <a:ext cx="378710" cy="3594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44845" y="5663537"/>
            <a:ext cx="27000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排行榜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405" y="222659"/>
            <a:ext cx="240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授权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7029" y="647700"/>
            <a:ext cx="2735580" cy="5253990"/>
            <a:chOff x="5500" y="1020"/>
            <a:chExt cx="4308" cy="8274"/>
          </a:xfrm>
        </p:grpSpPr>
        <p:grpSp>
          <p:nvGrpSpPr>
            <p:cNvPr id="4" name="组合 3"/>
            <p:cNvGrpSpPr/>
            <p:nvPr/>
          </p:nvGrpSpPr>
          <p:grpSpPr>
            <a:xfrm>
              <a:off x="5500" y="1020"/>
              <a:ext cx="4309" cy="8274"/>
              <a:chOff x="339999" y="736297"/>
              <a:chExt cx="2736304" cy="5253704"/>
            </a:xfrm>
          </p:grpSpPr>
          <p:pic>
            <p:nvPicPr>
              <p:cNvPr id="1026" name="Picture 2" descr="http://upload.ccidnet.com/2015/1019/144523410719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01" t="6222" r="5340" b="2833"/>
              <a:stretch>
                <a:fillRect/>
              </a:stretch>
            </p:blipFill>
            <p:spPr bwMode="auto">
              <a:xfrm>
                <a:off x="339999" y="736297"/>
                <a:ext cx="2736304" cy="5253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矩形 5"/>
              <p:cNvSpPr/>
              <p:nvPr/>
            </p:nvSpPr>
            <p:spPr>
              <a:xfrm>
                <a:off x="664235" y="1466309"/>
                <a:ext cx="2124024" cy="3862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00056" y="1740177"/>
                <a:ext cx="2052387" cy="252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D8601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游戏授权页面</a:t>
                </a:r>
                <a:endParaRPr lang="en-US" altLang="zh-CN" b="1" dirty="0">
                  <a:solidFill>
                    <a:srgbClr val="D860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该网页由活动推广开发，向其提供以下权限即可继续操作。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√获得你的公开信息（昵称、头像等）</a:t>
                </a:r>
              </a:p>
            </p:txBody>
          </p:sp>
        </p:grpSp>
        <p:sp>
          <p:nvSpPr>
            <p:cNvPr id="20" name="圆角矩形 19"/>
            <p:cNvSpPr/>
            <p:nvPr/>
          </p:nvSpPr>
          <p:spPr>
            <a:xfrm>
              <a:off x="6517" y="7130"/>
              <a:ext cx="2268" cy="56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确认登录</a:t>
              </a:r>
            </a:p>
          </p:txBody>
        </p:sp>
      </p:grpSp>
      <p:sp>
        <p:nvSpPr>
          <p:cNvPr id="11" name="矩形标注 10"/>
          <p:cNvSpPr/>
          <p:nvPr/>
        </p:nvSpPr>
        <p:spPr>
          <a:xfrm rot="21266160">
            <a:off x="549719" y="1353139"/>
            <a:ext cx="4261674" cy="2256722"/>
          </a:xfrm>
          <a:prstGeom prst="wedgeRectCallout">
            <a:avLst>
              <a:gd name="adj1" fmla="val 34959"/>
              <a:gd name="adj2" fmla="val 65364"/>
            </a:avLst>
          </a:prstGeom>
          <a:solidFill>
            <a:srgbClr val="ED8A3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10986" y="1733062"/>
            <a:ext cx="3096344" cy="149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授权：</a:t>
            </a:r>
          </a:p>
          <a:p>
            <a:pPr>
              <a:lnSpc>
                <a:spcPct val="150000"/>
              </a:lnSpc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获取用户头像和昵称用于排行榜；</a:t>
            </a:r>
          </a:p>
          <a:p>
            <a:pPr>
              <a:lnSpc>
                <a:spcPct val="150000"/>
              </a:lnSpc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en-US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用于判断用户是否已经中奖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405" y="222659"/>
            <a:ext cx="240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首页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标注 36"/>
          <p:cNvSpPr/>
          <p:nvPr/>
        </p:nvSpPr>
        <p:spPr>
          <a:xfrm rot="21266160">
            <a:off x="549719" y="1353139"/>
            <a:ext cx="4261674" cy="2256722"/>
          </a:xfrm>
          <a:prstGeom prst="wedgeRectCallout">
            <a:avLst>
              <a:gd name="adj1" fmla="val 34959"/>
              <a:gd name="adj2" fmla="val 65364"/>
            </a:avLst>
          </a:prstGeom>
          <a:solidFill>
            <a:srgbClr val="ED8A3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09741" y="1727982"/>
            <a:ext cx="3096344" cy="149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游戏主题：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GO! GO!#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49925" y="148590"/>
            <a:ext cx="3109047" cy="5739130"/>
            <a:chOff x="5500" y="1020"/>
            <a:chExt cx="4309" cy="8274"/>
          </a:xfrm>
        </p:grpSpPr>
        <p:grpSp>
          <p:nvGrpSpPr>
            <p:cNvPr id="8" name="组合 7"/>
            <p:cNvGrpSpPr/>
            <p:nvPr/>
          </p:nvGrpSpPr>
          <p:grpSpPr>
            <a:xfrm>
              <a:off x="5500" y="1020"/>
              <a:ext cx="4309" cy="8274"/>
              <a:chOff x="339999" y="736297"/>
              <a:chExt cx="2736304" cy="5253704"/>
            </a:xfrm>
          </p:grpSpPr>
          <p:pic>
            <p:nvPicPr>
              <p:cNvPr id="11" name="Picture 2" descr="http://upload.ccidnet.com/2015/1019/144523410719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01" t="6222" r="5340" b="2833"/>
              <a:stretch>
                <a:fillRect/>
              </a:stretch>
            </p:blipFill>
            <p:spPr bwMode="auto">
              <a:xfrm>
                <a:off x="339999" y="736297"/>
                <a:ext cx="2736304" cy="5253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664235" y="1466309"/>
                <a:ext cx="2124024" cy="3862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00691" y="2088138"/>
                <a:ext cx="2153355" cy="14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2018,</a:t>
                </a:r>
              </a:p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新年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GO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GO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GO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</a:p>
              <a:p>
                <a:pPr algn="ctr"/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（主视觉）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圆角矩形 14"/>
            <p:cNvSpPr/>
            <p:nvPr/>
          </p:nvSpPr>
          <p:spPr>
            <a:xfrm>
              <a:off x="6549" y="6893"/>
              <a:ext cx="2268" cy="56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开始游戏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45300" y="4714875"/>
            <a:ext cx="1075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>
                <a:latin typeface="微软雅黑" panose="020B0503020204020204" pitchFamily="34" charset="-122"/>
                <a:ea typeface="微软雅黑" panose="020B0503020204020204" pitchFamily="34" charset="-122"/>
              </a:rPr>
              <a:t>查看规则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340" y="222885"/>
            <a:ext cx="2805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规则页浮层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标注 36"/>
          <p:cNvSpPr/>
          <p:nvPr/>
        </p:nvSpPr>
        <p:spPr>
          <a:xfrm rot="21266160">
            <a:off x="549719" y="1353139"/>
            <a:ext cx="4261674" cy="2256722"/>
          </a:xfrm>
          <a:prstGeom prst="wedgeRectCallout">
            <a:avLst>
              <a:gd name="adj1" fmla="val 34959"/>
              <a:gd name="adj2" fmla="val 65364"/>
            </a:avLst>
          </a:prstGeom>
          <a:solidFill>
            <a:srgbClr val="ED8A3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22746" y="1625747"/>
            <a:ext cx="3096344" cy="1497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浮层形式展现，用户点击时弹出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解说活动时间、游戏规则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88660" y="148590"/>
            <a:ext cx="3108960" cy="5739130"/>
            <a:chOff x="339999" y="736297"/>
            <a:chExt cx="2736304" cy="5253704"/>
          </a:xfrm>
        </p:grpSpPr>
        <p:pic>
          <p:nvPicPr>
            <p:cNvPr id="11" name="Picture 2" descr="http://upload.ccidnet.com/2015/1019/144523410719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01" t="6222" r="5340" b="2833"/>
            <a:stretch>
              <a:fillRect/>
            </a:stretch>
          </p:blipFill>
          <p:spPr bwMode="auto">
            <a:xfrm>
              <a:off x="339999" y="736297"/>
              <a:ext cx="2736304" cy="5253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664235" y="1466309"/>
              <a:ext cx="2124024" cy="386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4144" y="2088379"/>
              <a:ext cx="2274042" cy="2732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活动时间：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手动控制天风学长获取金币，记得躲避年兽哦！</a:t>
              </a:r>
            </a:p>
            <a:p>
              <a:pPr algn="l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金币越多，中奖概率越高，最终排行榜前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名还可获得天风奖品大礼包。</a:t>
              </a:r>
            </a:p>
            <a:p>
              <a:pPr algn="l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本次活动最终解释权归天风证券股份有限公司所有。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7068820" y="4690745"/>
            <a:ext cx="760095" cy="2654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开始游戏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/>
          <p:nvPr/>
        </p:nvSpPr>
        <p:spPr>
          <a:xfrm>
            <a:off x="180404" y="223294"/>
            <a:ext cx="388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H5</a:t>
            </a: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游戏界面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32241"/>
            <a:ext cx="180405" cy="504056"/>
          </a:xfrm>
          <a:prstGeom prst="rect">
            <a:avLst/>
          </a:prstGeom>
          <a:solidFill>
            <a:srgbClr val="D8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73093" y="148590"/>
            <a:ext cx="3108960" cy="5739130"/>
            <a:chOff x="339999" y="736297"/>
            <a:chExt cx="2736304" cy="5253704"/>
          </a:xfrm>
        </p:grpSpPr>
        <p:pic>
          <p:nvPicPr>
            <p:cNvPr id="15" name="Picture 2" descr="http://upload.ccidnet.com/2015/1019/1445234107199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01" t="6222" r="5340" b="2833"/>
            <a:stretch>
              <a:fillRect/>
            </a:stretch>
          </p:blipFill>
          <p:spPr bwMode="auto">
            <a:xfrm>
              <a:off x="339999" y="736297"/>
              <a:ext cx="2736304" cy="5253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664235" y="1466309"/>
              <a:ext cx="2124024" cy="386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635750" y="836295"/>
            <a:ext cx="2605405" cy="4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745172" y="1076278"/>
            <a:ext cx="291601" cy="291601"/>
          </a:xfrm>
          <a:prstGeom prst="ellipse">
            <a:avLst/>
          </a:prstGeom>
          <a:solidFill>
            <a:srgbClr val="FED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329046" y="1679759"/>
            <a:ext cx="291601" cy="291601"/>
          </a:xfrm>
          <a:prstGeom prst="ellipse">
            <a:avLst/>
          </a:prstGeom>
          <a:solidFill>
            <a:srgbClr val="FED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477386" y="2130943"/>
            <a:ext cx="291601" cy="291601"/>
          </a:xfrm>
          <a:prstGeom prst="ellipse">
            <a:avLst/>
          </a:prstGeom>
          <a:solidFill>
            <a:srgbClr val="FED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476984" y="2665063"/>
            <a:ext cx="291601" cy="291601"/>
          </a:xfrm>
          <a:prstGeom prst="ellipse">
            <a:avLst/>
          </a:prstGeom>
          <a:solidFill>
            <a:srgbClr val="FED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925466" y="3390371"/>
            <a:ext cx="291601" cy="291601"/>
          </a:xfrm>
          <a:prstGeom prst="ellipse">
            <a:avLst/>
          </a:prstGeom>
          <a:solidFill>
            <a:srgbClr val="FED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81142" y="3862715"/>
            <a:ext cx="291601" cy="291601"/>
          </a:xfrm>
          <a:prstGeom prst="ellipse">
            <a:avLst/>
          </a:prstGeom>
          <a:solidFill>
            <a:srgbClr val="FED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7598761" y="4479435"/>
            <a:ext cx="583874" cy="583874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21597" y="1051477"/>
            <a:ext cx="586923" cy="2755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37" name="矩形标注 36"/>
          <p:cNvSpPr/>
          <p:nvPr/>
        </p:nvSpPr>
        <p:spPr>
          <a:xfrm rot="21266160">
            <a:off x="639753" y="1650429"/>
            <a:ext cx="4462331" cy="2456075"/>
          </a:xfrm>
          <a:prstGeom prst="wedgeRectCallout">
            <a:avLst>
              <a:gd name="adj1" fmla="val 34959"/>
              <a:gd name="adj2" fmla="val 65364"/>
            </a:avLst>
          </a:prstGeom>
          <a:solidFill>
            <a:srgbClr val="ED8A3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36061" y="2029453"/>
            <a:ext cx="4000778" cy="1854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游戏中将设计为多点手触，用户可以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控制学长获取金币、躲避年兽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，获取金币的数量在右上角实时显示，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碰到年兽即游戏停止。</a:t>
            </a:r>
          </a:p>
          <a:p>
            <a:pPr lvl="0" algn="l">
              <a:lnSpc>
                <a:spcPct val="150000"/>
              </a:lnSpc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参与游戏后可参与抽奖。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8495" y="1367790"/>
            <a:ext cx="468630" cy="468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8530" y="3201670"/>
            <a:ext cx="480060" cy="4800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4945" y="1836420"/>
            <a:ext cx="466090" cy="466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 sz="1800" b="1" dirty="0" smtClean="0">
            <a:solidFill>
              <a:schemeClr val="accent6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天风模板</Template>
  <TotalTime>6</TotalTime>
  <Words>782</Words>
  <Application>Microsoft Macintosh PowerPoint</Application>
  <PresentationFormat>自定义</PresentationFormat>
  <Paragraphs>141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华文细黑</vt:lpstr>
      <vt:lpstr>宋体</vt:lpstr>
      <vt:lpstr>微软雅黑</vt:lpstr>
      <vt:lpstr>方正兰亭细黑_GBK_M</vt:lpstr>
      <vt:lpstr>Arial</vt:lpstr>
      <vt:lpstr>Calibri</vt:lpstr>
      <vt:lpstr>Wingdings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Lu,Jiali</dc:creator>
  <cp:lastModifiedBy>Microsoft Office 用户</cp:lastModifiedBy>
  <cp:revision>597</cp:revision>
  <dcterms:created xsi:type="dcterms:W3CDTF">2018-01-09T09:16:00Z</dcterms:created>
  <dcterms:modified xsi:type="dcterms:W3CDTF">2018-01-16T07:31:37Z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