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382" r:id="rId3"/>
    <p:sldId id="383" r:id="rId4"/>
    <p:sldId id="388" r:id="rId5"/>
    <p:sldId id="390" r:id="rId6"/>
    <p:sldId id="389" r:id="rId7"/>
    <p:sldId id="391" r:id="rId8"/>
    <p:sldId id="392" r:id="rId9"/>
    <p:sldId id="394" r:id="rId10"/>
    <p:sldId id="393" r:id="rId11"/>
    <p:sldId id="395" r:id="rId12"/>
    <p:sldId id="384" r:id="rId13"/>
    <p:sldId id="385" r:id="rId14"/>
    <p:sldId id="386" r:id="rId15"/>
    <p:sldId id="396" r:id="rId16"/>
    <p:sldId id="397" r:id="rId17"/>
    <p:sldId id="398" r:id="rId18"/>
    <p:sldId id="399" r:id="rId19"/>
    <p:sldId id="400" r:id="rId20"/>
    <p:sldId id="387" r:id="rId21"/>
    <p:sldId id="37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83B"/>
    <a:srgbClr val="FCFCFE"/>
    <a:srgbClr val="8F36E3"/>
    <a:srgbClr val="FD9639"/>
    <a:srgbClr val="02A049"/>
    <a:srgbClr val="E83650"/>
    <a:srgbClr val="01B7DF"/>
    <a:srgbClr val="A4D315"/>
    <a:srgbClr val="DEF1F5"/>
    <a:srgbClr val="D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27" autoAdjust="0"/>
    <p:restoredTop sz="86372" autoAdjust="0"/>
  </p:normalViewPr>
  <p:slideViewPr>
    <p:cSldViewPr>
      <p:cViewPr>
        <p:scale>
          <a:sx n="100" d="100"/>
          <a:sy n="100" d="100"/>
        </p:scale>
        <p:origin x="-1229" y="-3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4B1A0-AAF0-4C28-BF87-8331BEB79B6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24DC06-F462-4FD9-AF96-8C0BABBA2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4B1A0-AAF0-4C28-BF87-8331BEB79B6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24DC06-F462-4FD9-AF96-8C0BABBA2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4B1A0-AAF0-4C28-BF87-8331BEB79B6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24DC06-F462-4FD9-AF96-8C0BABBA2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427984" y="249974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4B1A0-AAF0-4C28-BF87-8331BEB79B6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24DC06-F462-4FD9-AF96-8C0BABBA2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4B1A0-AAF0-4C28-BF87-8331BEB79B6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24DC06-F462-4FD9-AF96-8C0BABBA2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4B1A0-AAF0-4C28-BF87-8331BEB79B6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24DC06-F462-4FD9-AF96-8C0BABBA2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0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4B1A0-AAF0-4C28-BF87-8331BEB79B6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24DC06-F462-4FD9-AF96-8C0BABBA2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4B1A0-AAF0-4C28-BF87-8331BEB79B6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24DC06-F462-4FD9-AF96-8C0BABBA2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4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4B1A0-AAF0-4C28-BF87-8331BEB79B6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24DC06-F462-4FD9-AF96-8C0BABBA2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6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4B1A0-AAF0-4C28-BF87-8331BEB79B6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24DC06-F462-4FD9-AF96-8C0BABBA2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4B1A0-AAF0-4C28-BF87-8331BEB79B6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24DC06-F462-4FD9-AF96-8C0BABBA2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04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117" y="1417587"/>
            <a:ext cx="4713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Bell MT" panose="02020503060305020303" pitchFamily="18" charset="0"/>
                <a:ea typeface="微软雅黑" pitchFamily="34" charset="-122"/>
              </a:rPr>
              <a:t>多媒體</a:t>
            </a:r>
            <a:r>
              <a:rPr lang="zh-TW" altLang="en-US" sz="3200" b="1" dirty="0" smtClean="0">
                <a:solidFill>
                  <a:schemeClr val="bg1"/>
                </a:solidFill>
                <a:latin typeface="Bell MT" panose="02020503060305020303" pitchFamily="18" charset="0"/>
                <a:ea typeface="微软雅黑" pitchFamily="34" charset="-122"/>
              </a:rPr>
              <a:t>程式設計期末專案</a:t>
            </a:r>
            <a:endParaRPr lang="zh-CN" altLang="en-US" sz="3200" b="1" dirty="0">
              <a:solidFill>
                <a:schemeClr val="bg1"/>
              </a:solidFill>
              <a:latin typeface="Bell MT" panose="02020503060305020303" pitchFamily="18" charset="0"/>
              <a:ea typeface="微软雅黑" pitchFamily="34" charset="-122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179512" y="2039888"/>
            <a:ext cx="44644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691C66DC-35D4-42D9-A91C-CB4BC51985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73435"/>
            <a:ext cx="647700" cy="647700"/>
          </a:xfrm>
          <a:prstGeom prst="rect">
            <a:avLst/>
          </a:prstGeom>
          <a:noFill/>
        </p:spPr>
      </p:pic>
      <p:sp>
        <p:nvSpPr>
          <p:cNvPr id="2" name="文字方塊 1"/>
          <p:cNvSpPr txBox="1"/>
          <p:nvPr/>
        </p:nvSpPr>
        <p:spPr>
          <a:xfrm>
            <a:off x="899592" y="285978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組</a:t>
            </a:r>
            <a:endParaRPr lang="en-US" altLang="zh-TW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10744211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鄭家瑋</a:t>
            </a:r>
            <a:endParaRPr lang="en-US" altLang="zh-TW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10744235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王弘毅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7875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內容介紹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37308" y="1271277"/>
            <a:ext cx="399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註冊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779351" y="1934736"/>
            <a:ext cx="351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此頁面為會員註冊，由上而下的資訊分別為姓名、生日、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email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、密碼、手機、地址、按鍵的介面。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2" y="1635646"/>
            <a:ext cx="3587772" cy="192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內容介紹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37308" y="1271277"/>
            <a:ext cx="399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會員專區</a:t>
            </a:r>
            <a:endParaRPr lang="zh-TW" altLang="en-US" sz="240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79351" y="1934736"/>
            <a:ext cx="351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此為我們專案的會員專區，有顯示其基本資料，有修改會員資料的表單與訂單的查詢。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" y="1048854"/>
            <a:ext cx="3532557" cy="18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8" y="3071651"/>
            <a:ext cx="3532556" cy="18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24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網站架構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5" y="1347614"/>
            <a:ext cx="7687910" cy="310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網站的購物流程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3" y="2092323"/>
            <a:ext cx="8462413" cy="155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9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74408"/>
            <a:ext cx="2448272" cy="131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網站功能介紹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68761"/>
            <a:ext cx="3593080" cy="192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347864" y="1995686"/>
            <a:ext cx="288032" cy="288000"/>
          </a:xfrm>
          <a:prstGeom prst="ellipse">
            <a:avLst/>
          </a:prstGeom>
          <a:noFill/>
          <a:ln>
            <a:solidFill>
              <a:srgbClr val="FE4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4" idx="6"/>
            <a:endCxn id="9" idx="1"/>
          </p:cNvCxnSpPr>
          <p:nvPr/>
        </p:nvCxnSpPr>
        <p:spPr>
          <a:xfrm>
            <a:off x="3635896" y="2139686"/>
            <a:ext cx="585956" cy="729920"/>
          </a:xfrm>
          <a:prstGeom prst="line">
            <a:avLst/>
          </a:prstGeom>
          <a:ln w="28575">
            <a:solidFill>
              <a:srgbClr val="FE483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21852" y="2546440"/>
            <a:ext cx="1872208" cy="646331"/>
          </a:xfrm>
          <a:prstGeom prst="rect">
            <a:avLst/>
          </a:prstGeom>
          <a:noFill/>
          <a:ln w="28575">
            <a:solidFill>
              <a:srgbClr val="FE483B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點按人頭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ICON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時，會彈出視窗可以選擇登入以及註冊。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1" name="直線單箭頭接點 20"/>
          <p:cNvCxnSpPr>
            <a:stCxn id="9" idx="3"/>
            <a:endCxn id="13" idx="1"/>
          </p:cNvCxnSpPr>
          <p:nvPr/>
        </p:nvCxnSpPr>
        <p:spPr>
          <a:xfrm flipV="1">
            <a:off x="6094060" y="2731106"/>
            <a:ext cx="278140" cy="138500"/>
          </a:xfrm>
          <a:prstGeom prst="straightConnector1">
            <a:avLst/>
          </a:prstGeom>
          <a:ln w="28575">
            <a:solidFill>
              <a:srgbClr val="FE483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6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網站功能介紹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68761"/>
            <a:ext cx="3593080" cy="192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628576" y="1995686"/>
            <a:ext cx="288032" cy="288000"/>
          </a:xfrm>
          <a:prstGeom prst="ellipse">
            <a:avLst/>
          </a:prstGeom>
          <a:noFill/>
          <a:ln>
            <a:solidFill>
              <a:srgbClr val="FE4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4" idx="6"/>
            <a:endCxn id="9" idx="1"/>
          </p:cNvCxnSpPr>
          <p:nvPr/>
        </p:nvCxnSpPr>
        <p:spPr>
          <a:xfrm>
            <a:off x="3916608" y="2139686"/>
            <a:ext cx="305244" cy="637587"/>
          </a:xfrm>
          <a:prstGeom prst="line">
            <a:avLst/>
          </a:prstGeom>
          <a:ln w="28575">
            <a:solidFill>
              <a:srgbClr val="FE483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21852" y="2546440"/>
            <a:ext cx="1872208" cy="461665"/>
          </a:xfrm>
          <a:prstGeom prst="rect">
            <a:avLst/>
          </a:prstGeom>
          <a:noFill/>
          <a:ln w="28575">
            <a:solidFill>
              <a:srgbClr val="FE483B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ICON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時，引導至購物車頁面。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1" name="直線單箭頭接點 20"/>
          <p:cNvCxnSpPr>
            <a:stCxn id="9" idx="3"/>
            <a:endCxn id="13314" idx="1"/>
          </p:cNvCxnSpPr>
          <p:nvPr/>
        </p:nvCxnSpPr>
        <p:spPr>
          <a:xfrm flipV="1">
            <a:off x="6094060" y="2701862"/>
            <a:ext cx="350148" cy="75411"/>
          </a:xfrm>
          <a:prstGeom prst="straightConnector1">
            <a:avLst/>
          </a:prstGeom>
          <a:ln w="28575">
            <a:solidFill>
              <a:srgbClr val="FE483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63659"/>
            <a:ext cx="2379320" cy="127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26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網站功能介紹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4" y="1768761"/>
            <a:ext cx="3587771" cy="192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979340" y="3080752"/>
            <a:ext cx="936104" cy="432048"/>
          </a:xfrm>
          <a:prstGeom prst="rect">
            <a:avLst/>
          </a:prstGeom>
          <a:noFill/>
          <a:ln>
            <a:solidFill>
              <a:srgbClr val="FE4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2" idx="3"/>
            <a:endCxn id="8" idx="1"/>
          </p:cNvCxnSpPr>
          <p:nvPr/>
        </p:nvCxnSpPr>
        <p:spPr>
          <a:xfrm flipV="1">
            <a:off x="2915444" y="2833690"/>
            <a:ext cx="792460" cy="463086"/>
          </a:xfrm>
          <a:prstGeom prst="line">
            <a:avLst/>
          </a:prstGeom>
          <a:ln w="28575">
            <a:solidFill>
              <a:srgbClr val="FE4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707904" y="2602857"/>
            <a:ext cx="1872208" cy="461665"/>
          </a:xfrm>
          <a:prstGeom prst="rect">
            <a:avLst/>
          </a:prstGeom>
          <a:noFill/>
          <a:ln w="19050">
            <a:solidFill>
              <a:srgbClr val="FE483B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選擇購買份數後，將資料丟入購物車中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99832"/>
            <a:ext cx="237807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線接點 19"/>
          <p:cNvCxnSpPr>
            <a:stCxn id="8" idx="3"/>
            <a:endCxn id="14339" idx="1"/>
          </p:cNvCxnSpPr>
          <p:nvPr/>
        </p:nvCxnSpPr>
        <p:spPr>
          <a:xfrm>
            <a:off x="5580112" y="2833690"/>
            <a:ext cx="504056" cy="3524"/>
          </a:xfrm>
          <a:prstGeom prst="line">
            <a:avLst/>
          </a:prstGeom>
          <a:ln w="19050">
            <a:solidFill>
              <a:srgbClr val="FE4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1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網站功能介紹 </a:t>
            </a:r>
          </a:p>
        </p:txBody>
      </p:sp>
      <p:cxnSp>
        <p:nvCxnSpPr>
          <p:cNvPr id="20" name="直線接點 19"/>
          <p:cNvCxnSpPr>
            <a:stCxn id="8" idx="3"/>
            <a:endCxn id="15363" idx="1"/>
          </p:cNvCxnSpPr>
          <p:nvPr/>
        </p:nvCxnSpPr>
        <p:spPr>
          <a:xfrm>
            <a:off x="5652120" y="2849579"/>
            <a:ext cx="432048" cy="0"/>
          </a:xfrm>
          <a:prstGeom prst="line">
            <a:avLst/>
          </a:prstGeom>
          <a:ln w="19050">
            <a:solidFill>
              <a:srgbClr val="FE4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6" y="1923678"/>
            <a:ext cx="3587772" cy="192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19386" y="2199832"/>
            <a:ext cx="2700486" cy="1452038"/>
          </a:xfrm>
          <a:prstGeom prst="rect">
            <a:avLst/>
          </a:prstGeom>
          <a:noFill/>
          <a:ln>
            <a:solidFill>
              <a:srgbClr val="FE4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2" idx="3"/>
            <a:endCxn id="8" idx="1"/>
          </p:cNvCxnSpPr>
          <p:nvPr/>
        </p:nvCxnSpPr>
        <p:spPr>
          <a:xfrm flipV="1">
            <a:off x="3419872" y="2849579"/>
            <a:ext cx="360040" cy="76272"/>
          </a:xfrm>
          <a:prstGeom prst="line">
            <a:avLst/>
          </a:prstGeom>
          <a:ln w="28575">
            <a:solidFill>
              <a:srgbClr val="FE4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11710"/>
            <a:ext cx="2378075" cy="127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779912" y="2434080"/>
            <a:ext cx="1872208" cy="830997"/>
          </a:xfrm>
          <a:prstGeom prst="rect">
            <a:avLst/>
          </a:prstGeom>
          <a:noFill/>
          <a:ln w="19050">
            <a:solidFill>
              <a:srgbClr val="FE483B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後，會員可以評論商品以及對商品進行評分，留言後，可以至下方查詢留言。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817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網站功能介紹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30" y="1812424"/>
            <a:ext cx="3587772" cy="192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419872" y="2211710"/>
            <a:ext cx="2232248" cy="360040"/>
          </a:xfrm>
          <a:prstGeom prst="rect">
            <a:avLst/>
          </a:prstGeom>
          <a:noFill/>
          <a:ln>
            <a:solidFill>
              <a:srgbClr val="FE4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19872" y="2859782"/>
            <a:ext cx="2232248" cy="648072"/>
          </a:xfrm>
          <a:prstGeom prst="rect">
            <a:avLst/>
          </a:prstGeom>
          <a:noFill/>
          <a:ln>
            <a:solidFill>
              <a:srgbClr val="FE4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5" idx="1"/>
            <a:endCxn id="24" idx="3"/>
          </p:cNvCxnSpPr>
          <p:nvPr/>
        </p:nvCxnSpPr>
        <p:spPr>
          <a:xfrm flipH="1">
            <a:off x="2273356" y="2391730"/>
            <a:ext cx="1146516" cy="0"/>
          </a:xfrm>
          <a:prstGeom prst="line">
            <a:avLst/>
          </a:prstGeom>
          <a:ln w="19050">
            <a:solidFill>
              <a:srgbClr val="FE4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89919" y="2068564"/>
            <a:ext cx="1883437" cy="646331"/>
          </a:xfrm>
          <a:prstGeom prst="rect">
            <a:avLst/>
          </a:prstGeom>
          <a:noFill/>
          <a:ln w="12700">
            <a:solidFill>
              <a:srgbClr val="FE483B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此為商品購物清單，從異動欄中，可以將商品從購物車中移除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2" name="直線接點 31"/>
          <p:cNvCxnSpPr>
            <a:stCxn id="42" idx="1"/>
            <a:endCxn id="13" idx="3"/>
          </p:cNvCxnSpPr>
          <p:nvPr/>
        </p:nvCxnSpPr>
        <p:spPr>
          <a:xfrm flipH="1">
            <a:off x="5652120" y="3177610"/>
            <a:ext cx="964723" cy="6208"/>
          </a:xfrm>
          <a:prstGeom prst="line">
            <a:avLst/>
          </a:prstGeom>
          <a:ln w="19050">
            <a:solidFill>
              <a:srgbClr val="FE4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616843" y="2854444"/>
            <a:ext cx="1883437" cy="646331"/>
          </a:xfrm>
          <a:prstGeom prst="rect">
            <a:avLst/>
          </a:prstGeom>
          <a:noFill/>
          <a:ln w="12700">
            <a:solidFill>
              <a:srgbClr val="FE483B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此為付款方式表單，可選擇付款方式以及寄送地址等等訊息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74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網站功能介紹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721" y="1048854"/>
            <a:ext cx="3532557" cy="18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721" y="3088017"/>
            <a:ext cx="3532556" cy="18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275856" y="1563638"/>
            <a:ext cx="1224136" cy="1080120"/>
          </a:xfrm>
          <a:prstGeom prst="rect">
            <a:avLst/>
          </a:prstGeom>
          <a:noFill/>
          <a:ln>
            <a:solidFill>
              <a:srgbClr val="FE4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2" idx="1"/>
            <a:endCxn id="8" idx="3"/>
          </p:cNvCxnSpPr>
          <p:nvPr/>
        </p:nvCxnSpPr>
        <p:spPr>
          <a:xfrm flipH="1">
            <a:off x="2462476" y="2103698"/>
            <a:ext cx="813380" cy="0"/>
          </a:xfrm>
          <a:prstGeom prst="line">
            <a:avLst/>
          </a:prstGeom>
          <a:ln w="12700">
            <a:solidFill>
              <a:srgbClr val="FE4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62276" y="1965198"/>
            <a:ext cx="1800200" cy="276999"/>
          </a:xfrm>
          <a:prstGeom prst="rect">
            <a:avLst/>
          </a:prstGeom>
          <a:noFill/>
          <a:ln w="19050">
            <a:solidFill>
              <a:srgbClr val="FE483B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此處可以查詢會員資料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16016" y="1574595"/>
            <a:ext cx="1224136" cy="1210236"/>
          </a:xfrm>
          <a:prstGeom prst="rect">
            <a:avLst/>
          </a:prstGeom>
          <a:noFill/>
          <a:ln>
            <a:solidFill>
              <a:srgbClr val="FE4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8" idx="1"/>
            <a:endCxn id="16" idx="3"/>
          </p:cNvCxnSpPr>
          <p:nvPr/>
        </p:nvCxnSpPr>
        <p:spPr>
          <a:xfrm flipH="1">
            <a:off x="5940152" y="2179713"/>
            <a:ext cx="441528" cy="0"/>
          </a:xfrm>
          <a:prstGeom prst="line">
            <a:avLst/>
          </a:prstGeom>
          <a:ln w="12700">
            <a:solidFill>
              <a:srgbClr val="FE4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81680" y="1948880"/>
            <a:ext cx="1800200" cy="461665"/>
          </a:xfrm>
          <a:prstGeom prst="rect">
            <a:avLst/>
          </a:prstGeom>
          <a:noFill/>
          <a:ln w="19050">
            <a:solidFill>
              <a:srgbClr val="FE483B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此處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為會員資料修正，可以在此修正會員資料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26726" y="3867894"/>
            <a:ext cx="2469409" cy="792088"/>
          </a:xfrm>
          <a:prstGeom prst="rect">
            <a:avLst/>
          </a:prstGeom>
          <a:noFill/>
          <a:ln>
            <a:solidFill>
              <a:srgbClr val="FE4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5" idx="1"/>
            <a:endCxn id="23" idx="3"/>
          </p:cNvCxnSpPr>
          <p:nvPr/>
        </p:nvCxnSpPr>
        <p:spPr>
          <a:xfrm flipH="1">
            <a:off x="5796135" y="4263937"/>
            <a:ext cx="600785" cy="1"/>
          </a:xfrm>
          <a:prstGeom prst="line">
            <a:avLst/>
          </a:prstGeom>
          <a:ln w="12700">
            <a:solidFill>
              <a:srgbClr val="FE4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396920" y="4125437"/>
            <a:ext cx="2207528" cy="276999"/>
          </a:xfrm>
          <a:prstGeom prst="rect">
            <a:avLst/>
          </a:prstGeom>
          <a:noFill/>
          <a:ln w="19050">
            <a:solidFill>
              <a:srgbClr val="FE483B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此處可以查詢自己的訂單。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25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小組成員與工作內容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80" y="1273325"/>
            <a:ext cx="1440160" cy="1440160"/>
          </a:xfrm>
          <a:prstGeom prst="ellipse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35343"/>
            <a:ext cx="1440000" cy="1440000"/>
          </a:xfrm>
          <a:prstGeom prst="ellipse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131840" y="1395521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姓名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：王弘毅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系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級：資管二乙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號：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10744235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工作內容：網頁撰寫、網頁細部修整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59180" y="3355178"/>
            <a:ext cx="5144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姓名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：鄭家瑋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系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級：資管二乙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號：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10744211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工作內容：網頁撰寫、進度報告撰寫、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簡報製作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13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使用的技術</a:t>
            </a:r>
          </a:p>
        </p:txBody>
      </p:sp>
      <p:sp>
        <p:nvSpPr>
          <p:cNvPr id="12" name="剪去對角線角落矩形 11"/>
          <p:cNvSpPr/>
          <p:nvPr/>
        </p:nvSpPr>
        <p:spPr>
          <a:xfrm>
            <a:off x="2627784" y="1491630"/>
            <a:ext cx="1944216" cy="1224136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剪去對角線角落矩形 17"/>
          <p:cNvSpPr/>
          <p:nvPr/>
        </p:nvSpPr>
        <p:spPr>
          <a:xfrm>
            <a:off x="4572000" y="1485156"/>
            <a:ext cx="1944216" cy="1224136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剪去對角線角落矩形 18"/>
          <p:cNvSpPr/>
          <p:nvPr/>
        </p:nvSpPr>
        <p:spPr>
          <a:xfrm>
            <a:off x="2699792" y="2715766"/>
            <a:ext cx="1944216" cy="1224136"/>
          </a:xfrm>
          <a:prstGeom prst="snip2DiagRect">
            <a:avLst/>
          </a:prstGeom>
          <a:solidFill>
            <a:srgbClr val="FD9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剪去對角線角落矩形 19"/>
          <p:cNvSpPr/>
          <p:nvPr/>
        </p:nvSpPr>
        <p:spPr>
          <a:xfrm>
            <a:off x="4644008" y="2715766"/>
            <a:ext cx="1944216" cy="1224136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933818" y="192590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HTML5+CSS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977045" y="1925908"/>
            <a:ext cx="11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JavaScirpt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789802" y="3146732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Java Server Page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184068" y="31431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MySQL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7544" y="1485156"/>
            <a:ext cx="1728192" cy="646331"/>
          </a:xfrm>
          <a:prstGeom prst="rect">
            <a:avLst/>
          </a:prstGeom>
          <a:noFill/>
          <a:ln w="28575">
            <a:solidFill>
              <a:srgbClr val="E8365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除了結和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HTML5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技術外，也以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CSS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修飾我們的專案。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1" name="直線接點 20"/>
          <p:cNvCxnSpPr>
            <a:stCxn id="25" idx="3"/>
            <a:endCxn id="12" idx="2"/>
          </p:cNvCxnSpPr>
          <p:nvPr/>
        </p:nvCxnSpPr>
        <p:spPr>
          <a:xfrm>
            <a:off x="2195736" y="1808322"/>
            <a:ext cx="432048" cy="2953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5" name="直線接點 10244"/>
          <p:cNvCxnSpPr/>
          <p:nvPr/>
        </p:nvCxnSpPr>
        <p:spPr>
          <a:xfrm>
            <a:off x="1515088" y="2715766"/>
            <a:ext cx="6120680" cy="0"/>
          </a:xfrm>
          <a:prstGeom prst="line">
            <a:avLst/>
          </a:prstGeom>
          <a:ln w="28575">
            <a:solidFill>
              <a:srgbClr val="8F36E3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49" name="橢圓 10248"/>
          <p:cNvSpPr/>
          <p:nvPr/>
        </p:nvSpPr>
        <p:spPr>
          <a:xfrm>
            <a:off x="4194051" y="2343812"/>
            <a:ext cx="755898" cy="756000"/>
          </a:xfrm>
          <a:prstGeom prst="ellipse">
            <a:avLst/>
          </a:prstGeom>
          <a:solidFill>
            <a:srgbClr val="02A0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50" name="文字方塊 10249"/>
          <p:cNvSpPr txBox="1"/>
          <p:nvPr/>
        </p:nvSpPr>
        <p:spPr>
          <a:xfrm>
            <a:off x="4197480" y="2430459"/>
            <a:ext cx="75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CFCFE"/>
                </a:solidFill>
                <a:latin typeface="微軟正黑體" pitchFamily="34" charset="-120"/>
                <a:ea typeface="微軟正黑體" pitchFamily="34" charset="-120"/>
              </a:rPr>
              <a:t>期末專案</a:t>
            </a:r>
            <a:endParaRPr lang="zh-TW" altLang="en-US" b="1" dirty="0">
              <a:solidFill>
                <a:srgbClr val="FCFCF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7544" y="3293571"/>
            <a:ext cx="1728192" cy="646331"/>
          </a:xfrm>
          <a:prstGeom prst="rect">
            <a:avLst/>
          </a:prstGeom>
          <a:noFill/>
          <a:ln w="28575">
            <a:solidFill>
              <a:srgbClr val="FD9639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結和後端動態網頁技術，以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JSP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技術呈現出登入控制等功能。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0252" name="直線接點 10251"/>
          <p:cNvCxnSpPr>
            <a:stCxn id="19" idx="2"/>
            <a:endCxn id="43" idx="3"/>
          </p:cNvCxnSpPr>
          <p:nvPr/>
        </p:nvCxnSpPr>
        <p:spPr>
          <a:xfrm flipH="1">
            <a:off x="2195736" y="3327834"/>
            <a:ext cx="504056" cy="288903"/>
          </a:xfrm>
          <a:prstGeom prst="line">
            <a:avLst/>
          </a:prstGeom>
          <a:ln w="28575">
            <a:solidFill>
              <a:srgbClr val="FD9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6876256" y="1491630"/>
            <a:ext cx="1728192" cy="646331"/>
          </a:xfrm>
          <a:prstGeom prst="rect">
            <a:avLst/>
          </a:prstGeom>
          <a:noFill/>
          <a:ln w="28575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結合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JS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程式技術，讓網頁更佳的生動，例如彈出視窗。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0254" name="直線接點 10253"/>
          <p:cNvCxnSpPr>
            <a:stCxn id="46" idx="1"/>
            <a:endCxn id="18" idx="0"/>
          </p:cNvCxnSpPr>
          <p:nvPr/>
        </p:nvCxnSpPr>
        <p:spPr>
          <a:xfrm flipH="1">
            <a:off x="6516216" y="1814796"/>
            <a:ext cx="360040" cy="28242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876256" y="3293570"/>
            <a:ext cx="1728192" cy="64633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結和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技術，將資料匯入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資料庫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中，方便管理資料。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0256" name="直線接點 10255"/>
          <p:cNvCxnSpPr>
            <a:stCxn id="49" idx="1"/>
            <a:endCxn id="20" idx="0"/>
          </p:cNvCxnSpPr>
          <p:nvPr/>
        </p:nvCxnSpPr>
        <p:spPr>
          <a:xfrm flipH="1" flipV="1">
            <a:off x="6588224" y="3327834"/>
            <a:ext cx="288032" cy="28890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7" name="文字方塊 10256"/>
          <p:cNvSpPr txBox="1"/>
          <p:nvPr/>
        </p:nvSpPr>
        <p:spPr>
          <a:xfrm>
            <a:off x="1331640" y="2274426"/>
            <a:ext cx="122413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CFCFE"/>
                </a:solidFill>
                <a:latin typeface="微軟正黑體" pitchFamily="34" charset="-120"/>
                <a:ea typeface="微軟正黑體" pitchFamily="34" charset="-120"/>
              </a:rPr>
              <a:t>前端技術</a:t>
            </a:r>
            <a:endParaRPr lang="zh-TW" altLang="en-US" b="1" dirty="0">
              <a:solidFill>
                <a:srgbClr val="FCFCF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660232" y="2778482"/>
            <a:ext cx="122413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CFCFE"/>
                </a:solidFill>
                <a:latin typeface="微軟正黑體" pitchFamily="34" charset="-120"/>
                <a:ea typeface="微軟正黑體" pitchFamily="34" charset="-120"/>
              </a:rPr>
              <a:t>後</a:t>
            </a:r>
            <a:r>
              <a:rPr lang="zh-TW" altLang="en-US" b="1" dirty="0" smtClean="0">
                <a:solidFill>
                  <a:srgbClr val="FCFCFE"/>
                </a:solidFill>
                <a:latin typeface="微軟正黑體" pitchFamily="34" charset="-120"/>
                <a:ea typeface="微軟正黑體" pitchFamily="34" charset="-120"/>
              </a:rPr>
              <a:t>端技術</a:t>
            </a:r>
            <a:endParaRPr lang="zh-TW" altLang="en-US" b="1" dirty="0">
              <a:solidFill>
                <a:srgbClr val="FCFCF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1707654"/>
            <a:ext cx="4440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Bodoni MT" panose="02070603080606020203" pitchFamily="18" charset="0"/>
              </a:rPr>
              <a:t>Thanks for listening.</a:t>
            </a:r>
          </a:p>
          <a:p>
            <a:pPr algn="dist"/>
            <a:endParaRPr lang="zh-CN" altLang="en-US" sz="4000" b="1" dirty="0">
              <a:solidFill>
                <a:schemeClr val="bg1"/>
              </a:solidFill>
              <a:latin typeface="Measure" pitchFamily="2" charset="0"/>
              <a:ea typeface="微软雅黑" pitchFamily="34" charset="-122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539552" y="2283718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AEE700A-3FED-4D03-A0A8-92B0DC2B7D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73435"/>
            <a:ext cx="647700" cy="64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783913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內容介紹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6" y="1732942"/>
            <a:ext cx="3489943" cy="18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537308" y="1271277"/>
            <a:ext cx="399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專案</a:t>
            </a:r>
            <a:r>
              <a:rPr lang="zh-TW" altLang="en-US" sz="24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主題：</a:t>
            </a:r>
            <a:r>
              <a:rPr lang="en-US" altLang="zh-TW" sz="24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king wine cellar</a:t>
            </a:r>
            <a:endParaRPr lang="zh-TW" altLang="en-US" sz="240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58710" y="1934736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市面上有諸多種類，我們主題選擇幾樣大家所熟知的品項進行專案，讓消費者有更多的選擇，品項各之間是擁有獨立頁面，這樣可以讓消費者有清晰的分類，而非是從一堆雜亂的商品中做抉擇</a:t>
            </a:r>
            <a:r>
              <a:rPr lang="zh-TW" altLang="zh-TW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9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內容介紹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5" y="1078189"/>
            <a:ext cx="3489943" cy="18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537308" y="1271277"/>
            <a:ext cx="399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首頁</a:t>
            </a:r>
            <a:r>
              <a:rPr lang="en-US" altLang="zh-TW" sz="24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---index</a:t>
            </a:r>
            <a:endParaRPr lang="zh-TW" altLang="en-US" sz="240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79351" y="1934736"/>
            <a:ext cx="3511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我們專案是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以黑白為主色調，黑色表示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正式、典雅、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威望，白色象徵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穩重、典雅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，首頁是以輪播相與人氣商品推薦，不以諸多雜訊在同一個版面，以言簡意賅的方式傳達出我們的商品。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" y="3075806"/>
            <a:ext cx="3517099" cy="188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4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內容介紹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37308" y="1271277"/>
            <a:ext cx="399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商品首頁</a:t>
            </a:r>
            <a:endParaRPr lang="zh-TW" altLang="en-US" sz="240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79351" y="1934736"/>
            <a:ext cx="351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我們將商品直接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分門別類，分為威士忌、紅酒、高粱酒與啤酒四大部分，每一列陳放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樣商品，如此也不會太過壅擠，顯得有壓迫感。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" y="1729896"/>
            <a:ext cx="3517099" cy="188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06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內容介紹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37308" y="1271277"/>
            <a:ext cx="399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商品資訊分頁</a:t>
            </a:r>
            <a:endParaRPr lang="zh-TW" altLang="en-US" sz="240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79351" y="1934736"/>
            <a:ext cx="351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為我們商品分頁，主要紀錄商品圖片與商品之資訊，也有對商品評論、評分的表單回饋，也可以查詢商品留言，以便對商品更加了解。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" y="1048854"/>
            <a:ext cx="3532555" cy="18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0" y="3071651"/>
            <a:ext cx="3532555" cy="18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6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內容介紹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37308" y="1271277"/>
            <a:ext cx="399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關於我們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779351" y="1934736"/>
            <a:ext cx="3511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此頁為組員介紹、以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&lt;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fieldset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包覆，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&lt;legend&gt;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用個人大頭貼為主題，裡面的內容以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&lt;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ul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&lt;li&gt;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陳列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。下面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三個按鍵是連結至個人社群媒體，而第三個按鍵是會顯示彈出視窗後內容為人心得。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2" y="1635646"/>
            <a:ext cx="3587772" cy="192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07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內容介紹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37308" y="1271277"/>
            <a:ext cx="399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登入</a:t>
            </a:r>
            <a:endParaRPr lang="zh-TW" altLang="en-US" sz="240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79351" y="1934736"/>
            <a:ext cx="351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此為我們的登入介面，我們是以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js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技術呈現出彈出視窗，視窗的配色也是配合著我們專案的主色調；另外，也有一個專門按鈕連結至註冊頁面。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4" y="1635646"/>
            <a:ext cx="3587772" cy="192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6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35533ACA-2F20-452B-B4F5-4E6BA9043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001"/>
            <a:ext cx="647700" cy="647700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2286000" y="26749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內容介紹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37308" y="1271277"/>
            <a:ext cx="399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購物</a:t>
            </a:r>
            <a:r>
              <a:rPr lang="zh-TW" altLang="en-US" sz="24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2400" b="1" dirty="0" smtClean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79351" y="1934736"/>
            <a:ext cx="351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為我們購物車，上方為購物清單，可以選擇是否將其從購物清單中移除，下面為選擇付款方式的表單。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3" y="1635646"/>
            <a:ext cx="3587771" cy="192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0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720</Words>
  <Application>Microsoft Office PowerPoint</Application>
  <PresentationFormat>如螢幕大小 (16:9)</PresentationFormat>
  <Paragraphs>70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第一PPT，www.1ppt.com​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红酒文化</dc:title>
  <dc:creator>第一PPT</dc:creator>
  <cp:keywords>www.1ppt.com</cp:keywords>
  <dc:description>www.1ppt.com</dc:description>
  <cp:lastModifiedBy>User</cp:lastModifiedBy>
  <cp:revision>165</cp:revision>
  <dcterms:created xsi:type="dcterms:W3CDTF">2017-02-08T09:08:52Z</dcterms:created>
  <dcterms:modified xsi:type="dcterms:W3CDTF">2020-06-14T15:24:55Z</dcterms:modified>
</cp:coreProperties>
</file>