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8" r:id="rId8"/>
    <p:sldId id="262" r:id="rId9"/>
    <p:sldId id="269" r:id="rId10"/>
    <p:sldId id="270" r:id="rId11"/>
    <p:sldId id="271" r:id="rId12"/>
    <p:sldId id="27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Functional-coefficient regression model of resource curse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Chengjun</a:t>
            </a:r>
            <a:endParaRPr lang="en-US" altLang="zh-CN" dirty="0" smtClean="0"/>
          </a:p>
          <a:p>
            <a:r>
              <a:rPr lang="en-US" altLang="zh-CN" dirty="0" smtClean="0"/>
              <a:t>20130816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Plot 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altLang="zh-CN" dirty="0" smtClean="0"/>
              <a:t># plot 21</a:t>
            </a:r>
          </a:p>
          <a:p>
            <a:pPr>
              <a:buNone/>
            </a:pPr>
            <a:r>
              <a:rPr lang="en-GB" altLang="zh-CN" dirty="0" err="1" smtClean="0"/>
              <a:t>maxY</a:t>
            </a:r>
            <a:r>
              <a:rPr lang="en-GB" altLang="zh-CN" dirty="0" smtClean="0"/>
              <a:t> = max(  c21$lpFit[,c21$Y]+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(c21$lpFit$var)  )</a:t>
            </a:r>
          </a:p>
          <a:p>
            <a:pPr>
              <a:buNone/>
            </a:pPr>
            <a:r>
              <a:rPr lang="en-GB" altLang="zh-CN" dirty="0" err="1" smtClean="0"/>
              <a:t>minY</a:t>
            </a:r>
            <a:r>
              <a:rPr lang="en-GB" altLang="zh-CN" dirty="0" smtClean="0"/>
              <a:t> = min(  c21$lpFit[,c21$Y]-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(c21$lpFit$var)  )</a:t>
            </a:r>
          </a:p>
          <a:p>
            <a:pPr>
              <a:buNone/>
            </a:pPr>
            <a:endParaRPr lang="en-GB" altLang="zh-CN" dirty="0" smtClean="0"/>
          </a:p>
          <a:p>
            <a:pPr>
              <a:buNone/>
            </a:pPr>
            <a:r>
              <a:rPr lang="en-GB" altLang="zh-CN" dirty="0" smtClean="0"/>
              <a:t>plot(city2$urbangroth1~city2$LOGmanufactural, # Change here</a:t>
            </a:r>
          </a:p>
          <a:p>
            <a:pPr>
              <a:buNone/>
            </a:pPr>
            <a:r>
              <a:rPr lang="en-GB" altLang="zh-CN" dirty="0" smtClean="0"/>
              <a:t>      type = "n", </a:t>
            </a:r>
            <a:r>
              <a:rPr lang="en-GB" altLang="zh-CN" dirty="0" err="1" smtClean="0"/>
              <a:t>xlab</a:t>
            </a:r>
            <a:r>
              <a:rPr lang="en-GB" altLang="zh-CN" dirty="0" smtClean="0"/>
              <a:t> = "</a:t>
            </a:r>
            <a:r>
              <a:rPr lang="en-GB" altLang="zh-CN" dirty="0" err="1" smtClean="0"/>
              <a:t>Manufactural</a:t>
            </a:r>
            <a:r>
              <a:rPr lang="en-GB" altLang="zh-CN" dirty="0" smtClean="0"/>
              <a:t>(Log)", # Change here</a:t>
            </a:r>
          </a:p>
          <a:p>
            <a:pPr>
              <a:buNone/>
            </a:pPr>
            <a:r>
              <a:rPr lang="en-GB" altLang="zh-CN" dirty="0" smtClean="0"/>
              <a:t>	</a:t>
            </a:r>
            <a:r>
              <a:rPr lang="en-GB" altLang="zh-CN" dirty="0" err="1" smtClean="0"/>
              <a:t>ylab</a:t>
            </a:r>
            <a:r>
              <a:rPr lang="en-GB" altLang="zh-CN" dirty="0" smtClean="0"/>
              <a:t> = "Coefficient", main = "Economic growth", cex.lab=1.5, </a:t>
            </a:r>
            <a:r>
              <a:rPr lang="en-GB" altLang="zh-CN" dirty="0" err="1" smtClean="0"/>
              <a:t>cex.main</a:t>
            </a:r>
            <a:r>
              <a:rPr lang="en-GB" altLang="zh-CN" dirty="0" smtClean="0"/>
              <a:t> = 2, </a:t>
            </a:r>
            <a:r>
              <a:rPr lang="en-GB" altLang="zh-CN" dirty="0" err="1" smtClean="0"/>
              <a:t>cex.axis</a:t>
            </a:r>
            <a:r>
              <a:rPr lang="en-GB" altLang="zh-CN" dirty="0" smtClean="0"/>
              <a:t> = 1.5,</a:t>
            </a:r>
          </a:p>
          <a:p>
            <a:pPr>
              <a:buNone/>
            </a:pPr>
            <a:r>
              <a:rPr lang="en-GB" altLang="zh-CN" dirty="0" smtClean="0"/>
              <a:t>      </a:t>
            </a:r>
            <a:r>
              <a:rPr lang="en-GB" altLang="zh-CN" dirty="0" err="1" smtClean="0"/>
              <a:t>ylim</a:t>
            </a:r>
            <a:r>
              <a:rPr lang="en-GB" altLang="zh-CN" dirty="0" smtClean="0"/>
              <a:t> = c(</a:t>
            </a:r>
            <a:r>
              <a:rPr lang="en-GB" altLang="zh-CN" dirty="0" err="1" smtClean="0"/>
              <a:t>minY</a:t>
            </a:r>
            <a:r>
              <a:rPr lang="en-GB" altLang="zh-CN" dirty="0" smtClean="0"/>
              <a:t>, </a:t>
            </a:r>
            <a:r>
              <a:rPr lang="en-GB" altLang="zh-CN" dirty="0" err="1" smtClean="0"/>
              <a:t>maxY</a:t>
            </a:r>
            <a:r>
              <a:rPr lang="en-GB" altLang="zh-CN" dirty="0" smtClean="0"/>
              <a:t> )    )</a:t>
            </a:r>
          </a:p>
          <a:p>
            <a:pPr>
              <a:buNone/>
            </a:pPr>
            <a:r>
              <a:rPr lang="en-GB" altLang="zh-CN" dirty="0" smtClean="0"/>
              <a:t>c1 = c21 # change here</a:t>
            </a:r>
          </a:p>
          <a:p>
            <a:pPr>
              <a:buNone/>
            </a:pPr>
            <a:r>
              <a:rPr lang="en-GB" altLang="zh-CN" dirty="0" smtClean="0"/>
              <a:t>points(c1$lpFit[,c1$X],c1$lpFit[,c1$Y],type="</a:t>
            </a:r>
            <a:r>
              <a:rPr lang="en-GB" altLang="zh-CN" dirty="0" err="1" smtClean="0"/>
              <a:t>l",lwd</a:t>
            </a:r>
            <a:r>
              <a:rPr lang="en-GB" altLang="zh-CN" dirty="0" smtClean="0"/>
              <a:t>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="blue")</a:t>
            </a:r>
          </a:p>
          <a:p>
            <a:pPr>
              <a:buNone/>
            </a:pPr>
            <a:r>
              <a:rPr lang="en-GB" altLang="zh-CN" dirty="0" smtClean="0"/>
              <a:t>lines(c1$lpFit[,c1$X],c1$lpFit[,c1$Y]+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(c1$lpFit$var),type="</a:t>
            </a:r>
            <a:r>
              <a:rPr lang="en-GB" altLang="zh-CN" dirty="0" err="1" smtClean="0"/>
              <a:t>l",lty</a:t>
            </a:r>
            <a:r>
              <a:rPr lang="en-GB" altLang="zh-CN" dirty="0" smtClean="0"/>
              <a:t> = 2,lwd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="green")</a:t>
            </a:r>
          </a:p>
          <a:p>
            <a:pPr>
              <a:buNone/>
            </a:pPr>
            <a:r>
              <a:rPr lang="en-GB" altLang="zh-CN" dirty="0" smtClean="0"/>
              <a:t>lines(c1$lpFit[,c1$X],c1$lpFit[,c1$Y]-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(c1$lpFit$var),type="</a:t>
            </a:r>
            <a:r>
              <a:rPr lang="en-GB" altLang="zh-CN" dirty="0" err="1" smtClean="0"/>
              <a:t>l",lty</a:t>
            </a:r>
            <a:r>
              <a:rPr lang="en-GB" altLang="zh-CN" dirty="0" smtClean="0"/>
              <a:t> = 2,lwd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="green")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 smtClean="0"/>
              <a:t>Plot 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altLang="zh-CN" dirty="0" smtClean="0"/>
              <a:t># plot 24</a:t>
            </a:r>
          </a:p>
          <a:p>
            <a:pPr>
              <a:buNone/>
            </a:pPr>
            <a:r>
              <a:rPr lang="en-GB" altLang="zh-CN" dirty="0" smtClean="0"/>
              <a:t>c21 = c24</a:t>
            </a:r>
          </a:p>
          <a:p>
            <a:pPr>
              <a:buNone/>
            </a:pPr>
            <a:r>
              <a:rPr lang="en-GB" altLang="zh-CN" dirty="0" smtClean="0"/>
              <a:t>c1 = c24</a:t>
            </a:r>
          </a:p>
          <a:p>
            <a:pPr>
              <a:buNone/>
            </a:pPr>
            <a:endParaRPr lang="en-GB" altLang="zh-CN" dirty="0" smtClean="0"/>
          </a:p>
          <a:p>
            <a:pPr>
              <a:buNone/>
            </a:pPr>
            <a:r>
              <a:rPr lang="en-GB" altLang="zh-CN" dirty="0" err="1" smtClean="0"/>
              <a:t>maxY</a:t>
            </a:r>
            <a:r>
              <a:rPr lang="en-GB" altLang="zh-CN" dirty="0" smtClean="0"/>
              <a:t> = max(  c21$lpFit[,c21$Y]+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(c21$lpFit$var)  )</a:t>
            </a:r>
          </a:p>
          <a:p>
            <a:pPr>
              <a:buNone/>
            </a:pPr>
            <a:r>
              <a:rPr lang="en-GB" altLang="zh-CN" dirty="0" err="1" smtClean="0"/>
              <a:t>minY</a:t>
            </a:r>
            <a:r>
              <a:rPr lang="en-GB" altLang="zh-CN" dirty="0" smtClean="0"/>
              <a:t> = min(  c21$lpFit[,c21$Y]-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(c21$lpFit$var)  )</a:t>
            </a:r>
          </a:p>
          <a:p>
            <a:pPr>
              <a:buNone/>
            </a:pPr>
            <a:endParaRPr lang="en-GB" altLang="zh-CN" dirty="0" smtClean="0"/>
          </a:p>
          <a:p>
            <a:pPr>
              <a:buNone/>
            </a:pPr>
            <a:r>
              <a:rPr lang="en-GB" altLang="zh-CN" dirty="0" smtClean="0"/>
              <a:t>plot(city2$urbangroth1~city2$openness, # Change here</a:t>
            </a:r>
          </a:p>
          <a:p>
            <a:pPr>
              <a:buNone/>
            </a:pPr>
            <a:r>
              <a:rPr lang="en-GB" altLang="zh-CN" dirty="0" smtClean="0"/>
              <a:t>      type = "n", </a:t>
            </a:r>
            <a:r>
              <a:rPr lang="en-GB" altLang="zh-CN" dirty="0" err="1" smtClean="0"/>
              <a:t>xlab</a:t>
            </a:r>
            <a:r>
              <a:rPr lang="en-GB" altLang="zh-CN" dirty="0" smtClean="0"/>
              <a:t> = "Openness", # Change here</a:t>
            </a:r>
          </a:p>
          <a:p>
            <a:pPr>
              <a:buNone/>
            </a:pPr>
            <a:r>
              <a:rPr lang="en-GB" altLang="zh-CN" dirty="0" smtClean="0"/>
              <a:t>	</a:t>
            </a:r>
            <a:r>
              <a:rPr lang="en-GB" altLang="zh-CN" dirty="0" err="1" smtClean="0"/>
              <a:t>ylab</a:t>
            </a:r>
            <a:r>
              <a:rPr lang="en-GB" altLang="zh-CN" dirty="0" smtClean="0"/>
              <a:t> = "Coefficient", main = "Economic growth", cex.lab=1.5, </a:t>
            </a:r>
            <a:r>
              <a:rPr lang="en-GB" altLang="zh-CN" dirty="0" err="1" smtClean="0"/>
              <a:t>cex.main</a:t>
            </a:r>
            <a:r>
              <a:rPr lang="en-GB" altLang="zh-CN" dirty="0" smtClean="0"/>
              <a:t> = 2, </a:t>
            </a:r>
            <a:r>
              <a:rPr lang="en-GB" altLang="zh-CN" dirty="0" err="1" smtClean="0"/>
              <a:t>cex.axis</a:t>
            </a:r>
            <a:r>
              <a:rPr lang="en-GB" altLang="zh-CN" dirty="0" smtClean="0"/>
              <a:t> = 1.5,</a:t>
            </a:r>
          </a:p>
          <a:p>
            <a:pPr>
              <a:buNone/>
            </a:pPr>
            <a:r>
              <a:rPr lang="en-GB" altLang="zh-CN" dirty="0" smtClean="0"/>
              <a:t>      </a:t>
            </a:r>
            <a:r>
              <a:rPr lang="en-GB" altLang="zh-CN" dirty="0" err="1" smtClean="0"/>
              <a:t>ylim</a:t>
            </a:r>
            <a:r>
              <a:rPr lang="en-GB" altLang="zh-CN" dirty="0" smtClean="0"/>
              <a:t> = c(</a:t>
            </a:r>
            <a:r>
              <a:rPr lang="en-GB" altLang="zh-CN" dirty="0" err="1" smtClean="0"/>
              <a:t>minY</a:t>
            </a:r>
            <a:r>
              <a:rPr lang="en-GB" altLang="zh-CN" dirty="0" smtClean="0"/>
              <a:t>, </a:t>
            </a:r>
            <a:r>
              <a:rPr lang="en-GB" altLang="zh-CN" dirty="0" err="1" smtClean="0"/>
              <a:t>maxY</a:t>
            </a:r>
            <a:r>
              <a:rPr lang="en-GB" altLang="zh-CN" dirty="0" smtClean="0"/>
              <a:t> )    )</a:t>
            </a:r>
          </a:p>
          <a:p>
            <a:pPr>
              <a:buNone/>
            </a:pPr>
            <a:r>
              <a:rPr lang="en-GB" altLang="zh-CN" dirty="0" smtClean="0"/>
              <a:t>points(c1$lpFit[,c1$X],c1$lpFit[,c1$Y],type="</a:t>
            </a:r>
            <a:r>
              <a:rPr lang="en-GB" altLang="zh-CN" dirty="0" err="1" smtClean="0"/>
              <a:t>l",lwd</a:t>
            </a:r>
            <a:r>
              <a:rPr lang="en-GB" altLang="zh-CN" dirty="0" smtClean="0"/>
              <a:t>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="blue")</a:t>
            </a:r>
          </a:p>
          <a:p>
            <a:pPr>
              <a:buNone/>
            </a:pPr>
            <a:r>
              <a:rPr lang="en-GB" altLang="zh-CN" dirty="0" smtClean="0"/>
              <a:t>lines(c1$lpFit[,c1$X],c1$lpFit[,c1$Y]+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(c1$lpFit$var),type="</a:t>
            </a:r>
            <a:r>
              <a:rPr lang="en-GB" altLang="zh-CN" dirty="0" err="1" smtClean="0"/>
              <a:t>l",lty</a:t>
            </a:r>
            <a:r>
              <a:rPr lang="en-GB" altLang="zh-CN" dirty="0" smtClean="0"/>
              <a:t> = 2,lwd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="green")</a:t>
            </a:r>
          </a:p>
          <a:p>
            <a:pPr>
              <a:buNone/>
            </a:pPr>
            <a:r>
              <a:rPr lang="en-GB" altLang="zh-CN" dirty="0" smtClean="0"/>
              <a:t>lines(c1$lpFit[,c1$X],c1$lpFit[,c1$Y]-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(c1$lpFit$var),type="</a:t>
            </a:r>
            <a:r>
              <a:rPr lang="en-GB" altLang="zh-CN" dirty="0" err="1" smtClean="0"/>
              <a:t>l",lty</a:t>
            </a:r>
            <a:r>
              <a:rPr lang="en-GB" altLang="zh-CN" dirty="0" smtClean="0"/>
              <a:t> = 2,lwd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="green")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 smtClean="0"/>
              <a:t>Plot 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altLang="zh-CN" dirty="0" smtClean="0"/>
              <a:t># plot 23</a:t>
            </a:r>
          </a:p>
          <a:p>
            <a:pPr>
              <a:buNone/>
            </a:pPr>
            <a:r>
              <a:rPr lang="en-GB" altLang="zh-CN" dirty="0" smtClean="0"/>
              <a:t>c21 = c23</a:t>
            </a:r>
          </a:p>
          <a:p>
            <a:pPr>
              <a:buNone/>
            </a:pPr>
            <a:r>
              <a:rPr lang="en-GB" altLang="zh-CN" dirty="0" smtClean="0"/>
              <a:t>c1 = c23</a:t>
            </a:r>
          </a:p>
          <a:p>
            <a:pPr>
              <a:buNone/>
            </a:pPr>
            <a:endParaRPr lang="en-GB" altLang="zh-CN" dirty="0" smtClean="0"/>
          </a:p>
          <a:p>
            <a:pPr>
              <a:buNone/>
            </a:pPr>
            <a:r>
              <a:rPr lang="en-GB" altLang="zh-CN" dirty="0" err="1" smtClean="0"/>
              <a:t>maxY</a:t>
            </a:r>
            <a:r>
              <a:rPr lang="en-GB" altLang="zh-CN" dirty="0" smtClean="0"/>
              <a:t> = max(  c21$lpFit[,c21$Y]+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(c21$lpFit$var)  )</a:t>
            </a:r>
          </a:p>
          <a:p>
            <a:pPr>
              <a:buNone/>
            </a:pPr>
            <a:r>
              <a:rPr lang="en-GB" altLang="zh-CN" dirty="0" err="1" smtClean="0"/>
              <a:t>minY</a:t>
            </a:r>
            <a:r>
              <a:rPr lang="en-GB" altLang="zh-CN" dirty="0" smtClean="0"/>
              <a:t> = min(  c21$lpFit[,c21$Y]-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(c21$lpFit$var)  )</a:t>
            </a:r>
          </a:p>
          <a:p>
            <a:pPr>
              <a:buNone/>
            </a:pPr>
            <a:endParaRPr lang="en-GB" altLang="zh-CN" dirty="0" smtClean="0"/>
          </a:p>
          <a:p>
            <a:pPr>
              <a:buNone/>
            </a:pPr>
            <a:r>
              <a:rPr lang="en-GB" altLang="zh-CN" dirty="0" smtClean="0"/>
              <a:t>plot(city2$urbangroth1~city2$eduction, # Change here</a:t>
            </a:r>
          </a:p>
          <a:p>
            <a:pPr>
              <a:buNone/>
            </a:pPr>
            <a:r>
              <a:rPr lang="en-GB" altLang="zh-CN" dirty="0" smtClean="0"/>
              <a:t>      type = "n", </a:t>
            </a:r>
            <a:r>
              <a:rPr lang="en-GB" altLang="zh-CN" dirty="0" err="1" smtClean="0"/>
              <a:t>xlab</a:t>
            </a:r>
            <a:r>
              <a:rPr lang="en-GB" altLang="zh-CN" dirty="0" smtClean="0"/>
              <a:t> = "Education", # Change here</a:t>
            </a:r>
          </a:p>
          <a:p>
            <a:pPr>
              <a:buNone/>
            </a:pPr>
            <a:r>
              <a:rPr lang="en-GB" altLang="zh-CN" dirty="0" smtClean="0"/>
              <a:t>	</a:t>
            </a:r>
            <a:r>
              <a:rPr lang="en-GB" altLang="zh-CN" dirty="0" err="1" smtClean="0"/>
              <a:t>ylab</a:t>
            </a:r>
            <a:r>
              <a:rPr lang="en-GB" altLang="zh-CN" dirty="0" smtClean="0"/>
              <a:t> = "Coefficient", main = "Economic growth", cex.lab=1.5, </a:t>
            </a:r>
            <a:r>
              <a:rPr lang="en-GB" altLang="zh-CN" dirty="0" err="1" smtClean="0"/>
              <a:t>cex.main</a:t>
            </a:r>
            <a:r>
              <a:rPr lang="en-GB" altLang="zh-CN" dirty="0" smtClean="0"/>
              <a:t> = 2, </a:t>
            </a:r>
            <a:r>
              <a:rPr lang="en-GB" altLang="zh-CN" dirty="0" err="1" smtClean="0"/>
              <a:t>cex.axis</a:t>
            </a:r>
            <a:r>
              <a:rPr lang="en-GB" altLang="zh-CN" dirty="0" smtClean="0"/>
              <a:t> = 1.5,</a:t>
            </a:r>
          </a:p>
          <a:p>
            <a:pPr>
              <a:buNone/>
            </a:pPr>
            <a:r>
              <a:rPr lang="en-GB" altLang="zh-CN" dirty="0" smtClean="0"/>
              <a:t>      </a:t>
            </a:r>
            <a:r>
              <a:rPr lang="en-GB" altLang="zh-CN" dirty="0" err="1" smtClean="0"/>
              <a:t>ylim</a:t>
            </a:r>
            <a:r>
              <a:rPr lang="en-GB" altLang="zh-CN" dirty="0" smtClean="0"/>
              <a:t> = c(</a:t>
            </a:r>
            <a:r>
              <a:rPr lang="en-GB" altLang="zh-CN" dirty="0" err="1" smtClean="0"/>
              <a:t>minY</a:t>
            </a:r>
            <a:r>
              <a:rPr lang="en-GB" altLang="zh-CN" dirty="0" smtClean="0"/>
              <a:t>, </a:t>
            </a:r>
            <a:r>
              <a:rPr lang="en-GB" altLang="zh-CN" dirty="0" err="1" smtClean="0"/>
              <a:t>maxY</a:t>
            </a:r>
            <a:r>
              <a:rPr lang="en-GB" altLang="zh-CN" dirty="0" smtClean="0"/>
              <a:t> )    )</a:t>
            </a:r>
          </a:p>
          <a:p>
            <a:pPr>
              <a:buNone/>
            </a:pPr>
            <a:r>
              <a:rPr lang="en-GB" altLang="zh-CN" dirty="0" smtClean="0"/>
              <a:t>points(c1$lpFit[,c1$X],c1$lpFit[,c1$Y],type="</a:t>
            </a:r>
            <a:r>
              <a:rPr lang="en-GB" altLang="zh-CN" dirty="0" err="1" smtClean="0"/>
              <a:t>l",lwd</a:t>
            </a:r>
            <a:r>
              <a:rPr lang="en-GB" altLang="zh-CN" dirty="0" smtClean="0"/>
              <a:t>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="blue")</a:t>
            </a:r>
          </a:p>
          <a:p>
            <a:pPr>
              <a:buNone/>
            </a:pPr>
            <a:r>
              <a:rPr lang="en-GB" altLang="zh-CN" dirty="0" smtClean="0"/>
              <a:t>lines(c1$lpFit[,c1$X],c1$lpFit[,c1$Y]+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(c1$lpFit$var),type="</a:t>
            </a:r>
            <a:r>
              <a:rPr lang="en-GB" altLang="zh-CN" dirty="0" err="1" smtClean="0"/>
              <a:t>l",lty</a:t>
            </a:r>
            <a:r>
              <a:rPr lang="en-GB" altLang="zh-CN" dirty="0" smtClean="0"/>
              <a:t> = 2,lwd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="green")</a:t>
            </a:r>
          </a:p>
          <a:p>
            <a:pPr>
              <a:buNone/>
            </a:pPr>
            <a:r>
              <a:rPr lang="en-GB" altLang="zh-CN" dirty="0" smtClean="0"/>
              <a:t>lines(c1$lpFit[,c1$X],c1$lpFit[,c1$Y]-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(c1$lpFit$var),type="</a:t>
            </a:r>
            <a:r>
              <a:rPr lang="en-GB" altLang="zh-CN" dirty="0" err="1" smtClean="0"/>
              <a:t>l",lty</a:t>
            </a:r>
            <a:r>
              <a:rPr lang="en-GB" altLang="zh-CN" dirty="0" smtClean="0"/>
              <a:t> = 2,lwd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="green")</a:t>
            </a:r>
          </a:p>
          <a:p>
            <a:pPr>
              <a:buNone/>
            </a:pPr>
            <a:endParaRPr lang="en-GB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2286000" cy="41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799" y="1905000"/>
            <a:ext cx="240049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905000"/>
            <a:ext cx="2362200" cy="427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1942" y="1905000"/>
            <a:ext cx="231205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step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library(</a:t>
            </a:r>
            <a:r>
              <a:rPr lang="en-GB" altLang="zh-CN" dirty="0" err="1" smtClean="0"/>
              <a:t>locpol</a:t>
            </a:r>
            <a:r>
              <a:rPr lang="en-GB" altLang="zh-CN" dirty="0" smtClean="0"/>
              <a:t>)</a:t>
            </a:r>
          </a:p>
          <a:p>
            <a:r>
              <a:rPr lang="en-GB" altLang="zh-CN" sz="2400" dirty="0" smtClean="0"/>
              <a:t>city </a:t>
            </a:r>
            <a:r>
              <a:rPr lang="en-GB" altLang="zh-CN" sz="2400" dirty="0" smtClean="0"/>
              <a:t>=read.csv</a:t>
            </a:r>
            <a:r>
              <a:rPr lang="en-GB" altLang="zh-CN" sz="2400" dirty="0" smtClean="0"/>
              <a:t>("d:/github/Research/visualization/city3.csv</a:t>
            </a:r>
            <a:r>
              <a:rPr lang="en-GB" altLang="zh-CN" sz="2400" dirty="0" smtClean="0"/>
              <a:t>")</a:t>
            </a:r>
            <a:endParaRPr lang="en-GB" altLang="zh-CN" sz="2400" dirty="0" smtClean="0"/>
          </a:p>
          <a:p>
            <a:r>
              <a:rPr lang="en-GB" altLang="zh-CN" dirty="0" smtClean="0"/>
              <a:t>c1 = </a:t>
            </a:r>
            <a:r>
              <a:rPr lang="en-GB" altLang="zh-CN" dirty="0" err="1" smtClean="0"/>
              <a:t>locpol</a:t>
            </a:r>
            <a:r>
              <a:rPr lang="en-GB" altLang="zh-CN" dirty="0" smtClean="0"/>
              <a:t>(</a:t>
            </a:r>
            <a:r>
              <a:rPr lang="en-GB" altLang="zh-CN" dirty="0" err="1" smtClean="0"/>
              <a:t>urbangroth~mining</a:t>
            </a:r>
            <a:r>
              <a:rPr lang="en-GB" altLang="zh-CN" dirty="0" smtClean="0"/>
              <a:t>, city, </a:t>
            </a:r>
            <a:r>
              <a:rPr lang="en-GB" altLang="zh-CN" dirty="0" err="1" smtClean="0"/>
              <a:t>xeval</a:t>
            </a:r>
            <a:r>
              <a:rPr lang="en-GB" altLang="zh-CN" dirty="0" smtClean="0"/>
              <a:t>= </a:t>
            </a:r>
            <a:r>
              <a:rPr lang="en-GB" altLang="zh-CN" dirty="0" err="1" smtClean="0"/>
              <a:t>city$mining</a:t>
            </a:r>
            <a:r>
              <a:rPr lang="en-GB" altLang="zh-CN" dirty="0" smtClean="0"/>
              <a:t>)</a:t>
            </a:r>
          </a:p>
          <a:p>
            <a:r>
              <a:rPr lang="en-GB" altLang="zh-CN" dirty="0" smtClean="0"/>
              <a:t>dim(c1$lpFit</a:t>
            </a:r>
            <a:r>
              <a:rPr lang="en-GB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plot(c1), OR reproduce it by hand: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altLang="zh-CN" sz="1600" dirty="0" smtClean="0"/>
              <a:t>d = </a:t>
            </a:r>
            <a:r>
              <a:rPr lang="en-GB" altLang="zh-CN" sz="1600" dirty="0" err="1" smtClean="0"/>
              <a:t>data.frame</a:t>
            </a:r>
            <a:r>
              <a:rPr lang="en-GB" altLang="zh-CN" sz="1600" dirty="0" smtClean="0"/>
              <a:t>(</a:t>
            </a:r>
            <a:r>
              <a:rPr lang="en-GB" altLang="zh-CN" sz="1600" dirty="0" err="1" smtClean="0"/>
              <a:t>city$mining</a:t>
            </a:r>
            <a:r>
              <a:rPr lang="en-GB" altLang="zh-CN" sz="1600" dirty="0" smtClean="0"/>
              <a:t>, </a:t>
            </a:r>
            <a:r>
              <a:rPr lang="en-GB" altLang="zh-CN" sz="1600" dirty="0" err="1" smtClean="0"/>
              <a:t>city$urbangroth</a:t>
            </a:r>
            <a:r>
              <a:rPr lang="en-GB" altLang="zh-CN" sz="1600" dirty="0" smtClean="0"/>
              <a:t>)</a:t>
            </a:r>
          </a:p>
          <a:p>
            <a:pPr>
              <a:buNone/>
            </a:pPr>
            <a:r>
              <a:rPr lang="en-GB" altLang="zh-CN" sz="1600" dirty="0" smtClean="0"/>
              <a:t>dev &lt;- </a:t>
            </a:r>
            <a:r>
              <a:rPr lang="en-GB" altLang="zh-CN" sz="1600" dirty="0" err="1" smtClean="0"/>
              <a:t>sqrt</a:t>
            </a:r>
            <a:r>
              <a:rPr lang="en-GB" altLang="zh-CN" sz="1600" dirty="0" smtClean="0"/>
              <a:t>(c1$CIwidth * c1$lpFit$var/c1$lpFit$xDen)</a:t>
            </a:r>
          </a:p>
          <a:p>
            <a:pPr>
              <a:buNone/>
            </a:pPr>
            <a:r>
              <a:rPr lang="en-GB" altLang="zh-CN" sz="1600" dirty="0" err="1" smtClean="0"/>
              <a:t>maxY</a:t>
            </a:r>
            <a:r>
              <a:rPr lang="en-GB" altLang="zh-CN" sz="1600" dirty="0" smtClean="0"/>
              <a:t> = max(  c1$lpFit[,c1$Y]+ 2*dev  )</a:t>
            </a:r>
          </a:p>
          <a:p>
            <a:pPr>
              <a:buNone/>
            </a:pPr>
            <a:r>
              <a:rPr lang="en-GB" altLang="zh-CN" sz="1600" dirty="0" err="1" smtClean="0"/>
              <a:t>minY</a:t>
            </a:r>
            <a:r>
              <a:rPr lang="en-GB" altLang="zh-CN" sz="1600" dirty="0" smtClean="0"/>
              <a:t> = min(  c1$lpFit[,c1$Y]- 2*dev  )</a:t>
            </a:r>
          </a:p>
          <a:p>
            <a:pPr>
              <a:buNone/>
            </a:pPr>
            <a:r>
              <a:rPr lang="en-GB" altLang="zh-CN" sz="1600" dirty="0" smtClean="0"/>
              <a:t>plot(d, type = "n", </a:t>
            </a:r>
            <a:r>
              <a:rPr lang="en-GB" altLang="zh-CN" sz="1600" dirty="0" err="1" smtClean="0"/>
              <a:t>xlab</a:t>
            </a:r>
            <a:r>
              <a:rPr lang="en-GB" altLang="zh-CN" sz="1600" dirty="0" smtClean="0"/>
              <a:t> = "Mining", </a:t>
            </a:r>
            <a:r>
              <a:rPr lang="en-GB" altLang="zh-CN" sz="1600" dirty="0" err="1" smtClean="0"/>
              <a:t>ylab</a:t>
            </a:r>
            <a:r>
              <a:rPr lang="en-GB" altLang="zh-CN" sz="1600" dirty="0" smtClean="0"/>
              <a:t> = "Economic growth", cex.lab=1.5, </a:t>
            </a:r>
            <a:r>
              <a:rPr lang="en-GB" altLang="zh-CN" sz="1600" dirty="0" err="1" smtClean="0"/>
              <a:t>ylim</a:t>
            </a:r>
            <a:r>
              <a:rPr lang="en-GB" altLang="zh-CN" sz="1600" dirty="0" smtClean="0"/>
              <a:t> = c(</a:t>
            </a:r>
            <a:r>
              <a:rPr lang="en-GB" altLang="zh-CN" sz="1600" dirty="0" err="1" smtClean="0"/>
              <a:t>minY</a:t>
            </a:r>
            <a:r>
              <a:rPr lang="en-GB" altLang="zh-CN" sz="1600" dirty="0" smtClean="0"/>
              <a:t>, </a:t>
            </a:r>
            <a:r>
              <a:rPr lang="en-GB" altLang="zh-CN" sz="1600" dirty="0" err="1" smtClean="0"/>
              <a:t>maxY</a:t>
            </a:r>
            <a:r>
              <a:rPr lang="en-GB" altLang="zh-CN" sz="1600" dirty="0" smtClean="0"/>
              <a:t>))</a:t>
            </a:r>
          </a:p>
          <a:p>
            <a:pPr>
              <a:buNone/>
            </a:pPr>
            <a:r>
              <a:rPr lang="en-GB" altLang="zh-CN" sz="1600" dirty="0" smtClean="0"/>
              <a:t>points(c1$lpFit[,c1$X],c1$lpFit[,c1$Y],type="</a:t>
            </a:r>
            <a:r>
              <a:rPr lang="en-GB" altLang="zh-CN" sz="1600" dirty="0" err="1" smtClean="0"/>
              <a:t>l",lwd</a:t>
            </a:r>
            <a:r>
              <a:rPr lang="en-GB" altLang="zh-CN" sz="1600" dirty="0" smtClean="0"/>
              <a:t> = 2, </a:t>
            </a:r>
            <a:r>
              <a:rPr lang="en-GB" altLang="zh-CN" sz="1600" dirty="0" err="1" smtClean="0"/>
              <a:t>col</a:t>
            </a:r>
            <a:r>
              <a:rPr lang="en-GB" altLang="zh-CN" sz="1600" dirty="0" smtClean="0"/>
              <a:t>="blue")</a:t>
            </a:r>
          </a:p>
          <a:p>
            <a:pPr>
              <a:buNone/>
            </a:pPr>
            <a:r>
              <a:rPr lang="en-GB" altLang="zh-CN" sz="1600" dirty="0" smtClean="0"/>
              <a:t>lines(c1$lpFit[,c1$X],c1$lpFit[,c1$Y]+ 2*</a:t>
            </a:r>
            <a:r>
              <a:rPr lang="en-GB" altLang="zh-CN" sz="1600" dirty="0" err="1" smtClean="0"/>
              <a:t>dev,type</a:t>
            </a:r>
            <a:r>
              <a:rPr lang="en-GB" altLang="zh-CN" sz="1600" dirty="0" smtClean="0"/>
              <a:t>="</a:t>
            </a:r>
            <a:r>
              <a:rPr lang="en-GB" altLang="zh-CN" sz="1600" dirty="0" err="1" smtClean="0"/>
              <a:t>l",lty</a:t>
            </a:r>
            <a:r>
              <a:rPr lang="en-GB" altLang="zh-CN" sz="1600" dirty="0" smtClean="0"/>
              <a:t> = 2,lwd = 2, </a:t>
            </a:r>
            <a:r>
              <a:rPr lang="en-GB" altLang="zh-CN" sz="1600" dirty="0" err="1" smtClean="0"/>
              <a:t>col</a:t>
            </a:r>
            <a:r>
              <a:rPr lang="en-GB" altLang="zh-CN" sz="1600" dirty="0" smtClean="0"/>
              <a:t>="green")</a:t>
            </a:r>
          </a:p>
          <a:p>
            <a:pPr>
              <a:buNone/>
            </a:pPr>
            <a:r>
              <a:rPr lang="en-GB" altLang="zh-CN" sz="1600" dirty="0" smtClean="0"/>
              <a:t>lines(c1$lpFit[,c1$X],c1$lpFit[,c1$Y]- 2*</a:t>
            </a:r>
            <a:r>
              <a:rPr lang="en-GB" altLang="zh-CN" sz="1600" dirty="0" err="1" smtClean="0"/>
              <a:t>dev,type</a:t>
            </a:r>
            <a:r>
              <a:rPr lang="en-GB" altLang="zh-CN" sz="1600" dirty="0" smtClean="0"/>
              <a:t>="</a:t>
            </a:r>
            <a:r>
              <a:rPr lang="en-GB" altLang="zh-CN" sz="1600" dirty="0" err="1" smtClean="0"/>
              <a:t>l",lty</a:t>
            </a:r>
            <a:r>
              <a:rPr lang="en-GB" altLang="zh-CN" sz="1600" dirty="0" smtClean="0"/>
              <a:t> = 2,lwd = 2, </a:t>
            </a:r>
            <a:r>
              <a:rPr lang="en-GB" altLang="zh-CN" sz="1600" dirty="0" err="1" smtClean="0"/>
              <a:t>col</a:t>
            </a:r>
            <a:r>
              <a:rPr lang="en-GB" altLang="zh-CN" sz="1600" dirty="0" smtClean="0"/>
              <a:t>="green")</a:t>
            </a:r>
            <a:endParaRPr lang="zh-CN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352800"/>
            <a:ext cx="336119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3810000" y="4419600"/>
            <a:ext cx="762000" cy="1143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352800"/>
            <a:ext cx="3091421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Summary(c1)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altLang="zh-CN" sz="2000" dirty="0" smtClean="0"/>
              <a:t>&gt; summary(c1</a:t>
            </a:r>
            <a:r>
              <a:rPr lang="en-GB" altLang="zh-CN" sz="2000" dirty="0" smtClean="0"/>
              <a:t>)</a:t>
            </a:r>
            <a:endParaRPr lang="en-GB" altLang="zh-CN" sz="2000" dirty="0" smtClean="0"/>
          </a:p>
          <a:p>
            <a:pPr>
              <a:buNone/>
            </a:pPr>
            <a:r>
              <a:rPr lang="en-GB" altLang="zh-CN" sz="2000" dirty="0" smtClean="0"/>
              <a:t>Kernel = </a:t>
            </a:r>
            <a:r>
              <a:rPr lang="en-GB" altLang="zh-CN" sz="2000" dirty="0" smtClean="0"/>
              <a:t> </a:t>
            </a:r>
            <a:r>
              <a:rPr lang="en-GB" altLang="zh-CN" sz="2000" dirty="0" err="1" smtClean="0"/>
              <a:t>ifelse</a:t>
            </a:r>
            <a:r>
              <a:rPr lang="en-GB" altLang="zh-CN" sz="2000" dirty="0" smtClean="0"/>
              <a:t>(abs(x) &lt;= 1, 3/4 * (1 - x^2), 0)</a:t>
            </a:r>
          </a:p>
          <a:p>
            <a:pPr>
              <a:buNone/>
            </a:pPr>
            <a:r>
              <a:rPr lang="en-GB" altLang="zh-CN" sz="2000" dirty="0" smtClean="0"/>
              <a:t>n </a:t>
            </a:r>
            <a:r>
              <a:rPr lang="en-GB" altLang="zh-CN" sz="2000" dirty="0" smtClean="0"/>
              <a:t>deg       </a:t>
            </a:r>
            <a:r>
              <a:rPr lang="en-GB" altLang="zh-CN" sz="2000" dirty="0" err="1" smtClean="0"/>
              <a:t>bw</a:t>
            </a:r>
            <a:r>
              <a:rPr lang="en-GB" altLang="zh-CN" sz="2000" dirty="0" smtClean="0"/>
              <a:t>        </a:t>
            </a:r>
            <a:r>
              <a:rPr lang="en-GB" altLang="zh-CN" sz="2000" dirty="0" err="1" smtClean="0"/>
              <a:t>ase</a:t>
            </a:r>
            <a:endParaRPr lang="en-GB" altLang="zh-CN" sz="2000" dirty="0" smtClean="0"/>
          </a:p>
          <a:p>
            <a:pPr>
              <a:buNone/>
            </a:pPr>
            <a:r>
              <a:rPr lang="en-GB" altLang="zh-CN" sz="2000" dirty="0" smtClean="0"/>
              <a:t>167   </a:t>
            </a:r>
            <a:r>
              <a:rPr lang="en-GB" altLang="zh-CN" sz="2000" dirty="0" smtClean="0"/>
              <a:t>1 1.499942 0.04984723</a:t>
            </a:r>
          </a:p>
          <a:p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286000"/>
            <a:ext cx="429920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019800" y="4038600"/>
            <a:ext cx="1066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295400" y="3733800"/>
            <a:ext cx="2286000" cy="1447800"/>
          </a:xfrm>
          <a:prstGeom prst="wedgeRoundRectCallout">
            <a:avLst>
              <a:gd name="adj1" fmla="val 147863"/>
              <a:gd name="adj2" fmla="val -61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derivative as the Coefficient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derivative of Y: </a:t>
            </a:r>
            <a:r>
              <a:rPr lang="en-US" altLang="zh-CN" dirty="0" err="1" smtClean="0"/>
              <a:t>Urban_growth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23975"/>
            <a:ext cx="56769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362200" y="41910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86200" y="34290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43400" y="35814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953000" y="34290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72200" y="2438400"/>
            <a:ext cx="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671513"/>
            <a:ext cx="55626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Step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altLang="zh-CN" dirty="0" err="1" smtClean="0"/>
              <a:t>orderId</a:t>
            </a:r>
            <a:r>
              <a:rPr lang="en-GB" altLang="zh-CN" dirty="0" smtClean="0"/>
              <a:t> = order(</a:t>
            </a:r>
            <a:r>
              <a:rPr lang="en-GB" altLang="zh-CN" dirty="0" err="1" smtClean="0"/>
              <a:t>city$mining</a:t>
            </a:r>
            <a:r>
              <a:rPr lang="en-GB" altLang="zh-CN" dirty="0" smtClean="0"/>
              <a:t>)</a:t>
            </a:r>
          </a:p>
          <a:p>
            <a:pPr>
              <a:buNone/>
            </a:pPr>
            <a:r>
              <a:rPr lang="en-GB" altLang="zh-CN" dirty="0" smtClean="0"/>
              <a:t>city2 = city[with(city, </a:t>
            </a:r>
            <a:r>
              <a:rPr lang="en-GB" altLang="zh-CN" dirty="0" err="1" smtClean="0"/>
              <a:t>orderId</a:t>
            </a:r>
            <a:r>
              <a:rPr lang="en-GB" altLang="zh-CN" dirty="0" smtClean="0"/>
              <a:t>), ]</a:t>
            </a:r>
          </a:p>
          <a:p>
            <a:pPr>
              <a:buNone/>
            </a:pPr>
            <a:r>
              <a:rPr lang="en-GB" altLang="zh-CN" dirty="0" smtClean="0"/>
              <a:t>city2 = </a:t>
            </a:r>
            <a:r>
              <a:rPr lang="en-GB" altLang="zh-CN" dirty="0" err="1" smtClean="0"/>
              <a:t>data.frame</a:t>
            </a:r>
            <a:r>
              <a:rPr lang="en-GB" altLang="zh-CN" dirty="0" smtClean="0"/>
              <a:t>(city2, c1$lpFit)</a:t>
            </a:r>
          </a:p>
          <a:p>
            <a:pPr>
              <a:buNone/>
            </a:pPr>
            <a:r>
              <a:rPr lang="en-GB" altLang="zh-CN" dirty="0" smtClean="0"/>
              <a:t>city2$LOGmanufactural = log(city2$manufactural</a:t>
            </a:r>
            <a:r>
              <a:rPr lang="en-GB" altLang="zh-CN" dirty="0" smtClean="0"/>
              <a:t>)</a:t>
            </a:r>
          </a:p>
          <a:p>
            <a:pPr>
              <a:buNone/>
            </a:pPr>
            <a:endParaRPr lang="en-GB" altLang="zh-CN" dirty="0" smtClean="0"/>
          </a:p>
          <a:p>
            <a:pPr>
              <a:buNone/>
            </a:pPr>
            <a:r>
              <a:rPr lang="en-GB" altLang="zh-CN" dirty="0" smtClean="0"/>
              <a:t>c21 = </a:t>
            </a:r>
            <a:r>
              <a:rPr lang="en-GB" altLang="zh-CN" dirty="0" err="1" smtClean="0"/>
              <a:t>locpol</a:t>
            </a:r>
            <a:r>
              <a:rPr lang="en-GB" altLang="zh-CN" dirty="0" smtClean="0"/>
              <a:t>(urbangroth1~LOGmanufactural, city2</a:t>
            </a:r>
            <a:r>
              <a:rPr lang="en-GB" altLang="zh-CN" dirty="0" smtClean="0"/>
              <a:t>)</a:t>
            </a:r>
            <a:endParaRPr lang="en-GB" altLang="zh-CN" dirty="0" smtClean="0"/>
          </a:p>
          <a:p>
            <a:pPr>
              <a:buNone/>
            </a:pPr>
            <a:r>
              <a:rPr lang="en-GB" altLang="zh-CN" dirty="0" smtClean="0"/>
              <a:t>c22 = </a:t>
            </a:r>
            <a:r>
              <a:rPr lang="en-GB" altLang="zh-CN" dirty="0" err="1" smtClean="0"/>
              <a:t>locpol</a:t>
            </a:r>
            <a:r>
              <a:rPr lang="en-GB" altLang="zh-CN" dirty="0" smtClean="0"/>
              <a:t>(urbangroth1~RD, city2)</a:t>
            </a:r>
          </a:p>
          <a:p>
            <a:pPr>
              <a:buNone/>
            </a:pPr>
            <a:r>
              <a:rPr lang="en-GB" altLang="zh-CN" dirty="0" smtClean="0"/>
              <a:t>c23 = </a:t>
            </a:r>
            <a:r>
              <a:rPr lang="en-GB" altLang="zh-CN" dirty="0" err="1" smtClean="0"/>
              <a:t>locpol</a:t>
            </a:r>
            <a:r>
              <a:rPr lang="en-GB" altLang="zh-CN" dirty="0" smtClean="0"/>
              <a:t>(urbangroth1~eduction, city2)</a:t>
            </a:r>
          </a:p>
          <a:p>
            <a:pPr>
              <a:buNone/>
            </a:pPr>
            <a:r>
              <a:rPr lang="en-GB" altLang="zh-CN" dirty="0" smtClean="0"/>
              <a:t>c24 = </a:t>
            </a:r>
            <a:r>
              <a:rPr lang="en-GB" altLang="zh-CN" dirty="0" err="1" smtClean="0"/>
              <a:t>locpol</a:t>
            </a:r>
            <a:r>
              <a:rPr lang="en-GB" altLang="zh-CN" dirty="0" smtClean="0"/>
              <a:t>(urbangroth1~openness, city2)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320591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04799"/>
            <a:ext cx="3124200" cy="311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352800"/>
            <a:ext cx="3072338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3352800"/>
            <a:ext cx="3148012" cy="314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Plot 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altLang="zh-CN" dirty="0" smtClean="0"/>
              <a:t># plot 22</a:t>
            </a:r>
          </a:p>
          <a:p>
            <a:pPr>
              <a:buNone/>
            </a:pPr>
            <a:r>
              <a:rPr lang="en-GB" altLang="zh-CN" dirty="0" smtClean="0"/>
              <a:t>c21 = c22</a:t>
            </a:r>
          </a:p>
          <a:p>
            <a:pPr>
              <a:buNone/>
            </a:pPr>
            <a:r>
              <a:rPr lang="en-GB" altLang="zh-CN" dirty="0" smtClean="0"/>
              <a:t>c1 = c22 </a:t>
            </a:r>
          </a:p>
          <a:p>
            <a:pPr>
              <a:buNone/>
            </a:pPr>
            <a:endParaRPr lang="en-GB" altLang="zh-CN" dirty="0" smtClean="0"/>
          </a:p>
          <a:p>
            <a:pPr>
              <a:buNone/>
            </a:pPr>
            <a:r>
              <a:rPr lang="en-GB" altLang="zh-CN" dirty="0" err="1" smtClean="0"/>
              <a:t>maxY</a:t>
            </a:r>
            <a:r>
              <a:rPr lang="en-GB" altLang="zh-CN" dirty="0" smtClean="0"/>
              <a:t> = max(  c21$lpFit[,c21$Y]+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(c21$lpFit$var)  )</a:t>
            </a:r>
          </a:p>
          <a:p>
            <a:pPr>
              <a:buNone/>
            </a:pPr>
            <a:r>
              <a:rPr lang="en-GB" altLang="zh-CN" dirty="0" err="1" smtClean="0"/>
              <a:t>minY</a:t>
            </a:r>
            <a:r>
              <a:rPr lang="en-GB" altLang="zh-CN" dirty="0" smtClean="0"/>
              <a:t> = min(  c21$lpFit[,c21$Y]-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(c21$lpFit$var)  )</a:t>
            </a:r>
          </a:p>
          <a:p>
            <a:pPr>
              <a:buNone/>
            </a:pPr>
            <a:endParaRPr lang="en-GB" altLang="zh-CN" dirty="0" smtClean="0"/>
          </a:p>
          <a:p>
            <a:pPr>
              <a:buNone/>
            </a:pPr>
            <a:r>
              <a:rPr lang="en-GB" altLang="zh-CN" dirty="0" smtClean="0"/>
              <a:t>plot(city2$urbangroth1~city2$RD, # Change here</a:t>
            </a:r>
          </a:p>
          <a:p>
            <a:pPr>
              <a:buNone/>
            </a:pPr>
            <a:r>
              <a:rPr lang="en-GB" altLang="zh-CN" dirty="0" smtClean="0"/>
              <a:t>      type = "n", </a:t>
            </a:r>
            <a:r>
              <a:rPr lang="en-GB" altLang="zh-CN" dirty="0" err="1" smtClean="0"/>
              <a:t>xlab</a:t>
            </a:r>
            <a:r>
              <a:rPr lang="en-GB" altLang="zh-CN" dirty="0" smtClean="0"/>
              <a:t> = "R&amp;D", # Change here</a:t>
            </a:r>
          </a:p>
          <a:p>
            <a:pPr>
              <a:buNone/>
            </a:pPr>
            <a:r>
              <a:rPr lang="en-GB" altLang="zh-CN" dirty="0" smtClean="0"/>
              <a:t>	</a:t>
            </a:r>
            <a:r>
              <a:rPr lang="en-GB" altLang="zh-CN" dirty="0" err="1" smtClean="0"/>
              <a:t>ylab</a:t>
            </a:r>
            <a:r>
              <a:rPr lang="en-GB" altLang="zh-CN" dirty="0" smtClean="0"/>
              <a:t> = "Coefficient", main = "Economic growth", cex.lab=1.5, </a:t>
            </a:r>
            <a:r>
              <a:rPr lang="en-GB" altLang="zh-CN" dirty="0" err="1" smtClean="0"/>
              <a:t>cex.main</a:t>
            </a:r>
            <a:r>
              <a:rPr lang="en-GB" altLang="zh-CN" dirty="0" smtClean="0"/>
              <a:t> = 2, </a:t>
            </a:r>
            <a:r>
              <a:rPr lang="en-GB" altLang="zh-CN" dirty="0" err="1" smtClean="0"/>
              <a:t>cex.axis</a:t>
            </a:r>
            <a:r>
              <a:rPr lang="en-GB" altLang="zh-CN" dirty="0" smtClean="0"/>
              <a:t> = 1.5, </a:t>
            </a:r>
          </a:p>
          <a:p>
            <a:pPr>
              <a:buNone/>
            </a:pPr>
            <a:r>
              <a:rPr lang="en-GB" altLang="zh-CN" dirty="0" smtClean="0"/>
              <a:t>      </a:t>
            </a:r>
            <a:r>
              <a:rPr lang="en-GB" altLang="zh-CN" dirty="0" err="1" smtClean="0"/>
              <a:t>ylim</a:t>
            </a:r>
            <a:r>
              <a:rPr lang="en-GB" altLang="zh-CN" dirty="0" smtClean="0"/>
              <a:t> = c(</a:t>
            </a:r>
            <a:r>
              <a:rPr lang="en-GB" altLang="zh-CN" dirty="0" err="1" smtClean="0"/>
              <a:t>minY</a:t>
            </a:r>
            <a:r>
              <a:rPr lang="en-GB" altLang="zh-CN" dirty="0" smtClean="0"/>
              <a:t>, </a:t>
            </a:r>
            <a:r>
              <a:rPr lang="en-GB" altLang="zh-CN" dirty="0" err="1" smtClean="0"/>
              <a:t>maxY</a:t>
            </a:r>
            <a:r>
              <a:rPr lang="en-GB" altLang="zh-CN" dirty="0" smtClean="0"/>
              <a:t> )    )</a:t>
            </a:r>
          </a:p>
          <a:p>
            <a:pPr>
              <a:buNone/>
            </a:pPr>
            <a:r>
              <a:rPr lang="en-GB" altLang="zh-CN" dirty="0" smtClean="0"/>
              <a:t>points(c1$lpFit[,c1$X],c1$lpFit[,c1$Y],type="</a:t>
            </a:r>
            <a:r>
              <a:rPr lang="en-GB" altLang="zh-CN" dirty="0" err="1" smtClean="0"/>
              <a:t>l",lwd</a:t>
            </a:r>
            <a:r>
              <a:rPr lang="en-GB" altLang="zh-CN" dirty="0" smtClean="0"/>
              <a:t>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="blue")</a:t>
            </a:r>
          </a:p>
          <a:p>
            <a:pPr>
              <a:buNone/>
            </a:pPr>
            <a:r>
              <a:rPr lang="en-GB" altLang="zh-CN" dirty="0" smtClean="0"/>
              <a:t>lines(c1$lpFit[,c1$X],c1$lpFit[,c1$Y]+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(c1$lpFit$var),type="</a:t>
            </a:r>
            <a:r>
              <a:rPr lang="en-GB" altLang="zh-CN" dirty="0" err="1" smtClean="0"/>
              <a:t>l",lty</a:t>
            </a:r>
            <a:r>
              <a:rPr lang="en-GB" altLang="zh-CN" dirty="0" smtClean="0"/>
              <a:t> = 2,lwd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="green")</a:t>
            </a:r>
          </a:p>
          <a:p>
            <a:pPr>
              <a:buNone/>
            </a:pPr>
            <a:r>
              <a:rPr lang="en-GB" altLang="zh-CN" dirty="0" smtClean="0"/>
              <a:t>lines(c1$lpFit[,c1$X],c1$lpFit[,c1$Y]- </a:t>
            </a:r>
            <a:r>
              <a:rPr lang="en-GB" altLang="zh-CN" dirty="0" err="1" smtClean="0"/>
              <a:t>sqrt</a:t>
            </a:r>
            <a:r>
              <a:rPr lang="en-GB" altLang="zh-CN" dirty="0" smtClean="0"/>
              <a:t>(c1$lpFit$var),type="</a:t>
            </a:r>
            <a:r>
              <a:rPr lang="en-GB" altLang="zh-CN" dirty="0" err="1" smtClean="0"/>
              <a:t>l",lty</a:t>
            </a:r>
            <a:r>
              <a:rPr lang="en-GB" altLang="zh-CN" dirty="0" smtClean="0"/>
              <a:t> = 2,lwd = 2, </a:t>
            </a:r>
            <a:r>
              <a:rPr lang="en-GB" altLang="zh-CN" dirty="0" err="1" smtClean="0"/>
              <a:t>col</a:t>
            </a:r>
            <a:r>
              <a:rPr lang="en-GB" altLang="zh-CN" dirty="0" smtClean="0"/>
              <a:t>="green")</a:t>
            </a:r>
          </a:p>
          <a:p>
            <a:pPr>
              <a:buNone/>
            </a:pPr>
            <a:endParaRPr lang="en-GB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458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Functional-coefficient regression model of resource curse</vt:lpstr>
      <vt:lpstr>1st step</vt:lpstr>
      <vt:lpstr>plot(c1), OR reproduce it by hand:</vt:lpstr>
      <vt:lpstr>Summary(c1)</vt:lpstr>
      <vt:lpstr>The 1st derivative of Y: Urban_growth</vt:lpstr>
      <vt:lpstr>Slide 6</vt:lpstr>
      <vt:lpstr>2nd Step</vt:lpstr>
      <vt:lpstr>Slide 8</vt:lpstr>
      <vt:lpstr>New Plot 1</vt:lpstr>
      <vt:lpstr>New Plot 2</vt:lpstr>
      <vt:lpstr>New Plot 3</vt:lpstr>
      <vt:lpstr>New Plot 4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Functional-coefficient regression model of resource curse</dc:title>
  <dc:creator>chengjun</dc:creator>
  <cp:lastModifiedBy>chengjun</cp:lastModifiedBy>
  <cp:revision>4</cp:revision>
  <dcterms:created xsi:type="dcterms:W3CDTF">2006-08-16T00:00:00Z</dcterms:created>
  <dcterms:modified xsi:type="dcterms:W3CDTF">2013-08-15T19:18:15Z</dcterms:modified>
</cp:coreProperties>
</file>