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62" r:id="rId4"/>
    <p:sldId id="265" r:id="rId5"/>
    <p:sldId id="259" r:id="rId6"/>
    <p:sldId id="264" r:id="rId7"/>
    <p:sldId id="266" r:id="rId8"/>
    <p:sldId id="263" r:id="rId9"/>
    <p:sldId id="257" r:id="rId10"/>
    <p:sldId id="258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3048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Transmission network of Gaddafi on 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738 </a:t>
            </a:r>
            <a:r>
              <a:rPr lang="en-US" altLang="zh-CN" dirty="0" err="1" smtClean="0"/>
              <a:t>Weibos</a:t>
            </a:r>
            <a:r>
              <a:rPr lang="en-US" altLang="zh-CN" dirty="0" smtClean="0"/>
              <a:t> </a:t>
            </a:r>
            <a:r>
              <a:rPr lang="en-US" altLang="zh-CN" dirty="0"/>
              <a:t>of Gaddafi </a:t>
            </a:r>
            <a:r>
              <a:rPr lang="en-US" altLang="zh-CN" dirty="0" smtClean="0"/>
              <a:t>Event during 4 </a:t>
            </a:r>
            <a:r>
              <a:rPr lang="en-US" altLang="zh-CN" dirty="0"/>
              <a:t>M</a:t>
            </a:r>
            <a:r>
              <a:rPr lang="en-US" altLang="zh-CN" dirty="0" smtClean="0"/>
              <a:t>inutes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90999"/>
            <a:ext cx="4114800" cy="152400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# </a:t>
            </a:r>
            <a:r>
              <a:rPr lang="en-US" altLang="zh-CN" dirty="0" err="1"/>
              <a:t>chengjun</a:t>
            </a:r>
            <a:r>
              <a:rPr lang="en-US" altLang="zh-CN" dirty="0"/>
              <a:t> </a:t>
            </a:r>
            <a:r>
              <a:rPr lang="en-US" altLang="zh-CN" dirty="0" err="1"/>
              <a:t>wang</a:t>
            </a:r>
            <a:endParaRPr lang="en-US" altLang="zh-CN" dirty="0"/>
          </a:p>
          <a:p>
            <a:pPr algn="l"/>
            <a:r>
              <a:rPr lang="en-US" altLang="zh-CN" dirty="0"/>
              <a:t># 20110823@common room of hall </a:t>
            </a:r>
            <a:r>
              <a:rPr lang="en-US" altLang="zh-CN" dirty="0" smtClean="0"/>
              <a:t>8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376037"/>
            <a:ext cx="4419600" cy="1329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81" y="5562600"/>
            <a:ext cx="1022619" cy="977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599475"/>
            <a:ext cx="1170215" cy="9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5. Why the graph is so sparse?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49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algn="ctr"/>
            <a:endParaRPr lang="en-US" altLang="zh-CN" sz="4500" b="1" dirty="0" smtClean="0"/>
          </a:p>
          <a:p>
            <a:pPr algn="ctr"/>
            <a:r>
              <a:rPr lang="en-US" altLang="zh-CN" sz="4500" b="1" dirty="0" smtClean="0"/>
              <a:t>-----</a:t>
            </a:r>
            <a:r>
              <a:rPr lang="en-US" altLang="zh-CN" sz="4500" b="1" dirty="0"/>
              <a:t>-The active </a:t>
            </a:r>
            <a:r>
              <a:rPr lang="en-US" altLang="zh-CN" sz="4500" b="1" dirty="0" smtClean="0"/>
              <a:t>transmitter’s Multiple transmissions of one popular submitter’s </a:t>
            </a:r>
            <a:r>
              <a:rPr lang="en-US" altLang="zh-CN" sz="4500" b="1" dirty="0" err="1" smtClean="0"/>
              <a:t>weibo</a:t>
            </a:r>
            <a:endParaRPr lang="en-US" altLang="zh-CN" sz="4500" b="1" dirty="0" smtClean="0"/>
          </a:p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   </a:t>
            </a:r>
            <a:r>
              <a:rPr lang="zh-CN" altLang="en-US" dirty="0"/>
              <a:t>李承鹏                慧</a:t>
            </a:r>
            <a:r>
              <a:rPr lang="en-US" altLang="zh-CN" dirty="0"/>
              <a:t>-</a:t>
            </a:r>
            <a:r>
              <a:rPr lang="zh-CN" altLang="en-US" dirty="0"/>
              <a:t>丽</a:t>
            </a:r>
          </a:p>
          <a:p>
            <a:pPr algn="ctr"/>
            <a:r>
              <a:rPr lang="en-US" altLang="zh-CN" dirty="0"/>
              <a:t>8   </a:t>
            </a:r>
            <a:r>
              <a:rPr lang="zh-CN" altLang="en-US" dirty="0"/>
              <a:t>李承鹏                慧</a:t>
            </a:r>
            <a:r>
              <a:rPr lang="en-US" altLang="zh-CN" dirty="0"/>
              <a:t>-</a:t>
            </a:r>
            <a:r>
              <a:rPr lang="zh-CN" altLang="en-US" dirty="0"/>
              <a:t>丽</a:t>
            </a:r>
          </a:p>
          <a:p>
            <a:pPr algn="ctr"/>
            <a:r>
              <a:rPr lang="en-US" altLang="zh-CN" dirty="0"/>
              <a:t>61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65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69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73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77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84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90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96 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102 </a:t>
            </a:r>
            <a:r>
              <a:rPr lang="zh-CN" altLang="en-US" dirty="0"/>
              <a:t>李承鹏        古火拉兹</a:t>
            </a:r>
            <a:r>
              <a:rPr lang="en-US" altLang="zh-CN" dirty="0"/>
              <a:t>-</a:t>
            </a:r>
            <a:r>
              <a:rPr lang="zh-CN" altLang="en-US" dirty="0"/>
              <a:t>五毛</a:t>
            </a:r>
          </a:p>
          <a:p>
            <a:pPr algn="ctr"/>
            <a:r>
              <a:rPr lang="en-US" altLang="zh-CN" dirty="0"/>
              <a:t>140 </a:t>
            </a:r>
            <a:r>
              <a:rPr lang="zh-CN" altLang="en-US" dirty="0"/>
              <a:t>李承鹏 跪下去求婚站起來演說</a:t>
            </a:r>
          </a:p>
          <a:p>
            <a:pPr algn="ctr"/>
            <a:r>
              <a:rPr lang="en-US" altLang="zh-CN" dirty="0"/>
              <a:t>146 </a:t>
            </a:r>
            <a:r>
              <a:rPr lang="zh-CN" altLang="en-US" dirty="0"/>
              <a:t>李承鹏 跪下去求婚站起來演說</a:t>
            </a:r>
          </a:p>
          <a:p>
            <a:pPr algn="ctr"/>
            <a:r>
              <a:rPr lang="en-US" altLang="zh-CN" dirty="0"/>
              <a:t>152 </a:t>
            </a:r>
            <a:r>
              <a:rPr lang="zh-CN" altLang="en-US" dirty="0"/>
              <a:t>李承鹏 跪下去求婚站起來演說</a:t>
            </a:r>
          </a:p>
          <a:p>
            <a:pPr algn="ctr"/>
            <a:r>
              <a:rPr lang="en-US" altLang="zh-CN" dirty="0"/>
              <a:t>158 </a:t>
            </a:r>
            <a:r>
              <a:rPr lang="zh-CN" altLang="en-US" dirty="0"/>
              <a:t>李承鹏 跪下去求婚站起來演說</a:t>
            </a:r>
          </a:p>
        </p:txBody>
      </p:sp>
    </p:spTree>
    <p:extLst>
      <p:ext uri="{BB962C8B-B14F-4D97-AF65-F5344CB8AC3E}">
        <p14:creationId xmlns:p14="http://schemas.microsoft.com/office/powerpoint/2010/main" val="41106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4" t="30247" r="44262" b="18553"/>
          <a:stretch/>
        </p:blipFill>
        <p:spPr bwMode="auto">
          <a:xfrm>
            <a:off x="228600" y="2490650"/>
            <a:ext cx="4569065" cy="36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1" t="30371" r="49358" b="7572"/>
          <a:stretch/>
        </p:blipFill>
        <p:spPr bwMode="auto">
          <a:xfrm>
            <a:off x="4952141" y="2286000"/>
            <a:ext cx="396325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语义网络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（左） 原创型微博 （右） 被转发微博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388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Transmissons</a:t>
            </a:r>
            <a:r>
              <a:rPr lang="en-US" altLang="zh-CN" dirty="0" smtClean="0"/>
              <a:t> </a:t>
            </a:r>
            <a:r>
              <a:rPr lang="en-US" altLang="zh-CN" dirty="0"/>
              <a:t>VS </a:t>
            </a:r>
            <a:r>
              <a:rPr lang="en-US" altLang="zh-CN" dirty="0" smtClean="0"/>
              <a:t>Comments</a:t>
            </a:r>
          </a:p>
          <a:p>
            <a:r>
              <a:rPr lang="en-US" altLang="zh-CN" dirty="0" smtClean="0"/>
              <a:t>2. Original </a:t>
            </a:r>
            <a:r>
              <a:rPr lang="en-US" altLang="zh-CN" dirty="0"/>
              <a:t>VS </a:t>
            </a:r>
            <a:r>
              <a:rPr lang="en-US" altLang="zh-CN" dirty="0" smtClean="0"/>
              <a:t>Transmissions</a:t>
            </a:r>
          </a:p>
          <a:p>
            <a:r>
              <a:rPr lang="en-US" altLang="zh-CN" dirty="0"/>
              <a:t>3. Who is popular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4. transmission network</a:t>
            </a:r>
          </a:p>
          <a:p>
            <a:r>
              <a:rPr lang="en-US" altLang="zh-CN" dirty="0" smtClean="0"/>
              <a:t>5. why the transmission network is so sparse?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en-US" altLang="zh-CN" dirty="0" err="1" smtClean="0"/>
              <a:t>Transmissons</a:t>
            </a:r>
            <a:r>
              <a:rPr lang="en-US" altLang="zh-CN" dirty="0" smtClean="0"/>
              <a:t> </a:t>
            </a:r>
            <a:r>
              <a:rPr lang="en-US" altLang="zh-CN" dirty="0"/>
              <a:t>VS C</a:t>
            </a:r>
            <a:r>
              <a:rPr lang="en-US" altLang="zh-CN" dirty="0" smtClean="0"/>
              <a:t>omments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219200"/>
            <a:ext cx="55340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       Estimate    SE                   t </a:t>
            </a:r>
            <a:r>
              <a:rPr lang="en-US" altLang="zh-CN" dirty="0"/>
              <a:t>value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</a:t>
            </a:r>
            <a:r>
              <a:rPr lang="en-US" altLang="zh-CN" dirty="0"/>
              <a:t>(&gt;|t|)    </a:t>
            </a:r>
          </a:p>
          <a:p>
            <a:r>
              <a:rPr lang="en-US" altLang="zh-CN" dirty="0" smtClean="0"/>
              <a:t>Intercept </a:t>
            </a:r>
            <a:r>
              <a:rPr lang="en-US" altLang="zh-CN" dirty="0"/>
              <a:t>36.86709   13.87900   2.656 </a:t>
            </a:r>
            <a:r>
              <a:rPr lang="en-US" altLang="zh-CN" dirty="0" smtClean="0"/>
              <a:t>     0.00807 </a:t>
            </a:r>
            <a:r>
              <a:rPr lang="en-US" altLang="zh-CN" dirty="0"/>
              <a:t>** </a:t>
            </a:r>
          </a:p>
          <a:p>
            <a:r>
              <a:rPr lang="en-US" altLang="zh-CN" dirty="0" err="1"/>
              <a:t>kzf</a:t>
            </a:r>
            <a:r>
              <a:rPr lang="en-US" altLang="zh-CN" dirty="0"/>
              <a:t>[, 12]   </a:t>
            </a:r>
            <a:r>
              <a:rPr lang="en-US" altLang="zh-CN" dirty="0" smtClean="0"/>
              <a:t>  2.46836    </a:t>
            </a:r>
            <a:r>
              <a:rPr lang="en-US" altLang="zh-CN" dirty="0"/>
              <a:t>0.04601  </a:t>
            </a:r>
            <a:r>
              <a:rPr lang="en-US" altLang="zh-CN" dirty="0" smtClean="0"/>
              <a:t>   53.648       &lt; </a:t>
            </a:r>
            <a:r>
              <a:rPr lang="en-US" altLang="zh-CN" dirty="0"/>
              <a:t>2e-16 </a:t>
            </a:r>
            <a:r>
              <a:rPr lang="en-US" altLang="zh-CN" dirty="0" smtClean="0"/>
              <a:t>***</a:t>
            </a:r>
            <a:endParaRPr lang="en-US" altLang="zh-CN" dirty="0"/>
          </a:p>
          <a:p>
            <a:r>
              <a:rPr lang="en-US" altLang="zh-CN" dirty="0" smtClean="0"/>
              <a:t>Notes:  </a:t>
            </a:r>
            <a:r>
              <a:rPr lang="en-US" altLang="zh-CN" dirty="0"/>
              <a:t>0 ‘***’ 0.001 ‘**’ 0.01 ‘*’ 0.05 </a:t>
            </a:r>
            <a:r>
              <a:rPr lang="en-US" altLang="zh-CN" dirty="0" smtClean="0"/>
              <a:t>‘.’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R-squared</a:t>
            </a:r>
            <a:r>
              <a:rPr lang="en-US" altLang="zh-CN" dirty="0"/>
              <a:t>: 0.7964,     Adjusted R-squared: 0.7961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Comments and Transmissions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2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&gt; unique(transmission[,8])</a:t>
            </a:r>
          </a:p>
          <a:p>
            <a:r>
              <a:rPr lang="en-US" altLang="zh-CN" dirty="0"/>
              <a:t> [1] </a:t>
            </a:r>
            <a:r>
              <a:rPr lang="zh-CN" altLang="en-US" dirty="0"/>
              <a:t>反愚民            土家野夫          李承鹏         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[4] </a:t>
            </a:r>
            <a:r>
              <a:rPr lang="zh-CN" altLang="en-US" dirty="0"/>
              <a:t>华尔街日报中文网  染香              王小山          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[7] </a:t>
            </a:r>
            <a:r>
              <a:rPr lang="zh-CN" altLang="en-US" dirty="0"/>
              <a:t>李健</a:t>
            </a:r>
            <a:r>
              <a:rPr lang="en-US" altLang="zh-CN" dirty="0"/>
              <a:t>GG-7          </a:t>
            </a:r>
            <a:r>
              <a:rPr lang="zh-CN" altLang="en-US" dirty="0"/>
              <a:t>金铃妻子          马台石           </a:t>
            </a:r>
          </a:p>
          <a:p>
            <a:r>
              <a:rPr lang="en-US" altLang="zh-CN" dirty="0"/>
              <a:t>[10] </a:t>
            </a:r>
            <a:r>
              <a:rPr lang="zh-CN" altLang="en-US" dirty="0"/>
              <a:t>头条新闻          刘植荣            中国经济报社     </a:t>
            </a:r>
          </a:p>
          <a:p>
            <a:r>
              <a:rPr lang="en-US" altLang="zh-CN" dirty="0"/>
              <a:t>[13] </a:t>
            </a:r>
            <a:r>
              <a:rPr lang="zh-CN" altLang="en-US" dirty="0"/>
              <a:t>全球热门快递      愤青</a:t>
            </a:r>
            <a:r>
              <a:rPr lang="en-US" altLang="zh-CN" dirty="0"/>
              <a:t>3D            fm954</a:t>
            </a:r>
            <a:r>
              <a:rPr lang="zh-CN" altLang="en-US" dirty="0"/>
              <a:t>汽车广播    </a:t>
            </a:r>
          </a:p>
          <a:p>
            <a:r>
              <a:rPr lang="en-US" altLang="zh-CN" dirty="0"/>
              <a:t>[16] </a:t>
            </a:r>
            <a:r>
              <a:rPr lang="zh-CN" altLang="en-US" dirty="0"/>
              <a:t>微波驴            微天下            石华宁           </a:t>
            </a:r>
          </a:p>
          <a:p>
            <a:r>
              <a:rPr lang="en-US" altLang="zh-CN" dirty="0"/>
              <a:t>[19] </a:t>
            </a:r>
            <a:r>
              <a:rPr lang="zh-CN" altLang="en-US" dirty="0"/>
              <a:t>历史袁老师的围脖  子实</a:t>
            </a:r>
            <a:r>
              <a:rPr lang="en-US" altLang="zh-CN" dirty="0"/>
              <a:t>V             </a:t>
            </a:r>
            <a:r>
              <a:rPr lang="zh-CN" altLang="en-US" dirty="0"/>
              <a:t>星语星愿</a:t>
            </a:r>
            <a:r>
              <a:rPr lang="en-US" altLang="zh-CN" dirty="0"/>
              <a:t>_001     </a:t>
            </a:r>
          </a:p>
          <a:p>
            <a:r>
              <a:rPr lang="en-US" altLang="zh-CN" dirty="0"/>
              <a:t>[22] </a:t>
            </a:r>
            <a:r>
              <a:rPr lang="zh-CN" altLang="en-US" dirty="0"/>
              <a:t>吴祚来            陈</a:t>
            </a:r>
            <a:r>
              <a:rPr lang="en-US" altLang="zh-CN" dirty="0"/>
              <a:t>_</a:t>
            </a:r>
            <a:r>
              <a:rPr lang="zh-CN" altLang="en-US" dirty="0"/>
              <a:t>威廉</a:t>
            </a:r>
            <a:r>
              <a:rPr lang="en-US" altLang="zh-CN" dirty="0"/>
              <a:t>_</a:t>
            </a:r>
            <a:r>
              <a:rPr lang="zh-CN" altLang="en-US" dirty="0"/>
              <a:t>狗剩      黑马哥</a:t>
            </a:r>
            <a:r>
              <a:rPr lang="en-US" altLang="zh-CN" dirty="0"/>
              <a:t>-</a:t>
            </a:r>
            <a:r>
              <a:rPr lang="zh-CN" altLang="en-US" dirty="0"/>
              <a:t>股市与股票</a:t>
            </a:r>
          </a:p>
          <a:p>
            <a:r>
              <a:rPr lang="en-US" altLang="zh-CN" dirty="0"/>
              <a:t>[25] </a:t>
            </a:r>
            <a:r>
              <a:rPr lang="zh-CN" altLang="en-US" dirty="0"/>
              <a:t>旁观者马勇        红袍</a:t>
            </a:r>
            <a:r>
              <a:rPr lang="en-US" altLang="zh-CN" dirty="0"/>
              <a:t>_</a:t>
            </a:r>
            <a:r>
              <a:rPr lang="zh-CN" altLang="en-US" dirty="0"/>
              <a:t>萤火虫       八掌柜           </a:t>
            </a:r>
          </a:p>
          <a:p>
            <a:r>
              <a:rPr lang="en-US" altLang="zh-CN" dirty="0"/>
              <a:t>[28] </a:t>
            </a:r>
            <a:r>
              <a:rPr lang="zh-CN" altLang="en-US" dirty="0"/>
              <a:t>史料味辑          于东辉</a:t>
            </a:r>
            <a:r>
              <a:rPr lang="en-US" altLang="zh-CN" dirty="0"/>
              <a:t>-</a:t>
            </a:r>
            <a:r>
              <a:rPr lang="zh-CN" altLang="en-US" dirty="0"/>
              <a:t>中国经营报 </a:t>
            </a:r>
            <a:r>
              <a:rPr lang="en-US" altLang="zh-CN" dirty="0" err="1"/>
              <a:t>Reng</a:t>
            </a:r>
            <a:r>
              <a:rPr lang="zh-CN" altLang="en-US" dirty="0"/>
              <a:t>妍瑛         </a:t>
            </a:r>
          </a:p>
          <a:p>
            <a:r>
              <a:rPr lang="en-US" altLang="zh-CN" dirty="0"/>
              <a:t>[31] </a:t>
            </a:r>
            <a:r>
              <a:rPr lang="zh-CN" altLang="en-US" dirty="0"/>
              <a:t>唐师曾            财经杂志          人大张鸣         </a:t>
            </a:r>
          </a:p>
          <a:p>
            <a:r>
              <a:rPr lang="en-US" altLang="zh-CN" dirty="0"/>
              <a:t>[34] </a:t>
            </a:r>
            <a:r>
              <a:rPr lang="zh-CN" altLang="en-US" dirty="0"/>
              <a:t>中国新闻记者      闾丘露薇          老榕             </a:t>
            </a:r>
          </a:p>
          <a:p>
            <a:r>
              <a:rPr lang="en-US" altLang="zh-CN" dirty="0"/>
              <a:t>[37] </a:t>
            </a:r>
            <a:r>
              <a:rPr lang="zh-CN" altLang="en-US" dirty="0"/>
              <a:t>考爹桉爸          行情交流</a:t>
            </a:r>
            <a:r>
              <a:rPr lang="en-US" altLang="zh-CN" dirty="0"/>
              <a:t>-Apple    </a:t>
            </a:r>
            <a:r>
              <a:rPr lang="en-US" altLang="zh-CN" dirty="0" err="1"/>
              <a:t>Vini</a:t>
            </a:r>
            <a:r>
              <a:rPr lang="zh-CN" altLang="en-US" dirty="0"/>
              <a:t>殇           </a:t>
            </a:r>
          </a:p>
          <a:p>
            <a:r>
              <a:rPr lang="en-US" altLang="zh-CN" dirty="0"/>
              <a:t>[40] </a:t>
            </a:r>
            <a:r>
              <a:rPr lang="zh-CN" altLang="en-US" dirty="0"/>
              <a:t>时事周刊          合肥网</a:t>
            </a:r>
            <a:r>
              <a:rPr lang="en-US" altLang="zh-CN" dirty="0"/>
              <a:t>-</a:t>
            </a:r>
            <a:r>
              <a:rPr lang="zh-CN" altLang="en-US" dirty="0"/>
              <a:t>欧买嘎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 Original VS Transmissions</a:t>
            </a:r>
            <a:br>
              <a:rPr lang="en-US" altLang="zh-CN" dirty="0" smtClean="0"/>
            </a:br>
            <a:r>
              <a:rPr lang="en-US" altLang="zh-CN" dirty="0" smtClean="0"/>
              <a:t>1:0.55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4791"/>
            <a:ext cx="553402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4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Who is popular?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9" b="18896"/>
          <a:stretch/>
        </p:blipFill>
        <p:spPr bwMode="auto">
          <a:xfrm>
            <a:off x="685800" y="1833154"/>
            <a:ext cx="719954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7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Number of transmissions in this sub-network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1" y="1828800"/>
            <a:ext cx="3581399" cy="4297680"/>
          </a:xfrm>
        </p:spPr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      </a:t>
            </a:r>
            <a:r>
              <a:rPr lang="en-US" altLang="zh-CN" dirty="0"/>
              <a:t>fm954</a:t>
            </a:r>
            <a:r>
              <a:rPr lang="zh-CN" altLang="en-US" dirty="0"/>
              <a:t>汽车广播   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2           </a:t>
            </a:r>
            <a:r>
              <a:rPr lang="en-US" altLang="zh-CN" dirty="0" err="1"/>
              <a:t>Reng</a:t>
            </a:r>
            <a:r>
              <a:rPr lang="zh-CN" altLang="en-US" dirty="0"/>
              <a:t>妍瑛   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3             </a:t>
            </a:r>
            <a:r>
              <a:rPr lang="en-US" altLang="zh-CN" dirty="0" err="1"/>
              <a:t>Vini</a:t>
            </a:r>
            <a:r>
              <a:rPr lang="zh-CN" altLang="en-US" dirty="0"/>
              <a:t>殇   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4             </a:t>
            </a:r>
            <a:r>
              <a:rPr lang="zh-CN" altLang="en-US" dirty="0"/>
              <a:t>八掌柜   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5           </a:t>
            </a:r>
            <a:r>
              <a:rPr lang="zh-CN" altLang="en-US" dirty="0"/>
              <a:t>财经杂志    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6       </a:t>
            </a:r>
            <a:r>
              <a:rPr lang="zh-CN" altLang="en-US" dirty="0"/>
              <a:t>陈</a:t>
            </a:r>
            <a:r>
              <a:rPr lang="en-US" altLang="zh-CN" dirty="0"/>
              <a:t>_</a:t>
            </a:r>
            <a:r>
              <a:rPr lang="zh-CN" altLang="en-US" dirty="0"/>
              <a:t>威廉</a:t>
            </a:r>
            <a:r>
              <a:rPr lang="en-US" altLang="zh-CN" dirty="0"/>
              <a:t>_</a:t>
            </a:r>
            <a:r>
              <a:rPr lang="zh-CN" altLang="en-US" dirty="0"/>
              <a:t>狗剩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7             </a:t>
            </a:r>
            <a:r>
              <a:rPr lang="zh-CN" altLang="en-US" dirty="0"/>
              <a:t>反愚民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8             </a:t>
            </a:r>
            <a:r>
              <a:rPr lang="zh-CN" altLang="en-US" dirty="0"/>
              <a:t>愤青</a:t>
            </a:r>
            <a:r>
              <a:rPr lang="en-US" altLang="zh-CN" dirty="0"/>
              <a:t>3D    9</a:t>
            </a:r>
          </a:p>
          <a:p>
            <a:r>
              <a:rPr lang="en-US" altLang="zh-CN" dirty="0"/>
              <a:t>9     </a:t>
            </a:r>
            <a:r>
              <a:rPr lang="zh-CN" altLang="en-US" dirty="0"/>
              <a:t>行情交流</a:t>
            </a:r>
            <a:r>
              <a:rPr lang="en-US" altLang="zh-CN" dirty="0"/>
              <a:t>-Apple    3</a:t>
            </a:r>
          </a:p>
          <a:p>
            <a:r>
              <a:rPr lang="en-US" altLang="zh-CN" dirty="0"/>
              <a:t>10     </a:t>
            </a:r>
            <a:r>
              <a:rPr lang="zh-CN" altLang="en-US" dirty="0"/>
              <a:t>合肥网</a:t>
            </a:r>
            <a:r>
              <a:rPr lang="en-US" altLang="zh-CN" dirty="0"/>
              <a:t>-</a:t>
            </a:r>
            <a:r>
              <a:rPr lang="zh-CN" altLang="en-US" dirty="0"/>
              <a:t>欧买嘎   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11 </a:t>
            </a:r>
            <a:r>
              <a:rPr lang="zh-CN" altLang="en-US" dirty="0"/>
              <a:t>黑马哥</a:t>
            </a:r>
            <a:r>
              <a:rPr lang="en-US" altLang="zh-CN" dirty="0"/>
              <a:t>-</a:t>
            </a:r>
            <a:r>
              <a:rPr lang="zh-CN" altLang="en-US" dirty="0"/>
              <a:t>股市与股票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12       </a:t>
            </a:r>
            <a:r>
              <a:rPr lang="zh-CN" altLang="en-US" dirty="0"/>
              <a:t>红袍</a:t>
            </a:r>
            <a:r>
              <a:rPr lang="en-US" altLang="zh-CN" dirty="0"/>
              <a:t>_</a:t>
            </a:r>
            <a:r>
              <a:rPr lang="zh-CN" altLang="en-US" dirty="0"/>
              <a:t>萤火虫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13  </a:t>
            </a:r>
            <a:r>
              <a:rPr lang="zh-CN" altLang="en-US" dirty="0"/>
              <a:t>华尔街日报中文网   </a:t>
            </a:r>
            <a:r>
              <a:rPr lang="en-US" altLang="zh-CN" dirty="0"/>
              <a:t>43</a:t>
            </a:r>
          </a:p>
          <a:p>
            <a:r>
              <a:rPr lang="en-US" altLang="zh-CN" dirty="0"/>
              <a:t>14          </a:t>
            </a:r>
            <a:r>
              <a:rPr lang="zh-CN" altLang="en-US" dirty="0"/>
              <a:t>金铃妻子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15          </a:t>
            </a:r>
            <a:r>
              <a:rPr lang="zh-CN" altLang="en-US" dirty="0"/>
              <a:t>考爹桉爸   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16              </a:t>
            </a:r>
            <a:r>
              <a:rPr lang="zh-CN" altLang="en-US" dirty="0"/>
              <a:t>老榕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17            </a:t>
            </a:r>
            <a:r>
              <a:rPr lang="zh-CN" altLang="en-US" dirty="0"/>
              <a:t>李承鹏   </a:t>
            </a:r>
            <a:r>
              <a:rPr lang="en-US" altLang="zh-CN" dirty="0"/>
              <a:t>15</a:t>
            </a:r>
          </a:p>
          <a:p>
            <a:r>
              <a:rPr lang="en-US" altLang="zh-CN" dirty="0"/>
              <a:t>18          </a:t>
            </a:r>
            <a:r>
              <a:rPr lang="zh-CN" altLang="en-US" dirty="0"/>
              <a:t>李健</a:t>
            </a:r>
            <a:r>
              <a:rPr lang="en-US" altLang="zh-CN" dirty="0"/>
              <a:t>GG-7    4</a:t>
            </a:r>
          </a:p>
          <a:p>
            <a:r>
              <a:rPr lang="en-US" altLang="zh-CN" dirty="0" smtClean="0"/>
              <a:t>42             </a:t>
            </a:r>
            <a:r>
              <a:rPr lang="zh-CN" altLang="en-US" dirty="0"/>
              <a:t>子实</a:t>
            </a:r>
            <a:r>
              <a:rPr lang="en-US" altLang="zh-CN" dirty="0"/>
              <a:t>V    7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828800"/>
            <a:ext cx="35052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19  </a:t>
            </a:r>
            <a:r>
              <a:rPr lang="zh-CN" altLang="en-US" dirty="0"/>
              <a:t>历史袁老师的围脖    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20            </a:t>
            </a:r>
            <a:r>
              <a:rPr lang="zh-CN" altLang="en-US" dirty="0"/>
              <a:t>刘植荣   </a:t>
            </a:r>
            <a:r>
              <a:rPr lang="en-US" altLang="zh-CN" dirty="0"/>
              <a:t>14</a:t>
            </a:r>
          </a:p>
          <a:p>
            <a:r>
              <a:rPr lang="en-US" altLang="zh-CN" dirty="0"/>
              <a:t>21          </a:t>
            </a:r>
            <a:r>
              <a:rPr lang="zh-CN" altLang="en-US" dirty="0"/>
              <a:t>闾丘露薇    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22            </a:t>
            </a:r>
            <a:r>
              <a:rPr lang="zh-CN" altLang="en-US" dirty="0"/>
              <a:t>马台石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23        </a:t>
            </a:r>
            <a:r>
              <a:rPr lang="zh-CN" altLang="en-US" dirty="0"/>
              <a:t>旁观者马勇    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24      </a:t>
            </a:r>
            <a:r>
              <a:rPr lang="zh-CN" altLang="en-US" dirty="0"/>
              <a:t>全球热门快递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25              </a:t>
            </a:r>
            <a:r>
              <a:rPr lang="zh-CN" altLang="en-US" dirty="0"/>
              <a:t>染香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26          </a:t>
            </a:r>
            <a:r>
              <a:rPr lang="zh-CN" altLang="en-US" dirty="0"/>
              <a:t>人大张鸣    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27            </a:t>
            </a:r>
            <a:r>
              <a:rPr lang="zh-CN" altLang="en-US" dirty="0"/>
              <a:t>石华宁    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28          </a:t>
            </a:r>
            <a:r>
              <a:rPr lang="zh-CN" altLang="en-US" dirty="0"/>
              <a:t>时事周刊   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29          </a:t>
            </a:r>
            <a:r>
              <a:rPr lang="zh-CN" altLang="en-US" dirty="0"/>
              <a:t>史料味辑    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30            </a:t>
            </a:r>
            <a:r>
              <a:rPr lang="zh-CN" altLang="en-US" dirty="0"/>
              <a:t>唐师曾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31          </a:t>
            </a:r>
            <a:r>
              <a:rPr lang="zh-CN" altLang="en-US" dirty="0"/>
              <a:t>头条新闻    </a:t>
            </a:r>
            <a:r>
              <a:rPr lang="en-US" altLang="zh-CN" dirty="0"/>
              <a:t>7</a:t>
            </a:r>
          </a:p>
          <a:p>
            <a:r>
              <a:rPr lang="en-US" altLang="zh-CN" dirty="0"/>
              <a:t>32          </a:t>
            </a:r>
            <a:r>
              <a:rPr lang="zh-CN" altLang="en-US" dirty="0"/>
              <a:t>土家野夫   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33            </a:t>
            </a:r>
            <a:r>
              <a:rPr lang="zh-CN" altLang="en-US" dirty="0"/>
              <a:t>王小山   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34            </a:t>
            </a:r>
            <a:r>
              <a:rPr lang="zh-CN" altLang="en-US" dirty="0"/>
              <a:t>微波驴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35            </a:t>
            </a:r>
            <a:r>
              <a:rPr lang="zh-CN" altLang="en-US" dirty="0"/>
              <a:t>微天下    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36                </a:t>
            </a:r>
            <a:r>
              <a:rPr lang="zh-CN" altLang="en-US" dirty="0"/>
              <a:t>无  </a:t>
            </a:r>
            <a:r>
              <a:rPr lang="en-US" altLang="zh-CN" dirty="0"/>
              <a:t>476</a:t>
            </a:r>
          </a:p>
          <a:p>
            <a:r>
              <a:rPr lang="en-US" altLang="zh-CN" dirty="0"/>
              <a:t>37            </a:t>
            </a:r>
            <a:r>
              <a:rPr lang="zh-CN" altLang="en-US" dirty="0"/>
              <a:t>吴祚来    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38      </a:t>
            </a:r>
            <a:r>
              <a:rPr lang="zh-CN" altLang="en-US" dirty="0"/>
              <a:t>星语星愿</a:t>
            </a:r>
            <a:r>
              <a:rPr lang="en-US" altLang="zh-CN" dirty="0"/>
              <a:t>_001    7</a:t>
            </a:r>
          </a:p>
          <a:p>
            <a:r>
              <a:rPr lang="en-US" altLang="zh-CN" dirty="0"/>
              <a:t>39 </a:t>
            </a:r>
            <a:r>
              <a:rPr lang="zh-CN" altLang="en-US" dirty="0"/>
              <a:t>于东辉</a:t>
            </a:r>
            <a:r>
              <a:rPr lang="en-US" altLang="zh-CN" dirty="0"/>
              <a:t>-</a:t>
            </a:r>
            <a:r>
              <a:rPr lang="zh-CN" altLang="en-US" dirty="0"/>
              <a:t>中国经营报    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40      </a:t>
            </a:r>
            <a:r>
              <a:rPr lang="zh-CN" altLang="en-US" dirty="0"/>
              <a:t>中国经济报社   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41      </a:t>
            </a:r>
            <a:r>
              <a:rPr lang="zh-CN" altLang="en-US" dirty="0"/>
              <a:t>中国新闻记者    </a:t>
            </a:r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vertices = 99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edges = 262 </a:t>
            </a:r>
          </a:p>
          <a:p>
            <a:r>
              <a:rPr lang="en-US" altLang="zh-CN" dirty="0" smtClean="0"/>
              <a:t> density = 0.02700474 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Transmission network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1" t="29824" r="4596" b="10130"/>
          <a:stretch/>
        </p:blipFill>
        <p:spPr bwMode="auto">
          <a:xfrm>
            <a:off x="4724398" y="2819400"/>
            <a:ext cx="3500437" cy="30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3" b="12760"/>
          <a:stretch/>
        </p:blipFill>
        <p:spPr bwMode="auto">
          <a:xfrm>
            <a:off x="990600" y="1747739"/>
            <a:ext cx="6711119" cy="511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6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1345</TotalTime>
  <Words>654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Transmission network of Gaddafi on Sina Weibo: 738 Weibos of Gaddafi Event during 4 Minutes </vt:lpstr>
      <vt:lpstr>Outline</vt:lpstr>
      <vt:lpstr>1.1 Transmissons VS Comments</vt:lpstr>
      <vt:lpstr>Comments and Transmissions</vt:lpstr>
      <vt:lpstr>2. Original VS Transmissions 1:0.55</vt:lpstr>
      <vt:lpstr>3. Who is popular?</vt:lpstr>
      <vt:lpstr> Number of transmissions in this sub-network</vt:lpstr>
      <vt:lpstr>4. Transmission network</vt:lpstr>
      <vt:lpstr>Visualization</vt:lpstr>
      <vt:lpstr>5. Why the graph is so sparse? </vt:lpstr>
      <vt:lpstr>语义网络 （左） 原创型微博 （右） 被转发微博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network of Gaddafi on Sina Weibo: 738 Weibos of Gaddafi Event during 4 Minutes</dc:title>
  <dc:creator>chengjun</dc:creator>
  <cp:lastModifiedBy>chengjun</cp:lastModifiedBy>
  <cp:revision>4</cp:revision>
  <dcterms:created xsi:type="dcterms:W3CDTF">2006-08-16T00:00:00Z</dcterms:created>
  <dcterms:modified xsi:type="dcterms:W3CDTF">2011-08-28T08:04:02Z</dcterms:modified>
</cp:coreProperties>
</file>