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5" r:id="rId4"/>
    <p:sldId id="286" r:id="rId5"/>
    <p:sldId id="290" r:id="rId6"/>
    <p:sldId id="288" r:id="rId7"/>
    <p:sldId id="289" r:id="rId8"/>
    <p:sldId id="261" r:id="rId9"/>
    <p:sldId id="295" r:id="rId10"/>
    <p:sldId id="262" r:id="rId11"/>
    <p:sldId id="287" r:id="rId12"/>
    <p:sldId id="296" r:id="rId13"/>
    <p:sldId id="298" r:id="rId14"/>
    <p:sldId id="297" r:id="rId15"/>
    <p:sldId id="292" r:id="rId16"/>
    <p:sldId id="299" r:id="rId17"/>
    <p:sldId id="279" r:id="rId18"/>
    <p:sldId id="280" r:id="rId19"/>
    <p:sldId id="294" r:id="rId20"/>
    <p:sldId id="293" r:id="rId21"/>
    <p:sldId id="267" r:id="rId22"/>
    <p:sldId id="300" r:id="rId23"/>
    <p:sldId id="266" r:id="rId24"/>
    <p:sldId id="268" r:id="rId25"/>
    <p:sldId id="273" r:id="rId26"/>
    <p:sldId id="265" r:id="rId27"/>
    <p:sldId id="269" r:id="rId28"/>
    <p:sldId id="270" r:id="rId29"/>
    <p:sldId id="271" r:id="rId30"/>
    <p:sldId id="260" r:id="rId31"/>
    <p:sldId id="281" r:id="rId32"/>
    <p:sldId id="276" r:id="rId33"/>
    <p:sldId id="278" r:id="rId34"/>
    <p:sldId id="277" r:id="rId35"/>
    <p:sldId id="301" r:id="rId36"/>
    <p:sldId id="27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27.wmf"/><Relationship Id="rId7" Type="http://schemas.openxmlformats.org/officeDocument/2006/relationships/image" Target="../media/image43.wmf"/><Relationship Id="rId2" Type="http://schemas.openxmlformats.org/officeDocument/2006/relationships/image" Target="../media/image40.wmf"/><Relationship Id="rId1" Type="http://schemas.openxmlformats.org/officeDocument/2006/relationships/image" Target="../media/image26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33.wmf"/><Relationship Id="rId9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2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81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fld id="{DC0237A7-49AF-4759-9256-3305DF838F8D}" type="datetimeFigureOut">
              <a:rPr lang="zh-CN" altLang="en-US" smtClean="0"/>
              <a:pPr/>
              <a:t>2012/1/5</a:t>
            </a:fld>
            <a:endParaRPr lang="zh-CN" alt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720B8F73-E928-425F-A15F-84CA86E9FA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19" Type="http://schemas.openxmlformats.org/officeDocument/2006/relationships/image" Target="../media/image37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     人类行为与最大熵原理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3071810"/>
            <a:ext cx="7239000" cy="2428892"/>
          </a:xfrm>
        </p:spPr>
        <p:txBody>
          <a:bodyPr/>
          <a:lstStyle/>
          <a:p>
            <a:endParaRPr lang="en-US" dirty="0" smtClean="0"/>
          </a:p>
          <a:p>
            <a:r>
              <a:rPr lang="zh-CN" altLang="en-US" dirty="0" smtClean="0"/>
              <a:t>                   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  <a:r>
              <a:rPr lang="zh-CN" altLang="en-US" dirty="0" smtClean="0"/>
              <a:t>王成军 </a:t>
            </a:r>
            <a:r>
              <a:rPr lang="en-US" altLang="zh-CN" dirty="0" smtClean="0"/>
              <a:t>08</a:t>
            </a:r>
            <a:r>
              <a:rPr lang="zh-CN" altLang="en-US" dirty="0" smtClean="0"/>
              <a:t>深圳新传</a:t>
            </a:r>
            <a:endParaRPr lang="en-US" dirty="0" smtClean="0"/>
          </a:p>
          <a:p>
            <a:r>
              <a:rPr lang="en-US" dirty="0" smtClean="0"/>
              <a:t>   Clustering Intelligence Club</a:t>
            </a:r>
            <a:endParaRPr lang="zh-CN" altLang="en-US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http://www.douban.com/group/swarmagents/</a:t>
            </a:r>
            <a:endParaRPr lang="zh-CN" altLang="en-US" sz="2000" dirty="0"/>
          </a:p>
        </p:txBody>
      </p:sp>
      <p:pic>
        <p:nvPicPr>
          <p:cNvPr id="4" name="图片 3" descr="g81118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2571744"/>
            <a:ext cx="1443046" cy="1443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28"/>
            <a:ext cx="806410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01625"/>
            <a:ext cx="8183591" cy="1143000"/>
          </a:xfrm>
        </p:spPr>
        <p:txBody>
          <a:bodyPr/>
          <a:lstStyle/>
          <a:p>
            <a:r>
              <a:rPr lang="zh-CN" altLang="en-US" dirty="0" smtClean="0"/>
              <a:t>   针对不同传播行为的文献综述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38013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祝建华</a:t>
            </a:r>
            <a:r>
              <a:rPr lang="en-US" altLang="zh-CN" dirty="0" smtClean="0"/>
              <a:t>:</a:t>
            </a:r>
            <a:r>
              <a:rPr lang="zh-CN" altLang="en-US" dirty="0" smtClean="0"/>
              <a:t>针对个体层次的研究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236906"/>
            <a:ext cx="6572296" cy="26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500174"/>
            <a:ext cx="44386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14356"/>
            <a:ext cx="7627829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290"/>
            <a:ext cx="7715304" cy="633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、最大熵原理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Boltzmann</a:t>
            </a:r>
          </a:p>
          <a:p>
            <a:r>
              <a:rPr lang="en-US" altLang="zh-CN" dirty="0" smtClean="0"/>
              <a:t>Shannon</a:t>
            </a:r>
          </a:p>
          <a:p>
            <a:r>
              <a:rPr lang="en-US" altLang="zh-CN" dirty="0" err="1" smtClean="0"/>
              <a:t>Jaynes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Number of Micro-states</a:t>
            </a:r>
            <a:endParaRPr lang="zh-CN" altLang="en-US" smtClean="0"/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1643075"/>
          </a:xfrm>
        </p:spPr>
        <p:txBody>
          <a:bodyPr/>
          <a:lstStyle/>
          <a:p>
            <a:r>
              <a:rPr lang="en-US" altLang="zh-CN" dirty="0" smtClean="0"/>
              <a:t>For given a macro-state (n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,…,n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There are many micro-states to realize it</a:t>
            </a:r>
            <a:endParaRPr lang="zh-CN" altLang="en-US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214414" y="4429132"/>
          <a:ext cx="52578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Equation" r:id="rId3" imgW="1866600" imgH="431640" progId="Equation.3">
                  <p:embed/>
                </p:oleObj>
              </mc:Choice>
              <mc:Fallback>
                <p:oleObj name="Equation" r:id="rId3" imgW="18666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4429132"/>
                        <a:ext cx="5257800" cy="121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3071810"/>
          <a:ext cx="78581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  <a:gridCol w="857256"/>
                <a:gridCol w="785818"/>
                <a:gridCol w="857256"/>
                <a:gridCol w="928694"/>
                <a:gridCol w="857256"/>
                <a:gridCol w="71437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不同能级大小的分子状态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en-US" altLang="zh-CN" strike="noStrike" baseline="-25000" dirty="0" smtClean="0"/>
                        <a:t>1</a:t>
                      </a:r>
                      <a:endParaRPr lang="zh-CN" altLang="en-US" strike="noStrike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</a:t>
                      </a:r>
                      <a:r>
                        <a:rPr lang="en-US" altLang="zh-CN" baseline="-25000" dirty="0" err="1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</a:t>
                      </a:r>
                      <a:r>
                        <a:rPr lang="en-US" altLang="zh-CN" baseline="-25000" dirty="0" err="1" smtClean="0"/>
                        <a:t>r</a:t>
                      </a:r>
                      <a:endParaRPr lang="zh-CN" alt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该状态下的分子的个数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</a:t>
                      </a:r>
                      <a:r>
                        <a:rPr lang="en-US" altLang="zh-CN" baseline="-25000" dirty="0" err="1" smtClean="0"/>
                        <a:t>i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r>
                        <a:rPr lang="en-US" altLang="zh-CN" baseline="-25000" dirty="0" smtClean="0"/>
                        <a:t>r</a:t>
                      </a:r>
                      <a:endParaRPr lang="zh-CN" altLang="en-US" baseline="-25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571479"/>
            <a:ext cx="7313612" cy="1357323"/>
          </a:xfrm>
        </p:spPr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热力学熵</a:t>
            </a:r>
            <a:r>
              <a:rPr lang="en-US" altLang="zh-CN" dirty="0" smtClean="0"/>
              <a:t>     Boltzmann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643050"/>
            <a:ext cx="7572428" cy="3865566"/>
          </a:xfrm>
        </p:spPr>
        <p:txBody>
          <a:bodyPr/>
          <a:lstStyle/>
          <a:p>
            <a:r>
              <a:rPr lang="en-US" altLang="zh-CN" dirty="0" smtClean="0"/>
              <a:t>For given a macro-state (n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,…,n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) There are many micro-states to realize it:</a:t>
            </a:r>
            <a:endParaRPr lang="zh-CN" altLang="en-US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S=k </a:t>
            </a:r>
            <a:r>
              <a:rPr lang="en-US" altLang="zh-CN" dirty="0" err="1"/>
              <a:t>ln</a:t>
            </a:r>
            <a:r>
              <a:rPr lang="en-US" altLang="zh-CN" dirty="0"/>
              <a:t> </a:t>
            </a:r>
            <a:r>
              <a:rPr lang="en-US" altLang="zh-CN" dirty="0" smtClean="0"/>
              <a:t>W</a:t>
            </a:r>
            <a:endParaRPr lang="en-US" altLang="zh-CN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500166" y="3071810"/>
          <a:ext cx="4572032" cy="105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3" imgW="1866600" imgH="431640" progId="Equation.3">
                  <p:embed/>
                </p:oleObj>
              </mc:Choice>
              <mc:Fallback>
                <p:oleObj name="Equation" r:id="rId3" imgW="18666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3071810"/>
                        <a:ext cx="4572032" cy="1057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1604" y="471488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是物质的热力学熵；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是玻尔兹曼常数；</a:t>
            </a:r>
            <a:endParaRPr lang="en-US" altLang="zh-CN" dirty="0" smtClean="0"/>
          </a:p>
          <a:p>
            <a:r>
              <a:rPr lang="en-US" altLang="zh-CN" dirty="0" smtClean="0"/>
              <a:t>w</a:t>
            </a:r>
            <a:r>
              <a:rPr lang="zh-CN" altLang="en-US" dirty="0" smtClean="0"/>
              <a:t>是该物质所处的宏观状态对应的微观状态的个数。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信息熵 香农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aphicFrame>
        <p:nvGraphicFramePr>
          <p:cNvPr id="46083" name="Object 2"/>
          <p:cNvGraphicFramePr>
            <a:graphicFrameLocks noChangeAspect="1"/>
          </p:cNvGraphicFramePr>
          <p:nvPr/>
        </p:nvGraphicFramePr>
        <p:xfrm>
          <a:off x="5072066" y="214290"/>
          <a:ext cx="34385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3" imgW="1295280" imgH="431640" progId="Equation.3">
                  <p:embed/>
                </p:oleObj>
              </mc:Choice>
              <mc:Fallback>
                <p:oleObj name="Equation" r:id="rId3" imgW="12952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14290"/>
                        <a:ext cx="34385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357313" y="1714488"/>
          <a:ext cx="7215187" cy="479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5" imgW="3517560" imgH="2971800" progId="Equation.DSMT4">
                  <p:embed/>
                </p:oleObj>
              </mc:Choice>
              <mc:Fallback>
                <p:oleObj name="Equation" r:id="rId5" imgW="3517560" imgH="297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714488"/>
                        <a:ext cx="7215187" cy="479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3.3 </a:t>
            </a:r>
            <a:r>
              <a:rPr lang="en-US" altLang="zh-CN" dirty="0" err="1" smtClean="0"/>
              <a:t>Jaynes</a:t>
            </a:r>
            <a:r>
              <a:rPr lang="en-US" altLang="zh-CN" dirty="0" smtClean="0"/>
              <a:t>’ Framework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1357291" y="2249488"/>
            <a:ext cx="5214973" cy="4324350"/>
          </a:xfrm>
        </p:spPr>
        <p:txBody>
          <a:bodyPr/>
          <a:lstStyle/>
          <a:p>
            <a:r>
              <a:rPr lang="en-US" altLang="zh-CN" dirty="0" smtClean="0"/>
              <a:t>Another view to statistical mechanics</a:t>
            </a:r>
          </a:p>
          <a:p>
            <a:r>
              <a:rPr lang="en-US" altLang="zh-CN" dirty="0" smtClean="0"/>
              <a:t>Subjective explanation of probability</a:t>
            </a:r>
          </a:p>
          <a:p>
            <a:r>
              <a:rPr lang="en-US" altLang="zh-CN" dirty="0" smtClean="0"/>
              <a:t>Subjective statistical physics</a:t>
            </a:r>
            <a:endParaRPr lang="zh-CN" altLang="en-US" dirty="0" smtClean="0"/>
          </a:p>
        </p:txBody>
      </p:sp>
      <p:pic>
        <p:nvPicPr>
          <p:cNvPr id="32772" name="Picture 2" descr="http://dic.academic.ru/pictures/enwiki/69/ETJayn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2143116"/>
            <a:ext cx="2357454" cy="295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r>
              <a:rPr lang="zh-CN" altLang="en-US" dirty="0" smtClean="0"/>
              <a:t>：常识的介绍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、复杂网络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、社会科学中的运用：以人类传播行为为例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、最大熵原理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、各种概率分布的证明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、娜拉出走之后？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MaxEnt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endParaRPr lang="zh-CN" altLang="en-US" dirty="0" smtClean="0"/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428727" y="1571612"/>
          <a:ext cx="4955517" cy="2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2273040" imgH="1015920" progId="Equation.3">
                  <p:embed/>
                </p:oleObj>
              </mc:Choice>
              <mc:Fallback>
                <p:oleObj name="Equation" r:id="rId3" imgW="2273040" imgH="1015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7" y="1571612"/>
                        <a:ext cx="4955517" cy="22145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1500166" y="4214818"/>
            <a:ext cx="2714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Georgia" pitchFamily="18" charset="0"/>
              </a:rPr>
              <a:t>s</a:t>
            </a:r>
            <a:r>
              <a:rPr lang="zh-CN" altLang="en-US" dirty="0">
                <a:latin typeface="Georgia" pitchFamily="18" charset="0"/>
              </a:rPr>
              <a:t> </a:t>
            </a:r>
            <a:r>
              <a:rPr lang="en-US" altLang="zh-CN" dirty="0">
                <a:latin typeface="Georgia" pitchFamily="18" charset="0"/>
              </a:rPr>
              <a:t>constraints</a:t>
            </a:r>
            <a:endParaRPr lang="zh-CN" altLang="en-US" dirty="0">
              <a:latin typeface="Georg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388" y="235743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粒子守恒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388" y="314324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能量守恒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最大熵原理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(MEP)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计算一批离散变量的数据信息熵（以下简称数据熵）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其中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代表在集合中随机取一个个体，具有标志值</a:t>
            </a:r>
            <a:r>
              <a:rPr lang="en-US" sz="1800" b="1" dirty="0" err="1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zh-CN" altLang="en-US" sz="1800" b="1" dirty="0" smtClean="0">
                <a:solidFill>
                  <a:schemeClr val="accent1">
                    <a:lumMod val="50000"/>
                  </a:schemeClr>
                </a:solidFill>
              </a:rPr>
              <a:t>的概率</a:t>
            </a:r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= </a:t>
            </a:r>
            <a:endParaRPr lang="zh-CN" altLang="en-US" sz="1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/>
              <a:t>对于连续变量，则数据熵公式变为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         </a:t>
            </a: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），代表相对密度分布函数</a:t>
            </a:r>
          </a:p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最大熵原理</a:t>
            </a:r>
            <a:r>
              <a:rPr lang="zh-CN" altLang="en-US" dirty="0" smtClean="0"/>
              <a:t>是指积分（</a:t>
            </a:r>
            <a:r>
              <a:rPr lang="en-US" dirty="0" smtClean="0"/>
              <a:t>1</a:t>
            </a:r>
            <a:r>
              <a:rPr lang="zh-CN" altLang="en-US" dirty="0" smtClean="0"/>
              <a:t>）总是达到最大，在这个条件下，利用拉格朗日方法可以求我们还不知道的</a:t>
            </a:r>
            <a:r>
              <a:rPr lang="en-US" dirty="0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3500430" y="2428868"/>
          <a:ext cx="1574282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129810" imgH="253890" progId="Equation.DSMT4">
                  <p:embed/>
                </p:oleObj>
              </mc:Choice>
              <mc:Fallback>
                <p:oleObj name="Equation" r:id="rId3" imgW="1129810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428868"/>
                        <a:ext cx="1574282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43108" y="2643182"/>
          <a:ext cx="428628" cy="605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643182"/>
                        <a:ext cx="428628" cy="6051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858148" y="2643182"/>
          <a:ext cx="285752" cy="55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7" imgW="203112" imgH="393529" progId="Equation.DSMT4">
                  <p:embed/>
                </p:oleObj>
              </mc:Choice>
              <mc:Fallback>
                <p:oleObj name="Equation" r:id="rId7" imgW="203112" imgH="393529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48" y="2643182"/>
                        <a:ext cx="285752" cy="5578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428728" y="3786190"/>
          <a:ext cx="192270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9" imgW="1498600" imgH="330200" progId="Equation.DSMT4">
                  <p:embed/>
                </p:oleObj>
              </mc:Choice>
              <mc:Fallback>
                <p:oleObj name="Equation" r:id="rId9" imgW="1498600" imgH="330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786190"/>
                        <a:ext cx="192270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500562" y="5143512"/>
          <a:ext cx="642942" cy="445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11" imgW="368140" imgH="253890" progId="Equation.DSMT4">
                  <p:embed/>
                </p:oleObj>
              </mc:Choice>
              <mc:Fallback>
                <p:oleObj name="Equation" r:id="rId11" imgW="368140" imgH="25389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5143512"/>
                        <a:ext cx="642942" cy="445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Lagrangian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endParaRPr lang="zh-CN" altLang="en-US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428728" y="1714488"/>
          <a:ext cx="5857916" cy="4708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3" imgW="4012920" imgH="3225600" progId="Equation.DSMT4">
                  <p:embed/>
                </p:oleObj>
              </mc:Choice>
              <mc:Fallback>
                <p:oleObj name="Equation" r:id="rId3" imgW="4012920" imgH="3225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714488"/>
                        <a:ext cx="5857916" cy="4708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57166"/>
            <a:ext cx="7313612" cy="1087458"/>
          </a:xfrm>
        </p:spPr>
        <p:txBody>
          <a:bodyPr/>
          <a:lstStyle/>
          <a:p>
            <a:pPr lvl="0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1</a:t>
            </a:r>
            <a:r>
              <a:rPr lang="zh-CN" altLang="en-US" b="1" dirty="0" smtClean="0"/>
              <a:t>、均匀分布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071546"/>
            <a:ext cx="7313612" cy="487046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r>
              <a:rPr lang="zh-CN" altLang="en-US" dirty="0" smtClean="0"/>
              <a:t>唯一的约束是</a:t>
            </a:r>
            <a:r>
              <a:rPr lang="en-US" dirty="0" smtClean="0"/>
              <a:t>                 </a:t>
            </a: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依照拉格朗日方法，将式（</a:t>
            </a:r>
            <a:r>
              <a:rPr lang="en-US" dirty="0" smtClean="0"/>
              <a:t>2</a:t>
            </a:r>
            <a:r>
              <a:rPr lang="zh-CN" altLang="en-US" dirty="0" smtClean="0"/>
              <a:t>）乘以未知常数</a:t>
            </a:r>
            <a:r>
              <a:rPr lang="en-US" dirty="0" smtClean="0"/>
              <a:t>  </a:t>
            </a:r>
            <a:r>
              <a:rPr lang="zh-CN" altLang="en-US" dirty="0" smtClean="0"/>
              <a:t>，加上（</a:t>
            </a:r>
            <a:r>
              <a:rPr lang="en-US" dirty="0" smtClean="0"/>
              <a:t>1</a:t>
            </a:r>
            <a:r>
              <a:rPr lang="zh-CN" altLang="en-US" dirty="0" smtClean="0"/>
              <a:t>），构造出</a:t>
            </a:r>
          </a:p>
          <a:p>
            <a:r>
              <a:rPr lang="zh-CN" altLang="en-US" dirty="0" smtClean="0"/>
              <a:t>令</a:t>
            </a:r>
            <a:r>
              <a:rPr lang="en-US" dirty="0" smtClean="0"/>
              <a:t>F</a:t>
            </a:r>
            <a:r>
              <a:rPr lang="zh-CN" altLang="en-US" dirty="0" smtClean="0"/>
              <a:t>对</a:t>
            </a:r>
            <a:r>
              <a:rPr lang="en-US" dirty="0" smtClean="0"/>
              <a:t>f</a:t>
            </a:r>
            <a:r>
              <a:rPr lang="zh-CN" altLang="en-US" dirty="0" smtClean="0"/>
              <a:t>的偏微商</a:t>
            </a:r>
            <a:r>
              <a:rPr lang="en-US" dirty="0" smtClean="0"/>
              <a:t>=0</a:t>
            </a:r>
            <a:r>
              <a:rPr lang="zh-CN" altLang="en-US" dirty="0" smtClean="0"/>
              <a:t>（改变函数</a:t>
            </a:r>
            <a:r>
              <a:rPr lang="en-US" dirty="0" smtClean="0"/>
              <a:t>f</a:t>
            </a:r>
            <a:r>
              <a:rPr lang="zh-CN" altLang="en-US" dirty="0" smtClean="0"/>
              <a:t>的形状但有不变的</a:t>
            </a:r>
            <a:r>
              <a:rPr lang="en-US" dirty="0" smtClean="0"/>
              <a:t>x</a:t>
            </a:r>
            <a:r>
              <a:rPr lang="zh-CN" altLang="en-US" dirty="0" smtClean="0"/>
              <a:t>使</a:t>
            </a:r>
            <a:r>
              <a:rPr lang="en-US" dirty="0" smtClean="0"/>
              <a:t>F</a:t>
            </a:r>
            <a:r>
              <a:rPr lang="zh-CN" altLang="en-US" dirty="0" smtClean="0"/>
              <a:t>极大。就是所谓求泛函数的极值，即变分）</a:t>
            </a:r>
          </a:p>
          <a:p>
            <a:r>
              <a:rPr lang="zh-CN" altLang="en-US" dirty="0" smtClean="0"/>
              <a:t>得到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因此，</a:t>
            </a:r>
            <a:r>
              <a:rPr lang="en-US" dirty="0" smtClean="0"/>
              <a:t> </a:t>
            </a:r>
            <a:r>
              <a:rPr lang="zh-CN" altLang="en-US" dirty="0" smtClean="0"/>
              <a:t>是一个常数，即均匀分布。且利用（</a:t>
            </a:r>
            <a:r>
              <a:rPr lang="en-US" dirty="0" smtClean="0"/>
              <a:t>2</a:t>
            </a:r>
            <a:r>
              <a:rPr lang="zh-CN" altLang="en-US" dirty="0" smtClean="0"/>
              <a:t>）可得</a:t>
            </a:r>
          </a:p>
          <a:p>
            <a:endParaRPr lang="zh-CN" altLang="en-US" dirty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072066" y="1714488"/>
          <a:ext cx="1071570" cy="40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876300" imgH="330200" progId="Equation.DSMT4">
                  <p:embed/>
                </p:oleObj>
              </mc:Choice>
              <mc:Fallback>
                <p:oleObj name="Equation" r:id="rId3" imgW="876300" imgH="330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1714488"/>
                        <a:ext cx="1071570" cy="40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571736" y="2714620"/>
          <a:ext cx="214314" cy="27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714620"/>
                        <a:ext cx="214314" cy="27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372225" y="2714620"/>
          <a:ext cx="2771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7" imgW="2768600" imgH="381000" progId="Equation.DSMT4">
                  <p:embed/>
                </p:oleObj>
              </mc:Choice>
              <mc:Fallback>
                <p:oleObj name="Equation" r:id="rId7" imgW="27686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714620"/>
                        <a:ext cx="27717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14612" y="4643446"/>
          <a:ext cx="1651012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9" imgW="990170" imgH="253890" progId="Equation.DSMT4">
                  <p:embed/>
                </p:oleObj>
              </mc:Choice>
              <mc:Fallback>
                <p:oleObj name="Equation" r:id="rId9" imgW="990170" imgH="25389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643446"/>
                        <a:ext cx="1651012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643174" y="5214950"/>
          <a:ext cx="3714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1" imgW="368140" imgH="253890" progId="Equation.DSMT4">
                  <p:embed/>
                </p:oleObj>
              </mc:Choice>
              <mc:Fallback>
                <p:oleObj name="Equation" r:id="rId11" imgW="368140" imgH="25389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5214950"/>
                        <a:ext cx="3714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3857620" y="5572140"/>
          <a:ext cx="1928826" cy="97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3" imgW="1308100" imgH="660400" progId="Equation.DSMT4">
                  <p:embed/>
                </p:oleObj>
              </mc:Choice>
              <mc:Fallback>
                <p:oleObj name="Equation" r:id="rId13" imgW="1308100" imgH="6604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5572140"/>
                        <a:ext cx="1928826" cy="971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642917"/>
            <a:ext cx="8040715" cy="128588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2.</a:t>
            </a:r>
            <a:r>
              <a:rPr lang="zh-CN" altLang="en-US" b="1" dirty="0" smtClean="0"/>
              <a:t>（负）指数分布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以“斩乱麻”为例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            </a:t>
            </a:r>
            <a:r>
              <a:rPr lang="zh-CN" altLang="en-US" b="1" dirty="0" smtClean="0"/>
              <a:t>一个数值试验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约束有两个，分别是</a:t>
            </a:r>
          </a:p>
          <a:p>
            <a:r>
              <a:rPr lang="zh-CN" altLang="en-US" dirty="0" smtClean="0"/>
              <a:t>       （</a:t>
            </a:r>
            <a:r>
              <a:rPr lang="en-US" dirty="0" smtClean="0"/>
              <a:t>2</a:t>
            </a:r>
            <a:r>
              <a:rPr lang="zh-CN" altLang="en-US" dirty="0" smtClean="0"/>
              <a:t>）和</a:t>
            </a:r>
            <a:r>
              <a:rPr lang="en-US" dirty="0" smtClean="0"/>
              <a:t>       </a:t>
            </a: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）（</a:t>
            </a:r>
            <a:r>
              <a:rPr lang="en-US" dirty="0" smtClean="0"/>
              <a:t>x</a:t>
            </a:r>
            <a:r>
              <a:rPr lang="zh-CN" altLang="en-US" dirty="0" smtClean="0"/>
              <a:t>算术平均值不变，在斩乱麻实验中为            ）</a:t>
            </a:r>
          </a:p>
          <a:p>
            <a:r>
              <a:rPr lang="zh-CN" altLang="en-US" dirty="0" smtClean="0"/>
              <a:t>依照拉格朗日方法，将式（</a:t>
            </a:r>
            <a:r>
              <a:rPr lang="en-US" dirty="0" smtClean="0"/>
              <a:t>2</a:t>
            </a:r>
            <a:r>
              <a:rPr lang="zh-CN" altLang="en-US" dirty="0" smtClean="0"/>
              <a:t>）乘以未知常数</a:t>
            </a:r>
            <a:r>
              <a:rPr lang="en-US" dirty="0" smtClean="0"/>
              <a:t> </a:t>
            </a:r>
            <a:r>
              <a:rPr lang="zh-CN" altLang="en-US" dirty="0" smtClean="0"/>
              <a:t>，将式（</a:t>
            </a:r>
            <a:r>
              <a:rPr lang="en-US" dirty="0" smtClean="0"/>
              <a:t>3</a:t>
            </a:r>
            <a:r>
              <a:rPr lang="zh-CN" altLang="en-US" dirty="0" smtClean="0"/>
              <a:t>）乘以未知常数</a:t>
            </a:r>
            <a:r>
              <a:rPr lang="en-US" dirty="0" smtClean="0"/>
              <a:t> </a:t>
            </a:r>
            <a:r>
              <a:rPr lang="zh-CN" altLang="en-US" dirty="0" smtClean="0"/>
              <a:t>，加上（</a:t>
            </a:r>
            <a:r>
              <a:rPr lang="en-US" dirty="0" smtClean="0"/>
              <a:t>1</a:t>
            </a:r>
            <a:r>
              <a:rPr lang="zh-CN" altLang="en-US" dirty="0" smtClean="0"/>
              <a:t>），构造出</a:t>
            </a:r>
          </a:p>
          <a:p>
            <a:r>
              <a:rPr lang="zh-CN" altLang="en-US" dirty="0" smtClean="0"/>
              <a:t>令</a:t>
            </a:r>
            <a:r>
              <a:rPr lang="en-US" dirty="0" smtClean="0"/>
              <a:t>F</a:t>
            </a:r>
            <a:r>
              <a:rPr lang="zh-CN" altLang="en-US" dirty="0" smtClean="0"/>
              <a:t>对</a:t>
            </a:r>
            <a:r>
              <a:rPr lang="en-US" dirty="0" smtClean="0"/>
              <a:t>f</a:t>
            </a:r>
            <a:r>
              <a:rPr lang="zh-CN" altLang="en-US" dirty="0" smtClean="0"/>
              <a:t>的偏微商</a:t>
            </a:r>
            <a:r>
              <a:rPr lang="en-US" dirty="0" smtClean="0"/>
              <a:t>=0</a:t>
            </a:r>
            <a:r>
              <a:rPr lang="zh-CN" altLang="en-US" dirty="0" smtClean="0"/>
              <a:t>，</a:t>
            </a:r>
          </a:p>
          <a:p>
            <a:r>
              <a:rPr lang="zh-CN" altLang="en-US" dirty="0" smtClean="0"/>
              <a:t>得到             ，即指数分布，且利用（</a:t>
            </a:r>
            <a:r>
              <a:rPr lang="en-US" dirty="0" smtClean="0"/>
              <a:t>2</a:t>
            </a:r>
            <a:r>
              <a:rPr lang="zh-CN" altLang="en-US" dirty="0" smtClean="0"/>
              <a:t>）、（</a:t>
            </a:r>
            <a:r>
              <a:rPr lang="en-US" dirty="0" smtClean="0"/>
              <a:t>3</a:t>
            </a:r>
            <a:r>
              <a:rPr lang="zh-CN" altLang="en-US" dirty="0" smtClean="0"/>
              <a:t>）可得</a:t>
            </a:r>
          </a:p>
          <a:p>
            <a:endParaRPr lang="zh-CN" altLang="en-US" dirty="0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928794" y="2428868"/>
          <a:ext cx="8763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3" imgW="876300" imgH="330200" progId="Equation.DSMT4">
                  <p:embed/>
                </p:oleObj>
              </mc:Choice>
              <mc:Fallback>
                <p:oleObj name="Equation" r:id="rId3" imgW="876300" imgH="330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428868"/>
                        <a:ext cx="8763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143372" y="2428868"/>
          <a:ext cx="952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5" imgW="952087" imgH="330057" progId="Equation.DSMT4">
                  <p:embed/>
                </p:oleObj>
              </mc:Choice>
              <mc:Fallback>
                <p:oleObj name="Equation" r:id="rId5" imgW="952087" imgH="330057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428868"/>
                        <a:ext cx="952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500298" y="3929066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3929066"/>
                        <a:ext cx="180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858016" y="3500438"/>
          <a:ext cx="190500" cy="21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3500438"/>
                        <a:ext cx="190500" cy="21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429124" y="4286256"/>
          <a:ext cx="411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11" imgW="4114800" imgH="381000" progId="Equation.DSMT4">
                  <p:embed/>
                </p:oleObj>
              </mc:Choice>
              <mc:Fallback>
                <p:oleObj name="Equation" r:id="rId11" imgW="4114800" imgH="38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4286256"/>
                        <a:ext cx="411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643174" y="5429264"/>
          <a:ext cx="14478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13" imgW="1447172" imgH="253890" progId="Equation.DSMT4">
                  <p:embed/>
                </p:oleObj>
              </mc:Choice>
              <mc:Fallback>
                <p:oleObj name="Equation" r:id="rId13" imgW="1447172" imgH="25389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5429264"/>
                        <a:ext cx="14478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5000628" y="5857892"/>
          <a:ext cx="113001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15" imgW="825500" imgH="419100" progId="Equation.DSMT4">
                  <p:embed/>
                </p:oleObj>
              </mc:Choice>
              <mc:Fallback>
                <p:oleObj name="Equation" r:id="rId15" imgW="825500" imgH="4191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5857892"/>
                        <a:ext cx="113001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6858016" y="4000504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17" imgW="190500" imgH="228600" progId="Equation.DSMT4">
                  <p:embed/>
                </p:oleObj>
              </mc:Choice>
              <mc:Fallback>
                <p:oleObj name="Equation" r:id="rId17" imgW="19050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4000504"/>
                        <a:ext cx="190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5857884" y="2928933"/>
          <a:ext cx="1285884" cy="416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8" imgW="863280" imgH="279360" progId="Equation.DSMT4">
                  <p:embed/>
                </p:oleObj>
              </mc:Choice>
              <mc:Fallback>
                <p:oleObj name="Equation" r:id="rId18" imgW="863280" imgH="2793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928933"/>
                        <a:ext cx="1285884" cy="416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一根绳子斩成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 smtClean="0"/>
              <a:t>生成随机数</a:t>
            </a:r>
            <a:endParaRPr lang="en-US" altLang="zh-CN" dirty="0" smtClean="0"/>
          </a:p>
          <a:p>
            <a:r>
              <a:rPr lang="zh-CN" altLang="en-US" dirty="0" smtClean="0"/>
              <a:t>调整</a:t>
            </a:r>
            <a:endParaRPr lang="en-US" altLang="zh-CN" dirty="0" smtClean="0"/>
          </a:p>
          <a:p>
            <a:r>
              <a:rPr lang="zh-CN" altLang="en-US" dirty="0" smtClean="0"/>
              <a:t>作图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 l="2404" t="3756" r="5047" b="16110"/>
          <a:stretch>
            <a:fillRect/>
          </a:stretch>
        </p:blipFill>
        <p:spPr bwMode="auto">
          <a:xfrm>
            <a:off x="428596" y="1428736"/>
            <a:ext cx="550072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 b="18614"/>
          <a:stretch>
            <a:fillRect/>
          </a:stretch>
        </p:blipFill>
        <p:spPr bwMode="auto">
          <a:xfrm>
            <a:off x="4000496" y="2071678"/>
            <a:ext cx="466344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、幂律分布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571612"/>
            <a:ext cx="7313612" cy="4370401"/>
          </a:xfrm>
        </p:spPr>
        <p:txBody>
          <a:bodyPr/>
          <a:lstStyle/>
          <a:p>
            <a:r>
              <a:rPr lang="zh-CN" altLang="en-US" sz="2400" dirty="0" smtClean="0"/>
              <a:t>约束条件有两个，分别是             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               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）（</a:t>
            </a:r>
            <a:r>
              <a:rPr lang="en-US" sz="2400" dirty="0" smtClean="0"/>
              <a:t>x</a:t>
            </a:r>
            <a:r>
              <a:rPr lang="zh-CN" altLang="en-US" sz="2400" dirty="0" smtClean="0"/>
              <a:t>几何平均值不变）</a:t>
            </a:r>
          </a:p>
          <a:p>
            <a:r>
              <a:rPr lang="zh-CN" altLang="en-US" sz="2400" dirty="0" smtClean="0"/>
              <a:t>依照拉格朗日方法，将式（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）乘以未知常数 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，将式（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）乘以未知常数</a:t>
            </a:r>
            <a:r>
              <a:rPr lang="en-US" sz="2400" dirty="0" smtClean="0"/>
              <a:t>  </a:t>
            </a:r>
            <a:r>
              <a:rPr lang="zh-CN" altLang="en-US" sz="2400" dirty="0" smtClean="0"/>
              <a:t>，加上（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），构造出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令</a:t>
            </a:r>
            <a:r>
              <a:rPr lang="en-US" sz="2400" dirty="0" smtClean="0"/>
              <a:t>F</a:t>
            </a:r>
            <a:r>
              <a:rPr lang="zh-CN" altLang="en-US" sz="2400" dirty="0" smtClean="0"/>
              <a:t>对</a:t>
            </a:r>
            <a:r>
              <a:rPr lang="en-US" sz="2400" dirty="0" smtClean="0"/>
              <a:t>f</a:t>
            </a:r>
            <a:r>
              <a:rPr lang="zh-CN" altLang="en-US" sz="2400" dirty="0" smtClean="0"/>
              <a:t>的偏微商</a:t>
            </a:r>
            <a:r>
              <a:rPr lang="en-US" sz="2400" dirty="0" smtClean="0"/>
              <a:t>=0</a:t>
            </a:r>
            <a:r>
              <a:rPr lang="zh-CN" altLang="en-US" sz="2400" dirty="0" smtClean="0"/>
              <a:t>，</a:t>
            </a:r>
          </a:p>
          <a:p>
            <a:r>
              <a:rPr lang="zh-CN" altLang="en-US" sz="2400" dirty="0" smtClean="0"/>
              <a:t>得到                   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             </a:t>
            </a:r>
            <a:r>
              <a:rPr lang="en-US" sz="2400" dirty="0" smtClean="0"/>
              <a:t>        ,</a:t>
            </a:r>
            <a:r>
              <a:rPr lang="zh-CN" altLang="en-US" sz="2400" dirty="0" smtClean="0"/>
              <a:t>即幂律分布</a:t>
            </a:r>
          </a:p>
          <a:p>
            <a:r>
              <a:rPr lang="zh-CN" altLang="en-US" sz="2400" dirty="0" smtClean="0"/>
              <a:t>在</a:t>
            </a:r>
            <a:r>
              <a:rPr lang="en-US" sz="2400" dirty="0" smtClean="0"/>
              <a:t>           </a:t>
            </a:r>
            <a:r>
              <a:rPr lang="zh-CN" altLang="en-US" sz="2400" dirty="0" smtClean="0"/>
              <a:t>的情况下，</a:t>
            </a:r>
          </a:p>
          <a:p>
            <a:r>
              <a:rPr lang="zh-CN" altLang="en-US" sz="2400" dirty="0" smtClean="0"/>
              <a:t>如果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很大，</a:t>
            </a:r>
            <a:r>
              <a:rPr lang="en-US" sz="2400" dirty="0" smtClean="0"/>
              <a:t>      </a:t>
            </a:r>
            <a:r>
              <a:rPr lang="zh-CN" altLang="en-US" sz="2400" dirty="0" smtClean="0"/>
              <a:t>就接近于</a:t>
            </a:r>
            <a:r>
              <a:rPr lang="en-US" sz="2400" dirty="0" smtClean="0"/>
              <a:t>-1</a:t>
            </a:r>
            <a:r>
              <a:rPr lang="zh-CN" altLang="en-US" sz="2400" dirty="0" smtClean="0"/>
              <a:t>，此时</a:t>
            </a:r>
            <a:r>
              <a:rPr lang="en-US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x</a:t>
            </a:r>
            <a:r>
              <a:rPr lang="zh-CN" altLang="en-US" sz="2400" dirty="0" smtClean="0"/>
              <a:t>的乘积是常数，也就是</a:t>
            </a:r>
            <a:r>
              <a:rPr lang="en-US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x</a:t>
            </a:r>
            <a:r>
              <a:rPr lang="zh-CN" altLang="en-US" sz="2400" dirty="0" smtClean="0"/>
              <a:t>是双曲线关系，又称</a:t>
            </a:r>
            <a:r>
              <a:rPr lang="en-US" sz="2400" dirty="0" err="1" smtClean="0"/>
              <a:t>Zipf</a:t>
            </a:r>
            <a:r>
              <a:rPr lang="zh-CN" altLang="en-US" sz="2400" dirty="0" smtClean="0"/>
              <a:t>律，与词频和分形等研究有关</a:t>
            </a:r>
          </a:p>
          <a:p>
            <a:endParaRPr lang="zh-CN" altLang="en-US" sz="2400" dirty="0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5286380" y="1643050"/>
          <a:ext cx="1071570" cy="40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3" imgW="876300" imgH="330200" progId="Equation.DSMT4">
                  <p:embed/>
                </p:oleObj>
              </mc:Choice>
              <mc:Fallback>
                <p:oleObj name="Equation" r:id="rId3" imgW="876300" imgH="330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1643050"/>
                        <a:ext cx="1071570" cy="40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000364" y="2071678"/>
          <a:ext cx="1285884" cy="37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5" imgW="1129810" imgH="330057" progId="Equation.DSMT4">
                  <p:embed/>
                </p:oleObj>
              </mc:Choice>
              <mc:Fallback>
                <p:oleObj name="Equation" r:id="rId5" imgW="1129810" imgH="330057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2071678"/>
                        <a:ext cx="1285884" cy="378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7786710" y="2571744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710" y="2571744"/>
                        <a:ext cx="180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072066" y="2928934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928934"/>
                        <a:ext cx="190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857356" y="3286124"/>
          <a:ext cx="4811349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11" imgW="4279900" imgH="381000" progId="Equation.DSMT4">
                  <p:embed/>
                </p:oleObj>
              </mc:Choice>
              <mc:Fallback>
                <p:oleObj name="Equation" r:id="rId11" imgW="4279900" imgH="381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3286124"/>
                        <a:ext cx="4811349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500298" y="4214818"/>
          <a:ext cx="1809763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13" imgW="1625600" imgH="254000" progId="Equation.DSMT4">
                  <p:embed/>
                </p:oleObj>
              </mc:Choice>
              <mc:Fallback>
                <p:oleObj name="Equation" r:id="rId13" imgW="1625600" imgH="254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214818"/>
                        <a:ext cx="1809763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605338" y="4143375"/>
          <a:ext cx="233521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15" imgW="1612800" imgH="279360" progId="Equation.DSMT4">
                  <p:embed/>
                </p:oleObj>
              </mc:Choice>
              <mc:Fallback>
                <p:oleObj name="Equation" r:id="rId15" imgW="161280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4143375"/>
                        <a:ext cx="2335212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357422" y="4714884"/>
          <a:ext cx="714380" cy="238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17" imgW="545626" imgH="177646" progId="Equation.DSMT4">
                  <p:embed/>
                </p:oleObj>
              </mc:Choice>
              <mc:Fallback>
                <p:oleObj name="Equation" r:id="rId17" imgW="545626" imgH="17764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714884"/>
                        <a:ext cx="714380" cy="2381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857752" y="4572007"/>
          <a:ext cx="1571636" cy="57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19" imgW="1143000" imgH="419100" progId="Equation.DSMT4">
                  <p:embed/>
                </p:oleObj>
              </mc:Choice>
              <mc:Fallback>
                <p:oleObj name="Equation" r:id="rId19" imgW="11430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572007"/>
                        <a:ext cx="1571636" cy="576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3286116" y="4929198"/>
          <a:ext cx="785818" cy="51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21" imgW="393529" imgH="253890" progId="Equation.DSMT4">
                  <p:embed/>
                </p:oleObj>
              </mc:Choice>
              <mc:Fallback>
                <p:oleObj name="Equation" r:id="rId21" imgW="393529" imgH="25389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4929198"/>
                        <a:ext cx="785818" cy="517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-455613" y="26765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</a:t>
            </a:r>
            <a:r>
              <a:rPr lang="zh-CN" altLang="en-US" b="1" dirty="0" smtClean="0"/>
              <a:t>一个推导分布的通用函数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我们根据这几次使用拉格朗日方法推导的经验，可以总结出满足最大熵的相对密度分布函数为</a:t>
            </a:r>
          </a:p>
          <a:p>
            <a:r>
              <a:rPr lang="zh-CN" altLang="en-US" dirty="0" smtClean="0"/>
              <a:t>其中</a:t>
            </a:r>
            <a:r>
              <a:rPr lang="en-US" dirty="0" smtClean="0"/>
              <a:t>   </a:t>
            </a:r>
            <a:r>
              <a:rPr lang="zh-CN" altLang="en-US" dirty="0" smtClean="0"/>
              <a:t>是第</a:t>
            </a:r>
            <a:r>
              <a:rPr lang="en-US" dirty="0" err="1" smtClean="0"/>
              <a:t>i</a:t>
            </a:r>
            <a:r>
              <a:rPr lang="zh-CN" altLang="en-US" dirty="0" smtClean="0"/>
              <a:t>个未知常数，</a:t>
            </a:r>
            <a:r>
              <a:rPr lang="en-US" dirty="0" smtClean="0"/>
              <a:t>  </a:t>
            </a:r>
            <a:r>
              <a:rPr lang="zh-CN" altLang="en-US" dirty="0" smtClean="0"/>
              <a:t>为第</a:t>
            </a:r>
            <a:r>
              <a:rPr lang="en-US" dirty="0" err="1" smtClean="0"/>
              <a:t>i</a:t>
            </a:r>
            <a:r>
              <a:rPr lang="zh-CN" altLang="en-US" dirty="0" smtClean="0"/>
              <a:t>个已经知道的函数，且该函数与分布函数的乘积的积分为常数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dirty="0" smtClean="0"/>
              <a:t>约束：</a:t>
            </a:r>
            <a:r>
              <a:rPr lang="en-US" dirty="0" smtClean="0"/>
              <a:t>               </a:t>
            </a:r>
            <a:r>
              <a:rPr lang="zh-CN" altLang="en-US" dirty="0" smtClean="0"/>
              <a:t>，    ，</a:t>
            </a:r>
            <a:r>
              <a:rPr lang="en-US" dirty="0" smtClean="0"/>
              <a:t>2</a:t>
            </a:r>
            <a:r>
              <a:rPr lang="zh-CN" altLang="en-US" dirty="0" smtClean="0"/>
              <a:t>，</a:t>
            </a:r>
            <a:r>
              <a:rPr lang="en-US" dirty="0" smtClean="0"/>
              <a:t>…</a:t>
            </a:r>
            <a:r>
              <a:rPr lang="zh-CN" altLang="en-US" dirty="0" smtClean="0"/>
              <a:t>，</a:t>
            </a:r>
            <a:r>
              <a:rPr lang="en-US" dirty="0" smtClean="0"/>
              <a:t>m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643306" y="3357562"/>
          <a:ext cx="282303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" imgW="1816100" imgH="279400" progId="Equation.DSMT4">
                  <p:embed/>
                </p:oleObj>
              </mc:Choice>
              <mc:Fallback>
                <p:oleObj name="Equation" r:id="rId3" imgW="1816100" imgH="279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357562"/>
                        <a:ext cx="282303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571736" y="3929066"/>
          <a:ext cx="285752" cy="3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929066"/>
                        <a:ext cx="285752" cy="36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715008" y="3857628"/>
          <a:ext cx="52917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7" imgW="380835" imgH="253890" progId="Equation.DSMT4">
                  <p:embed/>
                </p:oleObj>
              </mc:Choice>
              <mc:Fallback>
                <p:oleObj name="Equation" r:id="rId7" imgW="380835" imgH="25389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3857628"/>
                        <a:ext cx="52917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857620" y="4857760"/>
          <a:ext cx="285752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9" imgW="139700" imgH="228600" progId="Equation.DSMT4">
                  <p:embed/>
                </p:oleObj>
              </mc:Choice>
              <mc:Fallback>
                <p:oleObj name="Equation" r:id="rId9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857760"/>
                        <a:ext cx="285752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643174" y="5214950"/>
          <a:ext cx="2258919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11" imgW="1244600" imgH="279400" progId="Equation.DSMT4">
                  <p:embed/>
                </p:oleObj>
              </mc:Choice>
              <mc:Fallback>
                <p:oleObj name="Equation" r:id="rId11" imgW="12446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5214950"/>
                        <a:ext cx="2258919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5000628" y="5357826"/>
          <a:ext cx="582784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13" imgW="291847" imgH="177646" progId="Equation.DSMT4">
                  <p:embed/>
                </p:oleObj>
              </mc:Choice>
              <mc:Fallback>
                <p:oleObj name="Equation" r:id="rId13" imgW="291847" imgH="177646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5357826"/>
                        <a:ext cx="582784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-455613" y="21812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l="5859" t="20625" r="53711" b="7187"/>
          <a:stretch>
            <a:fillRect/>
          </a:stretch>
        </p:blipFill>
        <p:spPr bwMode="auto">
          <a:xfrm>
            <a:off x="1285852" y="-1"/>
            <a:ext cx="7572428" cy="681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、复杂网络研究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>
                <a:ea typeface="宋体" pitchFamily="2" charset="-122"/>
              </a:rPr>
              <a:t>图论  </a:t>
            </a:r>
            <a:r>
              <a:rPr lang="en-US" altLang="zh-CN" sz="1800" dirty="0" smtClean="0">
                <a:ea typeface="宋体" pitchFamily="2" charset="-122"/>
              </a:rPr>
              <a:t>18</a:t>
            </a:r>
            <a:r>
              <a:rPr lang="zh-CN" altLang="en-US" sz="1800" dirty="0" smtClean="0">
                <a:ea typeface="宋体" pitchFamily="2" charset="-122"/>
              </a:rPr>
              <a:t>世纪 </a:t>
            </a:r>
            <a:r>
              <a:rPr lang="en-US" altLang="zh-CN" sz="1800" dirty="0" smtClean="0">
                <a:ea typeface="宋体" pitchFamily="2" charset="-122"/>
              </a:rPr>
              <a:t>Euler </a:t>
            </a:r>
            <a:r>
              <a:rPr lang="zh-CN" altLang="en-US" sz="1800" dirty="0" smtClean="0">
                <a:ea typeface="宋体" pitchFamily="2" charset="-122"/>
              </a:rPr>
              <a:t>七桥问题</a:t>
            </a:r>
            <a:endParaRPr lang="en-US" altLang="zh-CN" sz="1800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>
                <a:ea typeface="宋体" pitchFamily="2" charset="-122"/>
              </a:rPr>
              <a:t>    点、线  </a:t>
            </a:r>
            <a:r>
              <a:rPr lang="zh-CN" altLang="en-US" sz="1800" b="1" dirty="0" smtClean="0">
                <a:ea typeface="宋体" pitchFamily="2" charset="-122"/>
              </a:rPr>
              <a:t>规则图</a:t>
            </a:r>
            <a:endParaRPr lang="en-US" altLang="zh-CN" sz="1800" b="1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1800" dirty="0" err="1" smtClean="0">
                <a:ea typeface="宋体" pitchFamily="2" charset="-122"/>
              </a:rPr>
              <a:t>Erdos</a:t>
            </a:r>
            <a:r>
              <a:rPr lang="en-US" altLang="zh-CN" sz="1800" dirty="0" smtClean="0">
                <a:ea typeface="宋体" pitchFamily="2" charset="-122"/>
              </a:rPr>
              <a:t> &amp; </a:t>
            </a:r>
            <a:r>
              <a:rPr lang="en-US" altLang="zh-CN" sz="1800" dirty="0" err="1" smtClean="0">
                <a:ea typeface="宋体" pitchFamily="2" charset="-122"/>
              </a:rPr>
              <a:t>Renyi</a:t>
            </a:r>
            <a:r>
              <a:rPr lang="en-US" altLang="zh-CN" sz="1800" dirty="0" smtClean="0">
                <a:ea typeface="宋体" pitchFamily="2" charset="-122"/>
              </a:rPr>
              <a:t> 1960</a:t>
            </a:r>
            <a:r>
              <a:rPr lang="zh-CN" altLang="en-US" sz="1800" dirty="0" smtClean="0">
                <a:ea typeface="宋体" pitchFamily="2" charset="-122"/>
              </a:rPr>
              <a:t>年代 </a:t>
            </a:r>
            <a:r>
              <a:rPr lang="zh-CN" altLang="en-US" sz="1800" b="1" dirty="0" smtClean="0">
                <a:ea typeface="宋体" pitchFamily="2" charset="-122"/>
              </a:rPr>
              <a:t>随机图网络</a:t>
            </a:r>
            <a:endParaRPr lang="en-US" altLang="zh-CN" sz="1800" b="1" dirty="0" smtClean="0"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>
                <a:ea typeface="宋体" pitchFamily="2" charset="-122"/>
              </a:rPr>
              <a:t>    节点之间的连接是不确定的、依据概率决定的。</a:t>
            </a:r>
            <a:endParaRPr lang="en-US" altLang="zh-CN" sz="18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1800" dirty="0" smtClean="0">
                <a:ea typeface="宋体" pitchFamily="2" charset="-122"/>
              </a:rPr>
              <a:t>Watts &amp; </a:t>
            </a:r>
            <a:r>
              <a:rPr lang="en-US" altLang="zh-CN" sz="1800" dirty="0" err="1" smtClean="0">
                <a:ea typeface="宋体" pitchFamily="2" charset="-122"/>
              </a:rPr>
              <a:t>Stogatz</a:t>
            </a:r>
            <a:r>
              <a:rPr lang="zh-CN" altLang="en-US" sz="1800" dirty="0" smtClean="0">
                <a:ea typeface="宋体" pitchFamily="2" charset="-122"/>
              </a:rPr>
              <a:t>，</a:t>
            </a:r>
            <a:r>
              <a:rPr lang="en-US" altLang="zh-CN" sz="1800" dirty="0" smtClean="0">
                <a:ea typeface="宋体" pitchFamily="2" charset="-122"/>
              </a:rPr>
              <a:t>Cornell university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>
                <a:ea typeface="宋体" pitchFamily="2" charset="-122"/>
              </a:rPr>
              <a:t>    1998</a:t>
            </a:r>
            <a:r>
              <a:rPr lang="zh-CN" altLang="en-US" sz="1800" dirty="0" smtClean="0">
                <a:ea typeface="宋体" pitchFamily="2" charset="-122"/>
              </a:rPr>
              <a:t>年 </a:t>
            </a:r>
            <a:r>
              <a:rPr lang="zh-CN" altLang="en-US" sz="1800" b="1" dirty="0" smtClean="0">
                <a:ea typeface="宋体" pitchFamily="2" charset="-122"/>
              </a:rPr>
              <a:t>小世界网络 </a:t>
            </a:r>
            <a:r>
              <a:rPr lang="en-US" altLang="zh-CN" sz="1800" dirty="0" smtClean="0">
                <a:ea typeface="宋体" pitchFamily="2" charset="-122"/>
              </a:rPr>
              <a:t>small-world networks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>
                <a:ea typeface="宋体" pitchFamily="2" charset="-122"/>
              </a:rPr>
              <a:t>    小世界网络即具有规则网络的高聚类特征，又具有随机网络的较小平均路径长度的特征，可以用来描述从完全规则网络到完全随机网络的转变。</a:t>
            </a:r>
            <a:r>
              <a:rPr lang="en-US" altLang="zh-CN" sz="1800" dirty="0" smtClean="0">
                <a:ea typeface="宋体" pitchFamily="2" charset="-122"/>
              </a:rPr>
              <a:t> 《</a:t>
            </a:r>
            <a:r>
              <a:rPr lang="zh-CN" altLang="en-US" sz="1800" dirty="0" smtClean="0">
                <a:ea typeface="宋体" pitchFamily="2" charset="-122"/>
              </a:rPr>
              <a:t>自然</a:t>
            </a:r>
            <a:r>
              <a:rPr lang="en-US" altLang="zh-CN" sz="1800" dirty="0" smtClean="0">
                <a:ea typeface="宋体" pitchFamily="2" charset="-122"/>
              </a:rPr>
              <a:t>》</a:t>
            </a:r>
          </a:p>
          <a:p>
            <a:pPr eaLnBrk="1" hangingPunct="1"/>
            <a:r>
              <a:rPr lang="en-US" altLang="zh-CN" sz="1800" dirty="0" err="1" smtClean="0">
                <a:ea typeface="宋体" pitchFamily="2" charset="-122"/>
              </a:rPr>
              <a:t>Barabasi</a:t>
            </a:r>
            <a:r>
              <a:rPr lang="zh-CN" altLang="en-US" sz="1800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&amp; Albert</a:t>
            </a:r>
            <a:r>
              <a:rPr lang="zh-CN" altLang="en-US" sz="1800" dirty="0" smtClean="0">
                <a:ea typeface="宋体" pitchFamily="2" charset="-122"/>
              </a:rPr>
              <a:t>，</a:t>
            </a:r>
            <a:r>
              <a:rPr lang="en-US" altLang="zh-CN" sz="1800" dirty="0" smtClean="0">
                <a:ea typeface="宋体" pitchFamily="2" charset="-122"/>
              </a:rPr>
              <a:t>Notre dame u.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 smtClean="0">
                <a:ea typeface="宋体" pitchFamily="2" charset="-122"/>
              </a:rPr>
              <a:t>    </a:t>
            </a:r>
            <a:r>
              <a:rPr lang="en-US" altLang="zh-CN" sz="1800" dirty="0" smtClean="0">
                <a:ea typeface="宋体" pitchFamily="2" charset="-122"/>
              </a:rPr>
              <a:t>1999</a:t>
            </a:r>
            <a:r>
              <a:rPr lang="zh-CN" altLang="en-US" sz="1800" dirty="0" smtClean="0">
                <a:ea typeface="宋体" pitchFamily="2" charset="-122"/>
              </a:rPr>
              <a:t>年  很多复杂网络符合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幂律分布</a:t>
            </a:r>
            <a:r>
              <a:rPr lang="zh-CN" altLang="en-US" sz="1800" dirty="0" smtClean="0">
                <a:ea typeface="宋体" pitchFamily="2" charset="-122"/>
              </a:rPr>
              <a:t>，即</a:t>
            </a:r>
            <a:r>
              <a:rPr lang="zh-CN" altLang="en-US" sz="1800" b="1" dirty="0" smtClean="0">
                <a:ea typeface="宋体" pitchFamily="2" charset="-122"/>
              </a:rPr>
              <a:t>无标度网络 </a:t>
            </a:r>
            <a:r>
              <a:rPr lang="en-US" altLang="zh-CN" sz="1800" dirty="0" smtClean="0">
                <a:ea typeface="宋体" pitchFamily="2" charset="-122"/>
              </a:rPr>
              <a:t>scale-free networks</a:t>
            </a:r>
            <a:r>
              <a:rPr lang="zh-CN" altLang="en-US" sz="1800" dirty="0" smtClean="0">
                <a:ea typeface="宋体" pitchFamily="2" charset="-122"/>
              </a:rPr>
              <a:t>，</a:t>
            </a:r>
            <a:r>
              <a:rPr lang="en-US" altLang="zh-CN" sz="1800" dirty="0" smtClean="0">
                <a:ea typeface="宋体" pitchFamily="2" charset="-122"/>
              </a:rPr>
              <a:t>《</a:t>
            </a:r>
            <a:r>
              <a:rPr lang="zh-CN" altLang="en-US" sz="1800" dirty="0" smtClean="0">
                <a:ea typeface="宋体" pitchFamily="2" charset="-122"/>
              </a:rPr>
              <a:t>科学</a:t>
            </a:r>
            <a:r>
              <a:rPr lang="en-US" altLang="zh-CN" sz="1800" dirty="0" smtClean="0">
                <a:ea typeface="宋体" pitchFamily="2" charset="-122"/>
              </a:rPr>
              <a:t>》</a:t>
            </a:r>
          </a:p>
          <a:p>
            <a:endParaRPr lang="zh-CN" altLang="en-US" sz="1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概率分布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07307"/>
            <a:ext cx="7429552" cy="525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、最大熵出现之后将会怎样？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第一推动丛书：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宇宙的琴弦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我必须了解自己的无知，</a:t>
            </a:r>
            <a:endParaRPr lang="en-US" altLang="zh-CN" dirty="0" smtClean="0"/>
          </a:p>
          <a:p>
            <a:r>
              <a:rPr lang="zh-CN" altLang="en-US" dirty="0" smtClean="0"/>
              <a:t>或许是了解一下统计物理的时候了</a:t>
            </a:r>
            <a:endParaRPr lang="zh-CN" altLang="en-US" dirty="0"/>
          </a:p>
        </p:txBody>
      </p:sp>
      <p:pic>
        <p:nvPicPr>
          <p:cNvPr id="5" name="图片 4" descr="snapshot20090619110051.bmp"/>
          <p:cNvPicPr>
            <a:picLocks noChangeAspect="1"/>
          </p:cNvPicPr>
          <p:nvPr/>
        </p:nvPicPr>
        <p:blipFill>
          <a:blip r:embed="rId2"/>
          <a:srcRect l="3125" t="23611" b="20833"/>
          <a:stretch>
            <a:fillRect/>
          </a:stretch>
        </p:blipFill>
        <p:spPr>
          <a:xfrm>
            <a:off x="1357290" y="3643314"/>
            <a:ext cx="6643686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最大熵产生原理</a:t>
            </a:r>
            <a:r>
              <a:rPr lang="en-US" altLang="zh-CN" dirty="0" smtClean="0"/>
              <a:t>(MEPP)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79206"/>
          </a:xfrm>
        </p:spPr>
        <p:txBody>
          <a:bodyPr/>
          <a:lstStyle/>
          <a:p>
            <a:r>
              <a:rPr lang="zh-CN" altLang="en-US" dirty="0" smtClean="0"/>
              <a:t>熵原理仅仅告诉我们系统将朝向何方演化</a:t>
            </a:r>
            <a:endParaRPr lang="en-US" altLang="zh-CN" dirty="0" smtClean="0"/>
          </a:p>
          <a:p>
            <a:r>
              <a:rPr lang="zh-CN" altLang="en-US" dirty="0" smtClean="0"/>
              <a:t>最大熵产生原理告诉我们系统怎样演化（演化的路径）</a:t>
            </a:r>
            <a:endParaRPr lang="zh-CN" altLang="en-US" dirty="0"/>
          </a:p>
        </p:txBody>
      </p:sp>
      <p:pic>
        <p:nvPicPr>
          <p:cNvPr id="56322" name="Picture 2" descr="HTTP://www.swarmagents.cn/bs/webedit/UploadFile/20088221435968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214686"/>
            <a:ext cx="4857784" cy="3444065"/>
          </a:xfrm>
          <a:prstGeom prst="rect">
            <a:avLst/>
          </a:prstGeom>
          <a:noFill/>
        </p:spPr>
      </p:pic>
      <p:cxnSp>
        <p:nvCxnSpPr>
          <p:cNvPr id="6" name="直接连接符 5"/>
          <p:cNvCxnSpPr/>
          <p:nvPr/>
        </p:nvCxnSpPr>
        <p:spPr>
          <a:xfrm rot="10800000">
            <a:off x="1928794" y="4500570"/>
            <a:ext cx="185738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7158" y="4000504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熵产生最快的路径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最可能路径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485776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一般的路径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000628" y="4572008"/>
            <a:ext cx="857256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最大流现象</a:t>
            </a:r>
            <a:endParaRPr lang="zh-CN" altLang="en-US" dirty="0"/>
          </a:p>
        </p:txBody>
      </p:sp>
      <p:pic>
        <p:nvPicPr>
          <p:cNvPr id="4" name="Picture 4" descr="j20065221754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5360969" cy="382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00166" y="6134122"/>
            <a:ext cx="6572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流动速度最大的路径是时间最短的那条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蚂蚁觅食实例</a:t>
            </a:r>
            <a:endParaRPr lang="zh-CN" altLang="en-US" dirty="0"/>
          </a:p>
        </p:txBody>
      </p:sp>
      <p:pic>
        <p:nvPicPr>
          <p:cNvPr id="4" name="Picture 4" descr="Untitled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143116"/>
            <a:ext cx="5832475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43174" y="5643578"/>
            <a:ext cx="324326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最快的路径会被自然选出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Convolve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7" y="1704363"/>
            <a:ext cx="8820472" cy="515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1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祝建华等，</a:t>
            </a:r>
            <a:r>
              <a:rPr lang="en-US" altLang="en-US" dirty="0" smtClean="0"/>
              <a:t>Global Regularity and Individual Variability in Dynamic Behaviors of Human Communication</a:t>
            </a:r>
          </a:p>
          <a:p>
            <a:r>
              <a:rPr lang="en-US" altLang="zh-CN" dirty="0" err="1" smtClean="0"/>
              <a:t>Wulingfei</a:t>
            </a:r>
            <a:r>
              <a:rPr lang="zh-CN" altLang="en-US" dirty="0" smtClean="0"/>
              <a:t>，</a:t>
            </a:r>
            <a:r>
              <a:rPr lang="en-US" altLang="en-US" dirty="0" smtClean="0"/>
              <a:t>Maximum Entropy , Bayesian Inference and Evolution</a:t>
            </a:r>
          </a:p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张学文，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《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组成论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</a:p>
          <a:p>
            <a:r>
              <a:rPr lang="zh-CN" altLang="en-US" dirty="0" smtClean="0"/>
              <a:t>张江，秩序从哪里来</a:t>
            </a:r>
            <a:endParaRPr lang="en-US" altLang="zh-CN" dirty="0" smtClean="0"/>
          </a:p>
          <a:p>
            <a:r>
              <a:rPr lang="zh-CN" altLang="en-US" dirty="0" smtClean="0"/>
              <a:t>张江，</a:t>
            </a:r>
            <a:r>
              <a:rPr lang="en-US" altLang="zh-CN" dirty="0" smtClean="0"/>
              <a:t>From Statistical Physics to Maximum Entropy Framework</a:t>
            </a:r>
          </a:p>
          <a:p>
            <a:endParaRPr lang="zh-CN" altLang="en-US" dirty="0" smtClean="0"/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2195513" y="260350"/>
            <a:ext cx="605948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0" hangingPunct="0"/>
            <a:r>
              <a:rPr lang="en-GB" sz="4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Scale-Free Networks</a:t>
            </a:r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auto">
          <a:xfrm>
            <a:off x="381001" y="5000636"/>
            <a:ext cx="840584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R. Albert, H.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Jeong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, and A.-L.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Barabási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Diameter of the World Wide Web    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Nature 401, 130-131 (1999).</a:t>
            </a:r>
            <a:endParaRPr lang="zh-CN" altLang="en-US" sz="1600" dirty="0" smtClean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pPr algn="ctr" eaLnBrk="0" hangingPunct="0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Non-homogeneous 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nature of scale-free network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0416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268413"/>
            <a:ext cx="4038600" cy="3621087"/>
          </a:xfrm>
          <a:prstGeom prst="rect">
            <a:avLst/>
          </a:prstGeom>
          <a:noFill/>
        </p:spPr>
      </p:pic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072066" y="2571744"/>
          <a:ext cx="3786214" cy="152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571744"/>
                        <a:ext cx="3786214" cy="1522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、复杂网络在社会科学中的运用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复杂网络只是复杂性科学的一部分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复杂</a:t>
            </a:r>
            <a:r>
              <a:rPr lang="en-US" altLang="zh-CN" dirty="0" smtClean="0"/>
              <a:t>》</a:t>
            </a:r>
          </a:p>
          <a:p>
            <a:r>
              <a:rPr lang="en-US" altLang="zh-CN" dirty="0" err="1" smtClean="0"/>
              <a:t>santa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fe</a:t>
            </a:r>
            <a:r>
              <a:rPr lang="en-US" altLang="zh-CN" dirty="0" smtClean="0"/>
              <a:t> institute </a:t>
            </a:r>
            <a:r>
              <a:rPr lang="en-US" altLang="zh-CN" dirty="0" err="1" smtClean="0"/>
              <a:t>introducion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走向统一的社会科学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来自桑塔费学派的看法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演化博弈，实验、计算机模拟</a:t>
            </a:r>
            <a:endParaRPr lang="en-US" altLang="zh-CN" dirty="0" smtClean="0"/>
          </a:p>
          <a:p>
            <a:r>
              <a:rPr lang="zh-CN" altLang="en-US" dirty="0" smtClean="0"/>
              <a:t>理性人 强互惠行为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强互惠心理？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在社会学中的运用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571612"/>
            <a:ext cx="7313612" cy="4370401"/>
          </a:xfrm>
        </p:spPr>
        <p:txBody>
          <a:bodyPr/>
          <a:lstStyle/>
          <a:p>
            <a:endParaRPr lang="zh-CN" altLang="en-US" sz="1600" dirty="0" smtClean="0"/>
          </a:p>
          <a:p>
            <a:r>
              <a:rPr lang="zh-CN" altLang="en-US" sz="1600" dirty="0" smtClean="0"/>
              <a:t>图</a:t>
            </a:r>
            <a:r>
              <a:rPr lang="en-US" altLang="zh-CN" sz="1600" dirty="0" smtClean="0"/>
              <a:t>1.2.6 </a:t>
            </a:r>
            <a:r>
              <a:rPr lang="zh-CN" altLang="en-US" sz="1600" dirty="0" smtClean="0"/>
              <a:t>来自</a:t>
            </a:r>
            <a:r>
              <a:rPr lang="en-US" sz="1600" dirty="0" smtClean="0"/>
              <a:t>Moody</a:t>
            </a:r>
            <a:r>
              <a:rPr lang="zh-CN" altLang="en-US" sz="1600" dirty="0" smtClean="0"/>
              <a:t>和</a:t>
            </a:r>
            <a:r>
              <a:rPr lang="en-US" sz="1600" dirty="0" smtClean="0"/>
              <a:t>Race 2001</a:t>
            </a:r>
            <a:r>
              <a:rPr lang="zh-CN" altLang="en-US" sz="1600" dirty="0" smtClean="0"/>
              <a:t>年发表在</a:t>
            </a:r>
            <a:r>
              <a:rPr lang="en-US" sz="1600" dirty="0" smtClean="0"/>
              <a:t>American Journal of Sociology</a:t>
            </a:r>
            <a:r>
              <a:rPr lang="zh-CN" altLang="en-US" sz="1600" dirty="0" smtClean="0"/>
              <a:t>上的文章</a:t>
            </a:r>
            <a:r>
              <a:rPr lang="en-US" sz="1600" dirty="0" smtClean="0"/>
              <a:t>School Integration and Friendship Segregation in America，</a:t>
            </a:r>
            <a:r>
              <a:rPr lang="zh-CN" altLang="en-US" sz="1600" dirty="0" smtClean="0"/>
              <a:t>该图表示了一个美国中学中不同种族不同年级学生之间的交往情况。该图由被访者回答“你认为谁是你的朋友”等问题提供的数据绘制，因此是一个有向网络（</a:t>
            </a:r>
            <a:r>
              <a:rPr lang="en-US" sz="1600" dirty="0" smtClean="0"/>
              <a:t>direct-network）。</a:t>
            </a:r>
            <a:r>
              <a:rPr lang="zh-CN" altLang="en-US" sz="1600" dirty="0" smtClean="0"/>
              <a:t>其中黄色的点代表白种人，蓝色的点代表黑种人，绿色的点代表其他人种，位于图上部的是初中生，位于图下部的是高中生。从图中可以看出，种族和年级深刻地影响着社会交往，其中前者的影响更明显。 </a:t>
            </a:r>
          </a:p>
          <a:p>
            <a:endParaRPr lang="zh-CN" alt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714752"/>
            <a:ext cx="434244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在经济学中运用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290" y="1571612"/>
            <a:ext cx="7313612" cy="4114800"/>
          </a:xfrm>
        </p:spPr>
        <p:txBody>
          <a:bodyPr/>
          <a:lstStyle/>
          <a:p>
            <a:endParaRPr lang="zh-CN" altLang="en-US" sz="2400" dirty="0" smtClean="0"/>
          </a:p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1.2.7</a:t>
            </a:r>
            <a:r>
              <a:rPr lang="zh-CN" altLang="en-US" sz="2400" dirty="0" smtClean="0"/>
              <a:t>引自</a:t>
            </a:r>
            <a:r>
              <a:rPr lang="en-US" altLang="zh-CN" sz="2400" dirty="0" smtClean="0"/>
              <a:t>2007</a:t>
            </a:r>
            <a:r>
              <a:rPr lang="zh-CN" altLang="en-US" sz="2400" dirty="0" smtClean="0"/>
              <a:t>年</a:t>
            </a:r>
            <a:r>
              <a:rPr lang="en-US" sz="2400" dirty="0" smtClean="0"/>
              <a:t>C. A. Hidalgo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A.L. </a:t>
            </a:r>
            <a:r>
              <a:rPr lang="en-US" sz="2400" dirty="0" err="1" smtClean="0"/>
              <a:t>Barabási</a:t>
            </a:r>
            <a:r>
              <a:rPr lang="zh-CN" altLang="en-US" sz="2400" dirty="0" smtClean="0"/>
              <a:t>等发表在</a:t>
            </a:r>
            <a:r>
              <a:rPr lang="en-US" sz="2400" dirty="0" smtClean="0"/>
              <a:t>Science</a:t>
            </a:r>
            <a:r>
              <a:rPr lang="zh-CN" altLang="en-US" sz="2400" dirty="0" smtClean="0"/>
              <a:t>上的</a:t>
            </a:r>
            <a:r>
              <a:rPr lang="en-US" sz="2400" dirty="0" smtClean="0"/>
              <a:t>The Product Space Conditions the Development of Nations</a:t>
            </a:r>
            <a:r>
              <a:rPr lang="zh-CN" altLang="en-US" sz="2400" dirty="0" smtClean="0"/>
              <a:t>一文。该图由全世界每个国家的产品进出口数据绘制，是一个标准模型，不同的国家在具体产品的分布上有所不同。本文揭示了这样一个事实：国家间经济的发达程度不同，产业结构也不同，发展相关产业的能力也不同。因此，一个国家的产业结构的独特性和比较优势是客观存在的，盲目地进行产业转型是高成本低收益的行为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人类传播行为（强名之为）</a:t>
            </a:r>
            <a:endParaRPr lang="zh-CN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58"/>
            <a:ext cx="396117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00100" y="1785926"/>
            <a:ext cx="7929617" cy="1500198"/>
          </a:xfrm>
        </p:spPr>
        <p:txBody>
          <a:bodyPr/>
          <a:lstStyle/>
          <a:p>
            <a:r>
              <a:rPr lang="en-US" sz="2000" dirty="0" smtClean="0"/>
              <a:t>Bruno </a:t>
            </a:r>
            <a:r>
              <a:rPr lang="en-US" sz="2000" dirty="0" err="1" smtClean="0"/>
              <a:t>Gonçalves</a:t>
            </a:r>
            <a:r>
              <a:rPr lang="zh-CN" altLang="en-US" sz="2000" dirty="0" smtClean="0"/>
              <a:t>等，</a:t>
            </a:r>
            <a:r>
              <a:rPr lang="en-US" sz="2000" dirty="0" smtClean="0"/>
              <a:t>Human dynamics revealed through Web analytics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2008</a:t>
            </a:r>
            <a:endParaRPr lang="en-US" sz="2000" dirty="0" smtClean="0"/>
          </a:p>
          <a:p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714620"/>
            <a:ext cx="500062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2" y="301624"/>
            <a:ext cx="7416829" cy="1627177"/>
          </a:xfrm>
        </p:spPr>
        <p:txBody>
          <a:bodyPr/>
          <a:lstStyle/>
          <a:p>
            <a:r>
              <a:rPr lang="en-US" altLang="zh-CN" sz="2000" dirty="0" smtClean="0"/>
              <a:t>Why we twitter</a:t>
            </a:r>
            <a:r>
              <a:rPr lang="zh-CN" altLang="en-US" sz="2000" dirty="0" smtClean="0"/>
              <a:t>？</a:t>
            </a:r>
            <a:r>
              <a:rPr lang="en-US" sz="2000" dirty="0" smtClean="0"/>
              <a:t>Understanding </a:t>
            </a:r>
            <a:r>
              <a:rPr lang="en-US" sz="2000" dirty="0" err="1" smtClean="0"/>
              <a:t>Microblogging</a:t>
            </a:r>
            <a:r>
              <a:rPr lang="en-US" sz="2000" dirty="0" smtClean="0"/>
              <a:t> Usage and Communities</a:t>
            </a:r>
            <a:br>
              <a:rPr lang="en-US" sz="2000" dirty="0" smtClean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4220641" cy="347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214686"/>
            <a:ext cx="364161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网络社会资本</Template>
  <TotalTime>922</TotalTime>
  <Words>1734</Words>
  <Application>Microsoft Office PowerPoint</Application>
  <PresentationFormat>On-screen Show (4:3)</PresentationFormat>
  <Paragraphs>147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Eclipse</vt:lpstr>
      <vt:lpstr>Equation</vt:lpstr>
      <vt:lpstr>     人类行为与最大熵原理</vt:lpstr>
      <vt:lpstr>Outline：常识的介绍</vt:lpstr>
      <vt:lpstr>1、复杂网络研究</vt:lpstr>
      <vt:lpstr>PowerPoint Presentation</vt:lpstr>
      <vt:lpstr>2、复杂网络在社会科学中的运用</vt:lpstr>
      <vt:lpstr>2.1在社会学中的运用</vt:lpstr>
      <vt:lpstr>2.2 在经济学中运用</vt:lpstr>
      <vt:lpstr>2.3 人类传播行为（强名之为）</vt:lpstr>
      <vt:lpstr>Why we twitter？Understanding Microblogging Usage and Communities </vt:lpstr>
      <vt:lpstr>PowerPoint Presentation</vt:lpstr>
      <vt:lpstr>   针对不同传播行为的文献综述</vt:lpstr>
      <vt:lpstr>祝建华:针对个体层次的研究</vt:lpstr>
      <vt:lpstr>PowerPoint Presentation</vt:lpstr>
      <vt:lpstr>PowerPoint Presentation</vt:lpstr>
      <vt:lpstr>3、最大熵原理</vt:lpstr>
      <vt:lpstr>Number of Micro-states</vt:lpstr>
      <vt:lpstr>3.1热力学熵     Boltzmann </vt:lpstr>
      <vt:lpstr>3.2信息熵 香农 </vt:lpstr>
      <vt:lpstr>3.3 Jaynes’ Framework</vt:lpstr>
      <vt:lpstr>MaxEnt Framework</vt:lpstr>
      <vt:lpstr>最大熵原理 (MEP)</vt:lpstr>
      <vt:lpstr>Lagrangian Method</vt:lpstr>
      <vt:lpstr>   1、均匀分布 </vt:lpstr>
      <vt:lpstr>  2.（负）指数分布——以“斩乱麻”为例                 一个数值试验 </vt:lpstr>
      <vt:lpstr>步骤</vt:lpstr>
      <vt:lpstr>PowerPoint Presentation</vt:lpstr>
      <vt:lpstr>3、幂律分布</vt:lpstr>
      <vt:lpstr>4.一个推导分布的通用函数 </vt:lpstr>
      <vt:lpstr>PowerPoint Presentation</vt:lpstr>
      <vt:lpstr>PowerPoint Presentation</vt:lpstr>
      <vt:lpstr>5、最大熵出现之后将会怎样？</vt:lpstr>
      <vt:lpstr>最大熵产生原理(MEPP)</vt:lpstr>
      <vt:lpstr>最大流现象</vt:lpstr>
      <vt:lpstr>蚂蚁觅食实例</vt:lpstr>
      <vt:lpstr>Convolve</vt:lpstr>
      <vt:lpstr>reference</vt:lpstr>
    </vt:vector>
  </TitlesOfParts>
  <Company>FiSh'S WebSite 徐晓维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frank</dc:creator>
  <cp:lastModifiedBy>chengjun</cp:lastModifiedBy>
  <cp:revision>97</cp:revision>
  <dcterms:created xsi:type="dcterms:W3CDTF">2009-05-22T16:55:39Z</dcterms:created>
  <dcterms:modified xsi:type="dcterms:W3CDTF">2012-01-05T13:44:43Z</dcterms:modified>
</cp:coreProperties>
</file>