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8" r:id="rId5"/>
    <p:sldId id="264" r:id="rId6"/>
    <p:sldId id="265" r:id="rId7"/>
    <p:sldId id="261" r:id="rId8"/>
    <p:sldId id="262" r:id="rId9"/>
    <p:sldId id="270" r:id="rId10"/>
    <p:sldId id="263" r:id="rId11"/>
    <p:sldId id="259" r:id="rId12"/>
    <p:sldId id="266" r:id="rId13"/>
    <p:sldId id="271" r:id="rId14"/>
    <p:sldId id="272" r:id="rId15"/>
    <p:sldId id="273" r:id="rId16"/>
    <p:sldId id="274" r:id="rId17"/>
    <p:sldId id="260" r:id="rId18"/>
    <p:sldId id="267" r:id="rId19"/>
    <p:sldId id="276" r:id="rId20"/>
    <p:sldId id="269" r:id="rId21"/>
    <p:sldId id="275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8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29B52-4D69-4A80-BF69-C6A4A844E7D9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E5386-28C5-48A9-AEE9-40B5B1E89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693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E5386-28C5-48A9-AEE9-40B5B1E8973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795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 smtClean="0"/>
              <a:t>T</a:t>
            </a:r>
            <a:r>
              <a:rPr lang="en-US" altLang="zh-CN" dirty="0" smtClean="0"/>
              <a:t>opic </a:t>
            </a:r>
            <a:r>
              <a:rPr lang="en-US" altLang="zh-CN" dirty="0"/>
              <a:t>m</a:t>
            </a:r>
            <a:r>
              <a:rPr lang="en-US" altLang="zh-CN" dirty="0" smtClean="0"/>
              <a:t>odeling of social entrepreneur: A work note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Cheng-Jun Wang</a:t>
            </a:r>
          </a:p>
          <a:p>
            <a:r>
              <a:rPr lang="en-US" dirty="0" smtClean="0"/>
              <a:t>2013 Sep 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36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Get the </a:t>
            </a:r>
            <a:r>
              <a:rPr lang="en-US" dirty="0" smtClean="0"/>
              <a:t>topic-term matrix and topic-document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rs</a:t>
            </a:r>
            <a:r>
              <a:rPr lang="en-US" sz="2000" dirty="0" smtClean="0"/>
              <a:t> </a:t>
            </a:r>
            <a:r>
              <a:rPr lang="en-US" sz="2000" dirty="0"/>
              <a:t>= posterior(</a:t>
            </a:r>
            <a:r>
              <a:rPr lang="en-US" sz="2000" dirty="0" err="1"/>
              <a:t>jss_TM$CTM</a:t>
            </a:r>
            <a:r>
              <a:rPr lang="en-US" sz="2000" dirty="0"/>
              <a:t>, </a:t>
            </a:r>
            <a:r>
              <a:rPr lang="en-US" sz="2000" dirty="0" err="1" smtClean="0"/>
              <a:t>dtm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 smtClean="0"/>
              <a:t>rs$topics</a:t>
            </a:r>
            <a:r>
              <a:rPr lang="en-US" sz="2000" dirty="0" smtClean="0"/>
              <a:t> 		# </a:t>
            </a:r>
            <a:r>
              <a:rPr lang="en-US" sz="2000" dirty="0"/>
              <a:t>topics and documents</a:t>
            </a:r>
          </a:p>
          <a:p>
            <a:pPr marL="0" indent="0">
              <a:buNone/>
            </a:pPr>
            <a:r>
              <a:rPr lang="en-US" sz="2000" dirty="0" err="1" smtClean="0"/>
              <a:t>rs$terms</a:t>
            </a:r>
            <a:r>
              <a:rPr lang="en-US" sz="2000" dirty="0" smtClean="0"/>
              <a:t>  		# </a:t>
            </a:r>
            <a:r>
              <a:rPr lang="en-US" sz="2000" dirty="0"/>
              <a:t>topic and terms</a:t>
            </a:r>
          </a:p>
        </p:txBody>
      </p:sp>
      <p:pic>
        <p:nvPicPr>
          <p:cNvPr id="7170" name="Picture 2" descr="D:\Dropbox\Crystal_RA_Job\data\0. Figures\topic-document_innovation_3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359" t="11390" r="9101" b="14685"/>
          <a:stretch/>
        </p:blipFill>
        <p:spPr bwMode="auto">
          <a:xfrm>
            <a:off x="5838276" y="1628800"/>
            <a:ext cx="2982196" cy="28803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53136"/>
            <a:ext cx="68484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285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</a:t>
            </a:r>
            <a:r>
              <a:rPr lang="en-US" dirty="0" err="1" smtClean="0"/>
              <a:t>schwab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/>
              <a:t>The Schwab Foundation for Social Entrepreneurship provides unparalleled platforms at the regional and global level to highlight and advance leading models of sustainable social innovation.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85184"/>
            <a:ext cx="23812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0196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Dropbox\Crystal_RA_Job\Result\schwab\perplexity_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3465888" cy="31683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Dropbox\Crystal_RA_Job\Result\schwab\Perplexity_entrepreneur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596" y="683568"/>
            <a:ext cx="3105472" cy="3105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:\Dropbox\Crystal_RA_Job\Result\schwab\Perplexity_innova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588773"/>
            <a:ext cx="3249864" cy="32498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D:\Dropbox\Crystal_RA_Job\Result\schwab\Perplexity_shortIntr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66555"/>
            <a:ext cx="2888849" cy="28888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19672" y="83671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</a:t>
            </a:r>
          </a:p>
        </p:txBody>
      </p:sp>
      <p:sp>
        <p:nvSpPr>
          <p:cNvPr id="9" name="Rectangle 8"/>
          <p:cNvSpPr/>
          <p:nvPr/>
        </p:nvSpPr>
        <p:spPr>
          <a:xfrm>
            <a:off x="6228184" y="764704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Entrepreneur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83668" y="3645024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Innovation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98196" y="3742256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 Introduction</a:t>
            </a:r>
          </a:p>
        </p:txBody>
      </p:sp>
    </p:spTree>
    <p:extLst>
      <p:ext uri="{BB962C8B-B14F-4D97-AF65-F5344CB8AC3E}">
        <p14:creationId xmlns="" xmlns:p14="http://schemas.microsoft.com/office/powerpoint/2010/main" val="38657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7505" y="260648"/>
          <a:ext cx="8928991" cy="626469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42401"/>
                <a:gridCol w="858659"/>
                <a:gridCol w="858659"/>
                <a:gridCol w="858659"/>
                <a:gridCol w="858659"/>
                <a:gridCol w="858659"/>
                <a:gridCol w="858659"/>
                <a:gridCol w="858659"/>
                <a:gridCol w="847786"/>
                <a:gridCol w="869532"/>
                <a:gridCol w="858659"/>
              </a:tblGrid>
              <a:tr h="288532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/>
                        <a:t>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rural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educ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disabl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servic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educ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train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develop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health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school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peopl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</a:tr>
              <a:tr h="28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/>
                        <a:t>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land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school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peopl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develop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student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construct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peopl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medic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children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vision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</a:tr>
              <a:tr h="28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/>
                        <a:t>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women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youth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activ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rural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river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afford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children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servic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educ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million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</a:tr>
              <a:tr h="28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/>
                        <a:t>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electr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student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servic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client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teacher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local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medic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patient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student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glass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</a:tr>
              <a:tr h="28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/>
                        <a:t>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famili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teacher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social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farmer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learn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villag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activ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provid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youth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develop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</a:tr>
              <a:tr h="288532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</a:tr>
              <a:tr h="288532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11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12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13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15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17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18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19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20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35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/>
                        <a:t>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poor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water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peopl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servic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provid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vehicl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sustain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work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work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entrepreneur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</a:tr>
              <a:tr h="28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/>
                        <a:t>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communiti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villag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disabl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worker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develop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bank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resourc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employ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artisan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econom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</a:tr>
              <a:tr h="28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/>
                        <a:t>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rural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children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access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social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communiti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world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work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product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mother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world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</a:tr>
              <a:tr h="28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/>
                        <a:t>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activ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provid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children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bank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million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organ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bioregion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social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famili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countri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</a:tr>
              <a:tr h="28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/>
                        <a:t>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servic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famili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book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migrant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activ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manag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live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peopl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hiv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rural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</a:tr>
              <a:tr h="288532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</a:tr>
              <a:tr h="288532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21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Topic 22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23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24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25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26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27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28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29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Topic 30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/>
                        <a:t>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product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hous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wast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communiti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women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social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communiti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sustain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develop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area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</a:tr>
              <a:tr h="28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/>
                        <a:t>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rural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poor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develop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health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use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famili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local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develop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innov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social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</a:tr>
              <a:tr h="535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/>
                        <a:t>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entrepreneur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live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activ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mani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equip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help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citi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organ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new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peopl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</a:tr>
              <a:tr h="28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/>
                        <a:t>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communiti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slum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organ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activ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activ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communiti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urban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activ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product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live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</a:tr>
              <a:tr h="28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/>
                        <a:t>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need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communiti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recycl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live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communiti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creat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develop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/>
                        <a:t>food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 err="1"/>
                        <a:t>communiti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/>
                        <a:t>program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371" marR="5371" marT="5371" marB="0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563888" y="0"/>
            <a:ext cx="1512168" cy="260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7504" y="476665"/>
          <a:ext cx="8892473" cy="597667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89243"/>
                <a:gridCol w="860323"/>
                <a:gridCol w="860323"/>
                <a:gridCol w="860323"/>
                <a:gridCol w="860323"/>
                <a:gridCol w="860323"/>
                <a:gridCol w="860323"/>
                <a:gridCol w="860323"/>
                <a:gridCol w="860323"/>
                <a:gridCol w="860323"/>
                <a:gridCol w="860323"/>
              </a:tblGrid>
              <a:tr h="214225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Topic 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Topic 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Topic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Topic 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Topic 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Topic 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Topic 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Topic 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Topic 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Topic 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4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socil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yer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socil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tht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awrd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develop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work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awrd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socil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work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</a:tr>
              <a:tr h="214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work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indigen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awrd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develop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socil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work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tht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socil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compni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jne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</a:tr>
              <a:tr h="214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develop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togeth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work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educt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univers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project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yer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work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tht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mngement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</a:tr>
              <a:tr h="214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progrmm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cquir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univers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work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work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school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found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peopl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yer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fellow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</a:tr>
              <a:tr h="214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yer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first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develop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yer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communiti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yer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slum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citi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orgnizt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world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</a:tr>
              <a:tr h="214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busi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socil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right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socil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degre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technolog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sinc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tht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provid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public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</a:tr>
              <a:tr h="4175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/>
                        <a:t>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orgnizt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mni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foundtion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busi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ateneo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experi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interntionl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develop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build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posit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</a:tr>
              <a:tr h="4175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entrepreneur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right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found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children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mnil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environmentl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orgnizt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educt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serv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young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</a:tr>
              <a:tr h="214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estblish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club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sekem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peopl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yer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engin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first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help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develop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busi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</a:tr>
              <a:tr h="4175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/>
                        <a:t>10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entrepreneurship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friend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recogn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school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institut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receiv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need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disbl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work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studi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</a:tr>
              <a:tr h="214225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bg1"/>
                    </a:solidFill>
                  </a:tcPr>
                </a:tc>
              </a:tr>
              <a:tr h="214225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Topic 11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Topic 12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Topic 13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Topic 14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Topic 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Topic 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Topic 17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Topic 18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Topic 19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Topic 20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4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/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develop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busi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work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socil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school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sustinbl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tht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tht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univers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innovt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</a:tr>
              <a:tr h="214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tht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univers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nigeri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ledership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develop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develop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awrd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univers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awrd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tech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</a:tr>
              <a:tr h="214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mngement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develop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socil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peopl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educt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work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world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work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servic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communiti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</a:tr>
              <a:tr h="214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awrd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indi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awrd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serv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work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univers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fellow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develop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serv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univers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</a:tr>
              <a:tr h="305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indi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time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interntionl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work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univers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compni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helth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women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receiv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ceo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</a:tr>
              <a:tr h="2988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helth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socil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lso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globl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socil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one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interntionl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educt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tht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work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</a:tr>
              <a:tr h="214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/>
                        <a:t>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found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tht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specil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busi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fellow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new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univers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peopl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lern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amer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</a:tr>
              <a:tr h="387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public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world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energi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sector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entrepreneurship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led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globl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degre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school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cofound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</a:tr>
              <a:tr h="214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/>
                        <a:t>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univers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engin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telpk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vision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first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oliveir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econom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afric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yer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provid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</a:tr>
              <a:tr h="30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/>
                        <a:t>10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bngldesh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peopl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disbl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south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busi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nercessin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/>
                        <a:t>work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/>
                        <a:t>unit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microfinnc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/>
                        <a:t>wht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76" marR="7376" marT="7376" marB="0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91880" y="44624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Entrepreneur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9512" y="404664"/>
          <a:ext cx="8712969" cy="637375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219"/>
                <a:gridCol w="843975"/>
                <a:gridCol w="843975"/>
                <a:gridCol w="843975"/>
                <a:gridCol w="843975"/>
                <a:gridCol w="843975"/>
                <a:gridCol w="843975"/>
                <a:gridCol w="843975"/>
                <a:gridCol w="843975"/>
                <a:gridCol w="843975"/>
                <a:gridCol w="843975"/>
              </a:tblGrid>
              <a:tr h="241444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Topic 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Topic 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1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develop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villag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busi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disabl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busi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artisan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develop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electr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sustain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wast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</a:tr>
              <a:tr h="241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social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rural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pizzo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peopl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unit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work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servic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develop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project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collect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</a:tr>
              <a:tr h="2837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children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construct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regionalwert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employ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rat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artist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busi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famili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communiti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recycl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</a:tr>
              <a:tr h="241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creat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product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region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provid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programm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one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also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communiti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carbon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compani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</a:tr>
              <a:tr h="241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servic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train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pay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aid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cooper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addit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group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system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compani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manag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</a:tr>
              <a:tr h="24145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11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Topic 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13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Topic 14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15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17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18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19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20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1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educ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ytf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organ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peopl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women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communiti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innov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farmer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children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world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</a:tr>
              <a:tr h="241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school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work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compani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work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includ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centr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health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support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communiti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toilet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</a:tr>
              <a:tr h="241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develop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children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peopl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provid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social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local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mobil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communiti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project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sanit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</a:tr>
              <a:tr h="241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student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academi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volunt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communiti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product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cooper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new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train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urban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global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</a:tr>
              <a:tr h="241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land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communiti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product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employ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train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develop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open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local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busi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comic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</a:tr>
              <a:tr h="24145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21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Topic 22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23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Topic 24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25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Topic 26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27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28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29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30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1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servic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program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care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health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servic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health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bank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social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communiti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youth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</a:tr>
              <a:tr h="241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peopl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dot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provid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peopl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provid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commcar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provid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develop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product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peopl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</a:tr>
              <a:tr h="241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young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local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eye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develop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loan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chw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servic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communiti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rural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offer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</a:tr>
              <a:tr h="241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emerg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network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patient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bicycl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migrant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communiti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client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organ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hapinoy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market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</a:tr>
              <a:tr h="27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provid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train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servic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healthcar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develop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improv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poor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manag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villag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environment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</a:tr>
              <a:tr h="24145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31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32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33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34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35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36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37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38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39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Topic 40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1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light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communiti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sustain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efe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educ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social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conserv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busi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health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social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</a:tr>
              <a:tr h="258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solar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farmer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develop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educ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school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busi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environment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social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servic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develop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</a:tr>
              <a:tr h="241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energi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econom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sekem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market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student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develop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ipe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manag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communiti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peopl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</a:tr>
              <a:tr h="241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member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develop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project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peopl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teacher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communiti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lifeg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train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provid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provid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</a:tr>
              <a:tr h="241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/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servic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organ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organ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chang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train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organ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sustain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/>
                        <a:t>communiti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/>
                        <a:t>work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/>
                        <a:t>communiti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97" marR="7697" marT="7697" marB="0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635896" y="0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Innovation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3567" y="352762"/>
          <a:ext cx="7704858" cy="62445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90448"/>
                <a:gridCol w="1422882"/>
                <a:gridCol w="1422882"/>
                <a:gridCol w="1422882"/>
                <a:gridCol w="1422882"/>
                <a:gridCol w="1422882"/>
              </a:tblGrid>
              <a:tr h="255301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Topic 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Topic 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Topic 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Topic 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Topic 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/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social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develop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/>
                        <a:t>econom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poor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sustain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/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compani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social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organ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help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world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/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develop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support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educ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develop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/>
                        <a:t>busi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/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product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sustain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/>
                        <a:t>communiti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urban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live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/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farm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work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/>
                        <a:t>opportun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women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/>
                        <a:t>provid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/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peopl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educ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lowincom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promot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benefit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/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/>
                        <a:t>communiti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improv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develop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cultur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product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/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/>
                        <a:t>valu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help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social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work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condit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/>
                        <a:t>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farmer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individu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nation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new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million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/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organ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econom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/>
                        <a:t>improv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rural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/>
                        <a:t>practic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Topic 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Topic 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Topic 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Topic 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Topic 10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/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water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rural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health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provid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/>
                        <a:t>technolog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/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solar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villag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/>
                        <a:t>servic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servic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peopl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/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/>
                        <a:t>energi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servic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/>
                        <a:t>qualiti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train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/>
                        <a:t>promot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/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innov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provid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provid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job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develop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/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world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communiti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access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youth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use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/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area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afford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medic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busi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/>
                        <a:t>educ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/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develop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sustain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care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creat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/>
                        <a:t>programm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/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/>
                        <a:t>technolog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train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work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societi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/>
                        <a:t>improv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/>
                        <a:t>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system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work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/>
                        <a:t>improv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programm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young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/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/>
                        <a:t>empow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develop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children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/>
                        <a:t>opportun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/>
                        <a:t>social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19872" y="0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 Introduction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</a:t>
            </a:r>
            <a:r>
              <a:rPr lang="en-US" dirty="0" err="1" smtClean="0"/>
              <a:t>ASHoKA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 err="1"/>
              <a:t>Ashoka</a:t>
            </a:r>
            <a:r>
              <a:rPr lang="en-US" dirty="0"/>
              <a:t> is the largest network of social entrepreneurs worldwide, with nearly 3,000 </a:t>
            </a:r>
            <a:r>
              <a:rPr lang="en-US" dirty="0" err="1"/>
              <a:t>Ashoka</a:t>
            </a:r>
            <a:r>
              <a:rPr lang="en-US" dirty="0"/>
              <a:t> Fellows in 70 countries putting their system changing ideas into practice on a global scale.  </a:t>
            </a:r>
          </a:p>
        </p:txBody>
      </p:sp>
      <p:pic>
        <p:nvPicPr>
          <p:cNvPr id="1026" name="Picture 2" descr="Ho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90157"/>
            <a:ext cx="1285875" cy="1362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706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Dropbox\Crystal_RA_Job\Result\ashoka\Perplexity_idea_30_CT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72" y="854968"/>
            <a:ext cx="2790056" cy="27900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73832" y="3632448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98196" y="3645024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</a:p>
        </p:txBody>
      </p:sp>
      <p:sp>
        <p:nvSpPr>
          <p:cNvPr id="4" name="Rectangle 3"/>
          <p:cNvSpPr/>
          <p:nvPr/>
        </p:nvSpPr>
        <p:spPr>
          <a:xfrm>
            <a:off x="1475656" y="78334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</a:p>
        </p:txBody>
      </p:sp>
      <p:pic>
        <p:nvPicPr>
          <p:cNvPr id="9219" name="Picture 3" descr="D:\Dropbox\Crystal_RA_Job\Result\ashoka\Perplexity_introduction_5_CT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304" y="854968"/>
            <a:ext cx="2790056" cy="27900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228184" y="764704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</a:t>
            </a:r>
          </a:p>
        </p:txBody>
      </p:sp>
      <p:pic>
        <p:nvPicPr>
          <p:cNvPr id="9220" name="Picture 4" descr="D:\Dropbox\Crystal_RA_Job\Result\ashoka\Perplexity_person_120_gibbs20_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81" y="4102296"/>
            <a:ext cx="2602560" cy="26025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D:\Dropbox\Crystal_RA_Job\Result\ashoka\Perplexity_problem_130_gibbs10_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156" y="4092242"/>
            <a:ext cx="2475148" cy="24751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982226" y="3659342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</a:t>
            </a:r>
          </a:p>
        </p:txBody>
      </p:sp>
      <p:pic>
        <p:nvPicPr>
          <p:cNvPr id="9222" name="Picture 6" descr="D:\Dropbox\Crystal_RA_Job\Result\ashoka\Perplexity_strategy_180_gibbs20_4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650" y="4092242"/>
            <a:ext cx="2367645" cy="23676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509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27583" y="1700808"/>
          <a:ext cx="7704857" cy="369625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90447"/>
                <a:gridCol w="1422882"/>
                <a:gridCol w="1422882"/>
                <a:gridCol w="1422882"/>
                <a:gridCol w="1422882"/>
                <a:gridCol w="1422882"/>
              </a:tblGrid>
              <a:tr h="319985"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Topic 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Topic 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Topic 3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Topic 4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Topic 5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</a:tr>
              <a:tr h="4000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/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women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women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environment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/>
                        <a:t>busi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women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/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environment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/>
                        <a:t>center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/>
                        <a:t>disabl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/>
                        <a:t>communic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protect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319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/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human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/>
                        <a:t>conserv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women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/>
                        <a:t>produc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student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319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/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farmer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/>
                        <a:t>violenc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/>
                        <a:t>busi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/>
                        <a:t>learn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legal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319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/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worker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/>
                        <a:t>farmer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field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/>
                        <a:t>hous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land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319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/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foster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/>
                        <a:t>legal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prevent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/>
                        <a:t>univers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/>
                        <a:t>citi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3762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/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mental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/>
                        <a:t>villag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livelihood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/>
                        <a:t>valu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environment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319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/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student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/>
                        <a:t>human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/>
                        <a:t>strategi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/>
                        <a:t>polit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/>
                        <a:t>center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319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/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/>
                        <a:t>industri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/>
                        <a:t>food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offer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teach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/>
                        <a:t>campaign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319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/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/>
                        <a:t>disabl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/>
                        <a:t>forest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/>
                        <a:t>technolog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/>
                        <a:t>technolog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/>
                        <a:t>altern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51920" y="1196752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knowledge of TM</a:t>
            </a:r>
          </a:p>
          <a:p>
            <a:r>
              <a:rPr lang="en-US" dirty="0" smtClean="0"/>
              <a:t>Procedures of TM</a:t>
            </a:r>
          </a:p>
          <a:p>
            <a:r>
              <a:rPr lang="en-US" dirty="0" smtClean="0"/>
              <a:t>Results: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Part 1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055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Number of topics for </a:t>
            </a:r>
            <a:r>
              <a:rPr lang="en-US" dirty="0" smtClean="0"/>
              <a:t>Strategy = 180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51081390"/>
              </p:ext>
            </p:extLst>
          </p:nvPr>
        </p:nvGraphicFramePr>
        <p:xfrm>
          <a:off x="251520" y="2492896"/>
          <a:ext cx="8676455" cy="324036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04687"/>
                <a:gridCol w="704687"/>
                <a:gridCol w="822874"/>
                <a:gridCol w="720080"/>
                <a:gridCol w="792088"/>
                <a:gridCol w="864096"/>
                <a:gridCol w="792088"/>
                <a:gridCol w="936104"/>
                <a:gridCol w="792088"/>
                <a:gridCol w="792088"/>
                <a:gridCol w="755575"/>
              </a:tblGrid>
              <a:tr h="325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Topic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women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michal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sport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girl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highway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sister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athlet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fenc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ambul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villag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5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Topic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javier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campus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energi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amazon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clinic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wood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wildlif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speci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bandung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</a:tr>
              <a:tr h="325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Topic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mike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mexican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user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emiss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carbon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mexico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bioga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fertil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nepal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csos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5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Topic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export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consum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mexico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coffe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investor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breed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mari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grower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</a:tr>
              <a:tr h="325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Topic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broadcast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veteran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victoria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afterschool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ciudadano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news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journalist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teen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weaver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1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Topic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medicin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mexico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camp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mauricio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sibl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clinic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treatment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healer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indigen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bengal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</a:tr>
              <a:tr h="325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Topic 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farmer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crop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farm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villag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water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tree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speci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irrig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5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Topic 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dream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farm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villag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farmer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anim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rabbit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livestock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breed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clinic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agribusi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</a:tr>
              <a:tr h="325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Topic 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hospit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medicin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tortur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soul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township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conserv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cell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amazon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anemia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5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Topic 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migrant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burmes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thai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william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thailand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francisco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paul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journalist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solar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daniel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75856" y="980728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</a:p>
        </p:txBody>
      </p:sp>
    </p:spTree>
    <p:extLst>
      <p:ext uri="{BB962C8B-B14F-4D97-AF65-F5344CB8AC3E}">
        <p14:creationId xmlns="" xmlns:p14="http://schemas.microsoft.com/office/powerpoint/2010/main" val="30773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do list</a:t>
            </a:r>
            <a:endParaRPr lang="zh-CN" altLang="en-US" dirty="0"/>
          </a:p>
        </p:txBody>
      </p:sp>
      <p:pic>
        <p:nvPicPr>
          <p:cNvPr id="3" name="Picture 2" descr="D:\Dropbox\Crystal_RA_Job\data\0. Figures\topic-document_innovation_3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359" t="11390" r="9101" b="14685"/>
          <a:stretch/>
        </p:blipFill>
        <p:spPr bwMode="auto">
          <a:xfrm>
            <a:off x="5940152" y="1484784"/>
            <a:ext cx="1886330" cy="18218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LDA vs. CTM</a:t>
            </a:r>
          </a:p>
          <a:p>
            <a:r>
              <a:rPr lang="en-US" sz="2000" dirty="0"/>
              <a:t>VEM vs. Gibbs </a:t>
            </a:r>
            <a:r>
              <a:rPr lang="en-US" sz="2000" dirty="0" smtClean="0"/>
              <a:t>sampling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2314715"/>
            <a:ext cx="6234901" cy="435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248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600075"/>
            <a:ext cx="752475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2464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71450"/>
            <a:ext cx="8963025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339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92610"/>
            <a:ext cx="72294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0968"/>
            <a:ext cx="82867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1291"/>
            <a:ext cx="70675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554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Step 1: Data </a:t>
            </a:r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dtm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DocumentTermMatrix</a:t>
            </a:r>
            <a:r>
              <a:rPr lang="en-US" dirty="0"/>
              <a:t>(corpus,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control </a:t>
            </a:r>
            <a:r>
              <a:rPr lang="en-US" dirty="0"/>
              <a:t>= </a:t>
            </a:r>
            <a:r>
              <a:rPr lang="en-US" dirty="0" smtClean="0"/>
              <a:t> list(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stemming </a:t>
            </a:r>
            <a:r>
              <a:rPr lang="en-US" sz="1800" dirty="0"/>
              <a:t>= TRUE,  </a:t>
            </a:r>
          </a:p>
          <a:p>
            <a:pPr marL="0" indent="0">
              <a:buNone/>
            </a:pPr>
            <a:r>
              <a:rPr lang="en-US" sz="1800" dirty="0" smtClean="0"/>
              <a:t>     		</a:t>
            </a:r>
            <a:r>
              <a:rPr lang="en-US" sz="1800" dirty="0" err="1" smtClean="0"/>
              <a:t>stopwords</a:t>
            </a:r>
            <a:r>
              <a:rPr lang="en-US" sz="1800" dirty="0" smtClean="0"/>
              <a:t> </a:t>
            </a:r>
            <a:r>
              <a:rPr lang="en-US" sz="1800" dirty="0"/>
              <a:t>= TRUE,</a:t>
            </a:r>
          </a:p>
          <a:p>
            <a:pPr marL="0" indent="0">
              <a:buNone/>
            </a:pPr>
            <a:r>
              <a:rPr lang="en-US" sz="1800" dirty="0" smtClean="0"/>
              <a:t>     		</a:t>
            </a:r>
            <a:r>
              <a:rPr lang="en-US" sz="1800" dirty="0" err="1" smtClean="0"/>
              <a:t>wordLengths</a:t>
            </a:r>
            <a:r>
              <a:rPr lang="en-US" sz="1800" dirty="0" smtClean="0"/>
              <a:t>=c(4</a:t>
            </a:r>
            <a:r>
              <a:rPr lang="en-US" sz="1800" dirty="0"/>
              <a:t>, 15), </a:t>
            </a:r>
          </a:p>
          <a:p>
            <a:pPr marL="0" indent="0">
              <a:buNone/>
            </a:pPr>
            <a:r>
              <a:rPr lang="en-US" sz="1800" dirty="0" smtClean="0"/>
              <a:t>     		bounds </a:t>
            </a:r>
            <a:r>
              <a:rPr lang="en-US" sz="1800" dirty="0"/>
              <a:t>= list(global = c(5,Inf)),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removeNumbers</a:t>
            </a:r>
            <a:r>
              <a:rPr lang="en-US" sz="1800" dirty="0" smtClean="0"/>
              <a:t> </a:t>
            </a:r>
            <a:r>
              <a:rPr lang="en-US" sz="1800" dirty="0"/>
              <a:t>= TRUE, </a:t>
            </a:r>
          </a:p>
          <a:p>
            <a:pPr marL="0" indent="0">
              <a:buNone/>
            </a:pPr>
            <a:r>
              <a:rPr lang="en-US" sz="1800" dirty="0"/>
              <a:t>          </a:t>
            </a:r>
            <a:r>
              <a:rPr lang="en-US" sz="1800" dirty="0" smtClean="0"/>
              <a:t>		</a:t>
            </a:r>
            <a:r>
              <a:rPr lang="en-US" sz="1800" dirty="0" err="1" smtClean="0"/>
              <a:t>removePunctuation</a:t>
            </a:r>
            <a:r>
              <a:rPr lang="en-US" sz="1800" dirty="0" smtClean="0"/>
              <a:t>  </a:t>
            </a:r>
            <a:r>
              <a:rPr lang="en-US" sz="1800" dirty="0"/>
              <a:t>= </a:t>
            </a:r>
            <a:r>
              <a:rPr lang="en-US" sz="1600" dirty="0"/>
              <a:t>list(</a:t>
            </a:r>
            <a:r>
              <a:rPr lang="en-US" sz="1600" dirty="0" err="1"/>
              <a:t>preserve_intra_word_dashes</a:t>
            </a:r>
            <a:r>
              <a:rPr lang="en-US" sz="1600" dirty="0"/>
              <a:t> = FALSE</a:t>
            </a:r>
            <a:r>
              <a:rPr lang="en-US" sz="1600" dirty="0" smtClean="0"/>
              <a:t>),</a:t>
            </a:r>
            <a:endParaRPr lang="en-US" sz="1600" dirty="0"/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		encoding </a:t>
            </a:r>
            <a:r>
              <a:rPr lang="en-US" sz="1800" dirty="0"/>
              <a:t>= "UTF-8" </a:t>
            </a:r>
          </a:p>
        </p:txBody>
      </p:sp>
    </p:spTree>
    <p:extLst>
      <p:ext uri="{BB962C8B-B14F-4D97-AF65-F5344CB8AC3E}">
        <p14:creationId xmlns="" xmlns:p14="http://schemas.microsoft.com/office/powerpoint/2010/main" val="21780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Identify the number of topics by calculating the </a:t>
            </a:r>
            <a:r>
              <a:rPr lang="en-US" dirty="0" smtClean="0"/>
              <a:t>perplexity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Using </a:t>
            </a:r>
            <a:r>
              <a:rPr lang="en-US" sz="2000" dirty="0"/>
              <a:t>10-fold cross-validation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Train topic models with 90% data, and test with the other 10% </a:t>
            </a:r>
            <a:r>
              <a:rPr lang="en-US" sz="2000" dirty="0" smtClean="0"/>
              <a:t>data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r>
              <a:rPr lang="en-US" altLang="zh-CN" sz="2000" dirty="0" smtClean="0"/>
              <a:t>To model an unknown probability distribution </a:t>
            </a: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, based on a training sample that was drawn from </a:t>
            </a: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. Given a proposed probability model </a:t>
            </a:r>
            <a:r>
              <a:rPr lang="en-US" altLang="zh-CN" sz="2000" i="1" dirty="0" smtClean="0"/>
              <a:t>q</a:t>
            </a:r>
            <a:r>
              <a:rPr lang="en-US" altLang="zh-CN" sz="2000" dirty="0" smtClean="0"/>
              <a:t>, one may evaluate </a:t>
            </a:r>
            <a:r>
              <a:rPr lang="en-US" altLang="zh-CN" sz="2000" i="1" dirty="0" smtClean="0"/>
              <a:t>q</a:t>
            </a:r>
            <a:r>
              <a:rPr lang="en-US" altLang="zh-CN" sz="2000" dirty="0" smtClean="0"/>
              <a:t> by asking how well it predicts a separate test sample 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 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 ..., </a:t>
            </a:r>
            <a:r>
              <a:rPr lang="en-US" altLang="zh-CN" sz="2000" i="1" dirty="0" err="1" smtClean="0"/>
              <a:t>x</a:t>
            </a:r>
            <a:r>
              <a:rPr lang="en-US" altLang="zh-CN" sz="2000" i="1" baseline="-25000" dirty="0" err="1" smtClean="0"/>
              <a:t>N</a:t>
            </a:r>
            <a:r>
              <a:rPr lang="en-US" altLang="zh-CN" sz="2000" dirty="0" smtClean="0"/>
              <a:t> also drawn from </a:t>
            </a: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. The perplexity of the model </a:t>
            </a:r>
            <a:r>
              <a:rPr lang="en-US" altLang="zh-CN" sz="2000" i="1" dirty="0" smtClean="0"/>
              <a:t>q</a:t>
            </a:r>
            <a:r>
              <a:rPr lang="en-US" altLang="zh-CN" sz="2000" dirty="0" smtClean="0"/>
              <a:t> is defined as:</a:t>
            </a:r>
          </a:p>
          <a:p>
            <a:endParaRPr lang="en-US" altLang="zh-CN" sz="1900" dirty="0" smtClean="0"/>
          </a:p>
          <a:p>
            <a:endParaRPr lang="en-US" altLang="zh-CN" sz="1900" dirty="0" smtClean="0"/>
          </a:p>
          <a:p>
            <a:endParaRPr lang="en-US" altLang="zh-CN" sz="1900" dirty="0" smtClean="0"/>
          </a:p>
          <a:p>
            <a:endParaRPr lang="en-US" altLang="zh-CN" sz="1900" dirty="0" smtClean="0"/>
          </a:p>
          <a:p>
            <a:endParaRPr lang="en-US" altLang="zh-CN" sz="1900" dirty="0" smtClean="0"/>
          </a:p>
          <a:p>
            <a:endParaRPr lang="en-US" altLang="zh-CN" sz="1900" dirty="0" smtClean="0"/>
          </a:p>
          <a:p>
            <a:endParaRPr lang="en-US" altLang="zh-CN" sz="19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170" name="Picture 2" descr="2^{-\sum_{i=1}^N \frac{1}{N} \log_2 q(x_i)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4653136"/>
            <a:ext cx="2898322" cy="504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6649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Better models 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 of the unknown distribution 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 will tend to assign higher probabilities 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i="1" baseline="-25000" dirty="0" smtClean="0"/>
              <a:t>i</a:t>
            </a:r>
            <a:r>
              <a:rPr lang="en-US" altLang="zh-CN" sz="2400" dirty="0" smtClean="0"/>
              <a:t>) to the test events. Thus, they have lower perplexity: they are less surprised by the test sample.</a:t>
            </a:r>
          </a:p>
          <a:p>
            <a:endParaRPr lang="zh-CN" altLang="en-US" dirty="0"/>
          </a:p>
        </p:txBody>
      </p:sp>
      <p:pic>
        <p:nvPicPr>
          <p:cNvPr id="4" name="Picture 2" descr="http://farm8.staticflickr.com/7290/9633619385_13a1472d1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232" b="4283"/>
          <a:stretch>
            <a:fillRect/>
          </a:stretch>
        </p:blipFill>
        <p:spPr bwMode="auto">
          <a:xfrm>
            <a:off x="2771800" y="3212975"/>
            <a:ext cx="4464496" cy="31623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1311</Words>
  <Application>Microsoft Office PowerPoint</Application>
  <PresentationFormat>On-screen Show (4:3)</PresentationFormat>
  <Paragraphs>1061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佈景主題</vt:lpstr>
      <vt:lpstr>Topic modeling of social entrepreneur: A work note</vt:lpstr>
      <vt:lpstr>Outline</vt:lpstr>
      <vt:lpstr>Background information</vt:lpstr>
      <vt:lpstr>Slide 4</vt:lpstr>
      <vt:lpstr>Slide 5</vt:lpstr>
      <vt:lpstr>Slide 6</vt:lpstr>
      <vt:lpstr>Step 1: Data pre-processing</vt:lpstr>
      <vt:lpstr>Step 2: Identify the number of topics by calculating the perplexity</vt:lpstr>
      <vt:lpstr>Slide 9</vt:lpstr>
      <vt:lpstr>Step 3: Get the topic-term matrix and topic-document matrix</vt:lpstr>
      <vt:lpstr>Part 1: schwab</vt:lpstr>
      <vt:lpstr>Slide 12</vt:lpstr>
      <vt:lpstr>Slide 13</vt:lpstr>
      <vt:lpstr>Slide 14</vt:lpstr>
      <vt:lpstr>Slide 15</vt:lpstr>
      <vt:lpstr>Slide 16</vt:lpstr>
      <vt:lpstr>Part 2: ASHoKA</vt:lpstr>
      <vt:lpstr>Slide 18</vt:lpstr>
      <vt:lpstr>Slide 19</vt:lpstr>
      <vt:lpstr>Slide 20</vt:lpstr>
      <vt:lpstr>To do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of social entrepreneur: A work note</dc:title>
  <dc:creator>local account in OM150142</dc:creator>
  <cp:lastModifiedBy>chengjun</cp:lastModifiedBy>
  <cp:revision>18</cp:revision>
  <dcterms:created xsi:type="dcterms:W3CDTF">2013-09-04T08:28:11Z</dcterms:created>
  <dcterms:modified xsi:type="dcterms:W3CDTF">2013-09-06T02:56:38Z</dcterms:modified>
</cp:coreProperties>
</file>