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480175" cy="6480175"/>
  <p:notesSz cx="6858000" cy="9144000"/>
  <p:defaultTextStyle>
    <a:defPPr>
      <a:defRPr lang="zh-CN"/>
    </a:defPPr>
    <a:lvl1pPr marL="0" algn="l" defTabSz="842873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1pPr>
    <a:lvl2pPr marL="421436" algn="l" defTabSz="842873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2pPr>
    <a:lvl3pPr marL="842873" algn="l" defTabSz="842873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3pPr>
    <a:lvl4pPr marL="1264307" algn="l" defTabSz="842873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4pPr>
    <a:lvl5pPr marL="1685744" algn="l" defTabSz="842873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5pPr>
    <a:lvl6pPr marL="2107180" algn="l" defTabSz="842873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6pPr>
    <a:lvl7pPr marL="2528617" algn="l" defTabSz="842873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7pPr>
    <a:lvl8pPr marL="2950052" algn="l" defTabSz="842873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8pPr>
    <a:lvl9pPr marL="3371488" algn="l" defTabSz="842873" rtl="0" eaLnBrk="1" latinLnBrk="0" hangingPunct="1">
      <a:defRPr sz="16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2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search\Dropbox\Dissertation\Slides\J-curve%20model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b="0" dirty="0"/>
              <a:t>a</a:t>
            </a:r>
          </a:p>
        </c:rich>
      </c:tx>
      <c:layout>
        <c:manualLayout>
          <c:xMode val="edge"/>
          <c:yMode val="edge"/>
          <c:x val="0.48701698594909981"/>
          <c:y val="3.9190515278129225E-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4272730505909662"/>
          <c:y val="8.9669812501564694E-2"/>
          <c:w val="0.71409087250489789"/>
          <c:h val="0.70744434638243769"/>
        </c:manualLayout>
      </c:layout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Percentage of interpersonal source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Sheet1!$C$2:$C$6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0.73000000000000098</c:v>
                </c:pt>
                <c:pt idx="3">
                  <c:v>0.93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0%</c:formatCode>
                <c:ptCount val="5"/>
                <c:pt idx="0">
                  <c:v>0.1</c:v>
                </c:pt>
                <c:pt idx="1">
                  <c:v>0.02</c:v>
                </c:pt>
                <c:pt idx="2">
                  <c:v>0.04</c:v>
                </c:pt>
                <c:pt idx="3" formatCode="0.00%">
                  <c:v>8.5000000000000006E-2</c:v>
                </c:pt>
                <c:pt idx="4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9F-0C4A-8019-915CCF686B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smooth val="0"/>
        <c:axId val="1833157088"/>
        <c:axId val="1833163024"/>
      </c:lineChart>
      <c:catAx>
        <c:axId val="1833157088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sz="1200" dirty="0"/>
                  <a:t>新闻扩散的规模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.4146942694224498"/>
              <c:y val="0.869274944608681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33163024"/>
        <c:crosses val="autoZero"/>
        <c:auto val="1"/>
        <c:lblAlgn val="ctr"/>
        <c:lblOffset val="100"/>
        <c:noMultiLvlLbl val="0"/>
      </c:catAx>
      <c:valAx>
        <c:axId val="1833163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sz="1200" dirty="0"/>
                  <a:t>人际传播渠道所占比例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3.03230115675076E-2"/>
              <c:y val="0.1153228375021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3315708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0.56212</cdr:x>
      <cdr:y>0.11025</cdr:y>
    </cdr:from>
    <cdr:to>
      <cdr:x>0.79245</cdr:x>
      <cdr:y>0.68663</cdr:y>
    </cdr:to>
    <cdr:grpSp>
      <cdr:nvGrpSpPr>
        <cdr:cNvPr id="4" name="组合 3">
          <a:extLst xmlns:a="http://schemas.openxmlformats.org/drawingml/2006/main">
            <a:ext uri="{FF2B5EF4-FFF2-40B4-BE49-F238E27FC236}">
              <a16:creationId xmlns:a16="http://schemas.microsoft.com/office/drawing/2014/main" id="{3DEAD7C6-468E-A847-86A1-864CB855F92F}"/>
            </a:ext>
          </a:extLst>
        </cdr:cNvPr>
        <cdr:cNvGrpSpPr/>
      </cdr:nvGrpSpPr>
      <cdr:grpSpPr>
        <a:xfrm xmlns:a="http://schemas.openxmlformats.org/drawingml/2006/main">
          <a:off x="3303334" y="357274"/>
          <a:ext cx="1353548" cy="1867805"/>
          <a:chOff x="2800668" y="385947"/>
          <a:chExt cx="1185739" cy="1935151"/>
        </a:xfrm>
      </cdr:grpSpPr>
      <cdr:sp macro="" textlink="">
        <cdr:nvSpPr>
          <cdr:cNvPr id="2" name="文本框 55"/>
          <cdr:cNvSpPr txBox="1"/>
        </cdr:nvSpPr>
        <cdr:spPr>
          <a:xfrm xmlns:a="http://schemas.openxmlformats.org/drawingml/2006/main">
            <a:off x="3289177" y="385947"/>
            <a:ext cx="697230" cy="297180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w="6350">
            <a:noFill/>
          </a:ln>
        </cdr:spPr>
        <cdr:txBody>
  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 xmlns:a="http://schemas.openxmlformats.org/drawingml/2006/main"/>
          <a:p xmlns:a="http://schemas.openxmlformats.org/drawingml/2006/main">
            <a:pPr indent="301625">
              <a:lnSpc>
                <a:spcPct val="107000"/>
              </a:lnSpc>
            </a:pPr>
            <a:r>
              <a:rPr lang="en-US" altLang="zh-CN" sz="14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</a:t>
            </a:r>
            <a:endParaRPr lang="zh-CN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cdr:txBody>
      </cdr:sp>
      <cdr:sp macro="" textlink="">
        <cdr:nvSpPr>
          <cdr:cNvPr id="3" name="文本框 55"/>
          <cdr:cNvSpPr txBox="1"/>
        </cdr:nvSpPr>
        <cdr:spPr>
          <a:xfrm xmlns:a="http://schemas.openxmlformats.org/drawingml/2006/main">
            <a:off x="2800668" y="2023917"/>
            <a:ext cx="697230" cy="297181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w="6350">
            <a:noFill/>
          </a:ln>
        </cdr:spPr>
        <cdr:txBody>
  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 xmlns:a="http://schemas.openxmlformats.org/drawingml/2006/main"/>
          <a:p xmlns:a="http://schemas.openxmlformats.org/drawingml/2006/main">
            <a:pPr indent="301625">
              <a:lnSpc>
                <a:spcPct val="107000"/>
              </a:lnSpc>
            </a:pPr>
            <a:r>
              <a:rPr lang="en-US" altLang="zh-CN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cdr:txBody>
      </cdr:sp>
    </cdr:grp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A02B8-E827-604C-8BE8-CA31F0D12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22" y="1060530"/>
            <a:ext cx="4860131" cy="225606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57AB50-64E5-8849-B252-7CE90D313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22" y="3403594"/>
            <a:ext cx="4860131" cy="156454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FD3BC-B2AF-FF42-AD4D-18FDA2A7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E07AF-960E-464C-8A51-1DF1DA45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0AC82-1CD4-EF43-8D30-2D865FC8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08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609D4-A880-8D4E-925E-3FDD6D36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F6F3DF-AC7E-1E41-8596-8369CFFB8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215EB-5B53-264D-BD70-6EFDCF63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9A16B1-BA3F-1141-96C4-1466ACA1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533ED-36BB-CD49-A6F9-55C783F1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056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D2C9D9-D185-5F41-9620-A39D18F1E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637376" y="345010"/>
            <a:ext cx="1397288" cy="549164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2BE676-724A-3043-8851-4FD19B84E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5513" y="345010"/>
            <a:ext cx="4110861" cy="549164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5E41F6-0EF2-954C-A272-A8A04689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11D92-502B-1F4E-B2D6-997E33BB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2A1BA-CB95-C646-AFE1-7B89A5F7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784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C4DCE-EBB3-CA4A-AA5C-AC3B4AA84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545C0-1685-4542-A40B-3F95D4368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35DB0-29EA-FB44-B0AB-8459FF061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924B5-88E3-B34F-91EA-3BDF2AD9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59B39-2712-6E47-B169-03124E2B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036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FD5F2-D5EA-2640-81DD-ABD74A7B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39" y="1615548"/>
            <a:ext cx="5589151" cy="269557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0B4F4F-1596-B641-A116-04759ED51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139" y="4336621"/>
            <a:ext cx="5589151" cy="1417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E5500-96CF-7F4C-BED5-091BCB14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C2181-1E94-B94B-B31D-5D439156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4C813-075F-9847-B76B-1C52FDB9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78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61A68-49EF-F84B-B8D1-7F77A056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437A3-7EDE-EE41-9012-8C09DF451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5513" y="1725047"/>
            <a:ext cx="2754074" cy="4111612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7F9A51-2E1E-794F-8DA9-1BF8CA935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80589" y="1725047"/>
            <a:ext cx="2754074" cy="4111612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F8C1E8-DDAC-E043-86B1-43A42F09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E3C752-A312-B14B-B240-0FB319A1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9EF5EE-01E2-3E40-8282-E00275E0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31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D6629-B511-CB4C-B0AB-63EE6682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58" y="345013"/>
            <a:ext cx="5589151" cy="1252534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090A1B-05A7-574B-B98C-11132EAA2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57" y="1588544"/>
            <a:ext cx="2741417" cy="7785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172EF4-C49B-6A45-B659-C071B5F55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357" y="2367065"/>
            <a:ext cx="2741417" cy="348159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4CA22A-CFF9-FE45-9AD7-F9DC53E7D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80589" y="1588544"/>
            <a:ext cx="2754920" cy="7785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97DE77-0A18-A640-975C-10ED4C1E3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80589" y="2367065"/>
            <a:ext cx="2754920" cy="348159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FE3C6-22E3-A24E-84BC-9E4C373B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90EB11-2D84-A643-B6C9-2885284C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777C81-0CA3-3143-88A8-98DED78A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295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3B3E7-9BF8-FB45-8B85-DE60251C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16B1FE-08C0-E642-A80F-84F9C178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56EF19-E1B7-714F-8C86-4CE42869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7D9A80-0C5C-FA41-9F4C-A32C649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37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185F0F-792C-C24C-AAD6-84895AD1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56F684-AB42-D64E-98E2-2FC61262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60B0FD-DB0F-014B-93A0-DE562E99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343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4B2DF-B254-104F-8CDC-4E6B0C3F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57" y="432012"/>
            <a:ext cx="2090024" cy="151204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7AFBF0-69CD-084A-B5C0-78E0F112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918" y="933029"/>
            <a:ext cx="3280589" cy="460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D27255-2D35-1341-9CF9-48C69B349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57" y="1944052"/>
            <a:ext cx="2090024" cy="360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DDB522-CF7A-5B48-8C3D-BDCAA745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1FA72-95D6-5143-A111-D39DC81C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EA9B8-7C39-6B46-B8B3-AB387695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16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F880C-E3D2-6948-B1E0-EC028F5C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57" y="432012"/>
            <a:ext cx="2090024" cy="151204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16189C-A3C1-A542-B902-1795E8B21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754918" y="933029"/>
            <a:ext cx="3280589" cy="46051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983832-F58A-1841-863E-E3C5F2680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57" y="1944052"/>
            <a:ext cx="2090024" cy="360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ACBB82-9D71-E844-876D-F28B1ECC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8CA-EB39-784C-8D27-FD2FFCD11144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AD5C29-01FC-B641-B2E4-16189300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75DFC5-3908-8B40-A928-E17BCDDD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778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8ABC78-7DD7-3740-B9C1-B10CBB15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13" y="345013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64605-D642-9748-9BB4-EAFEFEDAB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513" y="1725047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395D3-70C5-0A43-9DCA-BCF493B74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5512" y="6006166"/>
            <a:ext cx="145804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928CA-EB39-784C-8D27-FD2FFCD11144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6AEE2-C400-1941-A466-242A26237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46558" y="6006166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BE4DAB-32D7-2F4B-925C-49F4BDF10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6624" y="6006166"/>
            <a:ext cx="145804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5006-08AE-1E41-B671-0126E17B4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18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2">
            <a:extLst>
              <a:ext uri="{FF2B5EF4-FFF2-40B4-BE49-F238E27FC236}">
                <a16:creationId xmlns:a16="http://schemas.microsoft.com/office/drawing/2014/main" id="{F51498FA-B1B3-0F4D-AD4D-9AA265C6D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5247669"/>
              </p:ext>
            </p:extLst>
          </p:nvPr>
        </p:nvGraphicFramePr>
        <p:xfrm>
          <a:off x="508982" y="88972"/>
          <a:ext cx="5876563" cy="3240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3" name="组合 32">
            <a:extLst>
              <a:ext uri="{FF2B5EF4-FFF2-40B4-BE49-F238E27FC236}">
                <a16:creationId xmlns:a16="http://schemas.microsoft.com/office/drawing/2014/main" id="{41542D74-881A-BE4C-99F1-EFE99E1B5C9B}"/>
              </a:ext>
            </a:extLst>
          </p:cNvPr>
          <p:cNvGrpSpPr/>
          <p:nvPr/>
        </p:nvGrpSpPr>
        <p:grpSpPr>
          <a:xfrm>
            <a:off x="1637567" y="1951079"/>
            <a:ext cx="2531447" cy="584201"/>
            <a:chOff x="0" y="0"/>
            <a:chExt cx="1931003" cy="584790"/>
          </a:xfrm>
        </p:grpSpPr>
        <p:sp>
          <p:nvSpPr>
            <p:cNvPr id="34" name="文本框 54">
              <a:extLst>
                <a:ext uri="{FF2B5EF4-FFF2-40B4-BE49-F238E27FC236}">
                  <a16:creationId xmlns:a16="http://schemas.microsoft.com/office/drawing/2014/main" id="{4656CC88-91F6-7349-8B1D-F52F105F5901}"/>
                </a:ext>
              </a:extLst>
            </p:cNvPr>
            <p:cNvSpPr txBox="1"/>
            <p:nvPr/>
          </p:nvSpPr>
          <p:spPr>
            <a:xfrm>
              <a:off x="0" y="0"/>
              <a:ext cx="697626" cy="29771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kern="1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A</a:t>
              </a:r>
              <a:endParaRPr lang="zh-CN" altLang="en-US" sz="1000" kern="10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</p:txBody>
        </p:sp>
        <p:sp>
          <p:nvSpPr>
            <p:cNvPr id="35" name="文本框 55">
              <a:extLst>
                <a:ext uri="{FF2B5EF4-FFF2-40B4-BE49-F238E27FC236}">
                  <a16:creationId xmlns:a16="http://schemas.microsoft.com/office/drawing/2014/main" id="{9E6B5893-7F75-A94E-AB5E-70E469DD6A91}"/>
                </a:ext>
              </a:extLst>
            </p:cNvPr>
            <p:cNvSpPr txBox="1"/>
            <p:nvPr/>
          </p:nvSpPr>
          <p:spPr>
            <a:xfrm>
              <a:off x="616688" y="287079"/>
              <a:ext cx="697626" cy="29771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kern="1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B</a:t>
              </a:r>
              <a:endParaRPr lang="zh-CN" altLang="en-US" sz="1000" kern="10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</p:txBody>
        </p:sp>
        <p:sp>
          <p:nvSpPr>
            <p:cNvPr id="36" name="文本框 61">
              <a:extLst>
                <a:ext uri="{FF2B5EF4-FFF2-40B4-BE49-F238E27FC236}">
                  <a16:creationId xmlns:a16="http://schemas.microsoft.com/office/drawing/2014/main" id="{C5294F67-FDC5-6840-AD47-DEAA449A6403}"/>
                </a:ext>
              </a:extLst>
            </p:cNvPr>
            <p:cNvSpPr txBox="1"/>
            <p:nvPr/>
          </p:nvSpPr>
          <p:spPr>
            <a:xfrm>
              <a:off x="1233377" y="265814"/>
              <a:ext cx="697626" cy="29771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kern="1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C</a:t>
              </a:r>
              <a:endParaRPr lang="zh-CN" altLang="en-US" sz="1000" kern="10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DDF0308-F38E-EF42-A635-79B1ACEB2373}"/>
              </a:ext>
            </a:extLst>
          </p:cNvPr>
          <p:cNvGrpSpPr/>
          <p:nvPr/>
        </p:nvGrpSpPr>
        <p:grpSpPr>
          <a:xfrm>
            <a:off x="432434" y="3208181"/>
            <a:ext cx="5615306" cy="3295805"/>
            <a:chOff x="432434" y="3208181"/>
            <a:chExt cx="5615306" cy="3295805"/>
          </a:xfrm>
        </p:grpSpPr>
        <p:grpSp>
          <p:nvGrpSpPr>
            <p:cNvPr id="5" name="Canvas 393">
              <a:extLst>
                <a:ext uri="{FF2B5EF4-FFF2-40B4-BE49-F238E27FC236}">
                  <a16:creationId xmlns:a16="http://schemas.microsoft.com/office/drawing/2014/main" id="{E11AB19C-5473-CE4A-A127-36412F094D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434" y="3616341"/>
              <a:ext cx="5615306" cy="2887645"/>
              <a:chOff x="-5532" y="0"/>
              <a:chExt cx="64968" cy="37759"/>
            </a:xfrm>
          </p:grpSpPr>
          <p:sp>
            <p:nvSpPr>
              <p:cNvPr id="6" name="AutoShape 110">
                <a:extLst>
                  <a:ext uri="{FF2B5EF4-FFF2-40B4-BE49-F238E27FC236}">
                    <a16:creationId xmlns:a16="http://schemas.microsoft.com/office/drawing/2014/main" id="{B79FEBC1-2B77-9345-91D6-CDD9F225768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59436" cy="364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7" name="Rectangle 395">
                <a:extLst>
                  <a:ext uri="{FF2B5EF4-FFF2-40B4-BE49-F238E27FC236}">
                    <a16:creationId xmlns:a16="http://schemas.microsoft.com/office/drawing/2014/main" id="{61DF70C1-17E7-1B4F-A14A-CE19E72BB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315" y="622"/>
                <a:ext cx="7116" cy="5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r>
                  <a:rPr lang="zh-CN" altLang="en-US" sz="1000" kern="100">
                    <a:solidFill>
                      <a:srgbClr val="00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rPr>
                  <a:t>事件</a:t>
                </a:r>
              </a:p>
            </p:txBody>
          </p:sp>
          <p:sp>
            <p:nvSpPr>
              <p:cNvPr id="8" name="Rectangle 396">
                <a:extLst>
                  <a:ext uri="{FF2B5EF4-FFF2-40B4-BE49-F238E27FC236}">
                    <a16:creationId xmlns:a16="http://schemas.microsoft.com/office/drawing/2014/main" id="{396579C4-1770-004E-991F-2386B3787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60" y="520"/>
                <a:ext cx="14172" cy="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r>
                  <a:rPr lang="zh-CN" altLang="en-US" sz="1000" kern="100">
                    <a:solidFill>
                      <a:srgbClr val="00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rPr>
                  <a:t>媒介信息的强度</a:t>
                </a:r>
              </a:p>
            </p:txBody>
          </p:sp>
          <p:sp>
            <p:nvSpPr>
              <p:cNvPr id="9" name="Rectangle 397">
                <a:extLst>
                  <a:ext uri="{FF2B5EF4-FFF2-40B4-BE49-F238E27FC236}">
                    <a16:creationId xmlns:a16="http://schemas.microsoft.com/office/drawing/2014/main" id="{C2848A41-7020-0744-993E-1BE032170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6" y="520"/>
                <a:ext cx="10431" cy="46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r>
                  <a:rPr lang="zh-CN" altLang="en-US" sz="10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rPr>
                  <a:t>主要受众</a:t>
                </a:r>
              </a:p>
            </p:txBody>
          </p:sp>
          <p:sp>
            <p:nvSpPr>
              <p:cNvPr id="10" name="Rectangle 398">
                <a:extLst>
                  <a:ext uri="{FF2B5EF4-FFF2-40B4-BE49-F238E27FC236}">
                    <a16:creationId xmlns:a16="http://schemas.microsoft.com/office/drawing/2014/main" id="{738DE281-A9F4-A24A-A0E2-99C15D455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7" y="622"/>
                <a:ext cx="16689" cy="46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r>
                  <a:rPr lang="zh-CN" altLang="en-US" sz="1000" kern="100">
                    <a:solidFill>
                      <a:srgbClr val="00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rPr>
                  <a:t>次要受众</a:t>
                </a:r>
              </a:p>
            </p:txBody>
          </p:sp>
          <p:sp>
            <p:nvSpPr>
              <p:cNvPr id="11" name="Rectangle 399">
                <a:extLst>
                  <a:ext uri="{FF2B5EF4-FFF2-40B4-BE49-F238E27FC236}">
                    <a16:creationId xmlns:a16="http://schemas.microsoft.com/office/drawing/2014/main" id="{39255571-FA47-5147-872F-0703CEABC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2" y="520"/>
                <a:ext cx="9766" cy="46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r>
                  <a:rPr lang="zh-CN" altLang="en-US" sz="1000" kern="100">
                    <a:solidFill>
                      <a:srgbClr val="00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rPr>
                  <a:t>全体受众</a:t>
                </a:r>
              </a:p>
            </p:txBody>
          </p:sp>
          <p:sp>
            <p:nvSpPr>
              <p:cNvPr id="12" name="Rectangle 400">
                <a:extLst>
                  <a:ext uri="{FF2B5EF4-FFF2-40B4-BE49-F238E27FC236}">
                    <a16:creationId xmlns:a16="http://schemas.microsoft.com/office/drawing/2014/main" id="{7D5EA159-FAE5-4D41-9E3F-5BA3E6DB6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37" y="7164"/>
                <a:ext cx="10068" cy="8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zh-CN" altLang="en-US" sz="1000" kern="100">
                    <a:solidFill>
                      <a:srgbClr val="00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rPr>
                  <a:t>类型 </a:t>
                </a:r>
                <a:r>
                  <a:rPr lang="en-US" sz="1000" kern="100">
                    <a:solidFill>
                      <a:srgbClr val="00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rPr>
                  <a:t>I</a:t>
                </a:r>
                <a:endParaRPr lang="zh-CN" altLang="en-US" sz="1000" kern="1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endParaRPr>
              </a:p>
              <a:p>
                <a:pPr algn="ctr"/>
                <a:r>
                  <a:rPr lang="zh-CN" altLang="en-US" sz="1000" kern="100">
                    <a:solidFill>
                      <a:srgbClr val="00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rPr>
                  <a:t>少数人感兴趣的事件</a:t>
                </a:r>
              </a:p>
            </p:txBody>
          </p:sp>
          <p:sp>
            <p:nvSpPr>
              <p:cNvPr id="13" name="Rectangle 401">
                <a:extLst>
                  <a:ext uri="{FF2B5EF4-FFF2-40B4-BE49-F238E27FC236}">
                    <a16:creationId xmlns:a16="http://schemas.microsoft.com/office/drawing/2014/main" id="{E428DA40-0F7C-254C-91AE-631C2429B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532" y="17952"/>
                <a:ext cx="13427" cy="8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zh-CN" altLang="en-US" sz="1000" kern="100">
                    <a:solidFill>
                      <a:srgbClr val="00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rPr>
                  <a:t>类型 </a:t>
                </a:r>
                <a:r>
                  <a:rPr lang="en-US" sz="1000" kern="100">
                    <a:solidFill>
                      <a:srgbClr val="00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rPr>
                  <a:t>II</a:t>
                </a:r>
                <a:endParaRPr lang="zh-CN" altLang="en-US" sz="1000" kern="1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endParaRPr>
              </a:p>
              <a:p>
                <a:pPr algn="ctr"/>
                <a:r>
                  <a:rPr lang="zh-CN" altLang="en-US" sz="1000" kern="100">
                    <a:solidFill>
                      <a:srgbClr val="00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rPr>
                  <a:t>日常新闻</a:t>
                </a:r>
              </a:p>
            </p:txBody>
          </p:sp>
          <p:sp>
            <p:nvSpPr>
              <p:cNvPr id="14" name="Rectangle 402">
                <a:extLst>
                  <a:ext uri="{FF2B5EF4-FFF2-40B4-BE49-F238E27FC236}">
                    <a16:creationId xmlns:a16="http://schemas.microsoft.com/office/drawing/2014/main" id="{ED45F63D-B912-984A-BADB-1E583D1D0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532" y="29492"/>
                <a:ext cx="13529" cy="8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zh-CN" altLang="en-US" sz="1000" kern="100">
                    <a:solidFill>
                      <a:srgbClr val="00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rPr>
                  <a:t>类型 </a:t>
                </a:r>
                <a:r>
                  <a:rPr lang="en-US" sz="1000" kern="100">
                    <a:solidFill>
                      <a:srgbClr val="00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rPr>
                  <a:t>III</a:t>
                </a:r>
                <a:endParaRPr lang="zh-CN" altLang="en-US" sz="1000" kern="1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endParaRPr>
              </a:p>
              <a:p>
                <a:pPr algn="ctr"/>
                <a:r>
                  <a:rPr lang="zh-CN" altLang="en-US" sz="1000" kern="100">
                    <a:solidFill>
                      <a:srgbClr val="00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rPr>
                  <a:t>重大事件</a:t>
                </a:r>
              </a:p>
            </p:txBody>
          </p:sp>
          <p:cxnSp>
            <p:nvCxnSpPr>
              <p:cNvPr id="15" name="AutoShape 403">
                <a:extLst>
                  <a:ext uri="{FF2B5EF4-FFF2-40B4-BE49-F238E27FC236}">
                    <a16:creationId xmlns:a16="http://schemas.microsoft.com/office/drawing/2014/main" id="{9BCF00ED-AA20-F04C-8607-C37D26167CC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493" y="10096"/>
                <a:ext cx="11741" cy="8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sp>
            <p:nvSpPr>
              <p:cNvPr id="16" name="AutoShape 404">
                <a:extLst>
                  <a:ext uri="{FF2B5EF4-FFF2-40B4-BE49-F238E27FC236}">
                    <a16:creationId xmlns:a16="http://schemas.microsoft.com/office/drawing/2014/main" id="{89BE4C60-A9BB-A64D-A2FF-116E5B33F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7" y="19875"/>
                <a:ext cx="12243" cy="1511"/>
              </a:xfrm>
              <a:prstGeom prst="rightArrow">
                <a:avLst>
                  <a:gd name="adj1" fmla="val 50000"/>
                  <a:gd name="adj2" fmla="val 202565"/>
                </a:avLst>
              </a:prstGeom>
              <a:solidFill>
                <a:schemeClr val="tx1">
                  <a:lumMod val="100000"/>
                  <a:lumOff val="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AutoShape 405">
                <a:extLst>
                  <a:ext uri="{FF2B5EF4-FFF2-40B4-BE49-F238E27FC236}">
                    <a16:creationId xmlns:a16="http://schemas.microsoft.com/office/drawing/2014/main" id="{7EBDF742-D2E4-F747-AFBB-55804AC86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7" y="30372"/>
                <a:ext cx="12243" cy="4057"/>
              </a:xfrm>
              <a:prstGeom prst="rightArrow">
                <a:avLst>
                  <a:gd name="adj1" fmla="val 50000"/>
                  <a:gd name="adj2" fmla="val 75444"/>
                </a:avLst>
              </a:prstGeom>
              <a:solidFill>
                <a:schemeClr val="tx1">
                  <a:lumMod val="100000"/>
                  <a:lumOff val="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AutoShape 406">
                <a:extLst>
                  <a:ext uri="{FF2B5EF4-FFF2-40B4-BE49-F238E27FC236}">
                    <a16:creationId xmlns:a16="http://schemas.microsoft.com/office/drawing/2014/main" id="{35E2FF23-EDAC-4847-A244-D9B2E29BF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63" y="9601"/>
                <a:ext cx="4134" cy="135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>
                    <a:solidFill>
                      <a:schemeClr val="bg1">
                        <a:lumMod val="95000"/>
                        <a:lumOff val="0"/>
                      </a:schemeClr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AutoShape 407">
                <a:extLst>
                  <a:ext uri="{FF2B5EF4-FFF2-40B4-BE49-F238E27FC236}">
                    <a16:creationId xmlns:a16="http://schemas.microsoft.com/office/drawing/2014/main" id="{DEFEE565-02A9-594C-A59E-899BF6259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72" y="9601"/>
                <a:ext cx="2705" cy="127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>
                    <a:solidFill>
                      <a:schemeClr val="bg1">
                        <a:lumMod val="95000"/>
                        <a:lumOff val="0"/>
                      </a:schemeClr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AutoShape 408">
                <a:extLst>
                  <a:ext uri="{FF2B5EF4-FFF2-40B4-BE49-F238E27FC236}">
                    <a16:creationId xmlns:a16="http://schemas.microsoft.com/office/drawing/2014/main" id="{D4803BB6-2B87-F541-BE72-903106253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2" y="9518"/>
                <a:ext cx="6503" cy="1435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>
                    <a:solidFill>
                      <a:schemeClr val="bg1">
                        <a:lumMod val="95000"/>
                        <a:lumOff val="0"/>
                      </a:schemeClr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AutoShape 409">
                <a:extLst>
                  <a:ext uri="{FF2B5EF4-FFF2-40B4-BE49-F238E27FC236}">
                    <a16:creationId xmlns:a16="http://schemas.microsoft.com/office/drawing/2014/main" id="{68AD3340-6F2D-8F49-BC22-C13790273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55" y="19875"/>
                <a:ext cx="7474" cy="2229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>
                    <a:solidFill>
                      <a:schemeClr val="bg2">
                        <a:lumMod val="100000"/>
                        <a:lumOff val="0"/>
                      </a:schemeClr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AutoShape 410">
                <a:extLst>
                  <a:ext uri="{FF2B5EF4-FFF2-40B4-BE49-F238E27FC236}">
                    <a16:creationId xmlns:a16="http://schemas.microsoft.com/office/drawing/2014/main" id="{8CB2BB55-6A0F-C648-9AD6-BBBC01E62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70" y="19875"/>
                <a:ext cx="2705" cy="2229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>
                    <a:solidFill>
                      <a:schemeClr val="bg2">
                        <a:lumMod val="100000"/>
                        <a:lumOff val="0"/>
                      </a:schemeClr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AutoShape 411">
                <a:extLst>
                  <a:ext uri="{FF2B5EF4-FFF2-40B4-BE49-F238E27FC236}">
                    <a16:creationId xmlns:a16="http://schemas.microsoft.com/office/drawing/2014/main" id="{49C35400-DE86-574A-99F7-CDEDBB562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04" y="19875"/>
                <a:ext cx="9766" cy="2229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>
                    <a:solidFill>
                      <a:schemeClr val="bg2">
                        <a:lumMod val="100000"/>
                        <a:lumOff val="0"/>
                      </a:schemeClr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AutoShape 412">
                <a:extLst>
                  <a:ext uri="{FF2B5EF4-FFF2-40B4-BE49-F238E27FC236}">
                    <a16:creationId xmlns:a16="http://schemas.microsoft.com/office/drawing/2014/main" id="{6A66D4BF-4EEF-AC42-BF72-65862EFA3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55" y="31248"/>
                <a:ext cx="8008" cy="3181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>
                    <a:solidFill>
                      <a:schemeClr val="bg2">
                        <a:lumMod val="100000"/>
                        <a:lumOff val="0"/>
                      </a:schemeClr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AutoShape 413">
                <a:extLst>
                  <a:ext uri="{FF2B5EF4-FFF2-40B4-BE49-F238E27FC236}">
                    <a16:creationId xmlns:a16="http://schemas.microsoft.com/office/drawing/2014/main" id="{747B7D9A-D3FD-A146-B06F-3FA04DFEA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8" y="31248"/>
                <a:ext cx="7303" cy="3181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>
                    <a:solidFill>
                      <a:schemeClr val="bg2">
                        <a:lumMod val="100000"/>
                        <a:lumOff val="0"/>
                      </a:schemeClr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AutoShape 414">
                <a:extLst>
                  <a:ext uri="{FF2B5EF4-FFF2-40B4-BE49-F238E27FC236}">
                    <a16:creationId xmlns:a16="http://schemas.microsoft.com/office/drawing/2014/main" id="{A0B31D45-4783-9344-9BE6-56E1EAE3E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88" y="28763"/>
                <a:ext cx="10871" cy="736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>
                    <a:solidFill>
                      <a:schemeClr val="bg2">
                        <a:lumMod val="100000"/>
                        <a:lumOff val="0"/>
                      </a:schemeClr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27" name="AutoShape 415">
                <a:extLst>
                  <a:ext uri="{FF2B5EF4-FFF2-40B4-BE49-F238E27FC236}">
                    <a16:creationId xmlns:a16="http://schemas.microsoft.com/office/drawing/2014/main" id="{82769525-B881-6647-B068-33BC3D31B02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9349" y="10179"/>
                <a:ext cx="4699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28" name="AutoShape 416">
                <a:extLst>
                  <a:ext uri="{FF2B5EF4-FFF2-40B4-BE49-F238E27FC236}">
                    <a16:creationId xmlns:a16="http://schemas.microsoft.com/office/drawing/2014/main" id="{4AF68C38-0F02-BC4C-B4FC-0FFECDEC940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524" y="21132"/>
                <a:ext cx="2070" cy="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29" name="AutoShape 417">
                <a:extLst>
                  <a:ext uri="{FF2B5EF4-FFF2-40B4-BE49-F238E27FC236}">
                    <a16:creationId xmlns:a16="http://schemas.microsoft.com/office/drawing/2014/main" id="{92C5E53A-98A8-C643-8688-5F79C9457DD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522" y="32842"/>
                <a:ext cx="1492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sp>
            <p:nvSpPr>
              <p:cNvPr id="30" name="Rectangle 418">
                <a:extLst>
                  <a:ext uri="{FF2B5EF4-FFF2-40B4-BE49-F238E27FC236}">
                    <a16:creationId xmlns:a16="http://schemas.microsoft.com/office/drawing/2014/main" id="{ECB14988-0E14-C446-BDF7-F48B0AFA6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48" y="6895"/>
                <a:ext cx="3873" cy="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r>
                  <a:rPr lang="en-US" sz="2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rPr>
                  <a:t>=</a:t>
                </a:r>
                <a:endParaRPr lang="zh-CN" altLang="en-US" sz="10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endParaRPr>
              </a:p>
            </p:txBody>
          </p:sp>
          <p:sp>
            <p:nvSpPr>
              <p:cNvPr id="31" name="Rectangle 419">
                <a:extLst>
                  <a:ext uri="{FF2B5EF4-FFF2-40B4-BE49-F238E27FC236}">
                    <a16:creationId xmlns:a16="http://schemas.microsoft.com/office/drawing/2014/main" id="{4A5C0D87-7D15-884E-88B0-D5271016A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5" y="17531"/>
                <a:ext cx="3873" cy="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r>
                  <a:rPr lang="en-US" sz="2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rPr>
                  <a:t>=</a:t>
                </a:r>
                <a:endParaRPr lang="zh-CN" altLang="en-US" sz="10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endParaRPr>
              </a:p>
            </p:txBody>
          </p:sp>
          <p:sp>
            <p:nvSpPr>
              <p:cNvPr id="32" name="Rectangle 420">
                <a:extLst>
                  <a:ext uri="{FF2B5EF4-FFF2-40B4-BE49-F238E27FC236}">
                    <a16:creationId xmlns:a16="http://schemas.microsoft.com/office/drawing/2014/main" id="{EDE0B93F-5D1C-2E4C-B84C-FEC043EA5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51" y="29774"/>
                <a:ext cx="3874" cy="3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arto="http://schemas.microsoft.com/office/word/2006/arto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r>
                  <a:rPr lang="en-US" sz="2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方正书宋简体" panose="02000000000000000000" pitchFamily="2" charset="-122"/>
                  </a:rPr>
                  <a:t>=</a:t>
                </a:r>
                <a:endParaRPr lang="zh-CN" altLang="en-US" sz="10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8E8B0A3-E216-FE41-B0EE-B1E514564ABC}"/>
                </a:ext>
              </a:extLst>
            </p:cNvPr>
            <p:cNvSpPr txBox="1"/>
            <p:nvPr/>
          </p:nvSpPr>
          <p:spPr>
            <a:xfrm>
              <a:off x="3230185" y="3208181"/>
              <a:ext cx="306494" cy="3476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/>
                <a:t>b</a:t>
              </a:r>
              <a:endParaRPr kumimoji="1"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633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47</Words>
  <Application>Microsoft Macintosh PowerPoint</Application>
  <PresentationFormat>自定义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王成军</dc:creator>
  <cp:lastModifiedBy>王成军</cp:lastModifiedBy>
  <cp:revision>5</cp:revision>
  <dcterms:created xsi:type="dcterms:W3CDTF">2021-05-12T15:11:01Z</dcterms:created>
  <dcterms:modified xsi:type="dcterms:W3CDTF">2021-09-24T09:00:12Z</dcterms:modified>
</cp:coreProperties>
</file>