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759450" cy="43195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90" d="100"/>
          <a:sy n="190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99D4F-88D4-0441-B338-5DA13B788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35" y="706936"/>
            <a:ext cx="4319587" cy="1503856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BF37AD-83D9-4B45-9D51-608BEAB98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35" y="2268785"/>
            <a:ext cx="4319587" cy="1042901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E4DE4-09E3-4F45-BFD1-E1520DEF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1BEB-4C76-174B-BC9F-10BCE40E2A53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46869-D8EE-904C-8C65-DB501DFB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D3DFA-5844-5D4B-8FB0-D4E488E5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CC54-B1B1-3148-867A-DBB92F97B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38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C9D06-2D40-7B45-9F22-F54615CA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69D73-6CA1-324A-B851-D2D5C4E3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F7E45-E981-AD4A-915E-E61103E4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1BEB-4C76-174B-BC9F-10BCE40E2A53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BDEE7-52D1-594A-9C1C-F3B818FB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87614-1C3B-B94C-B1AB-C22DAB4E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CC54-B1B1-3148-867A-DBB92F97B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43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115D9A-3097-734F-BC09-74E415255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121607" y="229979"/>
            <a:ext cx="1241882" cy="3660652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24558E-A792-3943-8E77-5F47492FC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965" y="229979"/>
            <a:ext cx="3653651" cy="3660652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BB382-D63B-8440-8718-B430B748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1BEB-4C76-174B-BC9F-10BCE40E2A53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4748E-DE94-D84B-8A7C-6986CE63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26974-460D-7447-A817-78C40F7C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CC54-B1B1-3148-867A-DBB92F97B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F598-EDA6-354E-B1DD-A42B9F39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2E412-9020-3A44-B450-6DEC34EA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5A141-F210-8843-AE6A-B09F187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1BEB-4C76-174B-BC9F-10BCE40E2A53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BF13B-CBC3-024B-9C1A-B4D22447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C83AD-9943-1242-B2AE-71282D42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CC54-B1B1-3148-867A-DBB92F97B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81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5A1E8-BF08-DE49-A097-58E141B1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1076900"/>
            <a:ext cx="4967526" cy="1796828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54D8D-06D1-0A4A-BC79-A95A39DE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65" y="2890727"/>
            <a:ext cx="4967526" cy="94490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D8B7D-4529-3F4A-9238-ABAFF65D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1BEB-4C76-174B-BC9F-10BCE40E2A53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93978-41C8-994B-8350-9EDB6641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CE2BF-1CA3-554A-BB95-B294CAB7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CC54-B1B1-3148-867A-DBB92F97B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7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EA393-A279-D84B-87EC-D31920CC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BDF4B-6AD4-344E-A6C0-9965CFD55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62" y="1149890"/>
            <a:ext cx="2447766" cy="2740739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157A65-0D06-E543-B6A6-70BAC677C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5722" y="1149890"/>
            <a:ext cx="2447766" cy="2740739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E8ECD-D415-8340-880E-45B6EE03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1BEB-4C76-174B-BC9F-10BCE40E2A53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7D906-1FC3-B940-AD8E-7EEF6534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E9855-A8DB-B543-8457-EE46DAC1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CC54-B1B1-3148-867A-DBB92F97B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87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FED86-6684-D742-BF0E-FEA54BC0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4" y="229982"/>
            <a:ext cx="4967526" cy="834920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E5C09-A28B-CA47-9FA9-389332AF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715" y="1058899"/>
            <a:ext cx="2436517" cy="518951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79AE0-C921-154C-BF0A-BFC87BEB2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715" y="1577849"/>
            <a:ext cx="2436517" cy="2320779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E2AB68-91D6-3642-8553-3667D9C20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15723" y="1058899"/>
            <a:ext cx="2448517" cy="518951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2B268-4AE3-4A43-9F5B-A9ED1413F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15723" y="1577849"/>
            <a:ext cx="2448517" cy="2320779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071063-CE97-C84B-976F-81B9B885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1BEB-4C76-174B-BC9F-10BCE40E2A53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FFAE72-213A-B944-BB65-B5E66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902A80-ADA8-8D41-992A-E595D6D2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CC54-B1B1-3148-867A-DBB92F97B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83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07E51-05C4-6348-B9C6-B1968F96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62D2C3-AE2B-384F-BA80-C1832E34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1BEB-4C76-174B-BC9F-10BCE40E2A53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D566A4-4251-E44C-9526-7D1B5532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C44770-1E3C-A343-8D50-CA01A8C1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CC54-B1B1-3148-867A-DBB92F97B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951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1C6562-D549-714B-970E-E8B17674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1BEB-4C76-174B-BC9F-10BCE40E2A53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C51FE9-4BB5-1743-B871-192FB2B9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13FFDA-E424-594A-B8E1-D1D1C3BF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CC54-B1B1-3148-867A-DBB92F97B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09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1128C-6711-1A41-B37F-21235E7F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4" y="287973"/>
            <a:ext cx="1857572" cy="1007904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26FB8-92A1-4145-A5D3-3752DD74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518" y="621943"/>
            <a:ext cx="2915721" cy="3069707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52ED7-49EA-284B-AA93-CE1E6A7FE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714" y="1295878"/>
            <a:ext cx="1857572" cy="2400771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18236-D56A-D84E-8B00-882F3E0C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1BEB-4C76-174B-BC9F-10BCE40E2A53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B2531-A9B6-0843-8579-77AEF781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EC977C-9A01-8F49-B6E8-977A5702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CC54-B1B1-3148-867A-DBB92F97B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2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FE5A-4AE4-CB4E-8EB1-8B9FFB56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4" y="287973"/>
            <a:ext cx="1857572" cy="1007904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201533-88DA-B748-ACDC-9BC252778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48518" y="621943"/>
            <a:ext cx="2915721" cy="3069707"/>
          </a:xfrm>
        </p:spPr>
        <p:txBody>
          <a:bodyPr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8CDE37-3D5D-6848-B023-66341DD48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714" y="1295878"/>
            <a:ext cx="1857572" cy="2400771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31E19-817F-264F-9CCE-9A54D22D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1BEB-4C76-174B-BC9F-10BCE40E2A53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09D3C-3FB6-BF44-9F8B-DDB73D0B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A2779-3634-D74E-BA67-1BFE1B5C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CC54-B1B1-3148-867A-DBB92F97B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497973-6D26-904E-B9E2-F9ABD4A0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64" y="229982"/>
            <a:ext cx="4967526" cy="83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756A9-40C4-B64D-9D71-66B9BE8AB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964" y="1149890"/>
            <a:ext cx="496752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B7B65-3861-9541-B8CB-E885BE008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965" y="4003620"/>
            <a:ext cx="1295876" cy="229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C1BEB-4C76-174B-BC9F-10BCE40E2A53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E142F-9183-4644-933B-36961EBB9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819" y="4003620"/>
            <a:ext cx="1943814" cy="229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1E8B6-3719-DE47-A469-D109BDC8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7614" y="4003620"/>
            <a:ext cx="1295876" cy="229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CC54-B1B1-3148-867A-DBB92F97B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6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544">
            <a:extLst>
              <a:ext uri="{FF2B5EF4-FFF2-40B4-BE49-F238E27FC236}">
                <a16:creationId xmlns:a16="http://schemas.microsoft.com/office/drawing/2014/main" id="{553E18E1-B944-B04E-ABEA-06409992226B}"/>
              </a:ext>
            </a:extLst>
          </p:cNvPr>
          <p:cNvGrpSpPr/>
          <p:nvPr/>
        </p:nvGrpSpPr>
        <p:grpSpPr>
          <a:xfrm>
            <a:off x="-140151" y="-512832"/>
            <a:ext cx="5690123" cy="5062850"/>
            <a:chOff x="-1804" y="0"/>
            <a:chExt cx="65005" cy="57835"/>
          </a:xfrm>
        </p:grpSpPr>
        <p:sp>
          <p:nvSpPr>
            <p:cNvPr id="5" name="AutoShape 138">
              <a:extLst>
                <a:ext uri="{FF2B5EF4-FFF2-40B4-BE49-F238E27FC236}">
                  <a16:creationId xmlns:a16="http://schemas.microsoft.com/office/drawing/2014/main" id="{DFD9AB10-76FB-5649-8205-D5585F485E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63201" cy="57835"/>
            </a:xfrm>
            <a:prstGeom prst="rect">
              <a:avLst/>
            </a:prstGeom>
            <a:noFill/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endParaRPr lang="zh-CN" altLang="en-US" sz="1890"/>
            </a:p>
          </p:txBody>
        </p:sp>
        <p:sp>
          <p:nvSpPr>
            <p:cNvPr id="6" name="Rectangle 546">
              <a:extLst>
                <a:ext uri="{FF2B5EF4-FFF2-40B4-BE49-F238E27FC236}">
                  <a16:creationId xmlns:a16="http://schemas.microsoft.com/office/drawing/2014/main" id="{283E038A-C030-9F4B-B1CF-C98813AB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8773"/>
              <a:ext cx="17633" cy="8846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pPr algn="ctr">
                <a:lnSpc>
                  <a:spcPts val="945"/>
                </a:lnSpc>
              </a:pPr>
              <a:r>
                <a:rPr 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</a:p>
            <a:p>
              <a:pPr algn="ctr">
                <a:lnSpc>
                  <a:spcPts val="945"/>
                </a:lnSpc>
              </a:pPr>
              <a:endParaRPr lang="zh-CN" altLang="en-US" sz="10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>
                <a:lnSpc>
                  <a:spcPts val="945"/>
                </a:lnSpc>
              </a:pPr>
              <a:r>
                <a:rPr lang="zh-CN" alt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信息流</a:t>
              </a:r>
            </a:p>
          </p:txBody>
        </p:sp>
        <p:sp>
          <p:nvSpPr>
            <p:cNvPr id="7" name="Rectangle 547">
              <a:extLst>
                <a:ext uri="{FF2B5EF4-FFF2-40B4-BE49-F238E27FC236}">
                  <a16:creationId xmlns:a16="http://schemas.microsoft.com/office/drawing/2014/main" id="{C8022C5F-DD39-3442-815C-04B83B6E1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8399"/>
              <a:ext cx="14157" cy="3272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pPr algn="ctr"/>
              <a:r>
                <a:rPr lang="en-US" sz="10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  <a:r>
                <a:rPr lang="en-US" sz="1050" kern="1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1</a:t>
              </a:r>
              <a:endParaRPr lang="zh-CN" altLang="en-US" sz="10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8" name="Rectangle 548">
              <a:extLst>
                <a:ext uri="{FF2B5EF4-FFF2-40B4-BE49-F238E27FC236}">
                  <a16:creationId xmlns:a16="http://schemas.microsoft.com/office/drawing/2014/main" id="{D9A396B6-9EFC-CA4C-9728-564713854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" y="22134"/>
              <a:ext cx="9956" cy="3378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pPr algn="ctr"/>
              <a:r>
                <a:rPr lang="en-US" sz="10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  <a:r>
                <a:rPr lang="en-US" sz="1050" kern="1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2</a:t>
              </a:r>
              <a:endParaRPr lang="zh-CN" altLang="en-US" sz="10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9" name="Rectangle 549">
              <a:extLst>
                <a:ext uri="{FF2B5EF4-FFF2-40B4-BE49-F238E27FC236}">
                  <a16:creationId xmlns:a16="http://schemas.microsoft.com/office/drawing/2014/main" id="{543FB6A2-3755-7747-B8BB-5967B262F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" y="30167"/>
              <a:ext cx="10012" cy="3307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pPr algn="ctr"/>
              <a:r>
                <a:rPr lang="en-US" sz="10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  <a:r>
                <a:rPr lang="en-US" sz="1050" kern="1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3</a:t>
              </a:r>
              <a:endParaRPr lang="zh-CN" altLang="en-US" sz="10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10" name="Rectangle 550">
              <a:extLst>
                <a:ext uri="{FF2B5EF4-FFF2-40B4-BE49-F238E27FC236}">
                  <a16:creationId xmlns:a16="http://schemas.microsoft.com/office/drawing/2014/main" id="{6E47B0C7-DD96-184F-B129-2588D8FBF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3" y="23414"/>
              <a:ext cx="11422" cy="8478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pPr algn="ctr">
                <a:lnSpc>
                  <a:spcPts val="945"/>
                </a:lnSpc>
              </a:pPr>
              <a:r>
                <a:rPr 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A</a:t>
              </a:r>
              <a:r>
                <a:rPr lang="en-US" sz="1050" kern="1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1</a:t>
              </a:r>
            </a:p>
            <a:p>
              <a:pPr algn="ctr">
                <a:lnSpc>
                  <a:spcPts val="945"/>
                </a:lnSpc>
              </a:pPr>
              <a:endParaRPr lang="zh-CN" altLang="en-US" sz="10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/>
              <a:r>
                <a:rPr lang="zh-CN" alt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传统信源</a:t>
              </a:r>
            </a:p>
            <a:p>
              <a:pPr algn="ctr">
                <a:lnSpc>
                  <a:spcPts val="945"/>
                </a:lnSpc>
              </a:pPr>
              <a:r>
                <a:rPr 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 </a:t>
              </a:r>
              <a:endParaRPr lang="zh-CN" altLang="en-US" sz="10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11" name="Rectangle 552">
              <a:extLst>
                <a:ext uri="{FF2B5EF4-FFF2-40B4-BE49-F238E27FC236}">
                  <a16:creationId xmlns:a16="http://schemas.microsoft.com/office/drawing/2014/main" id="{2A217677-4EAC-EF42-B00C-DEFFE68AC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4" y="42926"/>
              <a:ext cx="5277" cy="2787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pPr algn="ctr"/>
              <a:r>
                <a:rPr lang="en-US" sz="10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…</a:t>
              </a:r>
              <a:endParaRPr lang="zh-CN" altLang="en-US" sz="10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12" name="Rectangle 553">
              <a:extLst>
                <a:ext uri="{FF2B5EF4-FFF2-40B4-BE49-F238E27FC236}">
                  <a16:creationId xmlns:a16="http://schemas.microsoft.com/office/drawing/2014/main" id="{0F9C033C-9187-6B45-84B0-87B7D9DDA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2" y="23731"/>
              <a:ext cx="10293" cy="6953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pPr algn="ctr">
                <a:lnSpc>
                  <a:spcPts val="945"/>
                </a:lnSpc>
              </a:pPr>
              <a:r>
                <a:rPr 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C</a:t>
              </a:r>
              <a:r>
                <a:rPr lang="en-US" sz="1050" kern="1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1</a:t>
              </a:r>
            </a:p>
            <a:p>
              <a:pPr algn="ctr">
                <a:lnSpc>
                  <a:spcPts val="945"/>
                </a:lnSpc>
              </a:pPr>
              <a:endParaRPr lang="zh-CN" altLang="en-US" sz="10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>
                <a:lnSpc>
                  <a:spcPts val="945"/>
                </a:lnSpc>
              </a:pPr>
              <a:r>
                <a:rPr lang="zh-CN" alt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大众媒体</a:t>
              </a:r>
            </a:p>
          </p:txBody>
        </p:sp>
        <p:sp>
          <p:nvSpPr>
            <p:cNvPr id="13" name="Rectangle 554">
              <a:extLst>
                <a:ext uri="{FF2B5EF4-FFF2-40B4-BE49-F238E27FC236}">
                  <a16:creationId xmlns:a16="http://schemas.microsoft.com/office/drawing/2014/main" id="{65DB1652-A130-8549-8D4E-9D60611C1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3" y="35025"/>
              <a:ext cx="20872" cy="1410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 </a:t>
              </a:r>
              <a:endParaRPr lang="zh-CN" altLang="en-US" sz="10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/>
              <a:r>
                <a:rPr 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C</a:t>
              </a:r>
              <a:r>
                <a:rPr lang="en-US" sz="1050" kern="1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2</a:t>
              </a:r>
            </a:p>
            <a:p>
              <a:pPr algn="ctr"/>
              <a:endParaRPr lang="zh-CN" altLang="en-US" sz="10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/>
              <a:r>
                <a:rPr lang="zh-CN" alt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信息共享网站</a:t>
              </a:r>
            </a:p>
            <a:p>
              <a:pPr algn="ctr"/>
              <a:r>
                <a:rPr 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(</a:t>
              </a:r>
              <a:r>
                <a:rPr lang="zh-CN" altLang="en-US" sz="8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信息聚合器、社交网络服务、</a:t>
              </a:r>
            </a:p>
            <a:p>
              <a:pPr algn="ctr"/>
              <a:r>
                <a:rPr lang="zh-CN" altLang="en-US" sz="8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      搜索引擎等</a:t>
              </a:r>
              <a:r>
                <a:rPr 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)</a:t>
              </a:r>
              <a:endParaRPr lang="zh-CN" altLang="en-US" sz="10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945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 </a:t>
              </a:r>
              <a:endParaRPr lang="zh-CN" altLang="en-US" sz="10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14" name="Rectangle 555">
              <a:extLst>
                <a:ext uri="{FF2B5EF4-FFF2-40B4-BE49-F238E27FC236}">
                  <a16:creationId xmlns:a16="http://schemas.microsoft.com/office/drawing/2014/main" id="{2C5A2FF8-2D44-AC4E-80CC-8CAEC5EE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9" y="23494"/>
              <a:ext cx="10062" cy="8116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pPr algn="ctr">
                <a:lnSpc>
                  <a:spcPts val="945"/>
                </a:lnSpc>
              </a:pPr>
              <a:r>
                <a:rPr 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B</a:t>
              </a:r>
              <a:r>
                <a:rPr lang="en-US" sz="1050" kern="1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1</a:t>
              </a:r>
              <a:endParaRPr lang="zh-CN" altLang="en-US" sz="10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>
                <a:lnSpc>
                  <a:spcPts val="945"/>
                </a:lnSpc>
              </a:pPr>
              <a:endParaRPr lang="en-US" altLang="zh-CN" sz="10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>
                <a:lnSpc>
                  <a:spcPts val="945"/>
                </a:lnSpc>
              </a:pPr>
              <a:r>
                <a:rPr lang="zh-CN" alt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被动的受众</a:t>
              </a:r>
            </a:p>
          </p:txBody>
        </p:sp>
        <p:cxnSp>
          <p:nvCxnSpPr>
            <p:cNvPr id="15" name="AutoShape 556">
              <a:extLst>
                <a:ext uri="{FF2B5EF4-FFF2-40B4-BE49-F238E27FC236}">
                  <a16:creationId xmlns:a16="http://schemas.microsoft.com/office/drawing/2014/main" id="{9EC41589-3F63-9544-B1E9-C8EC354E2A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81" y="24714"/>
              <a:ext cx="5670" cy="20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6" name="AutoShape 557">
              <a:extLst>
                <a:ext uri="{FF2B5EF4-FFF2-40B4-BE49-F238E27FC236}">
                  <a16:creationId xmlns:a16="http://schemas.microsoft.com/office/drawing/2014/main" id="{388591FE-094B-AE42-B487-8E1054940F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268" y="26682"/>
              <a:ext cx="6915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17" name="AutoShape 558">
              <a:extLst>
                <a:ext uri="{FF2B5EF4-FFF2-40B4-BE49-F238E27FC236}">
                  <a16:creationId xmlns:a16="http://schemas.microsoft.com/office/drawing/2014/main" id="{6BC6D7AC-D30F-874D-8708-41712788CB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984" y="26695"/>
              <a:ext cx="7836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18" name="AutoShape 560">
              <a:extLst>
                <a:ext uri="{FF2B5EF4-FFF2-40B4-BE49-F238E27FC236}">
                  <a16:creationId xmlns:a16="http://schemas.microsoft.com/office/drawing/2014/main" id="{EFCE249C-8168-0D4E-86A9-403B08CCC0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6658" y="22091"/>
              <a:ext cx="921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19" name="AutoShape 561">
              <a:extLst>
                <a:ext uri="{FF2B5EF4-FFF2-40B4-BE49-F238E27FC236}">
                  <a16:creationId xmlns:a16="http://schemas.microsoft.com/office/drawing/2014/main" id="{6C4CF5EB-98B7-6C41-9A1F-D68A05E09A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6753" y="23298"/>
              <a:ext cx="921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20" name="AutoShape 562">
              <a:extLst>
                <a:ext uri="{FF2B5EF4-FFF2-40B4-BE49-F238E27FC236}">
                  <a16:creationId xmlns:a16="http://schemas.microsoft.com/office/drawing/2014/main" id="{D98A0AAC-E728-5247-96AF-4DD0035D72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9403" y="22802"/>
              <a:ext cx="920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21" name="Rectangle 563">
              <a:extLst>
                <a:ext uri="{FF2B5EF4-FFF2-40B4-BE49-F238E27FC236}">
                  <a16:creationId xmlns:a16="http://schemas.microsoft.com/office/drawing/2014/main" id="{4E10B77C-1F21-824B-A1A8-D937CD9E3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40104"/>
              <a:ext cx="10700" cy="282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pPr algn="ctr"/>
              <a:r>
                <a:rPr lang="en-US" sz="10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  <a:r>
                <a:rPr lang="en-US" sz="1050" kern="1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4</a:t>
              </a:r>
              <a:endParaRPr lang="zh-CN" altLang="en-US" sz="10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cxnSp>
          <p:nvCxnSpPr>
            <p:cNvPr id="22" name="AutoShape 564">
              <a:extLst>
                <a:ext uri="{FF2B5EF4-FFF2-40B4-BE49-F238E27FC236}">
                  <a16:creationId xmlns:a16="http://schemas.microsoft.com/office/drawing/2014/main" id="{BC507921-B140-714C-B067-70C7F3A862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240" y="21107"/>
              <a:ext cx="623" cy="10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23" name="AutoShape 565">
              <a:extLst>
                <a:ext uri="{FF2B5EF4-FFF2-40B4-BE49-F238E27FC236}">
                  <a16:creationId xmlns:a16="http://schemas.microsoft.com/office/drawing/2014/main" id="{D3F953CE-4FD2-8B41-9C32-ACFD491DB6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266" y="27279"/>
              <a:ext cx="4953" cy="409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24" name="AutoShape 566">
              <a:extLst>
                <a:ext uri="{FF2B5EF4-FFF2-40B4-BE49-F238E27FC236}">
                  <a16:creationId xmlns:a16="http://schemas.microsoft.com/office/drawing/2014/main" id="{AF255EB5-F697-9C42-814F-A65C27410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081" y="21672"/>
              <a:ext cx="622" cy="11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</p:cxnSp>
        <p:grpSp>
          <p:nvGrpSpPr>
            <p:cNvPr id="25" name="Group 567">
              <a:extLst>
                <a:ext uri="{FF2B5EF4-FFF2-40B4-BE49-F238E27FC236}">
                  <a16:creationId xmlns:a16="http://schemas.microsoft.com/office/drawing/2014/main" id="{23EDB5EE-1FDE-2046-9D77-2AEB354B6C85}"/>
                </a:ext>
              </a:extLst>
            </p:cNvPr>
            <p:cNvGrpSpPr/>
            <p:nvPr/>
          </p:nvGrpSpPr>
          <p:grpSpPr>
            <a:xfrm>
              <a:off x="18606" y="7296"/>
              <a:ext cx="35014" cy="26263"/>
              <a:chOff x="3427" y="4055"/>
              <a:chExt cx="5228" cy="4136"/>
            </a:xfrm>
          </p:grpSpPr>
          <p:sp>
            <p:nvSpPr>
              <p:cNvPr id="51" name="Arc 568">
                <a:extLst>
                  <a:ext uri="{FF2B5EF4-FFF2-40B4-BE49-F238E27FC236}">
                    <a16:creationId xmlns:a16="http://schemas.microsoft.com/office/drawing/2014/main" id="{48ED1FEB-A728-A74A-8D59-0AD827D123D3}"/>
                  </a:ext>
                </a:extLst>
              </p:cNvPr>
              <p:cNvSpPr/>
              <p:nvPr/>
            </p:nvSpPr>
            <p:spPr bwMode="auto">
              <a:xfrm rot="-2885374">
                <a:off x="7034" y="5646"/>
                <a:ext cx="1566" cy="1676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819" y="0"/>
                      <a:pt x="21444" y="9500"/>
                      <a:pt x="21598" y="21318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819" y="0"/>
                      <a:pt x="21444" y="9500"/>
                      <a:pt x="21598" y="2131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Dot"/>
                <a:round/>
              </a:ln>
            </p:spPr>
            <p:txBody>
              <a:bodyPr rot="0" vert="horz" wrap="square" lIns="95991" tIns="47995" rIns="95991" bIns="47995" anchor="t" anchorCtr="0" upright="1">
                <a:noAutofit/>
              </a:bodyPr>
              <a:lstStyle/>
              <a:p>
                <a:endParaRPr lang="zh-CN" altLang="en-US" sz="1890"/>
              </a:p>
            </p:txBody>
          </p:sp>
          <p:sp>
            <p:nvSpPr>
              <p:cNvPr id="52" name="Arc 569">
                <a:extLst>
                  <a:ext uri="{FF2B5EF4-FFF2-40B4-BE49-F238E27FC236}">
                    <a16:creationId xmlns:a16="http://schemas.microsoft.com/office/drawing/2014/main" id="{6D84A69E-81D8-9948-A4C1-D76FCC83D37B}"/>
                  </a:ext>
                </a:extLst>
              </p:cNvPr>
              <p:cNvSpPr/>
              <p:nvPr/>
            </p:nvSpPr>
            <p:spPr bwMode="auto">
              <a:xfrm rot="-2885374">
                <a:off x="4989" y="6083"/>
                <a:ext cx="934" cy="10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25"/>
                      <a:pt x="21596" y="22051"/>
                      <a:pt x="21589" y="22277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25"/>
                      <a:pt x="21596" y="22051"/>
                      <a:pt x="21589" y="2227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Dot"/>
                <a:round/>
              </a:ln>
            </p:spPr>
            <p:txBody>
              <a:bodyPr rot="0" vert="horz" wrap="square" lIns="95991" tIns="47995" rIns="95991" bIns="47995" anchor="t" anchorCtr="0" upright="1">
                <a:noAutofit/>
              </a:bodyPr>
              <a:lstStyle/>
              <a:p>
                <a:endParaRPr lang="zh-CN" altLang="en-US" sz="1890"/>
              </a:p>
            </p:txBody>
          </p:sp>
          <p:sp>
            <p:nvSpPr>
              <p:cNvPr id="53" name="Arc 570">
                <a:extLst>
                  <a:ext uri="{FF2B5EF4-FFF2-40B4-BE49-F238E27FC236}">
                    <a16:creationId xmlns:a16="http://schemas.microsoft.com/office/drawing/2014/main" id="{0251DDB6-CE7A-874A-9DF5-48AC6E8B9401}"/>
                  </a:ext>
                </a:extLst>
              </p:cNvPr>
              <p:cNvSpPr/>
              <p:nvPr/>
            </p:nvSpPr>
            <p:spPr bwMode="auto">
              <a:xfrm rot="2561200" flipH="1">
                <a:off x="3427" y="5148"/>
                <a:ext cx="2235" cy="2163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14"/>
                    </a:moveTo>
                    <a:cubicBezTo>
                      <a:pt x="264" y="4"/>
                      <a:pt x="528" y="-1"/>
                      <a:pt x="793" y="0"/>
                    </a:cubicBezTo>
                    <a:cubicBezTo>
                      <a:pt x="12206" y="0"/>
                      <a:pt x="21649" y="8879"/>
                      <a:pt x="22352" y="20270"/>
                    </a:cubicBezTo>
                  </a:path>
                  <a:path w="21600" h="21600" stroke="0" extrusionOk="0">
                    <a:moveTo>
                      <a:pt x="-1" y="14"/>
                    </a:moveTo>
                    <a:cubicBezTo>
                      <a:pt x="264" y="4"/>
                      <a:pt x="528" y="-1"/>
                      <a:pt x="793" y="0"/>
                    </a:cubicBezTo>
                    <a:cubicBezTo>
                      <a:pt x="12206" y="0"/>
                      <a:pt x="21649" y="8879"/>
                      <a:pt x="22352" y="20270"/>
                    </a:cubicBezTo>
                    <a:lnTo>
                      <a:pt x="793" y="21600"/>
                    </a:lnTo>
                    <a:lnTo>
                      <a:pt x="-1" y="1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rot="0" vert="horz" wrap="square" lIns="95991" tIns="47995" rIns="95991" bIns="47995" anchor="t" anchorCtr="0" upright="1">
                <a:noAutofit/>
              </a:bodyPr>
              <a:lstStyle/>
              <a:p>
                <a:endParaRPr lang="zh-CN" altLang="en-US" sz="1890"/>
              </a:p>
            </p:txBody>
          </p:sp>
          <p:sp>
            <p:nvSpPr>
              <p:cNvPr id="54" name="Arc 571">
                <a:extLst>
                  <a:ext uri="{FF2B5EF4-FFF2-40B4-BE49-F238E27FC236}">
                    <a16:creationId xmlns:a16="http://schemas.microsoft.com/office/drawing/2014/main" id="{E7AA6004-5004-A64E-BF34-7B7E75CCB661}"/>
                  </a:ext>
                </a:extLst>
              </p:cNvPr>
              <p:cNvSpPr/>
              <p:nvPr/>
            </p:nvSpPr>
            <p:spPr bwMode="auto">
              <a:xfrm rot="-2692899">
                <a:off x="5353" y="4780"/>
                <a:ext cx="3039" cy="2992"/>
              </a:xfrm>
              <a:custGeom>
                <a:avLst/>
                <a:gdLst>
                  <a:gd name="T0" fmla="*/ 0 w 23436"/>
                  <a:gd name="T1" fmla="*/ 0 h 22823"/>
                  <a:gd name="T2" fmla="*/ 7 w 23436"/>
                  <a:gd name="T3" fmla="*/ 7 h 22823"/>
                  <a:gd name="T4" fmla="*/ 1 w 23436"/>
                  <a:gd name="T5" fmla="*/ 6 h 2282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3436" h="22823" fill="none" extrusionOk="0">
                    <a:moveTo>
                      <a:pt x="0" y="78"/>
                    </a:moveTo>
                    <a:cubicBezTo>
                      <a:pt x="610" y="26"/>
                      <a:pt x="1223" y="-1"/>
                      <a:pt x="1836" y="0"/>
                    </a:cubicBezTo>
                    <a:cubicBezTo>
                      <a:pt x="13765" y="0"/>
                      <a:pt x="23436" y="9670"/>
                      <a:pt x="23436" y="21600"/>
                    </a:cubicBezTo>
                    <a:cubicBezTo>
                      <a:pt x="23436" y="22007"/>
                      <a:pt x="23424" y="22415"/>
                      <a:pt x="23401" y="22823"/>
                    </a:cubicBezTo>
                  </a:path>
                  <a:path w="23436" h="22823" stroke="0" extrusionOk="0">
                    <a:moveTo>
                      <a:pt x="0" y="78"/>
                    </a:moveTo>
                    <a:cubicBezTo>
                      <a:pt x="610" y="26"/>
                      <a:pt x="1223" y="-1"/>
                      <a:pt x="1836" y="0"/>
                    </a:cubicBezTo>
                    <a:cubicBezTo>
                      <a:pt x="13765" y="0"/>
                      <a:pt x="23436" y="9670"/>
                      <a:pt x="23436" y="21600"/>
                    </a:cubicBezTo>
                    <a:cubicBezTo>
                      <a:pt x="23436" y="22007"/>
                      <a:pt x="23424" y="22415"/>
                      <a:pt x="23401" y="22823"/>
                    </a:cubicBezTo>
                    <a:lnTo>
                      <a:pt x="1836" y="21600"/>
                    </a:lnTo>
                    <a:lnTo>
                      <a:pt x="0" y="7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Dot"/>
                <a:round/>
              </a:ln>
            </p:spPr>
            <p:txBody>
              <a:bodyPr rot="0" vert="horz" wrap="square" lIns="95991" tIns="47995" rIns="95991" bIns="47995" anchor="t" anchorCtr="0" upright="1">
                <a:noAutofit/>
              </a:bodyPr>
              <a:lstStyle/>
              <a:p>
                <a:endParaRPr lang="zh-CN" altLang="en-US" sz="1890"/>
              </a:p>
            </p:txBody>
          </p:sp>
          <p:sp>
            <p:nvSpPr>
              <p:cNvPr id="55" name="Arc 572">
                <a:extLst>
                  <a:ext uri="{FF2B5EF4-FFF2-40B4-BE49-F238E27FC236}">
                    <a16:creationId xmlns:a16="http://schemas.microsoft.com/office/drawing/2014/main" id="{8AE5E57C-3EFD-334D-AAB0-C042402F2AF8}"/>
                  </a:ext>
                </a:extLst>
              </p:cNvPr>
              <p:cNvSpPr/>
              <p:nvPr/>
            </p:nvSpPr>
            <p:spPr bwMode="auto">
              <a:xfrm rot="2561200" flipH="1">
                <a:off x="3749" y="4055"/>
                <a:ext cx="4746" cy="4136"/>
              </a:xfrm>
              <a:custGeom>
                <a:avLst/>
                <a:gdLst>
                  <a:gd name="T0" fmla="*/ 0 w 21600"/>
                  <a:gd name="T1" fmla="*/ 0 h 21600"/>
                  <a:gd name="T2" fmla="*/ 50 w 21600"/>
                  <a:gd name="T3" fmla="*/ 28 h 21600"/>
                  <a:gd name="T4" fmla="*/ 5 w 21600"/>
                  <a:gd name="T5" fmla="*/ 29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154"/>
                    </a:moveTo>
                    <a:cubicBezTo>
                      <a:pt x="855" y="51"/>
                      <a:pt x="1717" y="-1"/>
                      <a:pt x="2579" y="0"/>
                    </a:cubicBezTo>
                    <a:cubicBezTo>
                      <a:pt x="14209" y="0"/>
                      <a:pt x="23752" y="9209"/>
                      <a:pt x="24165" y="20832"/>
                    </a:cubicBezTo>
                  </a:path>
                  <a:path w="21600" h="21600" stroke="0" extrusionOk="0">
                    <a:moveTo>
                      <a:pt x="-1" y="154"/>
                    </a:moveTo>
                    <a:cubicBezTo>
                      <a:pt x="855" y="51"/>
                      <a:pt x="1717" y="-1"/>
                      <a:pt x="2579" y="0"/>
                    </a:cubicBezTo>
                    <a:cubicBezTo>
                      <a:pt x="14209" y="0"/>
                      <a:pt x="23752" y="9209"/>
                      <a:pt x="24165" y="20832"/>
                    </a:cubicBezTo>
                    <a:lnTo>
                      <a:pt x="2579" y="21600"/>
                    </a:lnTo>
                    <a:lnTo>
                      <a:pt x="-1" y="15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rot="0" vert="horz" wrap="square" lIns="95991" tIns="47995" rIns="95991" bIns="47995" anchor="t" anchorCtr="0" upright="1">
                <a:noAutofit/>
              </a:bodyPr>
              <a:lstStyle/>
              <a:p>
                <a:endParaRPr lang="zh-CN" altLang="en-US" sz="1890"/>
              </a:p>
            </p:txBody>
          </p:sp>
        </p:grpSp>
        <p:sp>
          <p:nvSpPr>
            <p:cNvPr id="26" name="Rectangle 573">
              <a:extLst>
                <a:ext uri="{FF2B5EF4-FFF2-40B4-BE49-F238E27FC236}">
                  <a16:creationId xmlns:a16="http://schemas.microsoft.com/office/drawing/2014/main" id="{75353829-2FFA-6846-A3F5-785833EEF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7" y="36039"/>
              <a:ext cx="10062" cy="9188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B</a:t>
              </a:r>
              <a:r>
                <a:rPr lang="en-US" sz="1050" kern="1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2</a:t>
              </a:r>
            </a:p>
            <a:p>
              <a:pPr algn="ctr">
                <a:lnSpc>
                  <a:spcPts val="1260"/>
                </a:lnSpc>
              </a:pPr>
              <a:endParaRPr lang="zh-CN" altLang="en-US" sz="10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>
                <a:lnSpc>
                  <a:spcPts val="1260"/>
                </a:lnSpc>
              </a:pPr>
              <a:r>
                <a:rPr lang="zh-CN" alt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意见领袖</a:t>
              </a:r>
            </a:p>
          </p:txBody>
        </p:sp>
        <p:sp>
          <p:nvSpPr>
            <p:cNvPr id="27" name="Rectangle 574">
              <a:extLst>
                <a:ext uri="{FF2B5EF4-FFF2-40B4-BE49-F238E27FC236}">
                  <a16:creationId xmlns:a16="http://schemas.microsoft.com/office/drawing/2014/main" id="{2BE2C5DD-D5D9-0441-9CC3-C1222FEA3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9" y="35868"/>
              <a:ext cx="11501" cy="10738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pPr algn="ctr"/>
              <a:r>
                <a:rPr 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A</a:t>
              </a:r>
              <a:r>
                <a:rPr lang="en-US" sz="1050" kern="1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2</a:t>
              </a:r>
            </a:p>
            <a:p>
              <a:pPr algn="ctr"/>
              <a:endParaRPr lang="zh-CN" altLang="en-US" sz="10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/>
              <a:r>
                <a:rPr lang="zh-CN" alt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社会组织的</a:t>
              </a:r>
            </a:p>
            <a:p>
              <a:pPr algn="ctr"/>
              <a:r>
                <a:rPr lang="zh-CN" altLang="en-US" sz="10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线上账号</a:t>
              </a:r>
            </a:p>
          </p:txBody>
        </p:sp>
        <p:cxnSp>
          <p:nvCxnSpPr>
            <p:cNvPr id="28" name="AutoShape 575">
              <a:extLst>
                <a:ext uri="{FF2B5EF4-FFF2-40B4-BE49-F238E27FC236}">
                  <a16:creationId xmlns:a16="http://schemas.microsoft.com/office/drawing/2014/main" id="{EE2B0DBE-E616-1042-B89A-EC5B98A476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082" y="32308"/>
              <a:ext cx="5671" cy="439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29" name="AutoShape 576">
              <a:extLst>
                <a:ext uri="{FF2B5EF4-FFF2-40B4-BE49-F238E27FC236}">
                  <a16:creationId xmlns:a16="http://schemas.microsoft.com/office/drawing/2014/main" id="{E2FAFCF1-6982-6043-ADA1-B0CFECC85C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336" y="36950"/>
              <a:ext cx="5067" cy="4617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30" name="AutoShape 577">
              <a:extLst>
                <a:ext uri="{FF2B5EF4-FFF2-40B4-BE49-F238E27FC236}">
                  <a16:creationId xmlns:a16="http://schemas.microsoft.com/office/drawing/2014/main" id="{797132C1-A8BF-1C48-B3BA-43815E672A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617" y="31369"/>
              <a:ext cx="6" cy="4603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31" name="AutoShape 580">
              <a:extLst>
                <a:ext uri="{FF2B5EF4-FFF2-40B4-BE49-F238E27FC236}">
                  <a16:creationId xmlns:a16="http://schemas.microsoft.com/office/drawing/2014/main" id="{E5C90A7D-B232-D948-8B0E-1F6C073A15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567" y="30543"/>
              <a:ext cx="6" cy="53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32" name="AutoShape 583">
              <a:extLst>
                <a:ext uri="{FF2B5EF4-FFF2-40B4-BE49-F238E27FC236}">
                  <a16:creationId xmlns:a16="http://schemas.microsoft.com/office/drawing/2014/main" id="{39C645E9-5195-A64E-B82D-DE6A30A8D6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4413" y="28606"/>
              <a:ext cx="5727" cy="63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33" name="Arc 584">
              <a:extLst>
                <a:ext uri="{FF2B5EF4-FFF2-40B4-BE49-F238E27FC236}">
                  <a16:creationId xmlns:a16="http://schemas.microsoft.com/office/drawing/2014/main" id="{128497AD-79B6-BF45-BF11-E73882516F0E}"/>
                </a:ext>
              </a:extLst>
            </p:cNvPr>
            <p:cNvSpPr/>
            <p:nvPr/>
          </p:nvSpPr>
          <p:spPr bwMode="auto">
            <a:xfrm rot="18902769" flipH="1">
              <a:off x="8592" y="33712"/>
              <a:ext cx="6960" cy="6140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3535" y="0"/>
                  </a:moveTo>
                  <a:cubicBezTo>
                    <a:pt x="13958" y="1729"/>
                    <a:pt x="21600" y="10744"/>
                    <a:pt x="21600" y="21309"/>
                  </a:cubicBezTo>
                </a:path>
                <a:path w="21600" h="21600" stroke="0" extrusionOk="0">
                  <a:moveTo>
                    <a:pt x="3535" y="0"/>
                  </a:moveTo>
                  <a:cubicBezTo>
                    <a:pt x="13958" y="1729"/>
                    <a:pt x="21600" y="10744"/>
                    <a:pt x="21600" y="21309"/>
                  </a:cubicBezTo>
                  <a:lnTo>
                    <a:pt x="0" y="21309"/>
                  </a:lnTo>
                  <a:lnTo>
                    <a:pt x="3535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lgDash"/>
              <a:round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endParaRPr lang="zh-CN" altLang="en-US" sz="1890"/>
            </a:p>
          </p:txBody>
        </p:sp>
        <p:cxnSp>
          <p:nvCxnSpPr>
            <p:cNvPr id="34" name="AutoShape 585">
              <a:extLst>
                <a:ext uri="{FF2B5EF4-FFF2-40B4-BE49-F238E27FC236}">
                  <a16:creationId xmlns:a16="http://schemas.microsoft.com/office/drawing/2014/main" id="{E52163D6-8C63-8F43-9976-8C98B5BDB1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866" y="30238"/>
              <a:ext cx="7" cy="41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35" name="Rectangle 586">
              <a:extLst>
                <a:ext uri="{FF2B5EF4-FFF2-40B4-BE49-F238E27FC236}">
                  <a16:creationId xmlns:a16="http://schemas.microsoft.com/office/drawing/2014/main" id="{5D701627-05A3-C144-9E5B-10B7C93B0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04" y="52051"/>
              <a:ext cx="12580" cy="4712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pPr algn="ctr">
                <a:lnSpc>
                  <a:spcPts val="945"/>
                </a:lnSpc>
              </a:pPr>
              <a:r>
                <a:rPr lang="zh-CN" altLang="en-US" sz="945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时间</a:t>
              </a:r>
              <a:r>
                <a:rPr lang="en-US" sz="945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T</a:t>
              </a:r>
              <a:endParaRPr lang="zh-CN" altLang="en-US" sz="10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>
                <a:lnSpc>
                  <a:spcPts val="945"/>
                </a:lnSpc>
              </a:pPr>
              <a:r>
                <a:rPr lang="en-US" sz="10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 </a:t>
              </a:r>
              <a:endParaRPr lang="zh-CN" altLang="en-US" sz="10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36" name="Arc 587">
              <a:extLst>
                <a:ext uri="{FF2B5EF4-FFF2-40B4-BE49-F238E27FC236}">
                  <a16:creationId xmlns:a16="http://schemas.microsoft.com/office/drawing/2014/main" id="{1CFF25C3-53B9-BB41-92CB-0EDBBF2EF3A3}"/>
                </a:ext>
              </a:extLst>
            </p:cNvPr>
            <p:cNvSpPr/>
            <p:nvPr/>
          </p:nvSpPr>
          <p:spPr bwMode="auto">
            <a:xfrm rot="18902769" flipH="1">
              <a:off x="8338" y="24758"/>
              <a:ext cx="6960" cy="6141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3535" y="0"/>
                  </a:moveTo>
                  <a:cubicBezTo>
                    <a:pt x="13958" y="1729"/>
                    <a:pt x="21600" y="10744"/>
                    <a:pt x="21600" y="21309"/>
                  </a:cubicBezTo>
                </a:path>
                <a:path w="21600" h="21600" stroke="0" extrusionOk="0">
                  <a:moveTo>
                    <a:pt x="3535" y="0"/>
                  </a:moveTo>
                  <a:cubicBezTo>
                    <a:pt x="13958" y="1729"/>
                    <a:pt x="21600" y="10744"/>
                    <a:pt x="21600" y="21309"/>
                  </a:cubicBezTo>
                  <a:lnTo>
                    <a:pt x="0" y="21309"/>
                  </a:lnTo>
                  <a:lnTo>
                    <a:pt x="3535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endParaRPr lang="zh-CN" altLang="en-US" sz="1890"/>
            </a:p>
          </p:txBody>
        </p:sp>
        <p:sp>
          <p:nvSpPr>
            <p:cNvPr id="37" name="Oval 589">
              <a:extLst>
                <a:ext uri="{FF2B5EF4-FFF2-40B4-BE49-F238E27FC236}">
                  <a16:creationId xmlns:a16="http://schemas.microsoft.com/office/drawing/2014/main" id="{B22CEB3E-3665-594A-8329-FBCF9DF52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3" y="35932"/>
              <a:ext cx="16485" cy="11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pPr algn="ctr"/>
              <a:r>
                <a:rPr lang="en-US" sz="10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 </a:t>
              </a:r>
              <a:endParaRPr lang="zh-CN" altLang="en-US" sz="10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38" name="Rectangle 590">
              <a:extLst>
                <a:ext uri="{FF2B5EF4-FFF2-40B4-BE49-F238E27FC236}">
                  <a16:creationId xmlns:a16="http://schemas.microsoft.com/office/drawing/2014/main" id="{E376810F-C5A5-C043-B8EB-1C1BE11E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3" y="23476"/>
              <a:ext cx="10058" cy="22587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ysDot"/>
              <a:miter lim="800000"/>
            </a:ln>
          </p:spPr>
          <p:txBody>
            <a:bodyPr rot="0" vert="horz" wrap="square" lIns="95991" tIns="47995" rIns="95991" bIns="47995" anchor="t" anchorCtr="0" upright="1">
              <a:noAutofit/>
            </a:bodyPr>
            <a:lstStyle/>
            <a:p>
              <a:endParaRPr lang="zh-CN" altLang="en-US" sz="1890"/>
            </a:p>
          </p:txBody>
        </p:sp>
        <p:grpSp>
          <p:nvGrpSpPr>
            <p:cNvPr id="39" name="Group 601">
              <a:extLst>
                <a:ext uri="{FF2B5EF4-FFF2-40B4-BE49-F238E27FC236}">
                  <a16:creationId xmlns:a16="http://schemas.microsoft.com/office/drawing/2014/main" id="{717C7346-4605-9949-B384-BE16919A7F80}"/>
                </a:ext>
              </a:extLst>
            </p:cNvPr>
            <p:cNvGrpSpPr/>
            <p:nvPr/>
          </p:nvGrpSpPr>
          <p:grpSpPr>
            <a:xfrm>
              <a:off x="1055" y="9764"/>
              <a:ext cx="55223" cy="41711"/>
              <a:chOff x="689" y="4357"/>
              <a:chExt cx="8697" cy="6569"/>
            </a:xfrm>
          </p:grpSpPr>
          <p:cxnSp>
            <p:nvCxnSpPr>
              <p:cNvPr id="48" name="AutoShape 593">
                <a:extLst>
                  <a:ext uri="{FF2B5EF4-FFF2-40B4-BE49-F238E27FC236}">
                    <a16:creationId xmlns:a16="http://schemas.microsoft.com/office/drawing/2014/main" id="{E98F8E9A-8EE6-3146-9589-D07D7374B79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89" y="10357"/>
                <a:ext cx="1041" cy="56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arrow" w="med" len="med"/>
              </a:ln>
            </p:spPr>
          </p:cxnSp>
          <p:cxnSp>
            <p:nvCxnSpPr>
              <p:cNvPr id="49" name="AutoShape 595">
                <a:extLst>
                  <a:ext uri="{FF2B5EF4-FFF2-40B4-BE49-F238E27FC236}">
                    <a16:creationId xmlns:a16="http://schemas.microsoft.com/office/drawing/2014/main" id="{80EBEB08-AE8B-CE45-9E76-25DB265558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67" y="10743"/>
                <a:ext cx="8319" cy="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</a:ln>
            </p:spPr>
          </p:cxnSp>
          <p:cxnSp>
            <p:nvCxnSpPr>
              <p:cNvPr id="50" name="AutoShape 596">
                <a:extLst>
                  <a:ext uri="{FF2B5EF4-FFF2-40B4-BE49-F238E27FC236}">
                    <a16:creationId xmlns:a16="http://schemas.microsoft.com/office/drawing/2014/main" id="{25618CD6-435F-304B-AEE9-0B3FF8716F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52" y="4357"/>
                <a:ext cx="21" cy="63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</a:ln>
            </p:spPr>
          </p:cxnSp>
        </p:grpSp>
        <p:grpSp>
          <p:nvGrpSpPr>
            <p:cNvPr id="40" name="Group 597">
              <a:extLst>
                <a:ext uri="{FF2B5EF4-FFF2-40B4-BE49-F238E27FC236}">
                  <a16:creationId xmlns:a16="http://schemas.microsoft.com/office/drawing/2014/main" id="{A48A2604-ACDE-9C48-902B-C1DE0827B3F6}"/>
                </a:ext>
              </a:extLst>
            </p:cNvPr>
            <p:cNvGrpSpPr/>
            <p:nvPr/>
          </p:nvGrpSpPr>
          <p:grpSpPr>
            <a:xfrm>
              <a:off x="7636" y="7626"/>
              <a:ext cx="53017" cy="40265"/>
              <a:chOff x="1679" y="4022"/>
              <a:chExt cx="8372" cy="6341"/>
            </a:xfrm>
          </p:grpSpPr>
          <p:cxnSp>
            <p:nvCxnSpPr>
              <p:cNvPr id="45" name="AutoShape 592">
                <a:extLst>
                  <a:ext uri="{FF2B5EF4-FFF2-40B4-BE49-F238E27FC236}">
                    <a16:creationId xmlns:a16="http://schemas.microsoft.com/office/drawing/2014/main" id="{919D1172-FAA0-A347-945B-CC6A149910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679" y="4022"/>
                <a:ext cx="21" cy="63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</a:ln>
            </p:spPr>
          </p:cxnSp>
          <p:cxnSp>
            <p:nvCxnSpPr>
              <p:cNvPr id="46" name="AutoShape 594">
                <a:extLst>
                  <a:ext uri="{FF2B5EF4-FFF2-40B4-BE49-F238E27FC236}">
                    <a16:creationId xmlns:a16="http://schemas.microsoft.com/office/drawing/2014/main" id="{29B34301-D8FE-664A-BFB6-E36CF264AF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00" y="10073"/>
                <a:ext cx="469" cy="259"/>
              </a:xfrm>
              <a:prstGeom prst="straightConnector1">
                <a:avLst/>
              </a:prstGeom>
              <a:noFill/>
              <a:ln w="19050" cap="rnd">
                <a:solidFill>
                  <a:srgbClr val="000000"/>
                </a:solidFill>
                <a:prstDash val="sysDot"/>
                <a:round/>
              </a:ln>
            </p:spPr>
          </p:cxnSp>
          <p:cxnSp>
            <p:nvCxnSpPr>
              <p:cNvPr id="47" name="AutoShape 591">
                <a:extLst>
                  <a:ext uri="{FF2B5EF4-FFF2-40B4-BE49-F238E27FC236}">
                    <a16:creationId xmlns:a16="http://schemas.microsoft.com/office/drawing/2014/main" id="{247727DC-EE00-4847-A7E3-E84DE5F18A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732" y="10362"/>
                <a:ext cx="8319" cy="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</a:ln>
            </p:spPr>
          </p:cxnSp>
        </p:grpSp>
        <p:cxnSp>
          <p:nvCxnSpPr>
            <p:cNvPr id="41" name="AutoShape 600">
              <a:extLst>
                <a:ext uri="{FF2B5EF4-FFF2-40B4-BE49-F238E27FC236}">
                  <a16:creationId xmlns:a16="http://schemas.microsoft.com/office/drawing/2014/main" id="{002781DF-9519-8041-BA4D-3F37C40531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268" y="40875"/>
              <a:ext cx="3645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42" name="AutoShape 603">
              <a:extLst>
                <a:ext uri="{FF2B5EF4-FFF2-40B4-BE49-F238E27FC236}">
                  <a16:creationId xmlns:a16="http://schemas.microsoft.com/office/drawing/2014/main" id="{8BC67A5E-3158-924C-B567-C1890D6A6D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642" y="40881"/>
              <a:ext cx="3645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43" name="AutoShape 605">
              <a:extLst>
                <a:ext uri="{FF2B5EF4-FFF2-40B4-BE49-F238E27FC236}">
                  <a16:creationId xmlns:a16="http://schemas.microsoft.com/office/drawing/2014/main" id="{C3B18F08-59CC-684D-8D6D-916D8D429B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298" y="29140"/>
              <a:ext cx="6471" cy="57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44" name="Freeform 451">
              <a:extLst>
                <a:ext uri="{FF2B5EF4-FFF2-40B4-BE49-F238E27FC236}">
                  <a16:creationId xmlns:a16="http://schemas.microsoft.com/office/drawing/2014/main" id="{2DF040DB-3FFC-5F46-9F7E-6607AE1F3018}"/>
                </a:ext>
              </a:extLst>
            </p:cNvPr>
            <p:cNvSpPr/>
            <p:nvPr/>
          </p:nvSpPr>
          <p:spPr bwMode="auto">
            <a:xfrm rot="20929776">
              <a:off x="706" y="42548"/>
              <a:ext cx="10845" cy="7326"/>
            </a:xfrm>
            <a:custGeom>
              <a:avLst/>
              <a:gdLst>
                <a:gd name="T0" fmla="*/ 0 w 882503"/>
                <a:gd name="T1" fmla="*/ 1052623 h 1052623"/>
                <a:gd name="T2" fmla="*/ 104533 w 882503"/>
                <a:gd name="T3" fmla="*/ 1031358 h 1052623"/>
                <a:gd name="T4" fmla="*/ 182931 w 882503"/>
                <a:gd name="T5" fmla="*/ 988828 h 1052623"/>
                <a:gd name="T6" fmla="*/ 209064 w 882503"/>
                <a:gd name="T7" fmla="*/ 956930 h 1052623"/>
                <a:gd name="T8" fmla="*/ 274397 w 882503"/>
                <a:gd name="T9" fmla="*/ 914400 h 1052623"/>
                <a:gd name="T10" fmla="*/ 287464 w 882503"/>
                <a:gd name="T11" fmla="*/ 882502 h 1052623"/>
                <a:gd name="T12" fmla="*/ 313597 w 882503"/>
                <a:gd name="T13" fmla="*/ 850605 h 1052623"/>
                <a:gd name="T14" fmla="*/ 339730 w 882503"/>
                <a:gd name="T15" fmla="*/ 786809 h 1052623"/>
                <a:gd name="T16" fmla="*/ 352797 w 882503"/>
                <a:gd name="T17" fmla="*/ 712381 h 1052623"/>
                <a:gd name="T18" fmla="*/ 378930 w 882503"/>
                <a:gd name="T19" fmla="*/ 616688 h 1052623"/>
                <a:gd name="T20" fmla="*/ 391996 w 882503"/>
                <a:gd name="T21" fmla="*/ 499730 h 1052623"/>
                <a:gd name="T22" fmla="*/ 418128 w 882503"/>
                <a:gd name="T23" fmla="*/ 276447 h 1052623"/>
                <a:gd name="T24" fmla="*/ 431195 w 882503"/>
                <a:gd name="T25" fmla="*/ 74428 h 1052623"/>
                <a:gd name="T26" fmla="*/ 444261 w 882503"/>
                <a:gd name="T27" fmla="*/ 21265 h 1052623"/>
                <a:gd name="T28" fmla="*/ 470395 w 882503"/>
                <a:gd name="T29" fmla="*/ 0 h 1052623"/>
                <a:gd name="T30" fmla="*/ 496528 w 882503"/>
                <a:gd name="T31" fmla="*/ 106326 h 1052623"/>
                <a:gd name="T32" fmla="*/ 535727 w 882503"/>
                <a:gd name="T33" fmla="*/ 170121 h 1052623"/>
                <a:gd name="T34" fmla="*/ 548794 w 882503"/>
                <a:gd name="T35" fmla="*/ 202019 h 1052623"/>
                <a:gd name="T36" fmla="*/ 561860 w 882503"/>
                <a:gd name="T37" fmla="*/ 297712 h 1052623"/>
                <a:gd name="T38" fmla="*/ 601060 w 882503"/>
                <a:gd name="T39" fmla="*/ 404037 h 1052623"/>
                <a:gd name="T40" fmla="*/ 614127 w 882503"/>
                <a:gd name="T41" fmla="*/ 489098 h 1052623"/>
                <a:gd name="T42" fmla="*/ 666393 w 882503"/>
                <a:gd name="T43" fmla="*/ 584791 h 1052623"/>
                <a:gd name="T44" fmla="*/ 679460 w 882503"/>
                <a:gd name="T45" fmla="*/ 616688 h 1052623"/>
                <a:gd name="T46" fmla="*/ 744791 w 882503"/>
                <a:gd name="T47" fmla="*/ 659219 h 1052623"/>
                <a:gd name="T48" fmla="*/ 1019188 w 882503"/>
                <a:gd name="T49" fmla="*/ 606056 h 1052623"/>
                <a:gd name="T50" fmla="*/ 1019188 w 882503"/>
                <a:gd name="T51" fmla="*/ 606056 h 1052623"/>
                <a:gd name="T52" fmla="*/ 1084521 w 882503"/>
                <a:gd name="T53" fmla="*/ 584791 h 105262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882503" h="1052623">
                  <a:moveTo>
                    <a:pt x="0" y="1052623"/>
                  </a:moveTo>
                  <a:cubicBezTo>
                    <a:pt x="14733" y="1049676"/>
                    <a:pt x="66668" y="1041576"/>
                    <a:pt x="85061" y="1031358"/>
                  </a:cubicBezTo>
                  <a:cubicBezTo>
                    <a:pt x="107402" y="1018946"/>
                    <a:pt x="148856" y="988828"/>
                    <a:pt x="148856" y="988828"/>
                  </a:cubicBezTo>
                  <a:cubicBezTo>
                    <a:pt x="155944" y="978195"/>
                    <a:pt x="162138" y="966909"/>
                    <a:pt x="170121" y="956930"/>
                  </a:cubicBezTo>
                  <a:cubicBezTo>
                    <a:pt x="187434" y="935289"/>
                    <a:pt x="199603" y="930188"/>
                    <a:pt x="223284" y="914400"/>
                  </a:cubicBezTo>
                  <a:cubicBezTo>
                    <a:pt x="226828" y="903767"/>
                    <a:pt x="228905" y="892527"/>
                    <a:pt x="233917" y="882502"/>
                  </a:cubicBezTo>
                  <a:cubicBezTo>
                    <a:pt x="239632" y="871073"/>
                    <a:pt x="249992" y="862282"/>
                    <a:pt x="255182" y="850605"/>
                  </a:cubicBezTo>
                  <a:cubicBezTo>
                    <a:pt x="264286" y="830121"/>
                    <a:pt x="276447" y="786809"/>
                    <a:pt x="276447" y="786809"/>
                  </a:cubicBezTo>
                  <a:cubicBezTo>
                    <a:pt x="279991" y="762000"/>
                    <a:pt x="282960" y="737101"/>
                    <a:pt x="287080" y="712381"/>
                  </a:cubicBezTo>
                  <a:cubicBezTo>
                    <a:pt x="293830" y="671878"/>
                    <a:pt x="298785" y="654927"/>
                    <a:pt x="308345" y="616688"/>
                  </a:cubicBezTo>
                  <a:cubicBezTo>
                    <a:pt x="311889" y="577702"/>
                    <a:pt x="315082" y="538682"/>
                    <a:pt x="318977" y="499730"/>
                  </a:cubicBezTo>
                  <a:cubicBezTo>
                    <a:pt x="330752" y="381979"/>
                    <a:pt x="331694" y="408948"/>
                    <a:pt x="340242" y="276447"/>
                  </a:cubicBezTo>
                  <a:cubicBezTo>
                    <a:pt x="344583" y="209154"/>
                    <a:pt x="345275" y="141628"/>
                    <a:pt x="350875" y="74428"/>
                  </a:cubicBezTo>
                  <a:cubicBezTo>
                    <a:pt x="352376" y="56419"/>
                    <a:pt x="354388" y="37876"/>
                    <a:pt x="361507" y="21265"/>
                  </a:cubicBezTo>
                  <a:cubicBezTo>
                    <a:pt x="365456" y="12051"/>
                    <a:pt x="375684" y="7088"/>
                    <a:pt x="382773" y="0"/>
                  </a:cubicBezTo>
                  <a:cubicBezTo>
                    <a:pt x="406793" y="72066"/>
                    <a:pt x="379602" y="-15852"/>
                    <a:pt x="404038" y="106326"/>
                  </a:cubicBezTo>
                  <a:cubicBezTo>
                    <a:pt x="412946" y="150867"/>
                    <a:pt x="415026" y="128303"/>
                    <a:pt x="435935" y="170121"/>
                  </a:cubicBezTo>
                  <a:cubicBezTo>
                    <a:pt x="440947" y="180146"/>
                    <a:pt x="443024" y="191386"/>
                    <a:pt x="446568" y="202019"/>
                  </a:cubicBezTo>
                  <a:cubicBezTo>
                    <a:pt x="450112" y="233917"/>
                    <a:pt x="450906" y="266241"/>
                    <a:pt x="457200" y="297712"/>
                  </a:cubicBezTo>
                  <a:cubicBezTo>
                    <a:pt x="485571" y="439566"/>
                    <a:pt x="471410" y="297910"/>
                    <a:pt x="489098" y="404037"/>
                  </a:cubicBezTo>
                  <a:cubicBezTo>
                    <a:pt x="493796" y="432223"/>
                    <a:pt x="493744" y="461158"/>
                    <a:pt x="499731" y="489098"/>
                  </a:cubicBezTo>
                  <a:cubicBezTo>
                    <a:pt x="520303" y="585101"/>
                    <a:pt x="511261" y="522792"/>
                    <a:pt x="542261" y="584791"/>
                  </a:cubicBezTo>
                  <a:cubicBezTo>
                    <a:pt x="547273" y="594815"/>
                    <a:pt x="547128" y="607078"/>
                    <a:pt x="552894" y="616688"/>
                  </a:cubicBezTo>
                  <a:cubicBezTo>
                    <a:pt x="562996" y="633524"/>
                    <a:pt x="591566" y="649559"/>
                    <a:pt x="606056" y="659219"/>
                  </a:cubicBezTo>
                  <a:cubicBezTo>
                    <a:pt x="791046" y="646886"/>
                    <a:pt x="721213" y="678141"/>
                    <a:pt x="829340" y="606056"/>
                  </a:cubicBezTo>
                  <a:lnTo>
                    <a:pt x="829340" y="606056"/>
                  </a:lnTo>
                  <a:cubicBezTo>
                    <a:pt x="876733" y="594207"/>
                    <a:pt x="861537" y="605755"/>
                    <a:pt x="882503" y="584791"/>
                  </a:cubicBezTo>
                </a:path>
              </a:pathLst>
            </a:custGeom>
            <a:solidFill>
              <a:schemeClr val="bg2">
                <a:lumMod val="90000"/>
                <a:lumOff val="0"/>
                <a:alpha val="81960"/>
              </a:schemeClr>
            </a:solidFill>
            <a:ln>
              <a:noFill/>
            </a:ln>
          </p:spPr>
          <p:txBody>
            <a:bodyPr rot="0" vert="horz" wrap="square" lIns="95991" tIns="47995" rIns="95991" bIns="47995" anchor="ctr" anchorCtr="0" upright="1">
              <a:noAutofit/>
            </a:bodyPr>
            <a:lstStyle/>
            <a:p>
              <a:endParaRPr lang="zh-CN" alt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49278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</Words>
  <Application>Microsoft Macintosh PowerPoint</Application>
  <PresentationFormat>自定义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王成军</cp:lastModifiedBy>
  <cp:revision>3</cp:revision>
  <dcterms:created xsi:type="dcterms:W3CDTF">2021-05-12T15:01:36Z</dcterms:created>
  <dcterms:modified xsi:type="dcterms:W3CDTF">2021-05-12T15:08:31Z</dcterms:modified>
</cp:coreProperties>
</file>