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</p:sldMasterIdLst>
  <p:notesMasterIdLst>
    <p:notesMasterId r:id="rId22"/>
  </p:notesMasterIdLst>
  <p:sldIdLst>
    <p:sldId id="256" r:id="rId11"/>
    <p:sldId id="257" r:id="rId12"/>
    <p:sldId id="272" r:id="rId13"/>
    <p:sldId id="259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altLang="en-US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en-US" altLang="zh-CN" sz="1200" strike="noStrike" noProof="1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200" strike="noStrike" noProof="1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4" Type="http://schemas.openxmlformats.org/officeDocument/2006/relationships/theme" Target="../theme/theme5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4" Type="http://schemas.openxmlformats.org/officeDocument/2006/relationships/theme" Target="../theme/theme6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4" Type="http://schemas.openxmlformats.org/officeDocument/2006/relationships/theme" Target="../theme/theme7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4" Type="http://schemas.openxmlformats.org/officeDocument/2006/relationships/theme" Target="../theme/theme8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4" Type="http://schemas.openxmlformats.org/officeDocument/2006/relationships/theme" Target="../theme/theme9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anose="02020500000000000000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/>
          <p:nvPr>
            <p:ph type="ctrTitle" sz="quarter"/>
          </p:nvPr>
        </p:nvSpPr>
        <p:spPr/>
        <p:txBody>
          <a:bodyPr anchor="ctr"/>
          <a:p>
            <a:pPr defTabSz="914400">
              <a:lnSpc>
                <a:spcPct val="100000"/>
              </a:lnSpc>
              <a:buSzPct val="100000"/>
              <a:buNone/>
            </a:pPr>
            <a:r>
              <a:rPr lang="zh-CN" altLang="en-US" kern="1200" baseline="0">
                <a:latin typeface="Arial" panose="020B0604020202020204" pitchFamily="34" charset="0"/>
                <a:ea typeface="楷体_GB2312" pitchFamily="49" charset="-122"/>
                <a:cs typeface="+mj-cs"/>
              </a:rPr>
              <a:t>电力负荷识别算法</a:t>
            </a:r>
            <a:endParaRPr lang="zh-CN" altLang="en-US" kern="1200" baseline="0">
              <a:latin typeface="Arial" panose="020B0604020202020204" pitchFamily="34" charset="0"/>
              <a:ea typeface="楷体_GB2312" pitchFamily="49" charset="-122"/>
              <a:cs typeface="+mj-cs"/>
            </a:endParaRPr>
          </a:p>
        </p:txBody>
      </p:sp>
      <p:sp>
        <p:nvSpPr>
          <p:cNvPr id="2" name="副标题 4098"/>
          <p:cNvSpPr/>
          <p:nvPr>
            <p:ph type="subTitle" sz="quarter" idx="1"/>
          </p:nvPr>
        </p:nvSpPr>
        <p:spPr/>
        <p:txBody>
          <a:bodyPr anchor="ctr"/>
          <a:p>
            <a:pPr defTabSz="914400">
              <a:buSzPct val="110000"/>
              <a:buNone/>
            </a:pP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7169"/>
          <p:cNvSpPr/>
          <p:nvPr>
            <p:ph type="title"/>
          </p:nvPr>
        </p:nvSpPr>
        <p:spPr/>
        <p:txBody>
          <a:bodyPr anchor="ctr"/>
          <a:p>
            <a:pPr>
              <a:lnSpc>
                <a:spcPct val="100000"/>
              </a:lnSpc>
            </a:pPr>
            <a:r>
              <a:rPr lang="zh-CN" altLang="en-US"/>
              <a:t>特征训练</a:t>
            </a:r>
            <a:endParaRPr lang="zh-CN" altLang="en-US"/>
          </a:p>
        </p:txBody>
      </p:sp>
      <p:sp>
        <p:nvSpPr>
          <p:cNvPr id="7170" name="文本占位符 7170"/>
          <p:cNvSpPr/>
          <p:nvPr>
            <p:ph idx="1"/>
          </p:nvPr>
        </p:nvSpPr>
        <p:spPr/>
        <p:txBody>
          <a:bodyPr anchor="t"/>
          <a:p>
            <a:r>
              <a:rPr lang="zh-CN" altLang="en-US"/>
              <a:t>读取分类文件</a:t>
            </a:r>
            <a:endParaRPr lang="zh-CN" altLang="en-US"/>
          </a:p>
          <a:p>
            <a:r>
              <a:rPr lang="zh-CN" altLang="en-US"/>
              <a:t>读取</a:t>
            </a:r>
            <a:r>
              <a:rPr lang="en-US" altLang="zh-CN"/>
              <a:t>feature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zh-CN" altLang="en-US"/>
              <a:t>调用</a:t>
            </a:r>
            <a:r>
              <a:rPr lang="zh-CN" altLang="en-US">
                <a:sym typeface="+mn-ea"/>
              </a:rPr>
              <a:t>采用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的 naive_bayes库进行训练</a:t>
            </a:r>
            <a:endParaRPr lang="zh-CN" altLang="en-US"/>
          </a:p>
          <a:p>
            <a:r>
              <a:rPr lang="zh-CN" altLang="en-US"/>
              <a:t>训练完成后存储</a:t>
            </a:r>
            <a:r>
              <a:rPr lang="en-US" altLang="zh-CN"/>
              <a:t>model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7169"/>
          <p:cNvSpPr/>
          <p:nvPr>
            <p:ph type="title"/>
          </p:nvPr>
        </p:nvSpPr>
        <p:spPr/>
        <p:txBody>
          <a:bodyPr anchor="ctr"/>
          <a:p>
            <a:pPr>
              <a:lnSpc>
                <a:spcPct val="100000"/>
              </a:lnSpc>
            </a:pPr>
            <a:r>
              <a:rPr lang="zh-CN" altLang="en-US"/>
              <a:t>特征识别</a:t>
            </a:r>
            <a:endParaRPr lang="zh-CN" altLang="en-US"/>
          </a:p>
        </p:txBody>
      </p:sp>
      <p:sp>
        <p:nvSpPr>
          <p:cNvPr id="7170" name="文本占位符 7170"/>
          <p:cNvSpPr/>
          <p:nvPr>
            <p:ph idx="1"/>
          </p:nvPr>
        </p:nvSpPr>
        <p:spPr/>
        <p:txBody>
          <a:bodyPr anchor="t"/>
          <a:p>
            <a:r>
              <a:rPr lang="zh-CN" altLang="en-US"/>
              <a:t>加载待识别的特征文件</a:t>
            </a:r>
            <a:endParaRPr lang="zh-CN" altLang="en-US"/>
          </a:p>
          <a:p>
            <a:r>
              <a:rPr lang="zh-CN" altLang="en-US"/>
              <a:t>加载训练好的</a:t>
            </a:r>
            <a:r>
              <a:rPr lang="en-US" altLang="zh-CN"/>
              <a:t>model</a:t>
            </a:r>
            <a:endParaRPr lang="zh-CN" altLang="en-US"/>
          </a:p>
          <a:p>
            <a:r>
              <a:rPr lang="zh-CN" altLang="en-US"/>
              <a:t>调用</a:t>
            </a:r>
            <a:r>
              <a:rPr lang="zh-CN" altLang="en-US">
                <a:sym typeface="+mn-ea"/>
              </a:rPr>
              <a:t>采用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的 naive_bayes库进行识别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5121"/>
          <p:cNvSpPr/>
          <p:nvPr>
            <p:ph type="title"/>
          </p:nvPr>
        </p:nvSpPr>
        <p:spPr/>
        <p:txBody>
          <a:bodyPr anchor="ctr"/>
          <a:p>
            <a:pPr>
              <a:lnSpc>
                <a:spcPct val="100000"/>
              </a:lnSpc>
            </a:pP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5122" name="文本占位符 5122"/>
          <p:cNvSpPr/>
          <p:nvPr>
            <p:ph idx="1"/>
          </p:nvPr>
        </p:nvSpPr>
        <p:spPr/>
        <p:txBody>
          <a:bodyPr anchor="t"/>
          <a:p>
            <a:r>
              <a:rPr lang="zh-CN" altLang="en-US"/>
              <a:t>电力负荷特征选择</a:t>
            </a:r>
            <a:endParaRPr lang="zh-CN" altLang="en-US"/>
          </a:p>
          <a:p>
            <a:r>
              <a:rPr lang="zh-CN" altLang="en-US"/>
              <a:t>电力负荷特征训练</a:t>
            </a:r>
            <a:endParaRPr lang="zh-CN" altLang="en-US"/>
          </a:p>
          <a:p>
            <a:r>
              <a:rPr lang="zh-CN" altLang="en-US"/>
              <a:t>电力负荷特征识别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5121"/>
          <p:cNvSpPr/>
          <p:nvPr>
            <p:ph type="title"/>
          </p:nvPr>
        </p:nvSpPr>
        <p:spPr/>
        <p:txBody>
          <a:bodyPr anchor="ctr"/>
          <a:p>
            <a:pPr>
              <a:lnSpc>
                <a:spcPct val="100000"/>
              </a:lnSpc>
            </a:pPr>
            <a:r>
              <a:rPr lang="zh-CN" altLang="en-US"/>
              <a:t>前提</a:t>
            </a:r>
            <a:endParaRPr lang="zh-CN" altLang="en-US"/>
          </a:p>
        </p:txBody>
      </p:sp>
      <p:sp>
        <p:nvSpPr>
          <p:cNvPr id="5122" name="文本占位符 5122"/>
          <p:cNvSpPr/>
          <p:nvPr>
            <p:ph idx="1"/>
          </p:nvPr>
        </p:nvSpPr>
        <p:spPr/>
        <p:txBody>
          <a:bodyPr anchor="t"/>
          <a:p>
            <a:endParaRPr lang="zh-CN" altLang="en-US"/>
          </a:p>
          <a:p>
            <a:r>
              <a:rPr lang="zh-CN" altLang="en-US"/>
              <a:t>电力负荷分解算法已经完成</a:t>
            </a:r>
            <a:endParaRPr lang="zh-CN" altLang="en-US"/>
          </a:p>
          <a:p>
            <a:r>
              <a:rPr lang="zh-CN" altLang="en-US">
                <a:sym typeface="+mn-ea"/>
              </a:rPr>
              <a:t>电力负荷分解，由一个总电流分解为特征向量的过程已经准备好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7169"/>
          <p:cNvSpPr/>
          <p:nvPr>
            <p:ph type="title"/>
          </p:nvPr>
        </p:nvSpPr>
        <p:spPr/>
        <p:txBody>
          <a:bodyPr anchor="ctr"/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电力负荷特征选择</a:t>
            </a:r>
            <a:endParaRPr lang="zh-CN" altLang="en-US"/>
          </a:p>
        </p:txBody>
      </p:sp>
      <p:sp>
        <p:nvSpPr>
          <p:cNvPr id="7170" name="文本占位符 7170"/>
          <p:cNvSpPr/>
          <p:nvPr>
            <p:ph idx="1"/>
          </p:nvPr>
        </p:nvSpPr>
        <p:spPr/>
        <p:txBody>
          <a:bodyPr anchor="t"/>
          <a:p>
            <a:r>
              <a:rPr lang="zh-CN" altLang="en-US"/>
              <a:t>特征</a:t>
            </a:r>
            <a:r>
              <a:rPr lang="en-US" altLang="zh-CN"/>
              <a:t>==</a:t>
            </a:r>
            <a:r>
              <a:rPr lang="zh-CN" altLang="en-US"/>
              <a:t>一个设备</a:t>
            </a:r>
            <a:endParaRPr lang="zh-CN" altLang="en-US"/>
          </a:p>
          <a:p>
            <a:r>
              <a:rPr lang="zh-CN" altLang="en-US"/>
              <a:t>下图选择经过负荷分解后的电流特征，每一个设备用一个</a:t>
            </a:r>
            <a:r>
              <a:rPr lang="en-US" altLang="zh-CN"/>
              <a:t>30</a:t>
            </a:r>
            <a:r>
              <a:rPr lang="zh-CN" altLang="en-US"/>
              <a:t>维向量表示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555490"/>
            <a:ext cx="7943215" cy="14655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7169"/>
          <p:cNvSpPr/>
          <p:nvPr>
            <p:ph type="title"/>
          </p:nvPr>
        </p:nvSpPr>
        <p:spPr/>
        <p:txBody>
          <a:bodyPr anchor="ctr"/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电力负荷特征组合</a:t>
            </a:r>
            <a:endParaRPr lang="zh-CN" altLang="en-US"/>
          </a:p>
        </p:txBody>
      </p:sp>
      <p:sp>
        <p:nvSpPr>
          <p:cNvPr id="7170" name="文本占位符 7170"/>
          <p:cNvSpPr/>
          <p:nvPr>
            <p:ph idx="1"/>
          </p:nvPr>
        </p:nvSpPr>
        <p:spPr/>
        <p:txBody>
          <a:bodyPr anchor="t"/>
          <a:p>
            <a:r>
              <a:rPr lang="zh-CN" altLang="en-US"/>
              <a:t>假设有三种设备，则每种设备需要一个向量</a:t>
            </a:r>
            <a:endParaRPr lang="zh-CN" altLang="en-US"/>
          </a:p>
          <a:p>
            <a:r>
              <a:rPr lang="zh-CN" altLang="en-US"/>
              <a:t>三种设备的开关组合，最少需要</a:t>
            </a:r>
            <a:r>
              <a:rPr lang="en-US" altLang="zh-CN"/>
              <a:t>8</a:t>
            </a:r>
            <a:r>
              <a:rPr lang="zh-CN" altLang="en-US"/>
              <a:t>个向量表示</a:t>
            </a:r>
            <a:endParaRPr lang="zh-CN" altLang="en-US"/>
          </a:p>
          <a:p>
            <a:r>
              <a:rPr lang="zh-CN" altLang="en-US"/>
              <a:t>为了保证算法的鲁棒性，需要多组向量来表示一个特征，比如</a:t>
            </a:r>
            <a:r>
              <a:rPr lang="en-US" altLang="zh-CN"/>
              <a:t>10</a:t>
            </a:r>
            <a:r>
              <a:rPr lang="zh-CN" altLang="en-US"/>
              <a:t>个向量，表示设备</a:t>
            </a:r>
            <a:r>
              <a:rPr lang="en-US" altLang="zh-CN"/>
              <a:t>1</a:t>
            </a:r>
            <a:r>
              <a:rPr lang="zh-CN" altLang="en-US"/>
              <a:t>开的状态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7169"/>
          <p:cNvSpPr/>
          <p:nvPr>
            <p:ph type="title"/>
          </p:nvPr>
        </p:nvSpPr>
        <p:spPr/>
        <p:txBody>
          <a:bodyPr anchor="ctr"/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电力负荷特征训练</a:t>
            </a:r>
            <a:endParaRPr lang="zh-CN" altLang="en-US"/>
          </a:p>
        </p:txBody>
      </p:sp>
      <p:sp>
        <p:nvSpPr>
          <p:cNvPr id="7170" name="文本占位符 7170"/>
          <p:cNvSpPr/>
          <p:nvPr>
            <p:ph idx="1"/>
          </p:nvPr>
        </p:nvSpPr>
        <p:spPr/>
        <p:txBody>
          <a:bodyPr anchor="t"/>
          <a:p>
            <a:r>
              <a:rPr lang="zh-CN" altLang="en-US"/>
              <a:t>假设有三种设备，</a:t>
            </a:r>
            <a:r>
              <a:rPr lang="en-US" altLang="zh-CN"/>
              <a:t>80</a:t>
            </a:r>
            <a:r>
              <a:rPr lang="zh-CN" altLang="en-US"/>
              <a:t>个向量，需要选择分类算法：</a:t>
            </a:r>
            <a:endParaRPr lang="zh-CN" altLang="en-US"/>
          </a:p>
          <a:p>
            <a:r>
              <a:rPr lang="zh-CN" altLang="en-US"/>
              <a:t>常用的算法有以下几种：</a:t>
            </a:r>
            <a:endParaRPr lang="zh-CN" altLang="en-US"/>
          </a:p>
          <a:p>
            <a:r>
              <a:rPr lang="zh-CN" altLang="en-US"/>
              <a:t>贝叶斯算法</a:t>
            </a:r>
            <a:endParaRPr lang="zh-CN" altLang="en-US"/>
          </a:p>
          <a:p>
            <a:r>
              <a:rPr lang="en-US" altLang="zh-CN"/>
              <a:t>SVM</a:t>
            </a:r>
            <a:endParaRPr lang="en-US" altLang="zh-CN"/>
          </a:p>
          <a:p>
            <a:r>
              <a:rPr lang="en-US" altLang="zh-CN"/>
              <a:t>XGBoost</a:t>
            </a:r>
            <a:endParaRPr lang="en-US" altLang="zh-CN"/>
          </a:p>
          <a:p>
            <a:r>
              <a:rPr lang="zh-CN" altLang="en-US"/>
              <a:t>神经网络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7169"/>
          <p:cNvSpPr/>
          <p:nvPr>
            <p:ph type="title"/>
          </p:nvPr>
        </p:nvSpPr>
        <p:spPr/>
        <p:txBody>
          <a:bodyPr anchor="ctr"/>
          <a:p>
            <a:pPr>
              <a:lnSpc>
                <a:spcPct val="100000"/>
              </a:lnSpc>
            </a:pPr>
            <a:r>
              <a:rPr lang="zh-CN" altLang="en-US"/>
              <a:t>贝叶斯算法</a:t>
            </a:r>
            <a:endParaRPr lang="zh-CN" altLang="en-US"/>
          </a:p>
        </p:txBody>
      </p:sp>
      <p:sp>
        <p:nvSpPr>
          <p:cNvPr id="7170" name="文本占位符 7170"/>
          <p:cNvSpPr/>
          <p:nvPr>
            <p:ph idx="1"/>
          </p:nvPr>
        </p:nvSpPr>
        <p:spPr/>
        <p:txBody>
          <a:bodyPr anchor="t"/>
          <a:p>
            <a:r>
              <a:rPr lang="zh-CN" altLang="en-US"/>
              <a:t>假设有三种设备，</a:t>
            </a:r>
            <a:r>
              <a:rPr lang="en-US" altLang="zh-CN"/>
              <a:t>80</a:t>
            </a:r>
            <a:r>
              <a:rPr lang="zh-CN" altLang="en-US"/>
              <a:t>个向量，需要选择分类算法：</a:t>
            </a:r>
            <a:endParaRPr lang="zh-CN" altLang="en-US"/>
          </a:p>
          <a:p>
            <a:r>
              <a:rPr lang="zh-CN" altLang="en-US"/>
              <a:t>常用的算法有以下几种：</a:t>
            </a:r>
            <a:endParaRPr lang="zh-CN" altLang="en-US"/>
          </a:p>
          <a:p>
            <a:r>
              <a:rPr lang="zh-CN" altLang="en-US"/>
              <a:t>贝叶斯算法 （采用的算法）</a:t>
            </a:r>
            <a:endParaRPr lang="zh-CN" altLang="en-US"/>
          </a:p>
          <a:p>
            <a:r>
              <a:rPr lang="en-US" altLang="zh-CN"/>
              <a:t>SVM</a:t>
            </a:r>
            <a:endParaRPr lang="en-US" altLang="zh-CN"/>
          </a:p>
          <a:p>
            <a:r>
              <a:rPr lang="en-US" altLang="zh-CN"/>
              <a:t>XGBoost</a:t>
            </a:r>
            <a:endParaRPr lang="en-US" altLang="zh-CN"/>
          </a:p>
          <a:p>
            <a:r>
              <a:rPr lang="zh-CN" altLang="en-US"/>
              <a:t>神经网络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7169"/>
          <p:cNvSpPr/>
          <p:nvPr>
            <p:ph type="title"/>
          </p:nvPr>
        </p:nvSpPr>
        <p:spPr/>
        <p:txBody>
          <a:bodyPr anchor="ctr"/>
          <a:p>
            <a:pPr>
              <a:lnSpc>
                <a:spcPct val="100000"/>
              </a:lnSpc>
            </a:pPr>
            <a:r>
              <a:rPr lang="zh-CN" altLang="en-US"/>
              <a:t>贝叶斯算法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07210"/>
            <a:ext cx="7543165" cy="9048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130" y="2900045"/>
            <a:ext cx="5285740" cy="1057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70355" y="4255770"/>
            <a:ext cx="67462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对负荷识别来说：</a:t>
            </a:r>
            <a:endParaRPr lang="zh-CN" altLang="en-US"/>
          </a:p>
          <a:p>
            <a:r>
              <a:rPr lang="zh-CN" altLang="en-US"/>
              <a:t>特征就是</a:t>
            </a:r>
            <a:r>
              <a:rPr lang="en-US" altLang="zh-CN"/>
              <a:t>30</a:t>
            </a:r>
            <a:r>
              <a:rPr lang="zh-CN" altLang="en-US"/>
              <a:t>维向量</a:t>
            </a:r>
            <a:endParaRPr lang="zh-CN" altLang="en-US"/>
          </a:p>
          <a:p>
            <a:r>
              <a:rPr lang="zh-CN" altLang="en-US"/>
              <a:t>类别就是设备的开关状态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7169"/>
          <p:cNvSpPr/>
          <p:nvPr>
            <p:ph type="title"/>
          </p:nvPr>
        </p:nvSpPr>
        <p:spPr/>
        <p:txBody>
          <a:bodyPr anchor="ctr"/>
          <a:p>
            <a:pPr>
              <a:lnSpc>
                <a:spcPct val="100000"/>
              </a:lnSpc>
            </a:pPr>
            <a:r>
              <a:rPr lang="zh-CN" altLang="en-US"/>
              <a:t>特征训练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52500" y="1357630"/>
            <a:ext cx="76523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</a:t>
            </a:r>
            <a:r>
              <a:rPr lang="en-US" altLang="zh-CN"/>
              <a:t>3</a:t>
            </a:r>
            <a:r>
              <a:rPr lang="zh-CN" altLang="en-US"/>
              <a:t>中设备，分类共有</a:t>
            </a:r>
            <a:r>
              <a:rPr lang="en-US" altLang="zh-CN"/>
              <a:t>8</a:t>
            </a:r>
            <a:r>
              <a:rPr lang="zh-CN" altLang="en-US"/>
              <a:t>种</a:t>
            </a:r>
            <a:endParaRPr lang="zh-CN" altLang="en-US"/>
          </a:p>
          <a:p>
            <a:r>
              <a:rPr lang="zh-CN" altLang="en-US"/>
              <a:t>一个特征是</a:t>
            </a:r>
            <a:r>
              <a:rPr lang="en-US" altLang="zh-CN"/>
              <a:t>30</a:t>
            </a:r>
            <a:r>
              <a:rPr lang="zh-CN" altLang="en-US"/>
              <a:t>维向量</a:t>
            </a:r>
            <a:endParaRPr lang="zh-CN" altLang="en-US"/>
          </a:p>
          <a:p>
            <a:r>
              <a:rPr lang="zh-CN" altLang="en-US"/>
              <a:t>每种设备需要</a:t>
            </a:r>
            <a:r>
              <a:rPr lang="en-US" altLang="zh-CN"/>
              <a:t>10</a:t>
            </a:r>
            <a:r>
              <a:rPr lang="zh-CN" altLang="en-US"/>
              <a:t>组特征，共需要</a:t>
            </a:r>
            <a:r>
              <a:rPr lang="en-US" altLang="zh-CN"/>
              <a:t>80</a:t>
            </a:r>
            <a:r>
              <a:rPr lang="zh-CN" altLang="en-US"/>
              <a:t>组特征的数据，格式可以为两个文件，一个</a:t>
            </a:r>
            <a:r>
              <a:rPr lang="en-US" altLang="zh-CN"/>
              <a:t>id.csv,</a:t>
            </a:r>
            <a:r>
              <a:rPr lang="zh-CN" altLang="en-US"/>
              <a:t>一个</a:t>
            </a:r>
            <a:r>
              <a:rPr lang="en-US" altLang="zh-CN"/>
              <a:t>feature.csv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179445"/>
            <a:ext cx="2076450" cy="2704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980" y="3673475"/>
            <a:ext cx="4860925" cy="91567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WPS 演示</Application>
  <PresentationFormat>在屏幕上显示</PresentationFormat>
  <Paragraphs>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宋体</vt:lpstr>
      <vt:lpstr>Wingdings</vt:lpstr>
      <vt:lpstr>Times New Roman</vt:lpstr>
      <vt:lpstr>PMingLiU</vt:lpstr>
      <vt:lpstr>楷体_GB2312</vt:lpstr>
      <vt:lpstr>新宋体</vt:lpstr>
      <vt:lpstr>微软雅黑</vt:lpstr>
      <vt:lpstr>Arial Unicode MS</vt:lpstr>
      <vt:lpstr>Calibri</vt:lpstr>
      <vt:lpstr>通用_汇报</vt:lpstr>
      <vt:lpstr>1_通用_汇报</vt:lpstr>
      <vt:lpstr>2_通用_汇报</vt:lpstr>
      <vt:lpstr>3_通用_汇报</vt:lpstr>
      <vt:lpstr>4_通用_汇报</vt:lpstr>
      <vt:lpstr>5_通用_汇报</vt:lpstr>
      <vt:lpstr>6_通用_汇报</vt:lpstr>
      <vt:lpstr>7_通用_汇报</vt:lpstr>
      <vt:lpstr>8_通用_汇报</vt:lpstr>
      <vt:lpstr>电力负荷识别算法</vt:lpstr>
      <vt:lpstr>介绍</vt:lpstr>
      <vt:lpstr>介绍</vt:lpstr>
      <vt:lpstr>电力负荷特征选择</vt:lpstr>
      <vt:lpstr>电力负荷特征组合</vt:lpstr>
      <vt:lpstr>电力负荷特征训练</vt:lpstr>
      <vt:lpstr>贝叶斯算法</vt:lpstr>
      <vt:lpstr>贝叶斯算法</vt:lpstr>
      <vt:lpstr>贝叶斯算法</vt:lpstr>
      <vt:lpstr>特征训练</vt:lpstr>
      <vt:lpstr>特征训练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Administrator</dc:creator>
  <cp:lastModifiedBy>俊杰</cp:lastModifiedBy>
  <cp:revision>4</cp:revision>
  <dcterms:created xsi:type="dcterms:W3CDTF">2009-03-03T10:06:00Z</dcterms:created>
  <dcterms:modified xsi:type="dcterms:W3CDTF">2018-04-22T00:51:04Z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