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E473-9F04-4C7A-A2F9-F53EF4E9E878}">
  <a:tblStyle styleId="{11E2E473-9F04-4C7A-A2F9-F53EF4E9E87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c2ec83c6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6c2ec83c6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3" name="Google Shape;2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3" name="Google Shape;2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3" name="Google Shape;2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c3bcfe69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c3bcfe69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─"/>
              <a:defRPr/>
            </a:lvl2pPr>
            <a:lvl3pPr marL="1371600" lvl="2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609600" y="6400800"/>
            <a:ext cx="68073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Red">
  <p:cSld name="BlankRed">
    <p:bg>
      <p:bgPr>
        <a:solidFill>
          <a:schemeClr val="lt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66131" y="1066834"/>
            <a:ext cx="4459738" cy="4428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标题幻灯片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 descr="greyWatermark-2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9092" y="2703302"/>
            <a:ext cx="4242908" cy="415469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ctrTitle"/>
          </p:nvPr>
        </p:nvSpPr>
        <p:spPr>
          <a:xfrm>
            <a:off x="609600" y="2537925"/>
            <a:ext cx="9144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Verdana"/>
              <a:buNone/>
              <a:defRPr sz="4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609600" y="4293573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1200" y="990601"/>
            <a:ext cx="3383439" cy="109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节标题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625475" y="1447800"/>
            <a:ext cx="91440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Verdana"/>
              <a:buNone/>
              <a:defRPr sz="4000" b="1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625475" y="31242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625475" y="6400800"/>
            <a:ext cx="68073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3" name="Google Shape;33;p5" descr="greyWatermark-2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9092" y="2703302"/>
            <a:ext cx="4242908" cy="4154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016000" y="1676400"/>
            <a:ext cx="48768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Char char="─"/>
              <a:defRPr sz="2000"/>
            </a:lvl2pPr>
            <a:lvl3pPr marL="1371600" lvl="2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o"/>
              <a:defRPr sz="1600"/>
            </a:lvl4pPr>
            <a:lvl5pPr marL="2286000" lvl="4" indent="-330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6197600" y="1676400"/>
            <a:ext cx="48768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Char char="─"/>
              <a:defRPr sz="2000"/>
            </a:lvl2pPr>
            <a:lvl3pPr marL="1371600" lvl="2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o"/>
              <a:defRPr sz="1600"/>
            </a:lvl4pPr>
            <a:lvl5pPr marL="2286000" lvl="4" indent="-330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609600" y="6400800"/>
            <a:ext cx="68073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016000" y="1496736"/>
            <a:ext cx="487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016000" y="2216400"/>
            <a:ext cx="4876800" cy="3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─"/>
              <a:defRPr sz="1800"/>
            </a:lvl2pPr>
            <a:lvl3pPr marL="1371600" lvl="2" indent="-330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o"/>
              <a:defRPr sz="1400"/>
            </a:lvl4pPr>
            <a:lvl5pPr marL="2286000" lvl="4" indent="-3175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97600" y="1496736"/>
            <a:ext cx="487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97600" y="2216400"/>
            <a:ext cx="4876800" cy="3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─"/>
              <a:defRPr sz="1800"/>
            </a:lvl2pPr>
            <a:lvl3pPr marL="1371600" lvl="2" indent="-330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o"/>
              <a:defRPr sz="1400"/>
            </a:lvl4pPr>
            <a:lvl5pPr marL="2286000" lvl="4" indent="-3175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609600" y="6400800"/>
            <a:ext cx="68073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609600" y="6400800"/>
            <a:ext cx="68073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1" y="6391657"/>
            <a:ext cx="61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609600" y="6400800"/>
            <a:ext cx="68073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10745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4523709" y="1524001"/>
            <a:ext cx="70587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683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200"/>
              <a:buChar char="─"/>
              <a:defRPr sz="2200"/>
            </a:lvl2pPr>
            <a:lvl3pPr marL="1371600" lvl="2" indent="-355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o"/>
              <a:defRPr sz="1800"/>
            </a:lvl4pPr>
            <a:lvl5pPr marL="2286000" lvl="4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2"/>
          </p:nvPr>
        </p:nvSpPr>
        <p:spPr>
          <a:xfrm>
            <a:off x="591890" y="1524000"/>
            <a:ext cx="35649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0" name="Google Shape;60;p10"/>
          <p:cNvCxnSpPr/>
          <p:nvPr/>
        </p:nvCxnSpPr>
        <p:spPr>
          <a:xfrm rot="5400000">
            <a:off x="2447155" y="3581144"/>
            <a:ext cx="3810000" cy="2100"/>
          </a:xfrm>
          <a:prstGeom prst="straightConnector1">
            <a:avLst/>
          </a:prstGeom>
          <a:noFill/>
          <a:ln w="15875" cap="flat" cmpd="sng">
            <a:solidFill>
              <a:srgbClr val="B5B5B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609600" y="6400800"/>
            <a:ext cx="68073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Caption">
  <p:cSld name="Photo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ftr" idx="11"/>
          </p:nvPr>
        </p:nvSpPr>
        <p:spPr>
          <a:xfrm>
            <a:off x="609600" y="6400800"/>
            <a:ext cx="68073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>
            <a:spLocks noGrp="1"/>
          </p:cNvSpPr>
          <p:nvPr>
            <p:ph type="pic" idx="2"/>
          </p:nvPr>
        </p:nvSpPr>
        <p:spPr>
          <a:xfrm>
            <a:off x="609600" y="1524000"/>
            <a:ext cx="78231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─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8737600" y="1524000"/>
            <a:ext cx="28449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Verdana"/>
              <a:buNone/>
              <a:defRPr sz="2000"/>
            </a:lvl1pPr>
            <a:lvl2pPr marL="914400" lvl="1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─"/>
              <a:defRPr sz="1800"/>
            </a:lvl2pPr>
            <a:lvl3pPr marL="1371600" lvl="2" indent="-330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o"/>
              <a:defRPr sz="1400"/>
            </a:lvl4pPr>
            <a:lvl5pPr marL="2286000" lvl="4" indent="-3175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─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609600" y="1234967"/>
            <a:ext cx="11582400" cy="4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7315200" y="6400800"/>
            <a:ext cx="447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Worcester Polytechnic Institute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609600" y="6400800"/>
            <a:ext cx="68073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ngjunyan1/MSRR-Syste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/>
        </p:nvSpPr>
        <p:spPr>
          <a:xfrm>
            <a:off x="336021" y="-288243"/>
            <a:ext cx="10186500" cy="15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</a:pPr>
            <a:r>
              <a:rPr lang="en-US" sz="3200" b="1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rPr>
              <a:t>High-Level System Architecture </a:t>
            </a:r>
            <a:endParaRPr sz="3200" b="1" i="0" u="none" strike="noStrike" cap="none">
              <a:solidFill>
                <a:srgbClr val="26262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3545416" y="2060338"/>
            <a:ext cx="1883700" cy="842100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High-Level Planners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2450040" y="4383341"/>
            <a:ext cx="1883700" cy="842100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Mediator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1354667" y="2060338"/>
            <a:ext cx="1883700" cy="842100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Coordinate System</a:t>
            </a: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2587624" y="3154231"/>
            <a:ext cx="1608600" cy="719100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Actuator</a:t>
            </a: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1047751" y="1729948"/>
            <a:ext cx="4614300" cy="2322900"/>
          </a:xfrm>
          <a:prstGeom prst="rect">
            <a:avLst/>
          </a:prstGeom>
          <a:noFill/>
          <a:ln w="222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73" name="Google Shape;173;p25"/>
          <p:cNvCxnSpPr>
            <a:stCxn id="171" idx="2"/>
            <a:endCxn id="169" idx="0"/>
          </p:cNvCxnSpPr>
          <p:nvPr/>
        </p:nvCxnSpPr>
        <p:spPr>
          <a:xfrm>
            <a:off x="3391924" y="3873331"/>
            <a:ext cx="0" cy="5100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4" name="Google Shape;174;p25"/>
          <p:cNvCxnSpPr>
            <a:stCxn id="170" idx="3"/>
            <a:endCxn id="168" idx="1"/>
          </p:cNvCxnSpPr>
          <p:nvPr/>
        </p:nvCxnSpPr>
        <p:spPr>
          <a:xfrm>
            <a:off x="3238367" y="2481388"/>
            <a:ext cx="3069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5" name="Google Shape;175;p25"/>
          <p:cNvCxnSpPr>
            <a:stCxn id="168" idx="2"/>
            <a:endCxn id="171" idx="0"/>
          </p:cNvCxnSpPr>
          <p:nvPr/>
        </p:nvCxnSpPr>
        <p:spPr>
          <a:xfrm flipH="1">
            <a:off x="3391966" y="2902438"/>
            <a:ext cx="1095300" cy="2517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6" name="Google Shape;176;p25"/>
          <p:cNvCxnSpPr>
            <a:stCxn id="170" idx="2"/>
            <a:endCxn id="171" idx="0"/>
          </p:cNvCxnSpPr>
          <p:nvPr/>
        </p:nvCxnSpPr>
        <p:spPr>
          <a:xfrm>
            <a:off x="2296517" y="2902438"/>
            <a:ext cx="1095300" cy="2517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7" name="Google Shape;177;p25"/>
          <p:cNvCxnSpPr>
            <a:stCxn id="169" idx="2"/>
          </p:cNvCxnSpPr>
          <p:nvPr/>
        </p:nvCxnSpPr>
        <p:spPr>
          <a:xfrm>
            <a:off x="3391890" y="5225441"/>
            <a:ext cx="5400" cy="3309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8" name="Google Shape;178;p25"/>
          <p:cNvSpPr txBox="1"/>
          <p:nvPr/>
        </p:nvSpPr>
        <p:spPr>
          <a:xfrm>
            <a:off x="6214007" y="1577548"/>
            <a:ext cx="4794300" cy="46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 Systems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High-Level Planner: Planning high-level behaviors, such as self-reconfiguration and self-assembly.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Coordinate System: Coordinate robots location and orientation.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Actuator: Transfer the primitives to actual robot action sequence.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Mediator: Relay the messages between robots and planner, enable the communication between different systems.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2844271" y="5605598"/>
            <a:ext cx="242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Robots</a:t>
            </a:r>
            <a:endParaRPr sz="2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336025" y="6067300"/>
            <a:ext cx="5998500" cy="12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https://github.com/chengjunyan1/MSRR-System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685800" y="179051"/>
            <a:ext cx="77979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</a:pPr>
            <a:r>
              <a:rPr lang="en-US"/>
              <a:t>High-Level Planners</a:t>
            </a:r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body" idx="4294967295"/>
          </p:nvPr>
        </p:nvSpPr>
        <p:spPr>
          <a:xfrm>
            <a:off x="749725" y="1897075"/>
            <a:ext cx="3548100" cy="21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220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Self-Assembly Planner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0038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Cycle detect and break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0038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Find root and build tree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0038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Assembly from inner layer to outmost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702597" y="1306092"/>
            <a:ext cx="50568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Primitives: Docking, Undocking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6"/>
          <p:cNvSpPr/>
          <p:nvPr/>
        </p:nvSpPr>
        <p:spPr>
          <a:xfrm>
            <a:off x="4754689" y="3287312"/>
            <a:ext cx="6432300" cy="523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988" t="-13947" b="-3022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4746361" y="2394605"/>
            <a:ext cx="4329300" cy="523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11622" r="-1825" b="-3138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0" name="Google Shape;190;p26"/>
          <p:cNvSpPr/>
          <p:nvPr/>
        </p:nvSpPr>
        <p:spPr>
          <a:xfrm>
            <a:off x="4754689" y="3720759"/>
            <a:ext cx="5168100" cy="523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26"/>
          <p:cNvSpPr/>
          <p:nvPr/>
        </p:nvSpPr>
        <p:spPr>
          <a:xfrm>
            <a:off x="4754689" y="4116111"/>
            <a:ext cx="6432300" cy="523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1988" t="-13947" b="-3022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26"/>
          <p:cNvSpPr/>
          <p:nvPr/>
        </p:nvSpPr>
        <p:spPr>
          <a:xfrm>
            <a:off x="4754689" y="2836220"/>
            <a:ext cx="3210600" cy="531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t="-10220" r="-2847" b="-2953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26"/>
          <p:cNvSpPr/>
          <p:nvPr/>
        </p:nvSpPr>
        <p:spPr>
          <a:xfrm>
            <a:off x="7959113" y="2802651"/>
            <a:ext cx="3219600" cy="5319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t="-11488" r="-2837" b="-3102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High-Level Planners</a:t>
            </a:r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body" idx="1"/>
          </p:nvPr>
        </p:nvSpPr>
        <p:spPr>
          <a:xfrm>
            <a:off x="973825" y="1524000"/>
            <a:ext cx="10972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Self-Reconfiguration Planner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Cycle detect and break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463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Find common sub configurations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463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Search configurations centers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463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Evaluate cost of moving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463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Generate action sequence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00" name="Google Shape;200;p27"/>
          <p:cNvSpPr txBox="1"/>
          <p:nvPr/>
        </p:nvSpPr>
        <p:spPr>
          <a:xfrm>
            <a:off x="5582350" y="1935570"/>
            <a:ext cx="5693700" cy="24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reconfigure from arbitrary configurations to another, the number of configurations and modules could be different.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Considered the moving cost in planning.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to planning for multiple MSRR robots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725088"/>
            <a:ext cx="5638576" cy="295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</a:pPr>
            <a:r>
              <a:rPr lang="en-US"/>
              <a:t>Coordinate System</a:t>
            </a:r>
            <a:endParaRPr/>
          </a:p>
        </p:txBody>
      </p:sp>
      <p:sp>
        <p:nvSpPr>
          <p:cNvPr id="207" name="Google Shape;207;p28"/>
          <p:cNvSpPr txBox="1">
            <a:spLocks noGrp="1"/>
          </p:cNvSpPr>
          <p:nvPr>
            <p:ph type="body" idx="1"/>
          </p:nvPr>
        </p:nvSpPr>
        <p:spPr>
          <a:xfrm>
            <a:off x="504675" y="1398300"/>
            <a:ext cx="3977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Based on Apriltags 3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08" name="Google Shape;208;p28"/>
          <p:cNvSpPr txBox="1"/>
          <p:nvPr/>
        </p:nvSpPr>
        <p:spPr>
          <a:xfrm>
            <a:off x="6076325" y="1398300"/>
            <a:ext cx="6253500" cy="3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Coordinated by a Drone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463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Orthographic Projection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463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Reducing heterogeneity (compared to modlab’s) 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463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 the horizons 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463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flexible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33525" y="3621525"/>
            <a:ext cx="6327600" cy="253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05839" y="4742567"/>
            <a:ext cx="1804319" cy="1826189"/>
          </a:xfrm>
          <a:prstGeom prst="rect">
            <a:avLst/>
          </a:prstGeom>
          <a:noFill/>
          <a:ln>
            <a:noFill/>
          </a:ln>
          <a:effectLst>
            <a:reflection stA="21000" endPos="19000" fadeDir="5400012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/>
          <p:nvPr/>
        </p:nvSpPr>
        <p:spPr>
          <a:xfrm>
            <a:off x="8986800" y="975350"/>
            <a:ext cx="3205200" cy="54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838200" y="2910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</a:pPr>
            <a:r>
              <a:rPr lang="en-US"/>
              <a:t>Actuator</a:t>
            </a:r>
            <a:endParaRPr/>
          </a:p>
        </p:txBody>
      </p:sp>
      <p:sp>
        <p:nvSpPr>
          <p:cNvPr id="217" name="Google Shape;217;p29"/>
          <p:cNvSpPr txBox="1"/>
          <p:nvPr/>
        </p:nvSpPr>
        <p:spPr>
          <a:xfrm>
            <a:off x="568446" y="2992075"/>
            <a:ext cx="5411700" cy="3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JPS (Jump Point Search) Path Planner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Search-bases: A* return the shortest path, Theta* return smooth and shortest path, but both runs slow.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Sampling-based: RRT runs very fast, RRT* is about to produce optimum result but not stable and difficult to get optimum result.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JPS runs fast and produce near-optimum result.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3927" y="517625"/>
            <a:ext cx="4781473" cy="22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>
            <a:spLocks noGrp="1"/>
          </p:cNvSpPr>
          <p:nvPr>
            <p:ph type="body" idx="1"/>
          </p:nvPr>
        </p:nvSpPr>
        <p:spPr>
          <a:xfrm>
            <a:off x="838200" y="1450225"/>
            <a:ext cx="69669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0038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Transfer Docking Primitive to path and desired orientation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0038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Send [id x y theta xd yd thetad dxd dyd dthetad dt] to mediator every dt time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6210650" y="2803450"/>
            <a:ext cx="5331900" cy="3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Moving multiple robots parallel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0355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Planning and move all the robots in the same layer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0355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multi threads send signal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0355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sync semaphore to ensure a layer start after previous layer end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0355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mutex to ensure  different thread send message without interfere each other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</a:pPr>
            <a:r>
              <a:rPr lang="en-US"/>
              <a:t>Mediator </a:t>
            </a:r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body" idx="1"/>
          </p:nvPr>
        </p:nvSpPr>
        <p:spPr>
          <a:xfrm>
            <a:off x="838200" y="1420025"/>
            <a:ext cx="3518400" cy="50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Use socket to communicate with high-level planner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74320" lvl="0" indent="-27432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Communicate with low level by different ways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74320" lvl="0" indent="-27432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Solving the problem of communication between different platforms (e.g. our planner runs on python3 but ROS runs on python2)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74320" lvl="0" indent="-27432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Control and cooperation between multiple groups of robots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74320" lvl="0" indent="-27432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Make the extension of the system easier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51798" y="1919570"/>
            <a:ext cx="7384818" cy="357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/>
          <p:nvPr/>
        </p:nvSpPr>
        <p:spPr>
          <a:xfrm>
            <a:off x="8772825" y="6244000"/>
            <a:ext cx="3069900" cy="49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1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High-level planner system testing</a:t>
            </a:r>
            <a:endParaRPr/>
          </a:p>
        </p:txBody>
      </p:sp>
      <p:pic>
        <p:nvPicPr>
          <p:cNvPr id="234" name="Google Shape;2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850" y="1335092"/>
            <a:ext cx="9575798" cy="5401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WPI-White">
  <a:themeElements>
    <a:clrScheme name="Custom 56">
      <a:dk1>
        <a:srgbClr val="000000"/>
      </a:dk1>
      <a:lt1>
        <a:srgbClr val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Microsoft Office PowerPoint</Application>
  <PresentationFormat>宽屏</PresentationFormat>
  <Paragraphs>62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Noto Sans Symbols</vt:lpstr>
      <vt:lpstr>Arial</vt:lpstr>
      <vt:lpstr>Calibri</vt:lpstr>
      <vt:lpstr>Courier New</vt:lpstr>
      <vt:lpstr>Times New Roman</vt:lpstr>
      <vt:lpstr>Verdana</vt:lpstr>
      <vt:lpstr>1_WPI-White</vt:lpstr>
      <vt:lpstr>PowerPoint 演示文稿</vt:lpstr>
      <vt:lpstr>High-Level Planners</vt:lpstr>
      <vt:lpstr>High-Level Planners</vt:lpstr>
      <vt:lpstr>Coordinate System</vt:lpstr>
      <vt:lpstr>Actuator</vt:lpstr>
      <vt:lpstr>Mediator </vt:lpstr>
      <vt:lpstr>High-level planner system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Junyan Cheng</cp:lastModifiedBy>
  <cp:revision>1</cp:revision>
  <dcterms:modified xsi:type="dcterms:W3CDTF">2020-01-23T20:48:33Z</dcterms:modified>
</cp:coreProperties>
</file>