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7.xml" ContentType="application/vnd.openxmlformats-officedocument.theme+xml"/>
  <Override PartName="/ppt/slideLayouts/slideLayout10.xml" ContentType="application/vnd.openxmlformats-officedocument.presentationml.slideLayout+xml"/>
  <Override PartName="/ppt/theme/theme8.xml" ContentType="application/vnd.openxmlformats-officedocument.theme+xml"/>
  <Override PartName="/ppt/slideLayouts/slideLayout1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1" r:id="rId7"/>
    <p:sldMasterId id="2147483664" r:id="rId8"/>
    <p:sldMasterId id="2147483666" r:id="rId9"/>
  </p:sldMasterIdLst>
  <p:notesMasterIdLst>
    <p:notesMasterId r:id="rId22"/>
  </p:notesMasterIdLst>
  <p:handoutMasterIdLst>
    <p:handoutMasterId r:id="rId23"/>
  </p:handoutMasterIdLst>
  <p:sldIdLst>
    <p:sldId id="263" r:id="rId10"/>
    <p:sldId id="269" r:id="rId11"/>
    <p:sldId id="328" r:id="rId12"/>
    <p:sldId id="330" r:id="rId13"/>
    <p:sldId id="336" r:id="rId14"/>
    <p:sldId id="334" r:id="rId15"/>
    <p:sldId id="339" r:id="rId16"/>
    <p:sldId id="338" r:id="rId17"/>
    <p:sldId id="335" r:id="rId18"/>
    <p:sldId id="333" r:id="rId19"/>
    <p:sldId id="340" r:id="rId20"/>
    <p:sldId id="332" r:id="rId21"/>
  </p:sldIdLst>
  <p:sldSz cx="43891200" cy="32918400"/>
  <p:notesSz cx="6858000" cy="9144000"/>
  <p:defaultTextStyle>
    <a:defPPr>
      <a:defRPr lang="en-US"/>
    </a:defPPr>
    <a:lvl1pPr marL="0" algn="l" defTabSz="219329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3290" algn="l" defTabSz="219329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6580" algn="l" defTabSz="219329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79235" algn="l" defTabSz="219329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2525" algn="l" defTabSz="219329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65815" algn="l" defTabSz="219329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59105" algn="l" defTabSz="219329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52395" algn="l" defTabSz="219329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45050" algn="l" defTabSz="219329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5" userDrawn="1">
          <p15:clr>
            <a:srgbClr val="A4A3A4"/>
          </p15:clr>
        </p15:guide>
        <p15:guide id="2" orient="horz" pos="19628" userDrawn="1">
          <p15:clr>
            <a:srgbClr val="A4A3A4"/>
          </p15:clr>
        </p15:guide>
        <p15:guide id="3" orient="horz" pos="4094" userDrawn="1">
          <p15:clr>
            <a:srgbClr val="A4A3A4"/>
          </p15:clr>
        </p15:guide>
        <p15:guide id="4" pos="881" userDrawn="1">
          <p15:clr>
            <a:srgbClr val="A4A3A4"/>
          </p15:clr>
        </p15:guide>
        <p15:guide id="5" pos="267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5CAD"/>
    <a:srgbClr val="0D3C7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1408"/>
  </p:normalViewPr>
  <p:slideViewPr>
    <p:cSldViewPr snapToGrid="0" showGuides="1">
      <p:cViewPr varScale="1">
        <p:scale>
          <a:sx n="14" d="100"/>
          <a:sy n="14" d="100"/>
        </p:scale>
        <p:origin x="1224" y="64"/>
      </p:cViewPr>
      <p:guideLst>
        <p:guide orient="horz" pos="755"/>
        <p:guide orient="horz" pos="19628"/>
        <p:guide orient="horz" pos="4094"/>
        <p:guide pos="881"/>
        <p:guide pos="267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In January 2025, DeepSeek released the DeepSeek-R1 model, whose performance can be comparable to the official version of OpenAI o1. This model has extensively employed reinforcement learning techniques during the post-training phase. Even with only a minimal amount of annotated data, it has significantly enhanced the model's reasoning ability. What's more striking is that the development cost of DeepSeek-R1 is only about 6 million US dollars, which is far lower than the development expenses of other similar models.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73275" y="1436681"/>
            <a:ext cx="28130141" cy="237304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73275" y="4047832"/>
            <a:ext cx="28169831" cy="11111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7700" b="0" i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15967892" y="7151688"/>
            <a:ext cx="11720998" cy="90941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50000"/>
              </a:lnSpc>
              <a:buFont typeface="Arial" panose="020B0604020202020204"/>
              <a:buNone/>
              <a:defRPr sz="4400">
                <a:solidFill>
                  <a:srgbClr val="0D3C75"/>
                </a:solidFill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photo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429400" y="6573303"/>
            <a:ext cx="12850747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29697556" y="6558150"/>
            <a:ext cx="12850747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15474568" y="6572250"/>
            <a:ext cx="12850747" cy="9873948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15507901" y="17142645"/>
            <a:ext cx="12850747" cy="14081893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0403436" y="7144838"/>
            <a:ext cx="11430465" cy="2331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16186800" y="17732689"/>
            <a:ext cx="11430465" cy="128244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 baseline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2122567" y="7186998"/>
            <a:ext cx="11430465" cy="2331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96165" y="1516051"/>
            <a:ext cx="30203416" cy="237304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96165" y="4166887"/>
            <a:ext cx="30163728" cy="11111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7700" b="0" i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title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56897" y="1436681"/>
            <a:ext cx="29542684" cy="23730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D3C75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87871" y="4022432"/>
            <a:ext cx="29472022" cy="11111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77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title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96165" y="1516051"/>
            <a:ext cx="30203416" cy="237304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96165" y="4166887"/>
            <a:ext cx="30163728" cy="11111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7700" b="0" i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16105903" y="6969348"/>
            <a:ext cx="11720998" cy="90941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95CAD"/>
                </a:solidFill>
              </a:defRPr>
            </a:lvl1pPr>
            <a:lvl2pPr marL="0" indent="0" algn="l">
              <a:lnSpc>
                <a:spcPct val="50000"/>
              </a:lnSpc>
              <a:buFont typeface="Arial" panose="020B0604020202020204"/>
              <a:buNone/>
              <a:defRPr sz="4400">
                <a:solidFill>
                  <a:srgbClr val="0D3C75"/>
                </a:solidFill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photo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463474" y="6516859"/>
            <a:ext cx="12850747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29683445" y="6473484"/>
            <a:ext cx="12850747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15598468" y="6504689"/>
            <a:ext cx="12850747" cy="995562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15631801" y="17142645"/>
            <a:ext cx="12850747" cy="14081893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129663" y="7143232"/>
            <a:ext cx="11430465" cy="2331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95CAD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0389325" y="7060172"/>
            <a:ext cx="11430465" cy="2331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95CAD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16310700" y="17732689"/>
            <a:ext cx="11430465" cy="128244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95CAD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56897" y="1436681"/>
            <a:ext cx="29542684" cy="23730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D3C75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87871" y="4022432"/>
            <a:ext cx="29472022" cy="11111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77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16123116" y="6898793"/>
            <a:ext cx="11720998" cy="90941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50000"/>
              </a:lnSpc>
              <a:buFont typeface="Arial" panose="020B0604020202020204"/>
              <a:buNone/>
              <a:defRPr sz="4400">
                <a:solidFill>
                  <a:srgbClr val="0D3C75"/>
                </a:solidFill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photo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401524" y="6488637"/>
            <a:ext cx="12850747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29669334" y="6431151"/>
            <a:ext cx="12850747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15615681" y="6476467"/>
            <a:ext cx="12850747" cy="995562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15649014" y="17142646"/>
            <a:ext cx="12850747" cy="1403903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67713" y="7143232"/>
            <a:ext cx="11430465" cy="2331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 baseline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0454591" y="7057524"/>
            <a:ext cx="11430465" cy="2331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16327913" y="17732689"/>
            <a:ext cx="11430465" cy="128244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76413" y="1436681"/>
            <a:ext cx="29655868" cy="237304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62866" y="4273773"/>
            <a:ext cx="29795502" cy="80585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7700" b="0" i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33883000" y="7375013"/>
            <a:ext cx="8229600" cy="90941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50000"/>
              </a:lnSpc>
              <a:buFont typeface="Arial" panose="020B0604020202020204"/>
              <a:buNone/>
              <a:defRPr sz="4400">
                <a:solidFill>
                  <a:srgbClr val="0D3C75"/>
                </a:solidFill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photo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415286" y="6874024"/>
            <a:ext cx="9144000" cy="24688800"/>
          </a:xfrm>
          <a:prstGeom prst="rect">
            <a:avLst/>
          </a:prstGeom>
          <a:noFill/>
          <a:ln>
            <a:solidFill>
              <a:srgbClr val="0D3C7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12005923" y="6830980"/>
            <a:ext cx="9144000" cy="24688800"/>
          </a:xfrm>
          <a:prstGeom prst="rect">
            <a:avLst/>
          </a:prstGeom>
          <a:noFill/>
          <a:ln>
            <a:solidFill>
              <a:srgbClr val="0D3C7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3375565" y="6870038"/>
            <a:ext cx="9144000" cy="995562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33369257" y="17460126"/>
            <a:ext cx="9144000" cy="14083499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22618597" y="6870034"/>
            <a:ext cx="9144000" cy="24688800"/>
          </a:xfrm>
          <a:prstGeom prst="rect">
            <a:avLst/>
          </a:prstGeom>
          <a:noFill/>
          <a:ln>
            <a:solidFill>
              <a:srgbClr val="0D3C7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2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1836984" y="7460710"/>
            <a:ext cx="8229600" cy="236123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12467310" y="7375002"/>
            <a:ext cx="8229600" cy="236123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23046661" y="7414687"/>
            <a:ext cx="8229600" cy="236123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18" hasCustomPrompt="1"/>
          </p:nvPr>
        </p:nvSpPr>
        <p:spPr>
          <a:xfrm>
            <a:off x="33863980" y="18004147"/>
            <a:ext cx="8229600" cy="131879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58030" y="1436681"/>
            <a:ext cx="29766837" cy="237304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96680" y="4194403"/>
            <a:ext cx="29828188" cy="84554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7700" b="0" i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33883000" y="7314539"/>
            <a:ext cx="8229600" cy="90941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95CAD"/>
                </a:solidFill>
              </a:defRPr>
            </a:lvl1pPr>
            <a:lvl2pPr marL="0" indent="0" algn="l">
              <a:lnSpc>
                <a:spcPct val="50000"/>
              </a:lnSpc>
              <a:buFont typeface="Arial" panose="020B0604020202020204"/>
              <a:buNone/>
              <a:defRPr sz="4400">
                <a:solidFill>
                  <a:srgbClr val="0D3C75"/>
                </a:solidFill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photo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432499" y="6874024"/>
            <a:ext cx="9144000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12023136" y="6830980"/>
            <a:ext cx="9144000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3375565" y="6849880"/>
            <a:ext cx="9144000" cy="9955620"/>
          </a:xfrm>
          <a:prstGeom prst="rect">
            <a:avLst/>
          </a:prstGeom>
          <a:noFill/>
          <a:ln>
            <a:solidFill>
              <a:srgbClr val="0D3C7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33369257" y="17460126"/>
            <a:ext cx="9144000" cy="14083499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22618597" y="6870034"/>
            <a:ext cx="9144000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2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1854197" y="7460710"/>
            <a:ext cx="8229600" cy="236123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95CAD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 baseline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12484523" y="7375002"/>
            <a:ext cx="8229600" cy="236123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95CAD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 baseline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23046661" y="7374371"/>
            <a:ext cx="8229600" cy="236123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95CAD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18" hasCustomPrompt="1"/>
          </p:nvPr>
        </p:nvSpPr>
        <p:spPr>
          <a:xfrm>
            <a:off x="33863980" y="18004147"/>
            <a:ext cx="8229600" cy="131879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95CAD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 baseline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32745" y="1436681"/>
            <a:ext cx="30957510" cy="23730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D3C75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32746" y="4194403"/>
            <a:ext cx="30957509" cy="84554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77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33833339" y="7375013"/>
            <a:ext cx="8229600" cy="90941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50000"/>
              </a:lnSpc>
              <a:buFont typeface="Arial" panose="020B0604020202020204"/>
              <a:buNone/>
              <a:defRPr sz="4400">
                <a:solidFill>
                  <a:srgbClr val="0D3C75"/>
                </a:solidFill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photo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463474" y="6874024"/>
            <a:ext cx="9144000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12147036" y="6830980"/>
            <a:ext cx="9144000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3325904" y="6910354"/>
            <a:ext cx="9144000" cy="9955620"/>
          </a:xfrm>
          <a:prstGeom prst="rect">
            <a:avLst/>
          </a:prstGeom>
          <a:noFill/>
          <a:ln>
            <a:solidFill>
              <a:srgbClr val="0D3C7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33319596" y="17460126"/>
            <a:ext cx="9144000" cy="14168528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22618597" y="6879375"/>
            <a:ext cx="9144000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2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1885172" y="7460710"/>
            <a:ext cx="8229600" cy="236123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12608423" y="7375002"/>
            <a:ext cx="8229600" cy="236123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23046661" y="7383712"/>
            <a:ext cx="8229600" cy="236123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18" hasCustomPrompt="1"/>
          </p:nvPr>
        </p:nvSpPr>
        <p:spPr>
          <a:xfrm>
            <a:off x="33814319" y="18004147"/>
            <a:ext cx="8229600" cy="131879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73275" y="1436681"/>
            <a:ext cx="28130141" cy="237304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73275" y="4047832"/>
            <a:ext cx="28169831" cy="11111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7700" b="0" i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title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jpe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0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89" y="1204272"/>
            <a:ext cx="41148000" cy="42976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13800" b="0" i="0" kern="1200">
          <a:solidFill>
            <a:srgbClr val="FFFFFF"/>
          </a:solidFill>
          <a:latin typeface="Calibri Light" panose="020F0302020204030204"/>
          <a:ea typeface="+mj-ea"/>
          <a:cs typeface="Calibri Light" panose="020F030202020403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89" y="1204272"/>
            <a:ext cx="41148000" cy="42976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13800" b="0" i="0" kern="1200">
          <a:solidFill>
            <a:srgbClr val="FFFFFF"/>
          </a:solidFill>
          <a:latin typeface="Calibri Light" panose="020F0302020204030204"/>
          <a:ea typeface="+mj-ea"/>
          <a:cs typeface="Calibri Light" panose="020F030202020403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89" y="1329240"/>
            <a:ext cx="41148000" cy="40477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13800" b="0" i="0" kern="1200">
          <a:solidFill>
            <a:srgbClr val="FFFFFF"/>
          </a:solidFill>
          <a:latin typeface="Calibri Light" panose="020F0302020204030204"/>
          <a:ea typeface="+mj-ea"/>
          <a:cs typeface="Calibri Light" panose="020F030202020403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CAM_04296_DownEdgeTemp_research_drkblue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89" y="1204272"/>
            <a:ext cx="41148000" cy="42976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13800" b="0" i="0" kern="1200">
          <a:solidFill>
            <a:srgbClr val="FFFFFF"/>
          </a:solidFill>
          <a:latin typeface="Calibri Light" panose="020F0302020204030204"/>
          <a:ea typeface="+mj-ea"/>
          <a:cs typeface="Calibri Light" panose="020F030202020403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89" y="1204272"/>
            <a:ext cx="41148000" cy="42976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13800" b="0" i="0" kern="1200">
          <a:solidFill>
            <a:srgbClr val="FFFFFF"/>
          </a:solidFill>
          <a:latin typeface="Calibri Light" panose="020F0302020204030204"/>
          <a:ea typeface="+mj-ea"/>
          <a:cs typeface="Calibri Light" panose="020F030202020403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89" y="1329240"/>
            <a:ext cx="41148000" cy="40477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13800" b="0" i="0" kern="1200">
          <a:solidFill>
            <a:srgbClr val="FFFFFF"/>
          </a:solidFill>
          <a:latin typeface="Calibri Light" panose="020F0302020204030204"/>
          <a:ea typeface="+mj-ea"/>
          <a:cs typeface="Calibri Light" panose="020F030202020403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89" y="1204272"/>
            <a:ext cx="41148000" cy="42976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13800" b="0" i="0" kern="1200">
          <a:solidFill>
            <a:srgbClr val="FFFFFF"/>
          </a:solidFill>
          <a:latin typeface="Calibri Light" panose="020F0302020204030204"/>
          <a:ea typeface="+mj-ea"/>
          <a:cs typeface="Calibri Light" panose="020F030202020403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89" y="1204272"/>
            <a:ext cx="41148000" cy="42976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13800" b="0" i="0" kern="1200">
          <a:solidFill>
            <a:srgbClr val="FFFFFF"/>
          </a:solidFill>
          <a:latin typeface="Calibri Light" panose="020F0302020204030204"/>
          <a:ea typeface="+mj-ea"/>
          <a:cs typeface="Calibri Light" panose="020F030202020403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89" y="1329240"/>
            <a:ext cx="41148000" cy="40477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13800" b="0" i="0" kern="1200">
          <a:solidFill>
            <a:srgbClr val="FFFFFF"/>
          </a:solidFill>
          <a:latin typeface="Calibri Light" panose="020F0302020204030204"/>
          <a:ea typeface="+mj-ea"/>
          <a:cs typeface="Calibri Light" panose="020F030202020403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lang="en-US" altLang="zh-CN"/>
              <a:t>ECE 569A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anchor="ctr" anchorCtr="0"/>
          <a:lstStyle/>
          <a:p>
            <a:pPr algn="ctr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7049115" y="13884275"/>
            <a:ext cx="14630400" cy="141478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850005" y="9013190"/>
            <a:ext cx="36191190" cy="111575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16600">
                <a:latin typeface="+mj-lt"/>
                <a:cs typeface="+mj-lt"/>
              </a:rPr>
              <a:t>Programmer Salary Prediction web application with Explainable AI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117580" y="19490055"/>
            <a:ext cx="21656040" cy="748601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7200"/>
              <a:t>Archana Radhakrishnan Sreevidhya </a:t>
            </a:r>
          </a:p>
          <a:p>
            <a:pPr algn="ctr"/>
            <a:r>
              <a:rPr lang="en-US" altLang="zh-CN" sz="7200"/>
              <a:t>Charina </a:t>
            </a:r>
            <a:r>
              <a:rPr lang="en-US" altLang="zh-CN" sz="7200">
                <a:sym typeface="+mn-ea"/>
              </a:rPr>
              <a:t>Regis</a:t>
            </a:r>
          </a:p>
          <a:p>
            <a:pPr algn="ctr"/>
            <a:r>
              <a:rPr lang="en-US" altLang="zh-CN" sz="7200">
                <a:sym typeface="+mn-ea"/>
              </a:rPr>
              <a:t>Chaoran Zhou</a:t>
            </a:r>
            <a:endParaRPr lang="en-US" altLang="zh-CN" sz="7200"/>
          </a:p>
          <a:p>
            <a:pPr algn="ctr"/>
            <a:r>
              <a:rPr lang="en-US" altLang="zh-CN" sz="7200"/>
              <a:t>Chengkai </a:t>
            </a:r>
            <a:r>
              <a:rPr lang="en-US" altLang="zh-CN" sz="7200">
                <a:sym typeface="+mn-ea"/>
              </a:rPr>
              <a:t>Yang</a:t>
            </a:r>
            <a:endParaRPr lang="en-US" altLang="zh-CN" sz="7200"/>
          </a:p>
          <a:p>
            <a:pPr algn="ctr"/>
            <a:endParaRPr lang="en-US" altLang="zh-CN" sz="7200"/>
          </a:p>
        </p:txBody>
      </p:sp>
      <p:sp>
        <p:nvSpPr>
          <p:cNvPr id="8" name="文本框 7"/>
          <p:cNvSpPr txBox="1"/>
          <p:nvPr/>
        </p:nvSpPr>
        <p:spPr>
          <a:xfrm>
            <a:off x="18094960" y="28289250"/>
            <a:ext cx="9631680" cy="1762125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algn="ctr"/>
            <a:r>
              <a:rPr lang="en-US" altLang="zh-CN" sz="7200">
                <a:solidFill>
                  <a:srgbClr val="000000"/>
                </a:solidFill>
                <a:latin typeface="+mj-lt"/>
                <a:ea typeface="Arial" panose="020B0604020202020204"/>
                <a:cs typeface="+mj-lt"/>
              </a:rPr>
              <a:t>MADS - UVic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End-to-End Modeling Workflow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Picture 12" descr="A diagram of a flowchart&#10;&#10;AI-generated content may be incorrect.">
            <a:extLst>
              <a:ext uri="{FF2B5EF4-FFF2-40B4-BE49-F238E27FC236}">
                <a16:creationId xmlns:a16="http://schemas.microsoft.com/office/drawing/2014/main" id="{6EE1846E-37AA-410A-259D-F6100C657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80" y="6503195"/>
            <a:ext cx="41653840" cy="234302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C02F9-39CA-9CDA-D74F-1B9F72871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64176-AE74-756C-D793-0D83A664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Training and Evaluation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C128FF-B98E-93AB-7C88-894EA7DCC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2B16FE1-A4CD-A7B6-3F19-C1E017A64E05}"/>
              </a:ext>
            </a:extLst>
          </p:cNvPr>
          <p:cNvSpPr txBox="1"/>
          <p:nvPr/>
        </p:nvSpPr>
        <p:spPr>
          <a:xfrm>
            <a:off x="2468880" y="5763580"/>
            <a:ext cx="96063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/>
              <a:t>Linear Regression</a:t>
            </a:r>
          </a:p>
        </p:txBody>
      </p:sp>
      <p:sp>
        <p:nvSpPr>
          <p:cNvPr id="7" name="文本框 3">
            <a:extLst>
              <a:ext uri="{FF2B5EF4-FFF2-40B4-BE49-F238E27FC236}">
                <a16:creationId xmlns:a16="http://schemas.microsoft.com/office/drawing/2014/main" id="{704A368B-2D08-6240-CAE9-86917CA95EE4}"/>
              </a:ext>
            </a:extLst>
          </p:cNvPr>
          <p:cNvSpPr txBox="1"/>
          <p:nvPr/>
        </p:nvSpPr>
        <p:spPr>
          <a:xfrm>
            <a:off x="17096702" y="5728186"/>
            <a:ext cx="9606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/>
              <a:t>Lasso Regression</a:t>
            </a:r>
          </a:p>
        </p:txBody>
      </p:sp>
      <p:sp>
        <p:nvSpPr>
          <p:cNvPr id="8" name="文本框 3">
            <a:extLst>
              <a:ext uri="{FF2B5EF4-FFF2-40B4-BE49-F238E27FC236}">
                <a16:creationId xmlns:a16="http://schemas.microsoft.com/office/drawing/2014/main" id="{8577785E-1005-52E3-9549-7762966DEA2C}"/>
              </a:ext>
            </a:extLst>
          </p:cNvPr>
          <p:cNvSpPr txBox="1"/>
          <p:nvPr/>
        </p:nvSpPr>
        <p:spPr>
          <a:xfrm>
            <a:off x="32805857" y="5766527"/>
            <a:ext cx="5481244" cy="1323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 err="1"/>
              <a:t>XGBoost</a:t>
            </a:r>
            <a:endParaRPr lang="en-US" altLang="zh-CN" sz="8000" b="1" dirty="0"/>
          </a:p>
        </p:txBody>
      </p:sp>
      <p:sp>
        <p:nvSpPr>
          <p:cNvPr id="12" name="文本框 3">
            <a:extLst>
              <a:ext uri="{FF2B5EF4-FFF2-40B4-BE49-F238E27FC236}">
                <a16:creationId xmlns:a16="http://schemas.microsoft.com/office/drawing/2014/main" id="{C032535F-945A-DA1F-EBD1-E391013164C9}"/>
              </a:ext>
            </a:extLst>
          </p:cNvPr>
          <p:cNvSpPr txBox="1"/>
          <p:nvPr/>
        </p:nvSpPr>
        <p:spPr>
          <a:xfrm>
            <a:off x="4191678" y="28611050"/>
            <a:ext cx="378046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/>
              <a:t>XGBoost</a:t>
            </a:r>
            <a:r>
              <a:rPr lang="en-US" sz="6600" dirty="0"/>
              <a:t> achieved the best test accuracy with lowest RMSE and highest R², though its learning curve showed overfitting. Linear models were more stable, reflecting a trade-off between accuracy and generalization.</a:t>
            </a:r>
            <a:endParaRPr lang="en-CA" sz="65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35B43D-CE35-7E70-13FA-8716AE73400F}"/>
              </a:ext>
            </a:extLst>
          </p:cNvPr>
          <p:cNvCxnSpPr>
            <a:cxnSpLocks/>
          </p:cNvCxnSpPr>
          <p:nvPr/>
        </p:nvCxnSpPr>
        <p:spPr>
          <a:xfrm>
            <a:off x="1005840" y="23134320"/>
            <a:ext cx="41925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94" name="Picture 2">
            <a:extLst>
              <a:ext uri="{FF2B5EF4-FFF2-40B4-BE49-F238E27FC236}">
                <a16:creationId xmlns:a16="http://schemas.microsoft.com/office/drawing/2014/main" id="{58C1E490-224D-8E97-4E9C-8D2BF5AB4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044" y="7043536"/>
            <a:ext cx="10657915" cy="795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68F92695-F6C9-7557-D830-294C847AB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05" y="15383194"/>
            <a:ext cx="10163174" cy="759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A1F5A733-447F-1CFF-C4B4-90A7C0E6A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4965" y="7043538"/>
            <a:ext cx="10657913" cy="795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580E74AF-5806-F75D-AC0B-E36A786A1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3364" y="15130312"/>
            <a:ext cx="10555234" cy="788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id="{F65983F6-A80B-21C6-4B41-31BC890A3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3947" y="7043536"/>
            <a:ext cx="10762457" cy="803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>
            <a:extLst>
              <a:ext uri="{FF2B5EF4-FFF2-40B4-BE49-F238E27FC236}">
                <a16:creationId xmlns:a16="http://schemas.microsoft.com/office/drawing/2014/main" id="{08366202-EFEE-8E11-129B-04D998499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3283" y="15130312"/>
            <a:ext cx="10657912" cy="795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E478F4E-82B6-CBFD-D04B-CB8A138D75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5394" y="23671763"/>
            <a:ext cx="13694486" cy="467616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DBA315D-01DB-F91E-81DF-D7FAF7A779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93980" y="23671766"/>
            <a:ext cx="13839933" cy="467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13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QA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 description and motivation[2 mins]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624195" y="7954010"/>
            <a:ext cx="34444940" cy="142938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/>
              <a:t>Kai</a:t>
            </a:r>
          </a:p>
          <a:p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show Demo [1-2 mins]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59275" y="7309485"/>
            <a:ext cx="34583370" cy="18011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/>
              <a:t>Kai</a:t>
            </a:r>
          </a:p>
          <a:p>
            <a:endParaRPr lang="en-US" altLang="zh-CN"/>
          </a:p>
          <a:p>
            <a:r>
              <a:rPr lang="en-US" altLang="zh-CN"/>
              <a:t>- Input</a:t>
            </a:r>
          </a:p>
          <a:p>
            <a:endParaRPr lang="en-US" altLang="zh-CN"/>
          </a:p>
          <a:p>
            <a:r>
              <a:rPr lang="en-US" altLang="zh-CN"/>
              <a:t>- Output </a:t>
            </a:r>
          </a:p>
          <a:p>
            <a:endParaRPr lang="en-US" altLang="zh-CN"/>
          </a:p>
          <a:p>
            <a:r>
              <a:rPr lang="en-US" altLang="zh-CN"/>
              <a:t>- Explainable Ai</a:t>
            </a:r>
          </a:p>
          <a:p>
            <a:endParaRPr lang="en-US" altLang="zh-CN"/>
          </a:p>
          <a:p>
            <a:r>
              <a:rPr lang="en-US" altLang="zh-CN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Steps to build the website[1-2mins]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370830" y="9930130"/>
            <a:ext cx="14630400" cy="1414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kai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D7DA9-2EC4-F8CA-FD33-BA3EB48F6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A2840-7B4F-0D75-C716-54A10627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and Selected Features</a:t>
            </a:r>
            <a:endParaRPr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682552-0C06-F896-385B-437E27736A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C4F10B-C3F7-6C62-F0EC-DC7E0587B9E5}"/>
              </a:ext>
            </a:extLst>
          </p:cNvPr>
          <p:cNvSpPr txBox="1"/>
          <p:nvPr/>
        </p:nvSpPr>
        <p:spPr>
          <a:xfrm>
            <a:off x="3741420" y="7117080"/>
            <a:ext cx="27988260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Main Dataset</a:t>
            </a:r>
          </a:p>
          <a:p>
            <a:r>
              <a:rPr lang="en-US" altLang="zh-CN" sz="6000" b="1" dirty="0"/>
              <a:t>File: survey_results_public.csv</a:t>
            </a:r>
          </a:p>
          <a:p>
            <a:r>
              <a:rPr lang="en-US" altLang="zh-CN" sz="6000" b="1" dirty="0"/>
              <a:t>Source: Stack Overflow Developer Survey 2024</a:t>
            </a:r>
          </a:p>
          <a:p>
            <a:r>
              <a:rPr lang="en-US" altLang="zh-CN" sz="6000" b="1" dirty="0"/>
              <a:t>Features Selected: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sz="6000" dirty="0" err="1"/>
              <a:t>YearsCodePro</a:t>
            </a:r>
            <a:r>
              <a:rPr lang="en-US" altLang="zh-CN" sz="6000" dirty="0"/>
              <a:t> (float64)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sz="6000" dirty="0"/>
              <a:t>Age (float64)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sz="6000" dirty="0" err="1"/>
              <a:t>WorkExp</a:t>
            </a:r>
            <a:r>
              <a:rPr lang="en-US" altLang="zh-CN" sz="6000" dirty="0"/>
              <a:t> (float64)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sz="6000" dirty="0" err="1"/>
              <a:t>ConvertedCompYearly</a:t>
            </a:r>
            <a:r>
              <a:rPr lang="en-US" altLang="zh-CN" sz="6000" dirty="0"/>
              <a:t> (float64)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sz="6000" dirty="0" err="1"/>
              <a:t>DevType</a:t>
            </a:r>
            <a:r>
              <a:rPr lang="en-US" altLang="zh-CN" sz="6000" dirty="0"/>
              <a:t>, Country, </a:t>
            </a:r>
            <a:r>
              <a:rPr lang="en-US" altLang="zh-CN" sz="6000" dirty="0" err="1"/>
              <a:t>RemoteWork</a:t>
            </a:r>
            <a:r>
              <a:rPr lang="en-US" altLang="zh-CN" sz="6000" dirty="0"/>
              <a:t>, </a:t>
            </a:r>
            <a:r>
              <a:rPr lang="en-US" altLang="zh-CN" sz="6000" dirty="0" err="1"/>
              <a:t>EdLevel</a:t>
            </a:r>
            <a:r>
              <a:rPr lang="en-US" altLang="zh-CN" sz="6000" dirty="0"/>
              <a:t>, Employment, </a:t>
            </a:r>
            <a:r>
              <a:rPr lang="en-US" altLang="zh-CN" sz="6000" dirty="0" err="1"/>
              <a:t>OrgSize</a:t>
            </a:r>
            <a:r>
              <a:rPr lang="en-US" altLang="zh-CN" sz="6000" dirty="0"/>
              <a:t>, </a:t>
            </a:r>
            <a:r>
              <a:rPr lang="en-US" altLang="zh-CN" sz="6000" dirty="0" err="1"/>
              <a:t>LanguageHaveWorkedWith</a:t>
            </a:r>
            <a:r>
              <a:rPr lang="en-US" altLang="zh-CN" sz="6000" dirty="0"/>
              <a:t> (object)</a:t>
            </a:r>
          </a:p>
        </p:txBody>
      </p:sp>
      <p:sp>
        <p:nvSpPr>
          <p:cNvPr id="6" name="文本框 3">
            <a:extLst>
              <a:ext uri="{FF2B5EF4-FFF2-40B4-BE49-F238E27FC236}">
                <a16:creationId xmlns:a16="http://schemas.microsoft.com/office/drawing/2014/main" id="{F6A9FFBA-CD42-0394-0FC8-33BD5C686730}"/>
              </a:ext>
            </a:extLst>
          </p:cNvPr>
          <p:cNvSpPr txBox="1"/>
          <p:nvPr/>
        </p:nvSpPr>
        <p:spPr>
          <a:xfrm>
            <a:off x="3741420" y="17648949"/>
            <a:ext cx="279882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Secondary Dataset 1: </a:t>
            </a:r>
            <a:r>
              <a:rPr lang="en-US" sz="6000" b="1" dirty="0"/>
              <a:t>World Bank – GDP per Capita</a:t>
            </a:r>
          </a:p>
          <a:p>
            <a:r>
              <a:rPr lang="en-US" sz="6000" dirty="0"/>
              <a:t>Source: The World Bank, accessed via the </a:t>
            </a:r>
            <a:r>
              <a:rPr lang="en-US" sz="6000" dirty="0" err="1"/>
              <a:t>wbgapi</a:t>
            </a:r>
            <a:r>
              <a:rPr lang="en-US" sz="6000" dirty="0"/>
              <a:t> Python package.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dirty="0"/>
              <a:t>Country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dirty="0" err="1"/>
              <a:t>GDP_per_capita</a:t>
            </a:r>
            <a:endParaRPr lang="en-CA" sz="6000" dirty="0"/>
          </a:p>
        </p:txBody>
      </p:sp>
      <p:sp>
        <p:nvSpPr>
          <p:cNvPr id="11" name="文本框 3">
            <a:extLst>
              <a:ext uri="{FF2B5EF4-FFF2-40B4-BE49-F238E27FC236}">
                <a16:creationId xmlns:a16="http://schemas.microsoft.com/office/drawing/2014/main" id="{BC30BA6C-68D2-2422-D408-763232BDB3EA}"/>
              </a:ext>
            </a:extLst>
          </p:cNvPr>
          <p:cNvSpPr txBox="1"/>
          <p:nvPr/>
        </p:nvSpPr>
        <p:spPr>
          <a:xfrm>
            <a:off x="3741420" y="22915160"/>
            <a:ext cx="279882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Secondary Dataset 2: </a:t>
            </a:r>
            <a:r>
              <a:rPr lang="en-US" sz="6000" b="1" dirty="0"/>
              <a:t>Global Cost of Living Index</a:t>
            </a:r>
          </a:p>
          <a:p>
            <a:r>
              <a:rPr lang="en-US" sz="6000" dirty="0"/>
              <a:t>Source: Kaggle – Global Cost of Living</a:t>
            </a:r>
          </a:p>
          <a:p>
            <a:r>
              <a:rPr lang="en-CA" sz="6000" dirty="0"/>
              <a:t>https://www.kaggle.com/datasets/mvieira101/global-cost-of-living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dirty="0"/>
              <a:t>country → Country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dirty="0"/>
              <a:t>x2 → </a:t>
            </a:r>
            <a:r>
              <a:rPr lang="en-US" sz="6000" dirty="0" err="1"/>
              <a:t>Cost_Index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89474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EDA Overview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28ED64ED-5028-337C-8AF0-68AEF30C6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40" y="5470353"/>
            <a:ext cx="20619205" cy="813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A1BC1A26-A5A5-FB06-9C66-D8DDD3B25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2545" y="6223466"/>
            <a:ext cx="20392854" cy="1006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>
            <a:extLst>
              <a:ext uri="{FF2B5EF4-FFF2-40B4-BE49-F238E27FC236}">
                <a16:creationId xmlns:a16="http://schemas.microsoft.com/office/drawing/2014/main" id="{99EB56E8-3751-7A93-C361-4F8CFB32B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532" y="13601283"/>
            <a:ext cx="18534350" cy="813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2" name="Picture 36">
            <a:extLst>
              <a:ext uri="{FF2B5EF4-FFF2-40B4-BE49-F238E27FC236}">
                <a16:creationId xmlns:a16="http://schemas.microsoft.com/office/drawing/2014/main" id="{B139A7FF-493F-4157-EDE6-FDF9BD328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7320" y="17380690"/>
            <a:ext cx="18534350" cy="1384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4" name="Picture 38">
            <a:extLst>
              <a:ext uri="{FF2B5EF4-FFF2-40B4-BE49-F238E27FC236}">
                <a16:creationId xmlns:a16="http://schemas.microsoft.com/office/drawing/2014/main" id="{FF53365E-4322-DC2B-ED06-BB45E1BBF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532" y="22314995"/>
            <a:ext cx="18568494" cy="916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44703-4D46-2A53-1DA6-57E591D46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D80B4-258A-D3FF-EC19-6626924C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Max Salary Insights</a:t>
            </a:r>
            <a:endParaRPr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98D3D4-6D0A-3339-06D6-F603FF78F8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DE27B820-3916-25C2-81CA-F686CDAD1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73" y="6192252"/>
            <a:ext cx="22785861" cy="1024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8F4C0DCE-AFA0-FEC7-3E86-96937CFE4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9288" y="6629399"/>
            <a:ext cx="16429641" cy="814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2C5BDFD7-3A8C-5F47-37D0-5504A735D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73" y="17541613"/>
            <a:ext cx="20674510" cy="1024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>
            <a:extLst>
              <a:ext uri="{FF2B5EF4-FFF2-40B4-BE49-F238E27FC236}">
                <a16:creationId xmlns:a16="http://schemas.microsoft.com/office/drawing/2014/main" id="{64A82B16-3EF2-2C84-6DE1-4AD9CDDAD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0261" y="17589138"/>
            <a:ext cx="21896666" cy="1084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587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248D0-7DF4-DED4-4117-0883BB33D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150E8-754C-AEB7-9B7B-C3594523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Correlation Matrix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BD0471-41D3-144B-A6AB-6F7287EFF3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7CE0C7D-A55B-29F6-0335-0EDDC9CBC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870" y="5560140"/>
            <a:ext cx="29542683" cy="2670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27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E5D13-02F2-AF43-A6C3-54AD01394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2BA5A-5D4E-7B15-9976-ED0A653DB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 Engineering and Transformation</a:t>
            </a:r>
            <a:endParaRPr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E6A092-5EF3-654B-2BD9-39DDF4B444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 3">
            <a:extLst>
              <a:ext uri="{FF2B5EF4-FFF2-40B4-BE49-F238E27FC236}">
                <a16:creationId xmlns:a16="http://schemas.microsoft.com/office/drawing/2014/main" id="{01E9AD35-7E1B-206A-08DB-0E554061FB06}"/>
              </a:ext>
            </a:extLst>
          </p:cNvPr>
          <p:cNvSpPr txBox="1"/>
          <p:nvPr/>
        </p:nvSpPr>
        <p:spPr>
          <a:xfrm>
            <a:off x="3741420" y="6447549"/>
            <a:ext cx="3877818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b="1" dirty="0"/>
              <a:t>New Features Created</a:t>
            </a:r>
            <a:r>
              <a:rPr lang="en-US" sz="6000" b="1" dirty="0"/>
              <a:t>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CA" sz="6000" dirty="0" err="1"/>
              <a:t>CountryGroup</a:t>
            </a:r>
            <a:r>
              <a:rPr lang="en-CA" sz="6000" dirty="0"/>
              <a:t> (derived from Country: North America, South America, Europe, Asia, Africa, Oceania, Caribbean, Other)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CA" sz="6000" dirty="0" err="1"/>
              <a:t>ExperienceLevel</a:t>
            </a:r>
            <a:r>
              <a:rPr lang="en-CA" sz="6000" dirty="0"/>
              <a:t> (derived from </a:t>
            </a:r>
            <a:r>
              <a:rPr lang="en-CA" sz="6000" dirty="0" err="1"/>
              <a:t>YearsCodePro</a:t>
            </a:r>
            <a:r>
              <a:rPr lang="en-CA" sz="6000" dirty="0"/>
              <a:t>: Beginner, Intermediate, Advanced, Expert)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CA" sz="6000" dirty="0" err="1"/>
              <a:t>LogSalary</a:t>
            </a:r>
            <a:r>
              <a:rPr lang="en-CA" sz="6000" dirty="0"/>
              <a:t> (log of </a:t>
            </a:r>
            <a:r>
              <a:rPr lang="en-CA" sz="6000" dirty="0" err="1"/>
              <a:t>ConvertedCompYearly</a:t>
            </a:r>
            <a:r>
              <a:rPr lang="en-CA" sz="6000" dirty="0"/>
              <a:t>)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CA" sz="6000" dirty="0" err="1"/>
              <a:t>GDP_per_capita</a:t>
            </a:r>
            <a:r>
              <a:rPr lang="en-CA" sz="6000" dirty="0"/>
              <a:t> (derived from the WB dataset)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CA" sz="6000" dirty="0" err="1"/>
              <a:t>Cost_Index</a:t>
            </a:r>
            <a:r>
              <a:rPr lang="en-CA" sz="6000" dirty="0"/>
              <a:t> (derived from Cost of Living dataset)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CA" sz="6000" dirty="0" err="1"/>
              <a:t>Adj_Salary</a:t>
            </a:r>
            <a:r>
              <a:rPr lang="en-CA" sz="6000" dirty="0"/>
              <a:t> (</a:t>
            </a:r>
            <a:r>
              <a:rPr lang="en-CA" sz="6000" dirty="0" err="1"/>
              <a:t>ConvertedCompYearly</a:t>
            </a:r>
            <a:r>
              <a:rPr lang="en-CA" sz="6000" dirty="0"/>
              <a:t>/</a:t>
            </a:r>
            <a:r>
              <a:rPr lang="en-CA" sz="6000" dirty="0" err="1"/>
              <a:t>Cost_Index</a:t>
            </a:r>
            <a:r>
              <a:rPr lang="en-CA" sz="6000" dirty="0"/>
              <a:t>)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CA" sz="6000" dirty="0" err="1"/>
              <a:t>LogAdjSalary</a:t>
            </a:r>
            <a:r>
              <a:rPr lang="en-CA" sz="6000" dirty="0"/>
              <a:t> (log of </a:t>
            </a:r>
            <a:r>
              <a:rPr lang="en-CA" sz="6000" dirty="0" err="1"/>
              <a:t>Adj_Salary</a:t>
            </a:r>
            <a:r>
              <a:rPr lang="en-CA" sz="6000" dirty="0"/>
              <a:t>)</a:t>
            </a:r>
          </a:p>
        </p:txBody>
      </p:sp>
      <p:sp>
        <p:nvSpPr>
          <p:cNvPr id="10" name="文本框 3">
            <a:extLst>
              <a:ext uri="{FF2B5EF4-FFF2-40B4-BE49-F238E27FC236}">
                <a16:creationId xmlns:a16="http://schemas.microsoft.com/office/drawing/2014/main" id="{1E6B58DA-1056-9B75-437A-07B4C466179B}"/>
              </a:ext>
            </a:extLst>
          </p:cNvPr>
          <p:cNvSpPr txBox="1"/>
          <p:nvPr/>
        </p:nvSpPr>
        <p:spPr>
          <a:xfrm>
            <a:off x="3741420" y="20673964"/>
            <a:ext cx="27988260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One-Hot Encoded Categorical Variables: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err="1"/>
              <a:t>EdLevel</a:t>
            </a:r>
            <a:endParaRPr lang="en-US" sz="6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err="1"/>
              <a:t>RemoteWork</a:t>
            </a:r>
            <a:endParaRPr lang="en-US" sz="6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err="1"/>
              <a:t>OrgSize</a:t>
            </a:r>
            <a:endParaRPr lang="en-US" sz="6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err="1"/>
              <a:t>ExperienceLevel</a:t>
            </a:r>
            <a:endParaRPr lang="en-US" sz="6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Country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err="1"/>
              <a:t>CountryGroup</a:t>
            </a:r>
            <a:endParaRPr lang="en-US" sz="6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CA" sz="6000" dirty="0" err="1"/>
              <a:t>DevType</a:t>
            </a:r>
            <a:endParaRPr lang="en-CA" sz="6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CA" sz="6000" dirty="0"/>
              <a:t>Employment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CA" sz="6000" dirty="0" err="1"/>
              <a:t>LanguageHa</a:t>
            </a:r>
            <a:r>
              <a:rPr lang="en-CA" sz="5000" dirty="0" err="1"/>
              <a:t>veWorkedWith</a:t>
            </a:r>
            <a:r>
              <a:rPr lang="en-CA" sz="5000" dirty="0"/>
              <a:t> (also g</a:t>
            </a:r>
            <a:r>
              <a:rPr lang="en-US" sz="5000" dirty="0" err="1"/>
              <a:t>roup</a:t>
            </a:r>
            <a:r>
              <a:rPr lang="en-US" sz="5000" dirty="0"/>
              <a:t> Low-Frequency Languages into “Other”</a:t>
            </a:r>
            <a:r>
              <a:rPr lang="en-CA" sz="5000" dirty="0"/>
              <a:t>)</a:t>
            </a:r>
            <a:endParaRPr lang="en-US" sz="5000" dirty="0"/>
          </a:p>
        </p:txBody>
      </p:sp>
      <p:sp>
        <p:nvSpPr>
          <p:cNvPr id="11" name="文本框 3">
            <a:extLst>
              <a:ext uri="{FF2B5EF4-FFF2-40B4-BE49-F238E27FC236}">
                <a16:creationId xmlns:a16="http://schemas.microsoft.com/office/drawing/2014/main" id="{7F795FAB-B6F1-6FD9-FF45-CFF7CE45553C}"/>
              </a:ext>
            </a:extLst>
          </p:cNvPr>
          <p:cNvSpPr txBox="1"/>
          <p:nvPr/>
        </p:nvSpPr>
        <p:spPr>
          <a:xfrm>
            <a:off x="3741420" y="14442831"/>
            <a:ext cx="182041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Numeric Feature Handling: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CA" sz="6000" dirty="0"/>
              <a:t>Age (convert to midpoint of the age ranges)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CA" sz="6000" dirty="0" err="1"/>
              <a:t>YearsCodePro</a:t>
            </a:r>
            <a:endParaRPr lang="en-CA" sz="6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CA" sz="6000" dirty="0" err="1"/>
              <a:t>WorkExp</a:t>
            </a:r>
            <a:endParaRPr lang="en-CA" sz="6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CA" sz="6000" dirty="0" err="1"/>
              <a:t>ConvertedCompYearly</a:t>
            </a:r>
            <a:r>
              <a:rPr lang="en-CA" sz="6000" dirty="0"/>
              <a:t> (drop non-numeric values)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CA" sz="6000" dirty="0"/>
              <a:t>Drop non-numeric values</a:t>
            </a:r>
          </a:p>
        </p:txBody>
      </p:sp>
    </p:spTree>
    <p:extLst>
      <p:ext uri="{BB962C8B-B14F-4D97-AF65-F5344CB8AC3E}">
        <p14:creationId xmlns:p14="http://schemas.microsoft.com/office/powerpoint/2010/main" val="486773385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8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9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463</Words>
  <Application>Microsoft Office PowerPoint</Application>
  <PresentationFormat>Custom</PresentationFormat>
  <Paragraphs>76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Calibri</vt:lpstr>
      <vt:lpstr>Calibri Light</vt:lpstr>
      <vt:lpstr>1_Custom Design</vt:lpstr>
      <vt:lpstr>6_Custom Design</vt:lpstr>
      <vt:lpstr>2_Custom Design</vt:lpstr>
      <vt:lpstr>3_Custom Design</vt:lpstr>
      <vt:lpstr>4_Custom Design</vt:lpstr>
      <vt:lpstr>5_Custom Design</vt:lpstr>
      <vt:lpstr>7_Custom Design</vt:lpstr>
      <vt:lpstr>8_Custom Design</vt:lpstr>
      <vt:lpstr>9_Custom Design</vt:lpstr>
      <vt:lpstr>ECE 569A</vt:lpstr>
      <vt:lpstr>Problem description and motivation[2 mins]</vt:lpstr>
      <vt:lpstr>show Demo [1-2 mins]</vt:lpstr>
      <vt:lpstr>Steps to build the website[1-2mins]</vt:lpstr>
      <vt:lpstr>Data Sources and Selected Features</vt:lpstr>
      <vt:lpstr>EDA Overview</vt:lpstr>
      <vt:lpstr>Max Salary Insights</vt:lpstr>
      <vt:lpstr>Correlation Matrix</vt:lpstr>
      <vt:lpstr>Feature Engineering and Transformation</vt:lpstr>
      <vt:lpstr>End-to-End Modeling Workflow</vt:lpstr>
      <vt:lpstr>Model Training and Evaluation</vt:lpstr>
      <vt:lpstr>QA</vt:lpstr>
    </vt:vector>
  </TitlesOfParts>
  <Company>University of Victoria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 and Staff</dc:creator>
  <cp:lastModifiedBy>Charina Regis</cp:lastModifiedBy>
  <cp:revision>233</cp:revision>
  <dcterms:created xsi:type="dcterms:W3CDTF">2016-05-27T20:41:00Z</dcterms:created>
  <dcterms:modified xsi:type="dcterms:W3CDTF">2025-07-27T11:18:29Z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8B7AFECCBC974FD2BDD5241B094E2DE0_12</vt:lpwstr>
  </property>
  <property fmtid="{D5CDD505-2E9C-101B-9397-08002B2CF9AE}" pid="3" name="KSOProductBuildVer">
    <vt:lpwstr>2052-12.1.0.21915</vt:lpwstr>
  </property>
</Properties>
</file>