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3C68C-E0FE-27AC-7025-419F7A3F0446}" v="383" dt="2025-07-23T06:03:12.575"/>
    <p1510:client id="{DBCBD683-9990-9CF9-E368-9474739EA35E}" v="43" dt="2025-07-23T05:43:29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4E373-6F12-4CEF-91F1-908C14D658FA}" type="datetimeFigureOut"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60684-7364-45E2-84D7-4FD7B2D248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system could be extended into various platforms, including integration into IDS and firewall pipelines for early detection, deployment as a backend API for email clients, or packaged as a browser extension to assist end users directly in web-based email environments.</a:t>
            </a:r>
            <a:br>
              <a:rPr lang="en-US" dirty="0">
                <a:ea typeface="Calibri"/>
                <a:cs typeface="+mn-lt"/>
              </a:rPr>
            </a:br>
            <a:r>
              <a:rPr lang="en-US" dirty="0"/>
              <a:t>low-latency performance under high email volume, securing API access against misuse, and maintaining model accuracy across varied input formats. deployment in security-critical systems requires high reliability and strict data handling guarantees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maintain fast, reliable performance under high traffic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60684-7364-45E2-84D7-4FD7B2D2487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96" y="1122363"/>
            <a:ext cx="9893904" cy="23271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F2328"/>
                </a:solidFill>
              </a:rPr>
              <a:t>Security Analysis &amp; </a:t>
            </a:r>
            <a:r>
              <a:rPr lang="en-US" b="1" dirty="0" err="1">
                <a:solidFill>
                  <a:srgbClr val="1F2328"/>
                </a:solidFill>
              </a:rPr>
              <a:t>Mitigtions</a:t>
            </a:r>
            <a:br>
              <a:rPr lang="en-US" b="1" dirty="0">
                <a:solidFill>
                  <a:srgbClr val="1F2328"/>
                </a:solidFill>
              </a:rPr>
            </a:br>
            <a:r>
              <a:rPr lang="en-US" b="1" dirty="0">
                <a:solidFill>
                  <a:srgbClr val="1F2328"/>
                </a:solidFill>
              </a:rPr>
              <a:t>on </a:t>
            </a:r>
            <a:br>
              <a:rPr lang="en-US" b="1" dirty="0">
                <a:solidFill>
                  <a:srgbClr val="1F2328"/>
                </a:solidFill>
              </a:rPr>
            </a:br>
            <a:r>
              <a:rPr lang="en-US" b="1" dirty="0">
                <a:solidFill>
                  <a:srgbClr val="1F2328"/>
                </a:solidFill>
              </a:rPr>
              <a:t>UVIC Spam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337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11 MTIS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155A-33EE-D1A4-6BCC-F86A10A6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web application&#10;&#10;AI-generated content may be incorrect.">
            <a:extLst>
              <a:ext uri="{FF2B5EF4-FFF2-40B4-BE49-F238E27FC236}">
                <a16:creationId xmlns:a16="http://schemas.microsoft.com/office/drawing/2014/main" id="{D6AFB963-A8A1-22DF-18CB-B06503E4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5" t="15476" r="-335" b="25595"/>
          <a:stretch>
            <a:fillRect/>
          </a:stretch>
        </p:blipFill>
        <p:spPr>
          <a:xfrm>
            <a:off x="3803286" y="2375774"/>
            <a:ext cx="7457620" cy="2469842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44330-1416-521D-32CE-15547A188862}"/>
              </a:ext>
            </a:extLst>
          </p:cNvPr>
          <p:cNvSpPr txBox="1"/>
          <p:nvPr/>
        </p:nvSpPr>
        <p:spPr>
          <a:xfrm>
            <a:off x="981545" y="2657914"/>
            <a:ext cx="2830577" cy="18946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1F2328"/>
                </a:solidFill>
                <a:ea typeface="+mn-lt"/>
                <a:cs typeface="+mn-lt"/>
              </a:rPr>
              <a:t>Stateless</a:t>
            </a:r>
            <a:endParaRPr lang="en-US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1F2328"/>
                </a:solidFill>
                <a:ea typeface="+mn-lt"/>
                <a:cs typeface="+mn-lt"/>
              </a:rPr>
              <a:t>Lightweight</a:t>
            </a:r>
            <a:endParaRPr lang="en-US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1F2328"/>
                </a:solidFill>
                <a:ea typeface="+mn-lt"/>
                <a:cs typeface="+mn-lt"/>
              </a:rPr>
              <a:t>No data retention</a:t>
            </a:r>
            <a:endParaRPr lang="en-US" sz="2000" b="1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solidFill>
                  <a:srgbClr val="1F2328"/>
                </a:solidFill>
                <a:ea typeface="+mn-lt"/>
                <a:cs typeface="+mn-lt"/>
              </a:rPr>
              <a:t>Practical 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45434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3E1E-BEA0-3349-C5BB-473A8F4E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DB26-5CE4-E4EA-3BFB-39EF17FB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Website</a:t>
            </a:r>
          </a:p>
          <a:p>
            <a:pPr lvl="1"/>
            <a:r>
              <a:rPr lang="en-US" b="1" dirty="0"/>
              <a:t>Man‑in‑the‑Middle (MITM)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Passive </a:t>
            </a:r>
            <a:r>
              <a:rPr lang="en-US" dirty="0">
                <a:ea typeface="+mn-lt"/>
                <a:cs typeface="+mn-lt"/>
              </a:rPr>
              <a:t> (profiling Build databases of intercepted emails for later exploitation)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Active </a:t>
            </a:r>
            <a:r>
              <a:rPr lang="en-US" dirty="0">
                <a:ea typeface="+mn-lt"/>
                <a:cs typeface="+mn-lt"/>
              </a:rPr>
              <a:t> (Modify the response payload on the fly to manipulate classification results)</a:t>
            </a:r>
            <a:endParaRPr lang="en-US" dirty="0"/>
          </a:p>
          <a:p>
            <a:pPr lvl="1"/>
            <a:r>
              <a:rPr lang="en-US" b="1" dirty="0"/>
              <a:t>Denial of Service (DoS/DDoS)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Machine Learning</a:t>
            </a:r>
          </a:p>
          <a:p>
            <a:pPr lvl="1"/>
            <a:r>
              <a:rPr lang="en-US" b="1" dirty="0"/>
              <a:t>Evasion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Feedback (Logistic Regression)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 Extraction (All models)</a:t>
            </a:r>
          </a:p>
        </p:txBody>
      </p:sp>
    </p:spTree>
    <p:extLst>
      <p:ext uri="{BB962C8B-B14F-4D97-AF65-F5344CB8AC3E}">
        <p14:creationId xmlns:p14="http://schemas.microsoft.com/office/powerpoint/2010/main" val="314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88BE-0414-DF76-F24A-650ABC8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59F-875F-590D-2ABA-45F4986B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Rate Limiting &amp; Monitoring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Dos/</a:t>
            </a:r>
            <a:r>
              <a:rPr lang="en-US" b="1" dirty="0" err="1">
                <a:ea typeface="+mn-lt"/>
                <a:cs typeface="+mn-lt"/>
              </a:rPr>
              <a:t>DDos</a:t>
            </a:r>
            <a:r>
              <a:rPr lang="en-US" b="1" dirty="0">
                <a:ea typeface="+mn-lt"/>
                <a:cs typeface="+mn-lt"/>
              </a:rPr>
              <a:t> and Model Extraction</a:t>
            </a:r>
          </a:p>
          <a:p>
            <a:pPr marL="457200" lvl="1" indent="0">
              <a:spcBef>
                <a:spcPts val="500"/>
              </a:spcBef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spcBef>
                <a:spcPts val="500"/>
              </a:spcBef>
              <a:buFont typeface="Courier New" panose="020B0604020202020204" pitchFamily="34" charset="0"/>
            </a:pPr>
            <a:r>
              <a:rPr lang="en-US" b="1" dirty="0">
                <a:ea typeface="+mn-lt"/>
                <a:cs typeface="+mn-lt"/>
              </a:rPr>
              <a:t>Output Minimization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Evasion using feedback</a:t>
            </a:r>
          </a:p>
          <a:p>
            <a:pPr>
              <a:buFont typeface="Courier New" panose="020B0604020202020204" pitchFamily="34" charset="0"/>
              <a:buChar char="•"/>
            </a:pPr>
            <a:endParaRPr lang="en-US" b="1" dirty="0">
              <a:ea typeface="+mn-lt"/>
              <a:cs typeface="+mn-lt"/>
            </a:endParaRPr>
          </a:p>
          <a:p>
            <a:pPr>
              <a:buFont typeface="Courier New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AWS Service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MITM and Dos/</a:t>
            </a:r>
            <a:r>
              <a:rPr lang="en-US" b="1" dirty="0" err="1">
                <a:ea typeface="+mn-lt"/>
                <a:cs typeface="+mn-lt"/>
              </a:rPr>
              <a:t>DDos</a:t>
            </a:r>
          </a:p>
        </p:txBody>
      </p:sp>
    </p:spTree>
    <p:extLst>
      <p:ext uri="{BB962C8B-B14F-4D97-AF65-F5344CB8AC3E}">
        <p14:creationId xmlns:p14="http://schemas.microsoft.com/office/powerpoint/2010/main" val="35229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AF6-58F3-EF32-5899-E71A3CAC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7EED-FCD0-76B5-1881-1528B1916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4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Intrusion Detection Systems (IDS)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Firewalls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Email system APIs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Browser extensions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874B5-3284-FE8E-16F3-B1B7D953776A}"/>
              </a:ext>
            </a:extLst>
          </p:cNvPr>
          <p:cNvSpPr txBox="1"/>
          <p:nvPr/>
        </p:nvSpPr>
        <p:spPr>
          <a:xfrm>
            <a:off x="6272999" y="1820254"/>
            <a:ext cx="5082916" cy="15147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High accuracy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Low latency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84187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Security Analysis &amp; Mitigtions on  UVIC Spam Detector</vt:lpstr>
      <vt:lpstr>System Architecture</vt:lpstr>
      <vt:lpstr>Security Analysis</vt:lpstr>
      <vt:lpstr>Mitigations</vt:lpstr>
      <vt:lpstr>Future Extensions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2025-07-23T05:41:02Z</dcterms:created>
  <dcterms:modified xsi:type="dcterms:W3CDTF">2025-07-23T06:03:43Z</dcterms:modified>
</cp:coreProperties>
</file>