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6"/>
  </p:handoutMasterIdLst>
  <p:sldIdLst>
    <p:sldId id="575" r:id="rId3"/>
    <p:sldId id="573" r:id="rId4"/>
    <p:sldId id="574" r:id="rId6"/>
    <p:sldId id="535" r:id="rId7"/>
    <p:sldId id="534" r:id="rId8"/>
    <p:sldId id="572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77" r:id="rId26"/>
    <p:sldId id="578" r:id="rId27"/>
    <p:sldId id="579" r:id="rId28"/>
    <p:sldId id="552" r:id="rId29"/>
    <p:sldId id="553" r:id="rId30"/>
    <p:sldId id="554" r:id="rId31"/>
    <p:sldId id="555" r:id="rId32"/>
    <p:sldId id="557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70" r:id="rId44"/>
    <p:sldId id="569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0803" autoAdjust="0"/>
  </p:normalViewPr>
  <p:slideViewPr>
    <p:cSldViewPr>
      <p:cViewPr>
        <p:scale>
          <a:sx n="63" d="100"/>
          <a:sy n="63" d="100"/>
        </p:scale>
        <p:origin x="-1332" y="-36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教学指导：通过上一页在环境中演示，本页代码展示的目的是总结使用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存储元素的步骤和使用的方法。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说明所有集合接口和类都没有提供相应遍历方法，而是由</a:t>
            </a:r>
            <a:r>
              <a:rPr lang="en-US" altLang="zh-CN" dirty="0" err="1" smtClean="0"/>
              <a:t>Iterator</a:t>
            </a:r>
            <a:r>
              <a:rPr lang="zh-CN" altLang="en-US" dirty="0" smtClean="0"/>
              <a:t>实现集合遍历。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教学指导：通过上一页在环境中演示，本页代码展示的目的是总结使用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存储元素的步骤和使用的方法。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通过上一页在环境中演示，本页代码展示的目的是总结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遍历</a:t>
            </a:r>
            <a:r>
              <a:rPr lang="en-US" altLang="zh-CN" sz="1200" kern="1200" noProof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的常用两种方式</a:t>
            </a:r>
            <a:r>
              <a:rPr lang="zh-CN" altLang="en-US" dirty="0" smtClean="0"/>
              <a:t>，要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讲解增加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型循环的语法及“元素类型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”和“数组或集合对象”的关系。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、泛型集合应用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ArrayList</a:t>
            </a:r>
            <a:endParaRPr 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dirty="0" smtClean="0"/>
              <a:t>泛型集合应用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HashMap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简单讲解一下包装类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总结部分</a:t>
            </a:r>
            <a:r>
              <a:rPr lang="zh-CN" altLang="zh-CN" dirty="0" smtClean="0">
                <a:ea typeface="宋体" panose="02010600030101010101" pitchFamily="2" charset="-122"/>
              </a:rPr>
              <a:t>主要达到以下几个目的：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回顾内容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 smtClean="0">
                <a:ea typeface="宋体" panose="02010600030101010101" pitchFamily="2" charset="-122"/>
              </a:rPr>
              <a:t>是强调</a:t>
            </a:r>
            <a:r>
              <a:rPr lang="zh-CN" altLang="en-US" dirty="0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 smtClean="0">
                <a:ea typeface="宋体" panose="02010600030101010101" pitchFamily="2" charset="-122"/>
              </a:rPr>
              <a:t>个知识点</a:t>
            </a:r>
            <a:r>
              <a:rPr lang="zh-CN" altLang="zh-CN" dirty="0" smtClean="0">
                <a:ea typeface="宋体" panose="02010600030101010101" pitchFamily="2" charset="-122"/>
              </a:rPr>
              <a:t>的观点</a:t>
            </a:r>
            <a:r>
              <a:rPr lang="zh-CN" altLang="en-US" dirty="0" smtClean="0">
                <a:ea typeface="宋体" panose="02010600030101010101" pitchFamily="2" charset="-122"/>
              </a:rPr>
              <a:t>结论</a:t>
            </a:r>
            <a:r>
              <a:rPr lang="zh-CN" altLang="zh-CN" dirty="0" smtClean="0">
                <a:ea typeface="宋体" panose="02010600030101010101" pitchFamily="2" charset="-122"/>
              </a:rPr>
              <a:t>都尽量突出出来。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、</a:t>
            </a:r>
            <a:r>
              <a:rPr lang="zh-CN" altLang="zh-CN" b="1" dirty="0" smtClean="0">
                <a:ea typeface="宋体" panose="02010600030101010101" pitchFamily="2" charset="-122"/>
              </a:rPr>
              <a:t>整理逻辑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r>
              <a:rPr lang="zh-CN" altLang="zh-CN" dirty="0" smtClean="0">
                <a:ea typeface="宋体" panose="02010600030101010101" pitchFamily="2" charset="-122"/>
              </a:rPr>
              <a:t>从而使</a:t>
            </a:r>
            <a:r>
              <a:rPr lang="zh-CN" altLang="en-US" dirty="0" smtClean="0">
                <a:ea typeface="宋体" panose="02010600030101010101" pitchFamily="2" charset="-122"/>
              </a:rPr>
              <a:t>知识</a:t>
            </a:r>
            <a:r>
              <a:rPr lang="zh-CN" altLang="zh-CN" dirty="0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 smtClean="0">
                <a:ea typeface="宋体" panose="02010600030101010101" pitchFamily="2" charset="-122"/>
              </a:rPr>
              <a:t>学员</a:t>
            </a:r>
            <a:r>
              <a:rPr lang="zh-CN" altLang="zh-CN" dirty="0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36286-E6D2-4933-A574-A43044DA77A2}" type="slidenum">
              <a:rPr lang="zh-CN" altLang="en-US"/>
            </a:fld>
            <a:endParaRPr lang="en-US" altLang="zh-CN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ABF89FB-D1CD-483D-8E7C-D2A8443F9723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20466-DF0E-4185-AA90-6B6BBD378A81}" type="slidenum">
              <a:rPr lang="zh-CN" altLang="en-US"/>
            </a:fld>
            <a:endParaRPr lang="en-US" altLang="zh-CN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A210DCC-AC4B-49DE-9977-6FD03254D3C2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要说明</a:t>
            </a:r>
            <a:r>
              <a:rPr lang="en-US" altLang="zh-CN" sz="1200" dirty="0" smtClean="0"/>
              <a:t>Map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value</a:t>
            </a:r>
            <a:r>
              <a:rPr lang="zh-CN" altLang="en-US" sz="1200" dirty="0" smtClean="0"/>
              <a:t>的特点，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是以</a:t>
            </a:r>
            <a:r>
              <a:rPr lang="en-US" altLang="zh-CN" sz="1200" dirty="0" smtClean="0"/>
              <a:t>Set</a:t>
            </a:r>
            <a:r>
              <a:rPr lang="zh-CN" altLang="en-US" sz="1200" dirty="0" smtClean="0"/>
              <a:t>存储的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教学指导：通过上一页在环境中演示，本页代码展示的目的是总结使用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存储元素的步骤和使用的方法。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教学指导：通过上一页在环境中演示，本页代码展示的目的是总结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ArrayList</a:t>
            </a:r>
            <a:r>
              <a:rPr lang="zh-CN" altLang="en-US" sz="1200" kern="1200" noProof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移除、判断元素</a:t>
            </a:r>
            <a:endParaRPr lang="zh-CN" altLang="en-US" sz="1200" kern="1200" noProof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的步骤和使用的方法。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ACCP8.0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职业教育研究院</a:t>
              </a:r>
              <a:endPara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北京阿博泰克北大青鸟信息技术有限公司</a:t>
              </a:r>
              <a:endPara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/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5984" y="2139132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第一章  集合框架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782613" y="2498750"/>
            <a:ext cx="431800" cy="37623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268404" y="2360625"/>
            <a:ext cx="2160587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+mn-lt"/>
                <a:ea typeface="+mn-ea"/>
              </a:rPr>
              <a:t>接口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237573" name="AutoShape 5"/>
          <p:cNvSpPr>
            <a:spLocks noChangeArrowheads="1"/>
          </p:cNvSpPr>
          <p:nvPr/>
        </p:nvSpPr>
        <p:spPr bwMode="gray">
          <a:xfrm>
            <a:off x="2700338" y="2505086"/>
            <a:ext cx="1514472" cy="4460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Collection</a:t>
            </a:r>
            <a:endParaRPr lang="en-US" altLang="zh-CN" b="1" dirty="0"/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gray">
          <a:xfrm>
            <a:off x="6877050" y="2522534"/>
            <a:ext cx="129540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Map</a:t>
            </a:r>
            <a:endParaRPr lang="en-US" altLang="zh-CN" b="1" dirty="0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782613" y="5380063"/>
            <a:ext cx="431800" cy="37623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1268404" y="5308616"/>
            <a:ext cx="2160587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+mn-lt"/>
                <a:ea typeface="+mn-ea"/>
              </a:rPr>
              <a:t>具体类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cxnSp>
        <p:nvCxnSpPr>
          <p:cNvPr id="237584" name="AutoShape 16"/>
          <p:cNvCxnSpPr>
            <a:cxnSpLocks noChangeShapeType="1"/>
          </p:cNvCxnSpPr>
          <p:nvPr/>
        </p:nvCxnSpPr>
        <p:spPr bwMode="auto">
          <a:xfrm rot="-5400000">
            <a:off x="1428750" y="3719517"/>
            <a:ext cx="585788" cy="8651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585" name="AutoShape 17"/>
          <p:cNvCxnSpPr>
            <a:cxnSpLocks noChangeShapeType="1"/>
          </p:cNvCxnSpPr>
          <p:nvPr/>
        </p:nvCxnSpPr>
        <p:spPr bwMode="auto">
          <a:xfrm rot="5400000" flipH="1">
            <a:off x="2274888" y="3738567"/>
            <a:ext cx="585788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30" name="Oval 19"/>
          <p:cNvSpPr>
            <a:spLocks noChangeArrowheads="1"/>
          </p:cNvSpPr>
          <p:nvPr/>
        </p:nvSpPr>
        <p:spPr bwMode="auto">
          <a:xfrm>
            <a:off x="782613" y="6003948"/>
            <a:ext cx="431800" cy="37623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1268404" y="5951558"/>
            <a:ext cx="2160588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+mn-lt"/>
                <a:ea typeface="+mn-ea"/>
              </a:rPr>
              <a:t>算法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237590" name="AutoShape 22"/>
          <p:cNvSpPr>
            <a:spLocks noChangeArrowheads="1"/>
          </p:cNvSpPr>
          <p:nvPr/>
        </p:nvSpPr>
        <p:spPr bwMode="auto">
          <a:xfrm>
            <a:off x="2857488" y="6094434"/>
            <a:ext cx="147161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Collections</a:t>
            </a:r>
            <a:endParaRPr lang="en-US" altLang="zh-CN" b="1" dirty="0"/>
          </a:p>
        </p:txBody>
      </p:sp>
      <p:sp>
        <p:nvSpPr>
          <p:cNvPr id="237593" name="AutoShape 25"/>
          <p:cNvSpPr>
            <a:spLocks noChangeArrowheads="1"/>
          </p:cNvSpPr>
          <p:nvPr/>
        </p:nvSpPr>
        <p:spPr bwMode="gray">
          <a:xfrm>
            <a:off x="5072066" y="5795889"/>
            <a:ext cx="2794481" cy="776383"/>
          </a:xfrm>
          <a:prstGeom prst="wedgeRoundRectCallout">
            <a:avLst>
              <a:gd name="adj1" fmla="val -49910"/>
              <a:gd name="adj2" fmla="val 2870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提供了对集合进行排序、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遍历等多种算法实现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9237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834607" y="285728"/>
            <a:ext cx="5130006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集合框架包含的内容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cxnSp>
        <p:nvCxnSpPr>
          <p:cNvPr id="237598" name="AutoShape 30"/>
          <p:cNvCxnSpPr>
            <a:cxnSpLocks noChangeShapeType="1"/>
          </p:cNvCxnSpPr>
          <p:nvPr/>
        </p:nvCxnSpPr>
        <p:spPr bwMode="auto">
          <a:xfrm rot="-5400000">
            <a:off x="6335713" y="3260737"/>
            <a:ext cx="1441450" cy="936625"/>
          </a:xfrm>
          <a:prstGeom prst="bentConnector3">
            <a:avLst>
              <a:gd name="adj1" fmla="val 50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599" name="AutoShape 31"/>
          <p:cNvCxnSpPr>
            <a:cxnSpLocks noChangeShapeType="1"/>
          </p:cNvCxnSpPr>
          <p:nvPr/>
        </p:nvCxnSpPr>
        <p:spPr bwMode="auto">
          <a:xfrm rot="5400000" flipH="1">
            <a:off x="7308056" y="3225019"/>
            <a:ext cx="1512887" cy="1079500"/>
          </a:xfrm>
          <a:prstGeom prst="bentConnector3">
            <a:avLst>
              <a:gd name="adj1" fmla="val 52255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0" name="AutoShape 32"/>
          <p:cNvCxnSpPr>
            <a:cxnSpLocks noChangeShapeType="1"/>
          </p:cNvCxnSpPr>
          <p:nvPr/>
        </p:nvCxnSpPr>
        <p:spPr bwMode="auto">
          <a:xfrm rot="-5400000">
            <a:off x="2695575" y="2779725"/>
            <a:ext cx="585787" cy="8651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1" name="AutoShape 33"/>
          <p:cNvCxnSpPr>
            <a:cxnSpLocks noChangeShapeType="1"/>
          </p:cNvCxnSpPr>
          <p:nvPr/>
        </p:nvCxnSpPr>
        <p:spPr bwMode="auto">
          <a:xfrm rot="5400000" flipH="1">
            <a:off x="3541713" y="2798775"/>
            <a:ext cx="585787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5" name="AutoShape 37"/>
          <p:cNvCxnSpPr>
            <a:cxnSpLocks noChangeShapeType="1"/>
          </p:cNvCxnSpPr>
          <p:nvPr/>
        </p:nvCxnSpPr>
        <p:spPr bwMode="auto">
          <a:xfrm rot="-5400000">
            <a:off x="3846513" y="3741742"/>
            <a:ext cx="585788" cy="8651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6" name="AutoShape 38"/>
          <p:cNvCxnSpPr>
            <a:cxnSpLocks noChangeShapeType="1"/>
          </p:cNvCxnSpPr>
          <p:nvPr/>
        </p:nvCxnSpPr>
        <p:spPr bwMode="auto">
          <a:xfrm rot="5400000" flipH="1">
            <a:off x="4692650" y="3760792"/>
            <a:ext cx="585788" cy="8270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7574" name="AutoShape 6"/>
          <p:cNvSpPr>
            <a:spLocks noChangeArrowheads="1"/>
          </p:cNvSpPr>
          <p:nvPr/>
        </p:nvSpPr>
        <p:spPr bwMode="gray">
          <a:xfrm>
            <a:off x="1692275" y="3451228"/>
            <a:ext cx="132556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List</a:t>
            </a:r>
            <a:endParaRPr lang="en-US" altLang="zh-CN" sz="2000" b="1" dirty="0"/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gray">
          <a:xfrm>
            <a:off x="3779838" y="3451228"/>
            <a:ext cx="132556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Set</a:t>
            </a:r>
            <a:endParaRPr lang="en-US" altLang="zh-CN" sz="2000" b="1" dirty="0"/>
          </a:p>
        </p:txBody>
      </p:sp>
      <p:sp>
        <p:nvSpPr>
          <p:cNvPr id="237579" name="AutoShape 11"/>
          <p:cNvSpPr>
            <a:spLocks noChangeArrowheads="1"/>
          </p:cNvSpPr>
          <p:nvPr/>
        </p:nvSpPr>
        <p:spPr bwMode="auto">
          <a:xfrm>
            <a:off x="466725" y="4451360"/>
            <a:ext cx="123251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ArrayList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7580" name="AutoShape 12"/>
          <p:cNvSpPr>
            <a:spLocks noChangeArrowheads="1"/>
          </p:cNvSpPr>
          <p:nvPr/>
        </p:nvSpPr>
        <p:spPr bwMode="auto">
          <a:xfrm>
            <a:off x="1908175" y="4451360"/>
            <a:ext cx="139858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LinkedList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7582" name="AutoShape 14"/>
          <p:cNvSpPr>
            <a:spLocks noChangeArrowheads="1"/>
          </p:cNvSpPr>
          <p:nvPr/>
        </p:nvSpPr>
        <p:spPr bwMode="auto">
          <a:xfrm>
            <a:off x="6299200" y="4451360"/>
            <a:ext cx="124571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HashMap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7602" name="AutoShape 34"/>
          <p:cNvSpPr>
            <a:spLocks noChangeArrowheads="1"/>
          </p:cNvSpPr>
          <p:nvPr/>
        </p:nvSpPr>
        <p:spPr bwMode="auto">
          <a:xfrm>
            <a:off x="4787900" y="4451360"/>
            <a:ext cx="107093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TreeSet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7603" name="AutoShape 35"/>
          <p:cNvSpPr>
            <a:spLocks noChangeArrowheads="1"/>
          </p:cNvSpPr>
          <p:nvPr/>
        </p:nvSpPr>
        <p:spPr bwMode="auto">
          <a:xfrm>
            <a:off x="3497263" y="4451360"/>
            <a:ext cx="114014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HashSet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7604" name="AutoShape 36"/>
          <p:cNvSpPr>
            <a:spLocks noChangeArrowheads="1"/>
          </p:cNvSpPr>
          <p:nvPr/>
        </p:nvSpPr>
        <p:spPr bwMode="auto">
          <a:xfrm>
            <a:off x="7705725" y="4429132"/>
            <a:ext cx="116653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2" charset="-122"/>
              </a:rPr>
              <a:t>TreeMap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2" charset="-122"/>
            </a:endParaRPr>
          </a:p>
        </p:txBody>
      </p:sp>
      <p:cxnSp>
        <p:nvCxnSpPr>
          <p:cNvPr id="33" name="直接箭头连接符 32"/>
          <p:cNvCxnSpPr>
            <a:stCxn id="237590" idx="3"/>
          </p:cNvCxnSpPr>
          <p:nvPr/>
        </p:nvCxnSpPr>
        <p:spPr bwMode="auto">
          <a:xfrm flipV="1">
            <a:off x="4329101" y="6286520"/>
            <a:ext cx="742965" cy="11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86676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集合框架提供了一套性能优良、使用方便的接口和类，它们位于</a:t>
            </a:r>
            <a:r>
              <a:rPr lang="en-US" altLang="zh-CN" dirty="0" err="1" smtClean="0"/>
              <a:t>java.util</a:t>
            </a:r>
            <a:r>
              <a:rPr lang="zh-CN" altLang="en-US" dirty="0" smtClean="0"/>
              <a:t>包中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357158" y="4429132"/>
            <a:ext cx="1428760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1857356" y="4429132"/>
            <a:ext cx="1500198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3428992" y="4429132"/>
            <a:ext cx="1285884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6215074" y="4429132"/>
            <a:ext cx="1357322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7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7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75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76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7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7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/>
      <p:bldP spid="237573" grpId="0" animBg="1"/>
      <p:bldP spid="237575" grpId="0" animBg="1"/>
      <p:bldP spid="9223" grpId="0" animBg="1"/>
      <p:bldP spid="9224" grpId="0"/>
      <p:bldP spid="9230" grpId="0" animBg="1"/>
      <p:bldP spid="9231" grpId="0"/>
      <p:bldP spid="237590" grpId="0" animBg="1"/>
      <p:bldP spid="237593" grpId="0" animBg="1"/>
      <p:bldP spid="237574" grpId="0" animBg="1"/>
      <p:bldP spid="237597" grpId="0" animBg="1"/>
      <p:bldP spid="237579" grpId="0" animBg="1" build="allAtOnce"/>
      <p:bldP spid="237580" grpId="0" animBg="1" build="allAtOnce"/>
      <p:bldP spid="237582" grpId="0" animBg="1" build="allAtOnce"/>
      <p:bldP spid="237602" grpId="0" animBg="1"/>
      <p:bldP spid="237603" grpId="0" animBg="1" build="allAtOnce"/>
      <p:bldP spid="23760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995937" y="285728"/>
            <a:ext cx="4968676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集合框架包含的内容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idx="1"/>
          </p:nvPr>
        </p:nvSpPr>
        <p:spPr>
          <a:xfrm>
            <a:off x="784254" y="2643182"/>
            <a:ext cx="7645398" cy="364333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Collection </a:t>
            </a:r>
            <a:r>
              <a:rPr lang="zh-CN" altLang="en-US" sz="2400" dirty="0" smtClean="0"/>
              <a:t>接口存储一组</a:t>
            </a:r>
            <a:r>
              <a:rPr lang="zh-CN" altLang="en-US" sz="2400" dirty="0" smtClean="0">
                <a:solidFill>
                  <a:srgbClr val="0000FF"/>
                </a:solidFill>
              </a:rPr>
              <a:t>不唯一，无序</a:t>
            </a:r>
            <a:r>
              <a:rPr lang="zh-CN" altLang="en-US" sz="2400" dirty="0" smtClean="0"/>
              <a:t>的对象</a:t>
            </a:r>
            <a:endParaRPr lang="zh-CN" altLang="en-US" sz="2400" dirty="0" smtClean="0"/>
          </a:p>
          <a:p>
            <a:pPr eaLnBrk="1" hangingPunct="1"/>
            <a:r>
              <a:rPr lang="en-US" altLang="zh-CN" sz="2400" dirty="0" smtClean="0"/>
              <a:t>List </a:t>
            </a:r>
            <a:r>
              <a:rPr lang="zh-CN" altLang="en-US" sz="2400" dirty="0" smtClean="0"/>
              <a:t>接口存储一组</a:t>
            </a:r>
            <a:r>
              <a:rPr lang="zh-CN" altLang="en-US" sz="2400" dirty="0" smtClean="0">
                <a:solidFill>
                  <a:srgbClr val="0000FF"/>
                </a:solidFill>
              </a:rPr>
              <a:t>不唯一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3300"/>
                </a:solidFill>
              </a:rPr>
              <a:t>有序</a:t>
            </a:r>
            <a:r>
              <a:rPr lang="zh-CN" altLang="en-US" sz="2400" dirty="0" smtClean="0"/>
              <a:t>（插入顺序）的对象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en-US" altLang="zh-CN" sz="2400" dirty="0" smtClean="0"/>
              <a:t>Set </a:t>
            </a:r>
            <a:r>
              <a:rPr lang="zh-CN" altLang="en-US" sz="2400" dirty="0" smtClean="0"/>
              <a:t>接口存储一组</a:t>
            </a:r>
            <a:r>
              <a:rPr lang="zh-CN" altLang="en-US" sz="2400" dirty="0" smtClean="0">
                <a:solidFill>
                  <a:srgbClr val="FF3300"/>
                </a:solidFill>
              </a:rPr>
              <a:t>唯一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0000FF"/>
                </a:solidFill>
              </a:rPr>
              <a:t>无序</a:t>
            </a:r>
            <a:r>
              <a:rPr lang="zh-CN" altLang="en-US" sz="2400" dirty="0" smtClean="0"/>
              <a:t>的对象 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Map</a:t>
            </a:r>
            <a:r>
              <a:rPr lang="zh-CN" altLang="en-US" sz="2400" dirty="0" smtClean="0"/>
              <a:t>接口存储一组键值对象，提供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的映射 </a:t>
            </a:r>
            <a:endParaRPr lang="zh-CN" altLang="en-US" sz="2400" dirty="0" smtClean="0"/>
          </a:p>
        </p:txBody>
      </p:sp>
      <p:sp>
        <p:nvSpPr>
          <p:cNvPr id="179220" name="AutoShape 20"/>
          <p:cNvSpPr>
            <a:spLocks noChangeArrowheads="1"/>
          </p:cNvSpPr>
          <p:nvPr/>
        </p:nvSpPr>
        <p:spPr bwMode="gray">
          <a:xfrm>
            <a:off x="1928794" y="1098544"/>
            <a:ext cx="149065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Collection</a:t>
            </a:r>
            <a:endParaRPr lang="en-US" altLang="zh-CN" b="1" dirty="0"/>
          </a:p>
        </p:txBody>
      </p:sp>
      <p:sp>
        <p:nvSpPr>
          <p:cNvPr id="179221" name="AutoShape 21"/>
          <p:cNvSpPr>
            <a:spLocks noChangeArrowheads="1"/>
          </p:cNvSpPr>
          <p:nvPr/>
        </p:nvSpPr>
        <p:spPr bwMode="gray">
          <a:xfrm>
            <a:off x="989025" y="2127244"/>
            <a:ext cx="132556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List</a:t>
            </a:r>
            <a:endParaRPr lang="en-US" altLang="zh-CN" sz="2000" b="1" dirty="0"/>
          </a:p>
        </p:txBody>
      </p:sp>
      <p:sp>
        <p:nvSpPr>
          <p:cNvPr id="179222" name="AutoShape 22"/>
          <p:cNvSpPr>
            <a:spLocks noChangeArrowheads="1"/>
          </p:cNvSpPr>
          <p:nvPr/>
        </p:nvSpPr>
        <p:spPr bwMode="gray">
          <a:xfrm>
            <a:off x="1000100" y="5143500"/>
            <a:ext cx="129540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Map</a:t>
            </a:r>
            <a:endParaRPr lang="en-US" altLang="zh-CN" b="1" dirty="0"/>
          </a:p>
        </p:txBody>
      </p:sp>
      <p:sp>
        <p:nvSpPr>
          <p:cNvPr id="179223" name="AutoShape 23"/>
          <p:cNvSpPr>
            <a:spLocks noChangeArrowheads="1"/>
          </p:cNvSpPr>
          <p:nvPr/>
        </p:nvSpPr>
        <p:spPr bwMode="gray">
          <a:xfrm>
            <a:off x="3076588" y="2114544"/>
            <a:ext cx="132556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Set</a:t>
            </a:r>
            <a:endParaRPr lang="en-US" altLang="zh-CN" sz="2000" b="1" dirty="0"/>
          </a:p>
        </p:txBody>
      </p:sp>
      <p:cxnSp>
        <p:nvCxnSpPr>
          <p:cNvPr id="179224" name="AutoShape 24"/>
          <p:cNvCxnSpPr>
            <a:cxnSpLocks noChangeShapeType="1"/>
          </p:cNvCxnSpPr>
          <p:nvPr/>
        </p:nvCxnSpPr>
        <p:spPr bwMode="auto">
          <a:xfrm rot="-5400000">
            <a:off x="1992325" y="1373182"/>
            <a:ext cx="585787" cy="8651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225" name="AutoShape 25"/>
          <p:cNvCxnSpPr>
            <a:cxnSpLocks noChangeShapeType="1"/>
          </p:cNvCxnSpPr>
          <p:nvPr/>
        </p:nvCxnSpPr>
        <p:spPr bwMode="auto">
          <a:xfrm rot="5400000" flipH="1">
            <a:off x="2838463" y="1392232"/>
            <a:ext cx="585787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9226" name="Picture 26" descr="Snap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715273"/>
            <a:ext cx="54737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27" name="Picture 27" descr="Snap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2188" y="1670044"/>
            <a:ext cx="1655762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28" name="Picture 28" descr="Snap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176" y="4357688"/>
            <a:ext cx="29878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40151" y="99996"/>
            <a:ext cx="3024461" cy="900112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List</a:t>
            </a:r>
            <a:r>
              <a:rPr lang="zh-CN" altLang="en-US" dirty="0" smtClean="0"/>
              <a:t>接口的实现类 </a:t>
            </a:r>
            <a:endParaRPr lang="zh-CN" altLang="en-US" dirty="0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2708920"/>
            <a:ext cx="7645398" cy="3643339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实现了长度可变的数组，在内存中分配连续的空间。遍历元素和随机访问元素的效率比较高</a:t>
            </a:r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en-US" altLang="zh-CN" sz="2400" dirty="0" err="1" smtClean="0"/>
              <a:t>LinkedList</a:t>
            </a:r>
            <a:r>
              <a:rPr lang="zh-CN" altLang="en-US" sz="2400" dirty="0" smtClean="0"/>
              <a:t>采用链表存储方式。插入、删除元素时效率比较高</a:t>
            </a:r>
            <a:endParaRPr lang="zh-CN" altLang="en-US" sz="2400" dirty="0" smtClean="0"/>
          </a:p>
        </p:txBody>
      </p:sp>
      <p:sp>
        <p:nvSpPr>
          <p:cNvPr id="238596" name="AutoShape 4"/>
          <p:cNvSpPr>
            <a:spLocks noChangeArrowheads="1"/>
          </p:cNvSpPr>
          <p:nvPr/>
        </p:nvSpPr>
        <p:spPr bwMode="gray">
          <a:xfrm>
            <a:off x="4000496" y="980728"/>
            <a:ext cx="132556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List</a:t>
            </a:r>
            <a:endParaRPr lang="en-US" altLang="zh-CN" b="1" dirty="0"/>
          </a:p>
        </p:txBody>
      </p:sp>
      <p:cxnSp>
        <p:nvCxnSpPr>
          <p:cNvPr id="238599" name="AutoShape 7"/>
          <p:cNvCxnSpPr>
            <a:cxnSpLocks noChangeShapeType="1"/>
          </p:cNvCxnSpPr>
          <p:nvPr/>
        </p:nvCxnSpPr>
        <p:spPr bwMode="auto">
          <a:xfrm rot="-5400000">
            <a:off x="3990975" y="1272840"/>
            <a:ext cx="585787" cy="8651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600" name="AutoShape 8"/>
          <p:cNvCxnSpPr>
            <a:cxnSpLocks noChangeShapeType="1"/>
          </p:cNvCxnSpPr>
          <p:nvPr/>
        </p:nvCxnSpPr>
        <p:spPr bwMode="auto">
          <a:xfrm rot="5400000" flipH="1">
            <a:off x="4837113" y="1291890"/>
            <a:ext cx="585787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8601" name="Picture 9" descr="Snap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4315" y="3573016"/>
            <a:ext cx="7350093" cy="85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602" name="Picture 10" descr="Snap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373216"/>
            <a:ext cx="8817092" cy="62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597" name="AutoShape 5"/>
          <p:cNvSpPr>
            <a:spLocks noChangeArrowheads="1"/>
          </p:cNvSpPr>
          <p:nvPr/>
        </p:nvSpPr>
        <p:spPr bwMode="auto">
          <a:xfrm>
            <a:off x="3028950" y="1958632"/>
            <a:ext cx="123251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ArrayList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38598" name="AutoShape 6"/>
          <p:cNvSpPr>
            <a:spLocks noChangeArrowheads="1"/>
          </p:cNvSpPr>
          <p:nvPr/>
        </p:nvSpPr>
        <p:spPr bwMode="auto">
          <a:xfrm>
            <a:off x="4859338" y="1958632"/>
            <a:ext cx="139858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LinkedList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12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92080" y="285728"/>
            <a:ext cx="367253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ArrayList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5-1</a:t>
            </a:r>
            <a:endParaRPr lang="en-US" altLang="zh-CN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959050" y="1309800"/>
            <a:ext cx="7645398" cy="5143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如何存储多条狗狗信息，获取狗狗总数，逐条打印出各条狗狗信息 ？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接口的实现类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实现该需求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元素个数不确定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要求获得元素的实际个数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按照存储顺序获取并打印元素信息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406" y="3573016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 descr="图7.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14" y="2143116"/>
            <a:ext cx="3476208" cy="2052000"/>
          </a:xfrm>
          <a:prstGeom prst="rect">
            <a:avLst/>
          </a:prstGeom>
        </p:spPr>
      </p:pic>
      <p:grpSp>
        <p:nvGrpSpPr>
          <p:cNvPr id="19" name="组合 14"/>
          <p:cNvGrpSpPr/>
          <p:nvPr/>
        </p:nvGrpSpPr>
        <p:grpSpPr bwMode="auto">
          <a:xfrm>
            <a:off x="2357438" y="6024711"/>
            <a:ext cx="5166890" cy="428625"/>
            <a:chOff x="3143240" y="5143512"/>
            <a:chExt cx="462022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542407" y="5187962"/>
              <a:ext cx="422105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ArrayList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集合类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29255" y="285728"/>
            <a:ext cx="3535357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ArrayList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5-2 </a:t>
            </a:r>
            <a:endParaRPr lang="en-US" altLang="zh-CN" dirty="0" smtClean="0"/>
          </a:p>
        </p:txBody>
      </p:sp>
      <p:sp>
        <p:nvSpPr>
          <p:cNvPr id="240647" name="AutoShape 7"/>
          <p:cNvSpPr>
            <a:spLocks noChangeArrowheads="1"/>
          </p:cNvSpPr>
          <p:nvPr/>
        </p:nvSpPr>
        <p:spPr bwMode="auto">
          <a:xfrm>
            <a:off x="857224" y="1948807"/>
            <a:ext cx="7143800" cy="3582519"/>
          </a:xfrm>
          <a:prstGeom prst="roundRect">
            <a:avLst>
              <a:gd name="adj" fmla="val 8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//</a:t>
            </a:r>
            <a:r>
              <a:rPr lang="zh-CN" altLang="en-US" b="1" dirty="0" smtClean="0"/>
              <a:t>创建四个狗狗对象</a:t>
            </a:r>
            <a:r>
              <a:rPr lang="en-US" altLang="zh-CN" b="1" dirty="0" smtClean="0"/>
              <a:t>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… …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List dogs = new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ArrayList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</a:t>
            </a:r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ououDog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yayaDog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/>
              <a:t>meimeiDog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 smtClean="0">
                <a:solidFill>
                  <a:srgbClr val="FF3300"/>
                </a:solidFill>
              </a:rPr>
              <a:t>dogs.add</a:t>
            </a:r>
            <a:r>
              <a:rPr lang="en-US" altLang="zh-CN" b="1" dirty="0" smtClean="0">
                <a:solidFill>
                  <a:srgbClr val="FF3300"/>
                </a:solidFill>
              </a:rPr>
              <a:t>(2,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feifeiDog</a:t>
            </a:r>
            <a:r>
              <a:rPr lang="en-US" altLang="zh-CN" b="1" dirty="0" smtClean="0">
                <a:solidFill>
                  <a:srgbClr val="FF3300"/>
                </a:solidFill>
              </a:rPr>
              <a:t>);</a:t>
            </a:r>
            <a:r>
              <a:rPr lang="en-US" altLang="zh-CN" b="1" dirty="0" smtClean="0"/>
              <a:t>           // </a:t>
            </a:r>
            <a:r>
              <a:rPr lang="zh-CN" altLang="en-US" b="1" dirty="0" smtClean="0"/>
              <a:t>添加</a:t>
            </a:r>
            <a:r>
              <a:rPr lang="en-US" altLang="zh-CN" b="1" dirty="0" err="1" smtClean="0"/>
              <a:t>feifeiDog</a:t>
            </a:r>
            <a:r>
              <a:rPr lang="zh-CN" altLang="en-US" b="1" dirty="0" smtClean="0"/>
              <a:t>到指定位置		</a:t>
            </a:r>
            <a:endParaRPr lang="zh-CN" altLang="en-US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共计有</a:t>
            </a:r>
            <a:r>
              <a:rPr lang="en-US" altLang="zh-CN" b="1" dirty="0" smtClean="0"/>
              <a:t>" +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dogs.size</a:t>
            </a:r>
            <a:r>
              <a:rPr lang="en-US" altLang="zh-CN" b="1" dirty="0" smtClean="0">
                <a:solidFill>
                  <a:srgbClr val="FF0000"/>
                </a:solidFill>
              </a:rPr>
              <a:t>() </a:t>
            </a:r>
            <a:r>
              <a:rPr lang="en-US" altLang="zh-CN" b="1" dirty="0" smtClean="0"/>
              <a:t>+ "</a:t>
            </a:r>
            <a:r>
              <a:rPr lang="zh-CN" altLang="en-US" b="1" dirty="0" smtClean="0"/>
              <a:t>条狗狗。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分别是：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for 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</a:t>
            </a:r>
            <a:r>
              <a:rPr lang="en-US" altLang="zh-CN" b="1" dirty="0" err="1" smtClean="0"/>
              <a:t>dogs.size</a:t>
            </a:r>
            <a:r>
              <a:rPr lang="en-US" altLang="zh-CN" b="1" dirty="0" smtClean="0"/>
              <a:t>();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 {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Dog </a:t>
            </a:r>
            <a:r>
              <a:rPr lang="en-US" altLang="zh-CN" b="1" dirty="0" err="1" smtClean="0"/>
              <a:t>dog</a:t>
            </a:r>
            <a:r>
              <a:rPr lang="en-US" altLang="zh-CN" b="1" dirty="0" smtClean="0"/>
              <a:t> =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(Dog)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dogs.get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… …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</a:t>
            </a:r>
            <a:endParaRPr lang="en-US" altLang="zh-CN" b="1" dirty="0"/>
          </a:p>
        </p:txBody>
      </p:sp>
      <p:sp>
        <p:nvSpPr>
          <p:cNvPr id="240649" name="AutoShape 9"/>
          <p:cNvSpPr>
            <a:spLocks noChangeArrowheads="1"/>
          </p:cNvSpPr>
          <p:nvPr/>
        </p:nvSpPr>
        <p:spPr bwMode="auto">
          <a:xfrm>
            <a:off x="4929189" y="2357430"/>
            <a:ext cx="2189232" cy="776383"/>
          </a:xfrm>
          <a:prstGeom prst="wedgeRoundRectCallout">
            <a:avLst>
              <a:gd name="adj1" fmla="val -50231"/>
              <a:gd name="adj2" fmla="val 45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创建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ArrayList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对象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并存储狗狗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40650" name="AutoShape 10"/>
          <p:cNvSpPr>
            <a:spLocks noChangeArrowheads="1"/>
          </p:cNvSpPr>
          <p:nvPr/>
        </p:nvSpPr>
        <p:spPr bwMode="auto">
          <a:xfrm>
            <a:off x="5715007" y="4091947"/>
            <a:ext cx="1846757" cy="408623"/>
          </a:xfrm>
          <a:prstGeom prst="wedgeRoundRectCallout">
            <a:avLst>
              <a:gd name="adj1" fmla="val -27499"/>
              <a:gd name="adj2" fmla="val 5167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狗狗的数量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40651" name="AutoShape 11"/>
          <p:cNvSpPr>
            <a:spLocks noChangeArrowheads="1"/>
          </p:cNvSpPr>
          <p:nvPr/>
        </p:nvSpPr>
        <p:spPr bwMode="auto">
          <a:xfrm>
            <a:off x="3143239" y="5266383"/>
            <a:ext cx="1912118" cy="408623"/>
          </a:xfrm>
          <a:prstGeom prst="wedgeRoundRectCallout">
            <a:avLst>
              <a:gd name="adj1" fmla="val -22660"/>
              <a:gd name="adj2" fmla="val -532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逐个获取个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元素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rot="5400000">
            <a:off x="3713949" y="4999842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40650" idx="1"/>
          </p:cNvCxnSpPr>
          <p:nvPr/>
        </p:nvCxnSpPr>
        <p:spPr bwMode="auto">
          <a:xfrm rot="16200000" flipH="1">
            <a:off x="5469975" y="4051227"/>
            <a:ext cx="27575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40649" idx="4"/>
          </p:cNvCxnSpPr>
          <p:nvPr/>
        </p:nvCxnSpPr>
        <p:spPr bwMode="auto">
          <a:xfrm flipV="1">
            <a:off x="4143371" y="2781242"/>
            <a:ext cx="780761" cy="48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928661" y="2431148"/>
            <a:ext cx="3143272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222220" y="3717032"/>
            <a:ext cx="128588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571736" y="4437112"/>
            <a:ext cx="1928825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小结：使用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存储元素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9" grpId="0" animBg="1"/>
      <p:bldP spid="240650" grpId="0" animBg="1"/>
      <p:bldP spid="240651" grpId="0" animBg="1"/>
      <p:bldP spid="23" grpId="0" animBg="1"/>
      <p:bldP spid="27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0221" y="285728"/>
            <a:ext cx="3734391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ArrayList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5-3</a:t>
            </a:r>
            <a:endParaRPr lang="en-US" altLang="zh-CN" dirty="0" smtClean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扩充以下几部分功能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删除指定位置的狗狗，如第一个狗狗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删除指定的狗狗，如删除</a:t>
            </a:r>
            <a:r>
              <a:rPr lang="en-US" altLang="zh-CN" dirty="0" err="1" smtClean="0"/>
              <a:t>feifeiDog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判断集合中是否包含指定狗狗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接口提供的</a:t>
            </a:r>
            <a:r>
              <a:rPr lang="en-US" altLang="zh-CN" sz="2600" dirty="0" smtClean="0"/>
              <a:t>remove()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contains()</a:t>
            </a:r>
            <a:r>
              <a:rPr lang="zh-CN" altLang="en-US" dirty="0" smtClean="0"/>
              <a:t>方法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406" y="5053719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 descr="图7.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091512"/>
            <a:ext cx="2872799" cy="2052000"/>
          </a:xfrm>
          <a:prstGeom prst="rect">
            <a:avLst/>
          </a:prstGeom>
        </p:spPr>
      </p:pic>
      <p:grpSp>
        <p:nvGrpSpPr>
          <p:cNvPr id="19" name="组合 14"/>
          <p:cNvGrpSpPr/>
          <p:nvPr/>
        </p:nvGrpSpPr>
        <p:grpSpPr bwMode="auto">
          <a:xfrm>
            <a:off x="2123728" y="6096719"/>
            <a:ext cx="5328592" cy="428625"/>
            <a:chOff x="3143240" y="5143512"/>
            <a:chExt cx="4797125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719308" y="5187962"/>
              <a:ext cx="422105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ArrayList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集合类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92080" y="285728"/>
            <a:ext cx="367253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ArrayList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5-4 </a:t>
            </a:r>
            <a:endParaRPr lang="en-US" altLang="zh-CN" dirty="0" smtClean="0"/>
          </a:p>
        </p:txBody>
      </p:sp>
      <p:sp>
        <p:nvSpPr>
          <p:cNvPr id="244739" name="AutoShape 3"/>
          <p:cNvSpPr>
            <a:spLocks noChangeArrowheads="1"/>
          </p:cNvSpPr>
          <p:nvPr/>
        </p:nvSpPr>
        <p:spPr bwMode="auto">
          <a:xfrm>
            <a:off x="741363" y="1959040"/>
            <a:ext cx="7473975" cy="23360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… …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zh-CN" b="1" dirty="0" smtClean="0"/>
              <a:t>(0);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feifeiDog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 … …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if(</a:t>
            </a: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contains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meimeiDog</a:t>
            </a:r>
            <a:r>
              <a:rPr lang="en-US" altLang="zh-CN" b="1" dirty="0" smtClean="0"/>
              <a:t>))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("\n</a:t>
            </a:r>
            <a:r>
              <a:rPr lang="zh-CN" altLang="en-US" b="1" dirty="0" smtClean="0"/>
              <a:t>集合中包含美美的信息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else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("\n</a:t>
            </a:r>
            <a:r>
              <a:rPr lang="zh-CN" altLang="en-US" b="1" dirty="0" smtClean="0"/>
              <a:t>集合中不包含美美的信息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</p:txBody>
      </p:sp>
      <p:sp>
        <p:nvSpPr>
          <p:cNvPr id="244741" name="AutoShape 5"/>
          <p:cNvSpPr>
            <a:spLocks noChangeArrowheads="1"/>
          </p:cNvSpPr>
          <p:nvPr/>
        </p:nvSpPr>
        <p:spPr bwMode="auto">
          <a:xfrm>
            <a:off x="4071934" y="2234559"/>
            <a:ext cx="3002652" cy="408623"/>
          </a:xfrm>
          <a:prstGeom prst="wedgeRoundRectCallout">
            <a:avLst>
              <a:gd name="adj1" fmla="val -31448"/>
              <a:gd name="adj2" fmla="val 535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删除第一个狗狗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和指定狗狗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44743" name="AutoShape 7"/>
          <p:cNvSpPr>
            <a:spLocks noChangeArrowheads="1"/>
          </p:cNvSpPr>
          <p:nvPr/>
        </p:nvSpPr>
        <p:spPr bwMode="auto">
          <a:xfrm>
            <a:off x="4929190" y="2928934"/>
            <a:ext cx="2533285" cy="408623"/>
          </a:xfrm>
          <a:prstGeom prst="wedgeRoundRectCallout">
            <a:avLst>
              <a:gd name="adj1" fmla="val -51076"/>
              <a:gd name="adj2" fmla="val 151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判断是否包含指定狗狗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571868" y="242728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4071934" y="3194681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509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defTabSz="914400" latinLnBrk="0">
              <a:lnSpc>
                <a:spcPct val="9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小结：使用</a:t>
            </a:r>
            <a:r>
              <a:rPr lang="en-US" altLang="zh-CN" sz="2600" b="1" dirty="0" err="1">
                <a:latin typeface="+mn-lt"/>
                <a:ea typeface="微软雅黑" panose="020B0503020204020204" pitchFamily="34" charset="-122"/>
              </a:rPr>
              <a:t>ArrayList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移除、判断元素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1428728" y="2204864"/>
            <a:ext cx="2143140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1643042" y="3140968"/>
            <a:ext cx="242889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animBg="1"/>
      <p:bldP spid="244743" grpId="0" animBg="1"/>
      <p:bldP spid="26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8104" y="285728"/>
            <a:ext cx="3456508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ArrayList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5-5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接口常用方法 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642910" y="1809104"/>
          <a:ext cx="7929618" cy="459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47"/>
                <a:gridCol w="4757771"/>
              </a:tblGrid>
              <a:tr h="371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方法名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 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00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add(Object o)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在列表的末尾顺序添加元素，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起始索引位置从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开始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void add(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index,Object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o)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在指定的索引位置添加元素。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索引位置必须介于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和列表中元素个数之间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 size()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返回列表中的元素个数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get(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index)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返回指定索引位置处的元素。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取出的元素是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Object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类型，使用前需要进行强制类型转换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boolean contains(Object o)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判断列表中是否存在指定元素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boolean remove(Object o)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从列表中删除元素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Object	remove(int index)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从列表中删除指定位置元素，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起始索引位置从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开始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15816" y="101525"/>
            <a:ext cx="6107113" cy="954107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en-US" dirty="0"/>
              <a:t>List</a:t>
            </a:r>
            <a:r>
              <a:rPr lang="zh-CN" altLang="en-US" dirty="0"/>
              <a:t>存储企鹅信息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把多个企鹅的信息添加到集合中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查看企鹅的数量及所有企鹅的信息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删除集合中部分企鹅的元素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判断集合中是否包含指定企鹅 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37" y="3429000"/>
            <a:ext cx="2390482" cy="2880000"/>
          </a:xfrm>
          <a:prstGeom prst="rect">
            <a:avLst/>
          </a:prstGeom>
        </p:spPr>
      </p:pic>
      <p:grpSp>
        <p:nvGrpSpPr>
          <p:cNvPr id="14" name="组合 19"/>
          <p:cNvGrpSpPr/>
          <p:nvPr/>
        </p:nvGrpSpPr>
        <p:grpSpPr bwMode="auto">
          <a:xfrm>
            <a:off x="2987824" y="638132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91680" y="3530253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学士后Java\PBDEVJ6.0\1.课程设计\课程体系图\java体系图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9198" y="592163"/>
            <a:ext cx="7596206" cy="6480175"/>
          </a:xfrm>
          <a:prstGeom prst="rect">
            <a:avLst/>
          </a:prstGeom>
          <a:noFill/>
        </p:spPr>
      </p:pic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smtClean="0"/>
              <a:t>课程地位</a:t>
            </a:r>
            <a:endParaRPr lang="zh-CN" altLang="en-US" dirty="0" smtClean="0"/>
          </a:p>
        </p:txBody>
      </p:sp>
      <p:sp>
        <p:nvSpPr>
          <p:cNvPr id="58" name="矩形 57"/>
          <p:cNvSpPr/>
          <p:nvPr/>
        </p:nvSpPr>
        <p:spPr bwMode="auto">
          <a:xfrm>
            <a:off x="4714876" y="5357826"/>
            <a:ext cx="1285884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71869" y="285728"/>
            <a:ext cx="3792743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3-1</a:t>
            </a:r>
            <a:endParaRPr lang="en-US" altLang="zh-CN" dirty="0" smtClean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在集合任何位置（头部、中间、尾部）添加、获取、删除狗狗对象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插入、删除操作频繁时，可使用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来提高效率</a:t>
            </a:r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提供对头部和尾部元素进行添加和删除操作的方法 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406" y="4005064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 descr="图7.9bm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2214554"/>
            <a:ext cx="3244376" cy="2160000"/>
          </a:xfrm>
          <a:prstGeom prst="rect">
            <a:avLst/>
          </a:prstGeom>
        </p:spPr>
      </p:pic>
      <p:grpSp>
        <p:nvGrpSpPr>
          <p:cNvPr id="20" name="组合 14"/>
          <p:cNvGrpSpPr/>
          <p:nvPr/>
        </p:nvGrpSpPr>
        <p:grpSpPr bwMode="auto">
          <a:xfrm>
            <a:off x="2123728" y="6096714"/>
            <a:ext cx="5832648" cy="428630"/>
            <a:chOff x="3143240" y="5143512"/>
            <a:chExt cx="5030594" cy="42863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421143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en-US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LinkedList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28" y="285728"/>
            <a:ext cx="3963984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3-2</a:t>
            </a:r>
            <a:endParaRPr lang="en-US" altLang="zh-CN" dirty="0" smtClean="0"/>
          </a:p>
        </p:txBody>
      </p:sp>
      <p:sp>
        <p:nvSpPr>
          <p:cNvPr id="248835" name="AutoShape 3"/>
          <p:cNvSpPr>
            <a:spLocks noChangeArrowheads="1"/>
          </p:cNvSpPr>
          <p:nvPr/>
        </p:nvSpPr>
        <p:spPr bwMode="auto">
          <a:xfrm>
            <a:off x="779463" y="1915302"/>
            <a:ext cx="7650189" cy="40811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// </a:t>
            </a:r>
            <a:r>
              <a:rPr lang="zh-CN" altLang="en-US" b="1" dirty="0" smtClean="0"/>
              <a:t>创建多个狗狗对象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… …</a:t>
            </a:r>
            <a:endParaRPr lang="zh-CN" altLang="en-US" b="1" dirty="0" smtClean="0"/>
          </a:p>
          <a:p>
            <a:pPr algn="l" defTabSz="457200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LinkedList</a:t>
            </a:r>
            <a:r>
              <a:rPr lang="en-US" altLang="zh-CN" b="1" dirty="0" smtClean="0">
                <a:solidFill>
                  <a:srgbClr val="FF0000"/>
                </a:solidFill>
              </a:rPr>
              <a:t> dogs = new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LinkedList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ououDog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yayaDog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dogs.addLast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meimeiDog</a:t>
            </a:r>
            <a:r>
              <a:rPr lang="en-US" altLang="zh-CN" b="1" dirty="0" smtClean="0">
                <a:solidFill>
                  <a:srgbClr val="FF0000"/>
                </a:solidFill>
              </a:rPr>
              <a:t>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dogs.addFirst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feifeiDog</a:t>
            </a:r>
            <a:r>
              <a:rPr lang="en-US" altLang="zh-CN" b="1" dirty="0" smtClean="0">
                <a:solidFill>
                  <a:srgbClr val="FF0000"/>
                </a:solidFill>
              </a:rPr>
              <a:t>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Dog </a:t>
            </a:r>
            <a:r>
              <a:rPr lang="en-US" altLang="zh-CN" b="1" dirty="0" err="1" smtClean="0"/>
              <a:t>dogFirst</a:t>
            </a:r>
            <a:r>
              <a:rPr lang="en-US" altLang="zh-CN" b="1" dirty="0" smtClean="0"/>
              <a:t>= </a:t>
            </a:r>
            <a:r>
              <a:rPr lang="en-US" altLang="zh-CN" b="1" dirty="0" smtClean="0">
                <a:solidFill>
                  <a:srgbClr val="FF0000"/>
                </a:solidFill>
              </a:rPr>
              <a:t>(Dog)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dogs.getFirst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第一条狗狗昵称是</a:t>
            </a:r>
            <a:r>
              <a:rPr lang="en-US" altLang="zh-CN" b="1" dirty="0" smtClean="0"/>
              <a:t>"+</a:t>
            </a:r>
            <a:r>
              <a:rPr lang="en-US" altLang="zh-CN" b="1" dirty="0" err="1" smtClean="0"/>
              <a:t>dogFirst.getName</a:t>
            </a:r>
            <a:r>
              <a:rPr lang="en-US" altLang="zh-CN" b="1" dirty="0" smtClean="0"/>
              <a:t>() 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Dog </a:t>
            </a:r>
            <a:r>
              <a:rPr lang="en-US" altLang="zh-CN" b="1" dirty="0" err="1" smtClean="0"/>
              <a:t>dogLast</a:t>
            </a:r>
            <a:r>
              <a:rPr lang="en-US" altLang="zh-CN" b="1" dirty="0" smtClean="0"/>
              <a:t>= </a:t>
            </a:r>
            <a:r>
              <a:rPr lang="en-US" altLang="zh-CN" b="1" dirty="0" smtClean="0">
                <a:solidFill>
                  <a:srgbClr val="FF0000"/>
                </a:solidFill>
              </a:rPr>
              <a:t>(Dog)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dogs.getLast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最后一条狗狗昵称是</a:t>
            </a:r>
            <a:r>
              <a:rPr lang="en-US" altLang="zh-CN" b="1" dirty="0" smtClean="0"/>
              <a:t>"+</a:t>
            </a:r>
            <a:r>
              <a:rPr lang="en-US" altLang="zh-CN" b="1" dirty="0" err="1" smtClean="0"/>
              <a:t>dogLast.getName</a:t>
            </a:r>
            <a:r>
              <a:rPr lang="en-US" altLang="zh-CN" b="1" dirty="0" smtClean="0"/>
              <a:t>());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	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dogs.removeFirst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dogs.removeLast</a:t>
            </a:r>
            <a:r>
              <a:rPr lang="en-US" altLang="zh-CN" b="1" dirty="0" smtClean="0">
                <a:solidFill>
                  <a:srgbClr val="FF0000"/>
                </a:solidFill>
              </a:rPr>
              <a:t>();	</a:t>
            </a:r>
            <a:r>
              <a:rPr lang="en-US" altLang="zh-CN" b="1" dirty="0" smtClean="0"/>
              <a:t>	</a:t>
            </a:r>
            <a:endParaRPr lang="en-US" altLang="zh-CN" b="1" dirty="0" smtClean="0"/>
          </a:p>
        </p:txBody>
      </p:sp>
      <p:sp>
        <p:nvSpPr>
          <p:cNvPr id="248837" name="AutoShape 5"/>
          <p:cNvSpPr>
            <a:spLocks noChangeArrowheads="1"/>
          </p:cNvSpPr>
          <p:nvPr/>
        </p:nvSpPr>
        <p:spPr bwMode="auto">
          <a:xfrm>
            <a:off x="5572132" y="2438303"/>
            <a:ext cx="2342637" cy="776383"/>
          </a:xfrm>
          <a:prstGeom prst="wedgeRoundRectCallout">
            <a:avLst>
              <a:gd name="adj1" fmla="val -50640"/>
              <a:gd name="adj2" fmla="val 195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创建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LinkedList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集合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对象并存储狗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狗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48838" name="AutoShape 6"/>
          <p:cNvSpPr>
            <a:spLocks noChangeArrowheads="1"/>
          </p:cNvSpPr>
          <p:nvPr/>
        </p:nvSpPr>
        <p:spPr bwMode="auto">
          <a:xfrm>
            <a:off x="5651500" y="3734757"/>
            <a:ext cx="2298602" cy="408623"/>
          </a:xfrm>
          <a:prstGeom prst="wedgeRoundRectCallout">
            <a:avLst>
              <a:gd name="adj1" fmla="val -31991"/>
              <a:gd name="adj2" fmla="val 538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获取第一条狗狗信息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48839" name="AutoShape 7"/>
          <p:cNvSpPr>
            <a:spLocks noChangeArrowheads="1"/>
          </p:cNvSpPr>
          <p:nvPr/>
        </p:nvSpPr>
        <p:spPr bwMode="auto">
          <a:xfrm>
            <a:off x="5651500" y="4449137"/>
            <a:ext cx="2533285" cy="408623"/>
          </a:xfrm>
          <a:prstGeom prst="wedgeRoundRectCallout">
            <a:avLst>
              <a:gd name="adj1" fmla="val -3439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获取最后一条狗狗信息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48840" name="AutoShape 8"/>
          <p:cNvSpPr>
            <a:spLocks noChangeArrowheads="1"/>
          </p:cNvSpPr>
          <p:nvPr/>
        </p:nvSpPr>
        <p:spPr bwMode="auto">
          <a:xfrm>
            <a:off x="3857620" y="5429264"/>
            <a:ext cx="3472020" cy="408623"/>
          </a:xfrm>
          <a:prstGeom prst="wedgeRoundRectCallout">
            <a:avLst>
              <a:gd name="adj1" fmla="val -51149"/>
              <a:gd name="adj2" fmla="val -81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删除第一个狗狗和最后一个狗狗	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857752" y="2714620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5000628" y="4000504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5000628" y="4714884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3286116" y="564357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79463" y="1276350"/>
            <a:ext cx="7645398" cy="509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小结：使用</a:t>
            </a:r>
            <a:r>
              <a:rPr lang="en-US" altLang="zh-CN" sz="2600" b="1" dirty="0" err="1">
                <a:latin typeface="+mn-lt"/>
                <a:ea typeface="微软雅黑" panose="020B0503020204020204" pitchFamily="34" charset="-122"/>
              </a:rPr>
              <a:t>LinkedList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存储元素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857224" y="2431148"/>
            <a:ext cx="4000528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500298" y="3863898"/>
            <a:ext cx="242889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500298" y="4583978"/>
            <a:ext cx="242889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57224" y="5377776"/>
            <a:ext cx="2428892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animBg="1"/>
      <p:bldP spid="248838" grpId="0" animBg="1"/>
      <p:bldP spid="248839" grpId="0" animBg="1"/>
      <p:bldP spid="248840" grpId="0" animBg="1"/>
      <p:bldP spid="26" grpId="0" animBg="1"/>
      <p:bldP spid="30" grpId="0" animBg="1"/>
      <p:bldP spid="34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集合类</a:t>
            </a:r>
            <a:r>
              <a:rPr lang="en-US" altLang="zh-CN" dirty="0" smtClean="0"/>
              <a:t>3-3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54" y="1276351"/>
            <a:ext cx="7573960" cy="5010170"/>
          </a:xfrm>
        </p:spPr>
        <p:txBody>
          <a:bodyPr/>
          <a:lstStyle/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的特殊方法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857224" y="2100906"/>
          <a:ext cx="7143800" cy="2613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275"/>
                <a:gridCol w="41945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方法名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void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addFirst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(Object o)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在列表的首部添加元素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void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addLast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(Object o)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在列表的末尾添加元素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getFirst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返回列表中的第一个元素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getLast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返回列表中的最后一个元素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removeFirst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删除并返回列表中的第一个元素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removeLast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删除并返回列表中的最后一个元素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5138" y="285727"/>
            <a:ext cx="2149474" cy="523220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BACC6"/>
              </a:buClr>
            </a:pPr>
            <a:r>
              <a:rPr lang="en-US" altLang="zh-CN" sz="2800" dirty="0"/>
              <a:t>Set</a:t>
            </a:r>
            <a:r>
              <a:rPr lang="zh-CN" altLang="en-US" sz="2800" dirty="0"/>
              <a:t>接口</a:t>
            </a:r>
            <a:endParaRPr lang="zh-CN" altLang="en-US" sz="2800" dirty="0"/>
          </a:p>
          <a:p>
            <a:pPr lvl="1">
              <a:buClr>
                <a:srgbClr val="4BACC6"/>
              </a:buClr>
            </a:pPr>
            <a:r>
              <a:rPr lang="en-US" altLang="zh-CN" sz="2000" dirty="0">
                <a:cs typeface="+mn-cs"/>
              </a:rPr>
              <a:t>Set</a:t>
            </a:r>
            <a:r>
              <a:rPr lang="zh-CN" altLang="en-US" sz="2000" dirty="0">
                <a:cs typeface="+mn-cs"/>
              </a:rPr>
              <a:t>接口存储一组唯一，无序的对象</a:t>
            </a:r>
            <a:endParaRPr lang="en-US" altLang="zh-CN" sz="2000" dirty="0">
              <a:cs typeface="+mn-cs"/>
            </a:endParaRPr>
          </a:p>
          <a:p>
            <a:pPr lvl="1">
              <a:buClr>
                <a:srgbClr val="4BACC6"/>
              </a:buClr>
            </a:pPr>
            <a:r>
              <a:rPr lang="en-US" altLang="zh-CN" sz="2000" dirty="0" err="1">
                <a:cs typeface="+mn-cs"/>
              </a:rPr>
              <a:t>HashSet</a:t>
            </a:r>
            <a:r>
              <a:rPr lang="zh-CN" altLang="en-US" sz="2000" dirty="0">
                <a:cs typeface="+mn-cs"/>
              </a:rPr>
              <a:t>是</a:t>
            </a:r>
            <a:r>
              <a:rPr lang="en-US" altLang="zh-CN" sz="2000" dirty="0">
                <a:cs typeface="+mn-cs"/>
              </a:rPr>
              <a:t>Set</a:t>
            </a:r>
            <a:r>
              <a:rPr lang="zh-CN" altLang="en-US" sz="2000" dirty="0">
                <a:cs typeface="+mn-cs"/>
              </a:rPr>
              <a:t>接口常用的实现类</a:t>
            </a:r>
            <a:endParaRPr lang="en-US" altLang="zh-CN" sz="2000" dirty="0">
              <a:cs typeface="+mn-cs"/>
            </a:endParaRPr>
          </a:p>
          <a:p>
            <a:pPr lvl="1">
              <a:buClr>
                <a:srgbClr val="4BACC6"/>
              </a:buClr>
            </a:pPr>
            <a:r>
              <a:rPr lang="en-US" altLang="zh-CN" sz="2000" dirty="0">
                <a:cs typeface="+mn-cs"/>
              </a:rPr>
              <a:t>Set</a:t>
            </a:r>
            <a:r>
              <a:rPr lang="zh-CN" altLang="en-US" sz="2000" dirty="0">
                <a:cs typeface="+mn-cs"/>
              </a:rPr>
              <a:t>中存放对象的引用</a:t>
            </a:r>
            <a:endParaRPr lang="zh-CN" altLang="en-US" sz="2000" dirty="0">
              <a:cs typeface="+mn-cs"/>
            </a:endParaRPr>
          </a:p>
          <a:p>
            <a:endParaRPr lang="zh-CN" altLang="en-US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59632" y="3140968"/>
            <a:ext cx="6334189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 set=new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HashSet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s1=new String("java");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s2=s1;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s3=new String("JAVA");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(s1);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(s2);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(s3);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set.size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());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6256" y="285728"/>
            <a:ext cx="2088356" cy="523220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BACC6"/>
              </a:buClr>
            </a:pPr>
            <a:r>
              <a:rPr lang="en-US" altLang="x-none" sz="2800" noProof="1"/>
              <a:t>Set</a:t>
            </a:r>
            <a:r>
              <a:rPr lang="zh-CN" altLang="en-US" sz="2800" noProof="1"/>
              <a:t>接口如何判断加入对象是否已经存在呢？</a:t>
            </a:r>
            <a:endParaRPr lang="zh-CN" altLang="en-US" sz="2800" noProof="1"/>
          </a:p>
          <a:p>
            <a:pPr marL="744855" lvl="2" indent="-342900"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noProof="1">
                <a:ea typeface="微软雅黑" panose="020B0503020204020204" pitchFamily="34" charset="-122"/>
                <a:cs typeface="+mn-cs"/>
              </a:rPr>
              <a:t>采用对象的</a:t>
            </a:r>
            <a:r>
              <a:rPr lang="en-US" altLang="x-none" noProof="1">
                <a:ea typeface="微软雅黑" panose="020B0503020204020204" pitchFamily="34" charset="-122"/>
                <a:cs typeface="+mn-cs"/>
              </a:rPr>
              <a:t>equals()</a:t>
            </a:r>
            <a:r>
              <a:rPr lang="zh-CN" altLang="en-US" noProof="1">
                <a:ea typeface="微软雅黑" panose="020B0503020204020204" pitchFamily="34" charset="-122"/>
                <a:cs typeface="+mn-cs"/>
              </a:rPr>
              <a:t>方法比较两个对象是否相等</a:t>
            </a:r>
            <a:endParaRPr lang="zh-CN" altLang="en-US" noProof="1">
              <a:ea typeface="微软雅黑" panose="020B0503020204020204" pitchFamily="34" charset="-122"/>
              <a:cs typeface="+mn-cs"/>
            </a:endParaRPr>
          </a:p>
          <a:p>
            <a:pPr marL="401955" lvl="2" indent="455295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sz="2200" noProof="1">
              <a:cs typeface="+mn-cs"/>
            </a:endParaRPr>
          </a:p>
          <a:p>
            <a:pPr marL="1905" lvl="1" indent="455295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noProof="1"/>
          </a:p>
          <a:p>
            <a:pPr marL="1905" lvl="1" indent="169545">
              <a:buClr>
                <a:srgbClr val="4BACC6"/>
              </a:buClr>
              <a:buNone/>
            </a:pPr>
            <a:endParaRPr lang="zh-CN" altLang="en-US" b="0" noProof="1"/>
          </a:p>
          <a:p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259632" y="2316936"/>
            <a:ext cx="6334189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 set=new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HashSet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s1=new String("java");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s2=s1;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s3=new String ("java");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(s1);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(s2);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(s3);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set.size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());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76056" y="5285010"/>
            <a:ext cx="1643062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miter lim="800000"/>
          </a:ln>
        </p:spPr>
        <p:txBody>
          <a:bodyPr anchor="ctr" anchorCtr="1"/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1" name="组合 14"/>
          <p:cNvGrpSpPr/>
          <p:nvPr/>
        </p:nvGrpSpPr>
        <p:grpSpPr bwMode="auto">
          <a:xfrm>
            <a:off x="1979712" y="6096714"/>
            <a:ext cx="5300975" cy="428630"/>
            <a:chOff x="3143240" y="5143512"/>
            <a:chExt cx="4572032" cy="428633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3069588" cy="36933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黑体" panose="02010609060101010101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黑体" panose="02010609060101010101" pitchFamily="2" charset="-122"/>
                </a:rPr>
                <a:t>示例</a:t>
              </a:r>
              <a:r>
                <a:rPr lang="en-US" altLang="zh-CN" b="1" dirty="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黑体" panose="02010609060101010101" pitchFamily="2" charset="-122"/>
                </a:rPr>
                <a:t>4</a:t>
              </a:r>
              <a:r>
                <a:rPr lang="zh-CN" altLang="en-US" b="1" dirty="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黑体" panose="02010609060101010101" pitchFamily="2" charset="-122"/>
                </a:rPr>
                <a:t>：</a:t>
              </a:r>
              <a:r>
                <a:rPr lang="en-US" altLang="zh-CN" b="1" dirty="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黑体" panose="02010609060101010101" pitchFamily="2" charset="-122"/>
                </a:rPr>
                <a:t> </a:t>
              </a:r>
              <a:r>
                <a:rPr lang="en-US" altLang="zh-CN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黑体" panose="02010609060101010101" pitchFamily="2" charset="-122"/>
                </a:rPr>
                <a:t>Set</a:t>
              </a:r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黑体" panose="02010609060101010101" pitchFamily="2" charset="-122"/>
                </a:rPr>
                <a:t>接口的一般用法</a:t>
              </a: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248" y="285728"/>
            <a:ext cx="2160364" cy="523220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1123950"/>
            <a:ext cx="7744916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en-US" sz="2800" dirty="0" smtClean="0"/>
              <a:t>Set</a:t>
            </a:r>
            <a:r>
              <a:rPr lang="zh-CN" altLang="en-US" sz="2800" dirty="0" smtClean="0"/>
              <a:t>接口</a:t>
            </a:r>
            <a:endParaRPr lang="zh-CN" altLang="en-US" sz="2800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en-US" dirty="0" err="1" smtClean="0"/>
              <a:t>HashSet</a:t>
            </a:r>
            <a:r>
              <a:rPr lang="zh-CN" altLang="en-US" dirty="0" smtClean="0"/>
              <a:t>是</a:t>
            </a:r>
            <a:r>
              <a:rPr lang="en-US" dirty="0" smtClean="0"/>
              <a:t>Set</a:t>
            </a:r>
            <a:r>
              <a:rPr lang="zh-CN" altLang="en-US" dirty="0" smtClean="0"/>
              <a:t>接口常用的实现类</a:t>
            </a:r>
            <a:endParaRPr lang="zh-CN" altLang="en-US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 smtClean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en-US" b="0" dirty="0" smtClean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118131" y="2203819"/>
            <a:ext cx="6334189" cy="29533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smtClean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newsTitleSet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= 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HashSet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NewTitle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car = 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NewTitle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(1, "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汽车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", "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管理员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//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增加元素</a:t>
            </a:r>
            <a:endParaRPr lang="en-US" altLang="zh-CN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newsTitleSet.add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(car);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//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获取元素个数</a:t>
            </a:r>
            <a:endParaRPr lang="en-US" altLang="zh-CN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("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新闻标题数目为：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 +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newsTitleList.size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 + “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条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");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56376" y="285728"/>
            <a:ext cx="1008236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集合框架有何好处？ 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集合框架中包含哪些接口和类？</a:t>
            </a:r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有何异同？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5" name="组合 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06072" y="285728"/>
            <a:ext cx="2658540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Map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3-1 </a:t>
            </a:r>
            <a:endParaRPr lang="en-US" altLang="zh-CN" dirty="0" smtClean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建立国家英文简称和中文全名间的键值映射，并通过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进行操作，应该如何实现数据的存储和操作呢？ 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r>
              <a:rPr lang="en-US" altLang="zh-CN" dirty="0" smtClean="0"/>
              <a:t>Map</a:t>
            </a:r>
            <a:r>
              <a:rPr lang="zh-CN" altLang="en-US" dirty="0" smtClean="0"/>
              <a:t>接口专门处理键值映射数据的存储，可以根据键实现对值的操作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最常用的实现类是</a:t>
            </a:r>
            <a:r>
              <a:rPr lang="en-US" altLang="zh-CN" sz="2200" dirty="0" err="1" smtClean="0"/>
              <a:t>HashMap</a:t>
            </a:r>
            <a:endParaRPr lang="en-US" altLang="zh-CN" sz="22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406" y="4149080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36" y="2659947"/>
            <a:ext cx="3734336" cy="1946469"/>
          </a:xfrm>
          <a:prstGeom prst="rect">
            <a:avLst/>
          </a:prstGeom>
        </p:spPr>
      </p:pic>
      <p:grpSp>
        <p:nvGrpSpPr>
          <p:cNvPr id="19" name="组合 14"/>
          <p:cNvGrpSpPr/>
          <p:nvPr/>
        </p:nvGrpSpPr>
        <p:grpSpPr bwMode="auto">
          <a:xfrm>
            <a:off x="2160240" y="6096714"/>
            <a:ext cx="5364088" cy="428630"/>
            <a:chOff x="3143240" y="5143512"/>
            <a:chExt cx="4572032" cy="428633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877790" y="5187962"/>
              <a:ext cx="344609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HashMap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6" y="285728"/>
            <a:ext cx="2820976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Map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3-2 </a:t>
            </a:r>
            <a:endParaRPr lang="en-US" altLang="zh-CN" dirty="0" smtClean="0"/>
          </a:p>
        </p:txBody>
      </p:sp>
      <p:sp>
        <p:nvSpPr>
          <p:cNvPr id="253955" name="AutoShape 3"/>
          <p:cNvSpPr>
            <a:spLocks noChangeArrowheads="1"/>
          </p:cNvSpPr>
          <p:nvPr/>
        </p:nvSpPr>
        <p:spPr bwMode="auto">
          <a:xfrm>
            <a:off x="928663" y="1889070"/>
            <a:ext cx="6929486" cy="457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Map countries = new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HashMap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countries.put</a:t>
            </a:r>
            <a:r>
              <a:rPr lang="en-US" altLang="zh-CN" b="1" dirty="0" smtClean="0">
                <a:solidFill>
                  <a:srgbClr val="FF0000"/>
                </a:solidFill>
              </a:rPr>
              <a:t>("CN", "</a:t>
            </a:r>
            <a:r>
              <a:rPr lang="zh-CN" altLang="en-US" b="1" dirty="0" smtClean="0">
                <a:solidFill>
                  <a:srgbClr val="FF0000"/>
                </a:solidFill>
              </a:rPr>
              <a:t>中华人民共和国</a:t>
            </a:r>
            <a:r>
              <a:rPr lang="en-US" altLang="zh-CN" b="1" dirty="0" smtClean="0">
                <a:solidFill>
                  <a:srgbClr val="FF0000"/>
                </a:solidFill>
              </a:rPr>
              <a:t>");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countries.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put</a:t>
            </a:r>
            <a:r>
              <a:rPr lang="en-US" altLang="zh-CN" b="1" dirty="0" smtClean="0"/>
              <a:t>("RU", "</a:t>
            </a:r>
            <a:r>
              <a:rPr lang="zh-CN" altLang="en-US" b="1" dirty="0" smtClean="0"/>
              <a:t>俄罗斯联邦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countries.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put</a:t>
            </a:r>
            <a:r>
              <a:rPr lang="en-US" altLang="zh-CN" b="1" dirty="0" smtClean="0"/>
              <a:t>("FR", "</a:t>
            </a:r>
            <a:r>
              <a:rPr lang="zh-CN" altLang="en-US" b="1" dirty="0" smtClean="0"/>
              <a:t>法兰西共和国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countries.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put</a:t>
            </a:r>
            <a:r>
              <a:rPr lang="en-US" altLang="zh-CN" b="1" dirty="0" smtClean="0"/>
              <a:t>("US", "</a:t>
            </a:r>
            <a:r>
              <a:rPr lang="zh-CN" altLang="en-US" b="1" dirty="0" smtClean="0"/>
              <a:t>美利坚合众国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 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String country = (String)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countries.get</a:t>
            </a:r>
            <a:r>
              <a:rPr lang="en-US" altLang="zh-CN" b="1" dirty="0" smtClean="0">
                <a:solidFill>
                  <a:srgbClr val="FF0000"/>
                </a:solidFill>
              </a:rPr>
              <a:t>("CN");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… …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("Map</a:t>
            </a:r>
            <a:r>
              <a:rPr lang="zh-CN" altLang="en-US" b="1" dirty="0" smtClean="0"/>
              <a:t>中共有</a:t>
            </a:r>
            <a:r>
              <a:rPr lang="en-US" altLang="zh-CN" b="1" dirty="0" smtClean="0"/>
              <a:t>"+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countries.size</a:t>
            </a:r>
            <a:r>
              <a:rPr lang="en-US" altLang="zh-CN" b="1" dirty="0" smtClean="0">
                <a:solidFill>
                  <a:srgbClr val="FF0000"/>
                </a:solidFill>
              </a:rPr>
              <a:t>() </a:t>
            </a:r>
            <a:r>
              <a:rPr lang="en-US" altLang="zh-CN" b="1" dirty="0" smtClean="0"/>
              <a:t>+"</a:t>
            </a:r>
            <a:r>
              <a:rPr lang="zh-CN" altLang="en-US" b="1" dirty="0" smtClean="0"/>
              <a:t>组数据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countries.remove</a:t>
            </a:r>
            <a:r>
              <a:rPr lang="en-US" altLang="zh-CN" b="1" dirty="0" smtClean="0">
                <a:solidFill>
                  <a:srgbClr val="FF0000"/>
                </a:solidFill>
              </a:rPr>
              <a:t>("FR");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("Map</a:t>
            </a:r>
            <a:r>
              <a:rPr lang="zh-CN" altLang="en-US" b="1" dirty="0" smtClean="0"/>
              <a:t>中包含</a:t>
            </a:r>
            <a:r>
              <a:rPr lang="en-US" altLang="zh-CN" b="1" dirty="0" smtClean="0"/>
              <a:t>FR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吗？</a:t>
            </a:r>
            <a:r>
              <a:rPr lang="en-US" altLang="zh-CN" b="1" dirty="0" smtClean="0"/>
              <a:t>" + 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		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countries.containsKey</a:t>
            </a:r>
            <a:r>
              <a:rPr lang="en-US" altLang="zh-CN" b="1" dirty="0" smtClean="0">
                <a:solidFill>
                  <a:srgbClr val="FF0000"/>
                </a:solidFill>
              </a:rPr>
              <a:t>("FR"));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	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countries.keySet</a:t>
            </a:r>
            <a:r>
              <a:rPr lang="en-US" altLang="zh-CN" b="1" dirty="0" smtClean="0">
                <a:solidFill>
                  <a:srgbClr val="FF0000"/>
                </a:solidFill>
              </a:rPr>
              <a:t>() </a:t>
            </a:r>
            <a:r>
              <a:rPr lang="en-US" altLang="zh-CN" b="1" dirty="0" smtClean="0"/>
              <a:t>) 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countries.values</a:t>
            </a:r>
            <a:r>
              <a:rPr lang="en-US" altLang="zh-CN" b="1" dirty="0" smtClean="0">
                <a:solidFill>
                  <a:srgbClr val="FF0000"/>
                </a:solidFill>
              </a:rPr>
              <a:t>() 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 </a:t>
            </a:r>
            <a:r>
              <a:rPr lang="en-US" altLang="zh-CN" b="1" dirty="0" smtClean="0">
                <a:solidFill>
                  <a:srgbClr val="FF0000"/>
                </a:solidFill>
              </a:rPr>
              <a:t>countries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</p:txBody>
      </p:sp>
      <p:sp>
        <p:nvSpPr>
          <p:cNvPr id="253957" name="AutoShape 5"/>
          <p:cNvSpPr>
            <a:spLocks noChangeArrowheads="1"/>
          </p:cNvSpPr>
          <p:nvPr/>
        </p:nvSpPr>
        <p:spPr bwMode="auto">
          <a:xfrm>
            <a:off x="5929322" y="1714488"/>
            <a:ext cx="2202428" cy="776383"/>
          </a:xfrm>
          <a:prstGeom prst="wedgeRoundRectCallout">
            <a:avLst>
              <a:gd name="adj1" fmla="val -26797"/>
              <a:gd name="adj2" fmla="val 485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HashMap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存储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多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组键值对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3958" name="AutoShape 6"/>
          <p:cNvSpPr>
            <a:spLocks noChangeArrowheads="1"/>
          </p:cNvSpPr>
          <p:nvPr/>
        </p:nvSpPr>
        <p:spPr bwMode="auto">
          <a:xfrm>
            <a:off x="6929454" y="4429132"/>
            <a:ext cx="2060682" cy="408623"/>
          </a:xfrm>
          <a:prstGeom prst="wedgeRoundRectCallout">
            <a:avLst>
              <a:gd name="adj1" fmla="val -20905"/>
              <a:gd name="adj2" fmla="val 4840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Map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元素个数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3959" name="AutoShape 7"/>
          <p:cNvSpPr>
            <a:spLocks noChangeArrowheads="1"/>
          </p:cNvSpPr>
          <p:nvPr/>
        </p:nvSpPr>
        <p:spPr bwMode="auto">
          <a:xfrm>
            <a:off x="6286512" y="4867195"/>
            <a:ext cx="2342637" cy="776383"/>
          </a:xfrm>
          <a:prstGeom prst="wedgeRoundRectCallout">
            <a:avLst>
              <a:gd name="adj1" fmla="val -48987"/>
              <a:gd name="adj2" fmla="val -6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删除指定元素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，判断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是否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包含指定元素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3960" name="AutoShape 8"/>
          <p:cNvSpPr>
            <a:spLocks noChangeArrowheads="1"/>
          </p:cNvSpPr>
          <p:nvPr/>
        </p:nvSpPr>
        <p:spPr bwMode="auto">
          <a:xfrm>
            <a:off x="5689600" y="5949950"/>
            <a:ext cx="3002652" cy="408623"/>
          </a:xfrm>
          <a:prstGeom prst="wedgeRoundRectCallout">
            <a:avLst>
              <a:gd name="adj1" fmla="val -31329"/>
              <a:gd name="adj2" fmla="val -46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显示键集、值集和键值对集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3961" name="AutoShape 9"/>
          <p:cNvSpPr>
            <a:spLocks noChangeArrowheads="1"/>
          </p:cNvSpPr>
          <p:nvPr/>
        </p:nvSpPr>
        <p:spPr bwMode="auto">
          <a:xfrm>
            <a:off x="6643702" y="3286124"/>
            <a:ext cx="2063919" cy="408623"/>
          </a:xfrm>
          <a:prstGeom prst="wedgeRoundRectCallout">
            <a:avLst>
              <a:gd name="adj1" fmla="val -31153"/>
              <a:gd name="adj2" fmla="val 509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获取指定元素的值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357818" y="214311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6072198" y="357187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253958" idx="1"/>
          </p:cNvCxnSpPr>
          <p:nvPr/>
        </p:nvCxnSpPr>
        <p:spPr bwMode="auto">
          <a:xfrm>
            <a:off x="6429388" y="4429132"/>
            <a:ext cx="500066" cy="204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6000760" y="514192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214942" y="6215058"/>
            <a:ext cx="500066" cy="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509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小结：使用</a:t>
            </a:r>
            <a:r>
              <a:rPr lang="en-US" altLang="zh-CN" sz="2600" b="1" dirty="0" err="1">
                <a:latin typeface="+mn-lt"/>
                <a:ea typeface="微软雅黑" panose="020B0503020204020204" pitchFamily="34" charset="-122"/>
              </a:rPr>
              <a:t>HashMap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存储元素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1000100" y="1999100"/>
            <a:ext cx="4357718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3714744" y="3356992"/>
            <a:ext cx="235745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643437" y="4151360"/>
            <a:ext cx="1811791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74388" y="4581128"/>
            <a:ext cx="3857652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292386" y="5595510"/>
            <a:ext cx="2071702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7" grpId="0" animBg="1"/>
      <p:bldP spid="253958" grpId="0" animBg="1"/>
      <p:bldP spid="253959" grpId="0" animBg="1"/>
      <p:bldP spid="253960" grpId="0" animBg="1"/>
      <p:bldP spid="253961" grpId="0" animBg="1"/>
      <p:bldP spid="28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16216" y="285728"/>
            <a:ext cx="2448396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Map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3-3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Map</a:t>
            </a:r>
            <a:r>
              <a:rPr lang="zh-CN" altLang="en-US" dirty="0" smtClean="0"/>
              <a:t>接口</a:t>
            </a:r>
            <a:r>
              <a:rPr lang="en-US" altLang="en-US" dirty="0" err="1" smtClean="0"/>
              <a:t>常用方法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357158" y="2071678"/>
          <a:ext cx="8358246" cy="352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500594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put(Object key, Object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以“键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值对”的方式进行存储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get (Object key)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根据键返回相关联的值，如果不存在指定的键，返回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null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remove (Object key)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删除由指定的键映射的“键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值对”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size()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返回元素个数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Set keySet 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返回键的集合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Collection values ()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返回值的集合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containsKey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(Object key)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如果存在由指定的键映射的“键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值对”，返回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本课目标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学完本门课程后，你能够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1857356" y="2060848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熟练操作集合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对象和实用类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56" y="3284984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灵活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运用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I/O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技术实现文件读写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35696" y="4516536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掌握多线程编程及网络编程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101525"/>
            <a:ext cx="6107113" cy="954107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根据宠物昵称查找宠物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根据宠物昵称</a:t>
            </a:r>
            <a:r>
              <a:rPr lang="zh-CN" altLang="en-US" sz="2600" dirty="0">
                <a:cs typeface="+mn-cs"/>
              </a:rPr>
              <a:t>查找</a:t>
            </a:r>
            <a:r>
              <a:rPr lang="zh-CN" altLang="en-US" dirty="0" smtClean="0"/>
              <a:t>对应宠物，如果找到，显示宠物信息，否则给出错误提示 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Snap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429000"/>
            <a:ext cx="4953480" cy="1512000"/>
          </a:xfrm>
          <a:prstGeom prst="rect">
            <a:avLst/>
          </a:prstGeom>
        </p:spPr>
      </p:pic>
      <p:grpSp>
        <p:nvGrpSpPr>
          <p:cNvPr id="12" name="组合 19"/>
          <p:cNvGrpSpPr/>
          <p:nvPr/>
        </p:nvGrpSpPr>
        <p:grpSpPr bwMode="auto">
          <a:xfrm>
            <a:off x="3082082" y="6024711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763688" y="3530253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2120" y="285728"/>
            <a:ext cx="331249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迭代器</a:t>
            </a:r>
            <a:r>
              <a:rPr lang="en-US" altLang="zh-CN" dirty="0" smtClean="0"/>
              <a:t>Iterator2-1</a:t>
            </a:r>
            <a:endParaRPr lang="en-US" altLang="zh-CN" dirty="0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如何遍历</a:t>
            </a:r>
            <a:r>
              <a:rPr lang="en-US" altLang="zh-CN" dirty="0">
                <a:latin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</a:rPr>
              <a:t>集合</a:t>
            </a:r>
            <a:r>
              <a:rPr lang="zh-CN" altLang="en-US" dirty="0"/>
              <a:t>呢？</a:t>
            </a:r>
            <a:endParaRPr lang="zh-CN" altLang="en-US" dirty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</a:rPr>
              <a:t>：通过迭代器</a:t>
            </a:r>
            <a:r>
              <a:rPr lang="en-US" altLang="zh-CN" dirty="0" err="1">
                <a:latin typeface="微软雅黑" panose="020B0503020204020204" pitchFamily="34" charset="-122"/>
              </a:rPr>
              <a:t>Iterator</a:t>
            </a:r>
            <a:r>
              <a:rPr lang="zh-CN" altLang="en-US" dirty="0">
                <a:latin typeface="微软雅黑" panose="020B0503020204020204" pitchFamily="34" charset="-122"/>
              </a:rPr>
              <a:t>实现遍历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</a:rPr>
              <a:t>获取</a:t>
            </a:r>
            <a:r>
              <a:rPr lang="en-US" altLang="zh-CN" dirty="0" err="1" smtClean="0">
                <a:latin typeface="微软雅黑" panose="020B0503020204020204" pitchFamily="34" charset="-122"/>
              </a:rPr>
              <a:t>Iterator</a:t>
            </a:r>
            <a:r>
              <a:rPr lang="en-US" altLang="zh-CN" dirty="0" smtClean="0"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</a:rPr>
              <a:t>Collection </a:t>
            </a:r>
            <a:r>
              <a:rPr lang="zh-CN" altLang="en-US" dirty="0" smtClean="0">
                <a:latin typeface="微软雅黑" panose="020B0503020204020204" pitchFamily="34" charset="-122"/>
              </a:rPr>
              <a:t>接口的</a:t>
            </a:r>
            <a:r>
              <a:rPr lang="en-US" altLang="zh-CN" dirty="0" smtClean="0">
                <a:latin typeface="微软雅黑" panose="020B0503020204020204" pitchFamily="34" charset="-122"/>
              </a:rPr>
              <a:t>iterator()</a:t>
            </a:r>
            <a:r>
              <a:rPr lang="zh-CN" altLang="en-US" dirty="0" smtClean="0">
                <a:latin typeface="微软雅黑" panose="020B0503020204020204" pitchFamily="34" charset="-122"/>
              </a:rPr>
              <a:t>方法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err="1" smtClean="0">
                <a:latin typeface="微软雅黑" panose="020B0503020204020204" pitchFamily="34" charset="-122"/>
              </a:rPr>
              <a:t>Iterator</a:t>
            </a:r>
            <a:r>
              <a:rPr lang="zh-CN" altLang="en-US" dirty="0" smtClean="0">
                <a:latin typeface="微软雅黑" panose="020B0503020204020204" pitchFamily="34" charset="-122"/>
              </a:rPr>
              <a:t>的方法</a:t>
            </a:r>
            <a:endParaRPr lang="zh-CN" altLang="en-US" dirty="0" smtClean="0">
              <a:latin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hasNext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判断是否存在另一个可访问的元素 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next():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返回要访问的下一个元素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</a:rPr>
              <a:t>方法</a:t>
            </a:r>
            <a:r>
              <a:rPr lang="en-US" altLang="zh-CN" dirty="0" smtClean="0">
                <a:latin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</a:rPr>
              <a:t>：增强</a:t>
            </a:r>
            <a:r>
              <a:rPr lang="en-US" altLang="zh-CN" dirty="0" smtClean="0">
                <a:latin typeface="微软雅黑" panose="020B0503020204020204" pitchFamily="34" charset="-122"/>
              </a:rPr>
              <a:t>for</a:t>
            </a:r>
            <a:r>
              <a:rPr lang="zh-CN" altLang="en-US" dirty="0" smtClean="0">
                <a:latin typeface="微软雅黑" panose="020B0503020204020204" pitchFamily="34" charset="-122"/>
              </a:rPr>
              <a:t>循环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1257300" lvl="4" indent="-342900" eaLnBrk="1" hangingPunct="1">
              <a:buSzPct val="80000"/>
              <a:buNone/>
            </a:pPr>
            <a:endParaRPr lang="zh-CN" altLang="en-US" sz="2400" dirty="0" smtClean="0"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406" y="1785926"/>
            <a:ext cx="1000132" cy="446983"/>
            <a:chOff x="1000100" y="3235185"/>
            <a:chExt cx="1000132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899592" y="5952703"/>
            <a:ext cx="7766714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752168" y="5187962"/>
              <a:ext cx="38765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Iterator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和增强型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循环遍历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2120" y="285728"/>
            <a:ext cx="331249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迭代器</a:t>
            </a:r>
            <a:r>
              <a:rPr lang="en-US" altLang="zh-CN" dirty="0" smtClean="0"/>
              <a:t>Iterator2-2</a:t>
            </a:r>
            <a:endParaRPr lang="en-US" altLang="zh-CN" dirty="0" smtClean="0"/>
          </a:p>
        </p:txBody>
      </p:sp>
      <p:sp>
        <p:nvSpPr>
          <p:cNvPr id="258051" name="AutoShape 3"/>
          <p:cNvSpPr>
            <a:spLocks noChangeArrowheads="1"/>
          </p:cNvSpPr>
          <p:nvPr/>
        </p:nvSpPr>
        <p:spPr bwMode="auto">
          <a:xfrm>
            <a:off x="1245764" y="2383662"/>
            <a:ext cx="7286676" cy="1837426"/>
          </a:xfrm>
          <a:prstGeom prst="roundRect">
            <a:avLst>
              <a:gd name="adj" fmla="val 3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Set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keys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dogMap.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keySet</a:t>
            </a:r>
            <a:r>
              <a:rPr lang="en-US" altLang="zh-CN" b="1" dirty="0" smtClean="0">
                <a:solidFill>
                  <a:srgbClr val="FF0000"/>
                </a:solidFill>
              </a:rPr>
              <a:t>();   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取出所有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的集合</a:t>
            </a:r>
            <a:endParaRPr lang="zh-CN" altLang="en-US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Iterator</a:t>
            </a:r>
            <a:r>
              <a:rPr lang="en-US" altLang="zh-CN" b="1" dirty="0" smtClean="0">
                <a:solidFill>
                  <a:srgbClr val="FF0000"/>
                </a:solidFill>
              </a:rPr>
              <a:t> it=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keys.iterator</a:t>
            </a:r>
            <a:r>
              <a:rPr lang="en-US" altLang="zh-CN" b="1" dirty="0" smtClean="0">
                <a:solidFill>
                  <a:srgbClr val="FF0000"/>
                </a:solidFill>
              </a:rPr>
              <a:t>();      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获取</a:t>
            </a:r>
            <a:r>
              <a:rPr lang="en-US" altLang="zh-CN" b="1" dirty="0" err="1" smtClean="0"/>
              <a:t>Iterator</a:t>
            </a:r>
            <a:r>
              <a:rPr lang="zh-CN" altLang="en-US" b="1" dirty="0" smtClean="0"/>
              <a:t>对象</a:t>
            </a:r>
            <a:endParaRPr lang="zh-CN" altLang="en-US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while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it.hasNext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en-US" altLang="zh-CN" b="1" dirty="0" smtClean="0"/>
              <a:t>){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String key=</a:t>
            </a:r>
            <a:r>
              <a:rPr lang="en-US" altLang="zh-CN" b="1" dirty="0" smtClean="0">
                <a:solidFill>
                  <a:srgbClr val="FF0000"/>
                </a:solidFill>
              </a:rPr>
              <a:t>(String)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it.next</a:t>
            </a:r>
            <a:r>
              <a:rPr lang="en-US" altLang="zh-CN" b="1" dirty="0" smtClean="0">
                <a:solidFill>
                  <a:srgbClr val="FF0000"/>
                </a:solidFill>
              </a:rPr>
              <a:t>();     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取出</a:t>
            </a:r>
            <a:r>
              <a:rPr lang="en-US" altLang="zh-CN" b="1" dirty="0" smtClean="0"/>
              <a:t>key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Dog </a:t>
            </a:r>
            <a:r>
              <a:rPr lang="en-US" altLang="zh-CN" b="1" dirty="0" err="1" smtClean="0"/>
              <a:t>dog</a:t>
            </a:r>
            <a:r>
              <a:rPr lang="en-US" altLang="zh-CN" b="1" dirty="0" smtClean="0"/>
              <a:t>=</a:t>
            </a:r>
            <a:r>
              <a:rPr lang="en-US" altLang="zh-CN" b="1" dirty="0" smtClean="0">
                <a:solidFill>
                  <a:srgbClr val="FF0000"/>
                </a:solidFill>
              </a:rPr>
              <a:t>(Dog)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dogMap.get</a:t>
            </a:r>
            <a:r>
              <a:rPr lang="en-US" altLang="zh-CN" b="1" dirty="0" smtClean="0">
                <a:solidFill>
                  <a:srgbClr val="FF0000"/>
                </a:solidFill>
              </a:rPr>
              <a:t>(key)</a:t>
            </a:r>
            <a:r>
              <a:rPr lang="en-US" altLang="zh-CN" b="1" dirty="0" smtClean="0"/>
              <a:t>;    //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取出对应的值</a:t>
            </a:r>
            <a:endParaRPr lang="zh-CN" altLang="en-US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(key+"\t"+</a:t>
            </a:r>
            <a:r>
              <a:rPr lang="en-US" altLang="zh-CN" b="1" dirty="0" err="1" smtClean="0"/>
              <a:t>dog.getStrain</a:t>
            </a:r>
            <a:r>
              <a:rPr lang="en-US" altLang="zh-CN" b="1" dirty="0" smtClean="0"/>
              <a:t>());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}</a:t>
            </a:r>
            <a:endParaRPr lang="en-US" altLang="zh-CN" b="1" dirty="0" smtClean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1245194" y="4808552"/>
            <a:ext cx="7215238" cy="14287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元素变量</a:t>
            </a: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: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数组或集合对象</a:t>
            </a: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引用了</a:t>
            </a: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645398" cy="514353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小结：遍历</a:t>
            </a:r>
            <a:r>
              <a:rPr lang="en-US" altLang="zh-CN" dirty="0" smtClean="0"/>
              <a:t>Map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迭代器</a:t>
            </a:r>
            <a:r>
              <a:rPr lang="en-US" altLang="zh-CN" dirty="0" smtClean="0"/>
              <a:t>Iterator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87499" y="4293096"/>
            <a:ext cx="1000125" cy="40005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688" y="285728"/>
            <a:ext cx="7200925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sz="2600" dirty="0" smtClean="0"/>
              <a:t>学员操作</a:t>
            </a:r>
            <a:r>
              <a:rPr lang="en-US" altLang="zh-CN" sz="2600" dirty="0" smtClean="0"/>
              <a:t>—</a:t>
            </a:r>
            <a:r>
              <a:rPr lang="zh-CN" altLang="en-US" sz="2600" dirty="0" smtClean="0"/>
              <a:t>使用</a:t>
            </a:r>
            <a:r>
              <a:rPr lang="en-US" sz="2600" dirty="0" err="1" smtClean="0"/>
              <a:t>Iterator</a:t>
            </a:r>
            <a:r>
              <a:rPr lang="zh-CN" altLang="en-US" sz="2600" dirty="0" smtClean="0"/>
              <a:t>迭代</a:t>
            </a:r>
            <a:r>
              <a:rPr lang="en-US" sz="2600" dirty="0" smtClean="0"/>
              <a:t>Map</a:t>
            </a:r>
            <a:r>
              <a:rPr lang="zh-CN" altLang="en-US" sz="2600" dirty="0" smtClean="0"/>
              <a:t>中的企鹅信息</a:t>
            </a:r>
            <a:endParaRPr lang="zh-CN" altLang="en-US" sz="26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dirty="0" err="1" smtClean="0"/>
              <a:t>HashMap</a:t>
            </a:r>
            <a:r>
              <a:rPr lang="zh-CN" altLang="en-US" dirty="0" smtClean="0"/>
              <a:t>存储多个企鹅信息，然后统一使用</a:t>
            </a:r>
            <a:r>
              <a:rPr lang="en-US" dirty="0" smtClean="0"/>
              <a:t>Iterator</a:t>
            </a:r>
            <a:r>
              <a:rPr lang="zh-CN" altLang="en-US" dirty="0" smtClean="0"/>
              <a:t>进行遍历</a:t>
            </a: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 descr="Snap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143248"/>
            <a:ext cx="4868898" cy="2196000"/>
          </a:xfrm>
          <a:prstGeom prst="rect">
            <a:avLst/>
          </a:prstGeom>
        </p:spPr>
      </p:pic>
      <p:grpSp>
        <p:nvGrpSpPr>
          <p:cNvPr id="13" name="组合 19"/>
          <p:cNvGrpSpPr/>
          <p:nvPr/>
        </p:nvGrpSpPr>
        <p:grpSpPr bwMode="auto">
          <a:xfrm>
            <a:off x="3214688" y="5880695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91680" y="3386237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2240" y="285728"/>
            <a:ext cx="223237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泛型集合</a:t>
            </a:r>
            <a:r>
              <a:rPr lang="en-US" altLang="zh-CN" dirty="0" smtClean="0"/>
              <a:t>3-1</a:t>
            </a:r>
            <a:endParaRPr lang="en-US" altLang="zh-CN" dirty="0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如何解决以下强制类型转换时容易出现的异常问题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000" dirty="0" smtClean="0"/>
              <a:t>List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get(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index)</a:t>
            </a:r>
            <a:r>
              <a:rPr lang="zh-CN" altLang="en-US" sz="2000" dirty="0" smtClean="0"/>
              <a:t>方法获取元素</a:t>
            </a:r>
            <a:endParaRPr lang="zh-CN" altLang="en-US" sz="2000" dirty="0" smtClean="0"/>
          </a:p>
          <a:p>
            <a:pPr lvl="1" eaLnBrk="1" hangingPunct="1"/>
            <a:r>
              <a:rPr lang="en-US" altLang="zh-CN" sz="2000" dirty="0" smtClean="0"/>
              <a:t>Map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get(Object key)</a:t>
            </a:r>
            <a:r>
              <a:rPr lang="zh-CN" altLang="en-US" sz="2000" dirty="0" smtClean="0"/>
              <a:t>方法获取元素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err="1" smtClean="0"/>
              <a:t>Iterator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next()</a:t>
            </a:r>
            <a:r>
              <a:rPr lang="zh-CN" altLang="en-US" sz="2000" dirty="0" smtClean="0"/>
              <a:t>方法获取元素</a:t>
            </a:r>
            <a:endParaRPr lang="zh-CN" altLang="en-US" sz="20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通过泛型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000" dirty="0" smtClean="0"/>
              <a:t>JDK1.5</a:t>
            </a:r>
            <a:r>
              <a:rPr lang="zh-CN" altLang="en-US" sz="2000" dirty="0" smtClean="0"/>
              <a:t>使用泛型改写了集合框架中的所有接口和类</a:t>
            </a:r>
            <a:endParaRPr lang="zh-CN" altLang="en-US" sz="20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406" y="3196331"/>
            <a:ext cx="1000132" cy="446983"/>
            <a:chOff x="1000100" y="3235185"/>
            <a:chExt cx="1000132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2357438" y="5736679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733966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使用泛型集合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4371" y="285728"/>
            <a:ext cx="2380241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泛型集合</a:t>
            </a:r>
            <a:r>
              <a:rPr lang="en-US" altLang="zh-CN" dirty="0" smtClean="0"/>
              <a:t>3-2</a:t>
            </a:r>
            <a:endParaRPr lang="en-US" altLang="zh-CN" dirty="0" smtClean="0"/>
          </a:p>
        </p:txBody>
      </p:sp>
      <p:sp>
        <p:nvSpPr>
          <p:cNvPr id="263171" name="AutoShape 3"/>
          <p:cNvSpPr>
            <a:spLocks noChangeArrowheads="1"/>
          </p:cNvSpPr>
          <p:nvPr/>
        </p:nvSpPr>
        <p:spPr bwMode="auto">
          <a:xfrm>
            <a:off x="827584" y="2001263"/>
            <a:ext cx="7256456" cy="3083921"/>
          </a:xfrm>
          <a:prstGeom prst="roundRect">
            <a:avLst>
              <a:gd name="adj" fmla="val 127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//</a:t>
            </a:r>
            <a:r>
              <a:rPr lang="zh-CN" altLang="en-US" b="1" dirty="0" smtClean="0"/>
              <a:t>创建</a:t>
            </a:r>
            <a:r>
              <a:rPr lang="en-US" altLang="zh-CN" b="1" dirty="0" err="1" smtClean="0"/>
              <a:t>ArrayList</a:t>
            </a:r>
            <a:r>
              <a:rPr lang="zh-CN" altLang="en-US" b="1" dirty="0" smtClean="0"/>
              <a:t>集合对象并存储狗狗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List </a:t>
            </a:r>
            <a:r>
              <a:rPr lang="en-US" altLang="zh-CN" b="1" dirty="0" smtClean="0">
                <a:solidFill>
                  <a:srgbClr val="FF0000"/>
                </a:solidFill>
              </a:rPr>
              <a:t>&lt;Dog&gt; </a:t>
            </a:r>
            <a:r>
              <a:rPr lang="en-US" altLang="zh-CN" b="1" dirty="0" smtClean="0"/>
              <a:t>dogs = new </a:t>
            </a:r>
            <a:r>
              <a:rPr lang="en-US" altLang="zh-CN" b="1" dirty="0" err="1" smtClean="0"/>
              <a:t>ArrayList</a:t>
            </a:r>
            <a:r>
              <a:rPr lang="en-US" altLang="zh-CN" b="1" dirty="0" smtClean="0">
                <a:solidFill>
                  <a:srgbClr val="FF0000"/>
                </a:solidFill>
              </a:rPr>
              <a:t>&lt;Dog&gt;();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dogs.add</a:t>
            </a:r>
            <a:r>
              <a:rPr lang="en-US" altLang="zh-CN" b="1" dirty="0" smtClean="0"/>
              <a:t>(dog1);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… …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//</a:t>
            </a:r>
            <a:r>
              <a:rPr lang="en-US" altLang="zh-CN" b="1" dirty="0" err="1" smtClean="0">
                <a:solidFill>
                  <a:srgbClr val="FF3300"/>
                </a:solidFill>
              </a:rPr>
              <a:t>dogs.add</a:t>
            </a:r>
            <a:r>
              <a:rPr lang="en-US" altLang="zh-CN" b="1" dirty="0" smtClean="0">
                <a:solidFill>
                  <a:srgbClr val="FF3300"/>
                </a:solidFill>
              </a:rPr>
              <a:t>("hello");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// </a:t>
            </a:r>
            <a:r>
              <a:rPr lang="zh-CN" altLang="en-US" b="1" dirty="0" smtClean="0"/>
              <a:t> 显示第三个元素的信息</a:t>
            </a:r>
            <a:endParaRPr lang="zh-CN" altLang="en-US" b="1" dirty="0" smtClean="0"/>
          </a:p>
          <a:p>
            <a:pPr algn="l" defTabSz="457200">
              <a:lnSpc>
                <a:spcPct val="90000"/>
              </a:lnSpc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Dog </a:t>
            </a:r>
            <a:r>
              <a:rPr lang="en-US" altLang="zh-CN" b="1" dirty="0" err="1" smtClean="0"/>
              <a:t>dog</a:t>
            </a:r>
            <a:r>
              <a:rPr lang="en-US" altLang="zh-CN" b="1" dirty="0" smtClean="0"/>
              <a:t> =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dogs.get</a:t>
            </a:r>
            <a:r>
              <a:rPr lang="en-US" altLang="zh-CN" b="1" dirty="0" smtClean="0">
                <a:solidFill>
                  <a:srgbClr val="FF0000"/>
                </a:solidFill>
              </a:rPr>
              <a:t>(2);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algn="l" defTabSz="457200">
              <a:lnSpc>
                <a:spcPct val="90000"/>
              </a:lnSpc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//</a:t>
            </a:r>
            <a:r>
              <a:rPr lang="zh-CN" altLang="en-US" b="1" dirty="0" smtClean="0"/>
              <a:t>使用</a:t>
            </a:r>
            <a:r>
              <a:rPr lang="en-US" altLang="zh-CN" b="1" dirty="0" err="1" smtClean="0"/>
              <a:t>foreach</a:t>
            </a:r>
            <a:r>
              <a:rPr lang="zh-CN" altLang="en-US" b="1" dirty="0" smtClean="0"/>
              <a:t>遍历</a:t>
            </a:r>
            <a:r>
              <a:rPr lang="en-US" altLang="zh-CN" b="1" dirty="0" smtClean="0"/>
              <a:t>dogs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for(</a:t>
            </a:r>
            <a:r>
              <a:rPr lang="en-US" altLang="zh-CN" b="1" dirty="0" smtClean="0">
                <a:solidFill>
                  <a:srgbClr val="FF0000"/>
                </a:solidFill>
              </a:rPr>
              <a:t>Dog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dog:dogs</a:t>
            </a:r>
            <a:r>
              <a:rPr lang="en-US" altLang="zh-CN" b="1" dirty="0" smtClean="0"/>
              <a:t>){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	… …</a:t>
            </a:r>
            <a:endParaRPr lang="en-US" altLang="zh-CN" b="1" dirty="0" smtClean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smtClean="0"/>
              <a:t> }</a:t>
            </a:r>
            <a:endParaRPr lang="en-US" altLang="zh-CN" b="1" dirty="0"/>
          </a:p>
        </p:txBody>
      </p:sp>
      <p:sp>
        <p:nvSpPr>
          <p:cNvPr id="263173" name="AutoShape 5"/>
          <p:cNvSpPr>
            <a:spLocks noChangeArrowheads="1"/>
          </p:cNvSpPr>
          <p:nvPr/>
        </p:nvSpPr>
        <p:spPr bwMode="auto">
          <a:xfrm>
            <a:off x="6030980" y="2217287"/>
            <a:ext cx="1609825" cy="408623"/>
          </a:xfrm>
          <a:prstGeom prst="wedgeRoundRectCallout">
            <a:avLst>
              <a:gd name="adj1" fmla="val -25985"/>
              <a:gd name="adj2" fmla="val 474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标记元素类型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4180295" y="2937367"/>
            <a:ext cx="2767969" cy="408623"/>
          </a:xfrm>
          <a:prstGeom prst="wedgeRoundRectCallout">
            <a:avLst>
              <a:gd name="adj1" fmla="val -33692"/>
              <a:gd name="adj2" fmla="val 524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不符</a:t>
            </a:r>
            <a:r>
              <a:rPr lang="zh-CN" altLang="en-US" b="1" kern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，出现编译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4274693" y="3801463"/>
            <a:ext cx="2128659" cy="408623"/>
          </a:xfrm>
          <a:prstGeom prst="wedgeRoundRectCallout">
            <a:avLst>
              <a:gd name="adj1" fmla="val -28898"/>
              <a:gd name="adj2" fmla="val 522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无需类型强制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转换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3602088" y="3729455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flipV="1">
            <a:off x="3143240" y="4089495"/>
            <a:ext cx="1101790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4" idx="3"/>
          </p:cNvCxnSpPr>
          <p:nvPr/>
        </p:nvCxnSpPr>
        <p:spPr bwMode="auto">
          <a:xfrm>
            <a:off x="5459476" y="2432171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1458948" y="2289295"/>
            <a:ext cx="400052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899592" y="3009375"/>
            <a:ext cx="207170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3491880" y="3153391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2101890" y="3513431"/>
            <a:ext cx="150019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1316072" y="4233511"/>
            <a:ext cx="164307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959050" y="1237792"/>
            <a:ext cx="7645398" cy="514353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小结：泛型集合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nimBg="1"/>
      <p:bldP spid="263176" grpId="0" animBg="1"/>
      <p:bldP spid="263177" grpId="0" animBg="1"/>
      <p:bldP spid="34" grpId="0" animBg="1"/>
      <p:bldP spid="38" grpId="0" animBg="1"/>
      <p:bldP spid="40" grpId="0" animBg="1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2240" y="285728"/>
            <a:ext cx="223237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泛型集合</a:t>
            </a:r>
            <a:r>
              <a:rPr lang="en-US" altLang="zh-CN" dirty="0" smtClean="0"/>
              <a:t>3-3</a:t>
            </a:r>
            <a:endParaRPr lang="en-US" altLang="zh-CN" dirty="0" smtClean="0"/>
          </a:p>
        </p:txBody>
      </p:sp>
      <p:sp>
        <p:nvSpPr>
          <p:cNvPr id="264195" name="AutoShape 3"/>
          <p:cNvSpPr>
            <a:spLocks noChangeArrowheads="1"/>
          </p:cNvSpPr>
          <p:nvPr/>
        </p:nvSpPr>
        <p:spPr bwMode="auto">
          <a:xfrm>
            <a:off x="500034" y="857232"/>
            <a:ext cx="8086725" cy="58539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Map&lt;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String,Dog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dogMap</a:t>
            </a:r>
            <a:r>
              <a:rPr lang="en-US" altLang="zh-CN" b="1" dirty="0" smtClean="0"/>
              <a:t>=new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HashMap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String,Dog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b="1" dirty="0" smtClean="0"/>
              <a:t>();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dogMap.put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ououDog.getName</a:t>
            </a:r>
            <a:r>
              <a:rPr lang="en-US" altLang="zh-CN" b="1" dirty="0" smtClean="0"/>
              <a:t>(),</a:t>
            </a:r>
            <a:r>
              <a:rPr lang="en-US" altLang="zh-CN" b="1" dirty="0" err="1" smtClean="0"/>
              <a:t>ououDog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… …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/*</a:t>
            </a:r>
            <a:r>
              <a:rPr lang="zh-CN" altLang="en-US" b="1" dirty="0" smtClean="0"/>
              <a:t>通过迭代器依次输出集合中所有狗狗的信息*</a:t>
            </a:r>
            <a:r>
              <a:rPr lang="en-US" altLang="zh-CN" b="1" dirty="0" smtClean="0"/>
              <a:t>/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Set</a:t>
            </a:r>
            <a:r>
              <a:rPr lang="en-US" altLang="zh-CN" b="1" dirty="0" smtClean="0">
                <a:solidFill>
                  <a:srgbClr val="FF0000"/>
                </a:solidFill>
              </a:rPr>
              <a:t>&lt;String&gt;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/>
              <a:t>keys=</a:t>
            </a:r>
            <a:r>
              <a:rPr lang="en-US" altLang="zh-CN" b="1" dirty="0" err="1" smtClean="0"/>
              <a:t>dogMap.keySet</a:t>
            </a:r>
            <a:r>
              <a:rPr lang="en-US" altLang="zh-CN" b="1" dirty="0" smtClean="0"/>
              <a:t>();   //</a:t>
            </a:r>
            <a:r>
              <a:rPr lang="zh-CN" altLang="en-US" b="1" dirty="0" smtClean="0"/>
              <a:t>取出所有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的集合</a:t>
            </a:r>
            <a:endParaRPr lang="zh-CN" altLang="en-US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</a:t>
            </a:r>
            <a:r>
              <a:rPr lang="en-US" altLang="zh-CN" b="1" dirty="0" err="1" smtClean="0"/>
              <a:t>Iterator</a:t>
            </a:r>
            <a:r>
              <a:rPr lang="en-US" altLang="zh-CN" b="1" dirty="0" smtClean="0">
                <a:solidFill>
                  <a:srgbClr val="FF0000"/>
                </a:solidFill>
              </a:rPr>
              <a:t>&lt;String&gt;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/>
              <a:t>it=</a:t>
            </a:r>
            <a:r>
              <a:rPr lang="en-US" altLang="zh-CN" b="1" dirty="0" err="1" smtClean="0"/>
              <a:t>keys.iterator</a:t>
            </a:r>
            <a:r>
              <a:rPr lang="en-US" altLang="zh-CN" b="1" dirty="0" smtClean="0"/>
              <a:t>();      //</a:t>
            </a:r>
            <a:r>
              <a:rPr lang="zh-CN" altLang="en-US" b="1" dirty="0" smtClean="0"/>
              <a:t>获取</a:t>
            </a:r>
            <a:r>
              <a:rPr lang="en-US" altLang="zh-CN" b="1" dirty="0" err="1" smtClean="0"/>
              <a:t>Iterator</a:t>
            </a:r>
            <a:r>
              <a:rPr lang="zh-CN" altLang="en-US" b="1" dirty="0" smtClean="0"/>
              <a:t>对象</a:t>
            </a:r>
            <a:endParaRPr lang="zh-CN" altLang="en-US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while(</a:t>
            </a:r>
            <a:r>
              <a:rPr lang="en-US" altLang="zh-CN" b="1" dirty="0" err="1" smtClean="0"/>
              <a:t>it.hasNext</a:t>
            </a:r>
            <a:r>
              <a:rPr lang="en-US" altLang="zh-CN" b="1" dirty="0" smtClean="0"/>
              <a:t>()){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	String key=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it.next</a:t>
            </a:r>
            <a:r>
              <a:rPr lang="en-US" altLang="zh-CN" b="1" dirty="0" smtClean="0">
                <a:solidFill>
                  <a:srgbClr val="FF0000"/>
                </a:solidFill>
              </a:rPr>
              <a:t>();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取出</a:t>
            </a:r>
            <a:r>
              <a:rPr lang="en-US" altLang="zh-CN" b="1" dirty="0" smtClean="0"/>
              <a:t>key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	Dog </a:t>
            </a:r>
            <a:r>
              <a:rPr lang="en-US" altLang="zh-CN" b="1" dirty="0" err="1" smtClean="0"/>
              <a:t>dog</a:t>
            </a:r>
            <a:r>
              <a:rPr lang="en-US" altLang="zh-CN" b="1" dirty="0" smtClean="0"/>
              <a:t>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dogMap.get</a:t>
            </a:r>
            <a:r>
              <a:rPr lang="en-US" altLang="zh-CN" b="1" dirty="0" smtClean="0">
                <a:solidFill>
                  <a:srgbClr val="FF0000"/>
                </a:solidFill>
              </a:rPr>
              <a:t>(key);</a:t>
            </a:r>
            <a:r>
              <a:rPr lang="en-US" altLang="zh-CN" b="1" dirty="0" smtClean="0"/>
              <a:t>  //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取出对应的值</a:t>
            </a:r>
            <a:endParaRPr lang="zh-CN" altLang="en-US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       … …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}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//</a:t>
            </a:r>
            <a:r>
              <a:rPr lang="zh-CN" altLang="en-US" b="1" dirty="0" smtClean="0"/>
              <a:t>使用</a:t>
            </a:r>
            <a:r>
              <a:rPr lang="en-US" altLang="zh-CN" b="1" dirty="0" err="1" smtClean="0"/>
              <a:t>foreach</a:t>
            </a:r>
            <a:r>
              <a:rPr lang="zh-CN" altLang="en-US" b="1" dirty="0" smtClean="0"/>
              <a:t>语句输出集合中所有狗狗的信息</a:t>
            </a:r>
            <a:endParaRPr lang="zh-CN" altLang="en-US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for(</a:t>
            </a:r>
            <a:r>
              <a:rPr lang="en-US" altLang="zh-CN" b="1" dirty="0" smtClean="0">
                <a:solidFill>
                  <a:srgbClr val="FF0000"/>
                </a:solidFill>
              </a:rPr>
              <a:t>String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key:keys</a:t>
            </a:r>
            <a:r>
              <a:rPr lang="en-US" altLang="zh-CN" b="1" dirty="0" smtClean="0"/>
              <a:t>){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	Dog </a:t>
            </a:r>
            <a:r>
              <a:rPr lang="en-US" altLang="zh-CN" b="1" dirty="0" err="1" smtClean="0"/>
              <a:t>dog</a:t>
            </a:r>
            <a:r>
              <a:rPr lang="en-US" altLang="zh-CN" b="1" dirty="0" smtClean="0"/>
              <a:t>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dogMap.get</a:t>
            </a:r>
            <a:r>
              <a:rPr lang="en-US" altLang="zh-CN" b="1" dirty="0" smtClean="0">
                <a:solidFill>
                  <a:srgbClr val="FF0000"/>
                </a:solidFill>
              </a:rPr>
              <a:t>(key);</a:t>
            </a:r>
            <a:r>
              <a:rPr lang="en-US" altLang="zh-CN" b="1" dirty="0" smtClean="0"/>
              <a:t>  //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取出对应的值</a:t>
            </a:r>
            <a:endParaRPr lang="zh-CN" altLang="en-US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	… …</a:t>
            </a:r>
            <a:endParaRPr lang="en-US" altLang="zh-CN" b="1" dirty="0" smtClean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 smtClean="0"/>
              <a:t> }</a:t>
            </a:r>
            <a:endParaRPr lang="en-US" altLang="zh-CN" b="1" dirty="0"/>
          </a:p>
        </p:txBody>
      </p:sp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5643570" y="1571612"/>
            <a:ext cx="1688258" cy="408623"/>
          </a:xfrm>
          <a:prstGeom prst="wedgeRoundRectCallout">
            <a:avLst>
              <a:gd name="adj1" fmla="val -24778"/>
              <a:gd name="adj2" fmla="val 4823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标记键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64203" name="AutoShape 11"/>
          <p:cNvSpPr>
            <a:spLocks noChangeArrowheads="1"/>
          </p:cNvSpPr>
          <p:nvPr/>
        </p:nvSpPr>
        <p:spPr bwMode="auto">
          <a:xfrm>
            <a:off x="4286248" y="3000372"/>
            <a:ext cx="1385920" cy="408623"/>
          </a:xfrm>
          <a:prstGeom prst="wedgeRoundRectCallout">
            <a:avLst>
              <a:gd name="adj1" fmla="val -31864"/>
              <a:gd name="adj2" fmla="val 502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标记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键类型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5400000">
            <a:off x="6108711" y="1392223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4143372" y="4071942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4929191" y="4306261"/>
            <a:ext cx="1643074" cy="408623"/>
          </a:xfrm>
          <a:prstGeom prst="wedgeRoundRectCallout">
            <a:avLst>
              <a:gd name="adj1" fmla="val -31864"/>
              <a:gd name="adj2" fmla="val 502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无需类型转换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1071538" y="983008"/>
            <a:ext cx="550072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1000100" y="2354580"/>
            <a:ext cx="1428760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>
            <a:endCxn id="264203" idx="1"/>
          </p:cNvCxnSpPr>
          <p:nvPr/>
        </p:nvCxnSpPr>
        <p:spPr bwMode="auto">
          <a:xfrm>
            <a:off x="2428860" y="2928934"/>
            <a:ext cx="1857388" cy="2757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2071670" y="3363832"/>
            <a:ext cx="2000264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000100" y="5165742"/>
            <a:ext cx="3000396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4071934" y="4643446"/>
            <a:ext cx="857256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264203" grpId="0" animBg="1"/>
      <p:bldP spid="25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72" y="285728"/>
            <a:ext cx="7344941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sz="2200" dirty="0" smtClean="0"/>
              <a:t>学员操作</a:t>
            </a:r>
            <a:r>
              <a:rPr lang="en-US" altLang="zh-CN" sz="2200" dirty="0" smtClean="0"/>
              <a:t>—</a:t>
            </a:r>
            <a:r>
              <a:rPr lang="zh-CN" altLang="en-US" sz="2200" dirty="0" smtClean="0"/>
              <a:t>使用泛型集合显示存储在</a:t>
            </a:r>
            <a:r>
              <a:rPr lang="en-US" sz="2200" dirty="0" smtClean="0"/>
              <a:t>Map</a:t>
            </a:r>
            <a:r>
              <a:rPr lang="zh-CN" altLang="en-US" sz="2200" dirty="0" smtClean="0"/>
              <a:t>中的企鹅信息</a:t>
            </a:r>
            <a:endParaRPr lang="zh-CN" altLang="en-US" sz="22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在上机</a:t>
            </a:r>
            <a:r>
              <a:rPr lang="en-US" dirty="0" smtClean="0"/>
              <a:t>3</a:t>
            </a:r>
            <a:r>
              <a:rPr lang="zh-CN" altLang="en-US" dirty="0" smtClean="0"/>
              <a:t>的基础上，为企鹅添加一个编号，并作为键存储多个企鹅信息到应用泛型的</a:t>
            </a:r>
            <a:r>
              <a:rPr lang="en-US" dirty="0" err="1" smtClean="0"/>
              <a:t>HashMap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dirty="0" err="1" smtClean="0"/>
              <a:t>Iterator</a:t>
            </a:r>
            <a:r>
              <a:rPr lang="zh-CN" altLang="en-US" dirty="0" smtClean="0"/>
              <a:t>、</a:t>
            </a:r>
            <a:r>
              <a:rPr lang="en-US" dirty="0" err="1" smtClean="0"/>
              <a:t>foreach</a:t>
            </a:r>
            <a:r>
              <a:rPr lang="zh-CN" altLang="en-US" dirty="0" smtClean="0"/>
              <a:t>语句进行遍历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使用包装类</a:t>
            </a:r>
            <a:r>
              <a:rPr lang="en-US" dirty="0" smtClean="0"/>
              <a:t>Integer 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的键类型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Map&lt;</a:t>
            </a:r>
            <a:r>
              <a:rPr lang="en-US" altLang="zh-CN" dirty="0" err="1" smtClean="0"/>
              <a:t>Integer,Penguin</a:t>
            </a:r>
            <a:r>
              <a:rPr lang="en-US" altLang="zh-CN" dirty="0" smtClean="0"/>
              <a:t>&gt;</a:t>
            </a:r>
            <a:endParaRPr lang="en-US" altLang="zh-CN" dirty="0" smtClean="0"/>
          </a:p>
        </p:txBody>
      </p:sp>
      <p:grpSp>
        <p:nvGrpSpPr>
          <p:cNvPr id="3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70" y="3143248"/>
            <a:ext cx="4119554" cy="2949680"/>
          </a:xfrm>
          <a:prstGeom prst="rect">
            <a:avLst/>
          </a:prstGeom>
        </p:spPr>
      </p:pic>
      <p:grpSp>
        <p:nvGrpSpPr>
          <p:cNvPr id="15" name="组合 56"/>
          <p:cNvGrpSpPr/>
          <p:nvPr/>
        </p:nvGrpSpPr>
        <p:grpSpPr>
          <a:xfrm>
            <a:off x="71406" y="3110355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19" name="组合 19"/>
          <p:cNvGrpSpPr/>
          <p:nvPr/>
        </p:nvGrpSpPr>
        <p:grpSpPr bwMode="auto">
          <a:xfrm>
            <a:off x="3214688" y="6096719"/>
            <a:ext cx="2786062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4287" y="99996"/>
            <a:ext cx="1800325" cy="900112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预习检查</a:t>
            </a:r>
            <a:endParaRPr lang="zh-CN" altLang="en-US" dirty="0" smtClean="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85786" y="1249380"/>
            <a:ext cx="7705725" cy="4679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List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、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Map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是否都继承自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Collection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接口 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和数组采用相同存储结构的集合类型是什么？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 err="1">
                <a:latin typeface="+mn-lt"/>
                <a:ea typeface="微软雅黑" panose="020B0503020204020204" pitchFamily="34" charset="-122"/>
              </a:rPr>
              <a:t>Iterator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接口的作用是什么？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</a:pPr>
            <a:endParaRPr lang="zh-CN" altLang="en-US" sz="2800" b="1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</a:pPr>
            <a:endParaRPr lang="en-US" altLang="zh-CN" sz="2800" b="1" dirty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144438" y="600075"/>
            <a:ext cx="1619250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1691680" y="3458245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1475656" y="1503363"/>
            <a:ext cx="213449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Collection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（不唯一，无序）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ArrayList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LinkedList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遍历集合的方法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3275856" y="3231893"/>
            <a:ext cx="377031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存储方式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执行效率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2987824" y="3360374"/>
            <a:ext cx="214313" cy="114874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-343619" y="346739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集合框架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1115616" y="1620837"/>
            <a:ext cx="357187" cy="404210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3635896" y="1412776"/>
            <a:ext cx="214313" cy="10081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51920" y="1340768"/>
            <a:ext cx="30243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（不唯一、有序）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Set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集合（唯一、无序）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6372200" y="1196752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660232" y="1124744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ArrayList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LinkedList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4283968" y="2924944"/>
            <a:ext cx="214313" cy="10081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4572000" y="2924944"/>
            <a:ext cx="4392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ArrayList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：长度可变的数组，存储空间连续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LinkedList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集合：链表式结构存储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AutoShape 3"/>
          <p:cNvSpPr/>
          <p:nvPr/>
        </p:nvSpPr>
        <p:spPr bwMode="auto">
          <a:xfrm>
            <a:off x="4357687" y="4005064"/>
            <a:ext cx="214313" cy="10081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4572000" y="4038163"/>
            <a:ext cx="4392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ArrayList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：遍历和随机访问效率高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LinkedList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集合：插入和删除效率高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AutoShape 3"/>
          <p:cNvSpPr/>
          <p:nvPr/>
        </p:nvSpPr>
        <p:spPr bwMode="auto">
          <a:xfrm>
            <a:off x="3493591" y="5157192"/>
            <a:ext cx="214313" cy="93610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877510" y="5042118"/>
            <a:ext cx="44903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增强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循环遍历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迭代器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Iterator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遍历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14422"/>
            <a:ext cx="8280920" cy="5143536"/>
          </a:xfrm>
        </p:spPr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292080" y="70285"/>
            <a:ext cx="3672532" cy="954107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回顾与作业</a:t>
            </a:r>
            <a:r>
              <a:rPr lang="zh-CN" altLang="en-US" dirty="0" smtClean="0"/>
              <a:t>点评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GB" dirty="0" smtClean="0"/>
              <a:t>写出运行结果</a:t>
            </a:r>
            <a:endParaRPr lang="zh-CN" altLang="en-GB" dirty="0" smtClean="0"/>
          </a:p>
          <a:p>
            <a:pPr eaLnBrk="1" hangingPunct="1"/>
            <a:endParaRPr lang="zh-CN" altLang="en-GB" dirty="0" smtClean="0"/>
          </a:p>
          <a:p>
            <a:pPr eaLnBrk="1" hangingPunct="1"/>
            <a:endParaRPr lang="zh-CN" altLang="en-GB" dirty="0" smtClean="0"/>
          </a:p>
          <a:p>
            <a:pPr eaLnBrk="1" hangingPunct="1"/>
            <a:endParaRPr lang="zh-CN" altLang="en-GB" dirty="0" smtClean="0"/>
          </a:p>
          <a:p>
            <a:pPr eaLnBrk="1" hangingPunct="1"/>
            <a:endParaRPr lang="zh-CN" altLang="en-GB" dirty="0" smtClean="0"/>
          </a:p>
          <a:p>
            <a:pPr eaLnBrk="1" hangingPunct="1"/>
            <a:endParaRPr lang="zh-CN" altLang="en-GB" dirty="0" smtClean="0"/>
          </a:p>
          <a:p>
            <a:pPr eaLnBrk="1" hangingPunct="1">
              <a:buFont typeface="Wingdings" panose="05000000000000000000" pitchFamily="2" charset="2"/>
              <a:buNone/>
            </a:pPr>
            <a:br>
              <a:rPr lang="zh-CN" altLang="en-GB" dirty="0" smtClean="0"/>
            </a:br>
            <a:endParaRPr lang="zh-CN" altLang="en-GB" dirty="0" smtClean="0"/>
          </a:p>
        </p:txBody>
      </p:sp>
      <p:sp>
        <p:nvSpPr>
          <p:cNvPr id="271363" name="AutoShape 3"/>
          <p:cNvSpPr>
            <a:spLocks noChangeArrowheads="1"/>
          </p:cNvSpPr>
          <p:nvPr/>
        </p:nvSpPr>
        <p:spPr bwMode="auto">
          <a:xfrm>
            <a:off x="827088" y="1771230"/>
            <a:ext cx="7739062" cy="4943918"/>
          </a:xfrm>
          <a:prstGeom prst="roundRect">
            <a:avLst>
              <a:gd name="adj" fmla="val 76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public static void main(String args[])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a[ ] = {0, 1, 2, 3, 4};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sum = 0;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try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		for (int i = 1; i &lt; 6; i++)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sum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sum + a[i];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("sum=" + sum);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catch (ArrayIndexOutOfBoundsException e)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数组越界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finally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GB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程序结束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6772303" y="5228805"/>
            <a:ext cx="1728787" cy="709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数组越界  </a:t>
            </a:r>
            <a:endParaRPr lang="zh-CN" altLang="en-US" b="1" dirty="0"/>
          </a:p>
          <a:p>
            <a:pPr algn="l">
              <a:defRPr/>
            </a:pPr>
            <a:r>
              <a:rPr lang="zh-CN" altLang="en-US" b="1" dirty="0"/>
              <a:t>程序结束 </a:t>
            </a:r>
            <a:endParaRPr lang="zh-CN" altLang="en-US" b="1" dirty="0"/>
          </a:p>
        </p:txBody>
      </p:sp>
      <p:sp>
        <p:nvSpPr>
          <p:cNvPr id="271376" name="AutoShape 16"/>
          <p:cNvSpPr>
            <a:spLocks noChangeArrowheads="1"/>
          </p:cNvSpPr>
          <p:nvPr/>
        </p:nvSpPr>
        <p:spPr bwMode="auto">
          <a:xfrm>
            <a:off x="846165" y="1771230"/>
            <a:ext cx="7726363" cy="46628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numOne = 10;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numTwo = 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try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 = numOne/numTwo;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catch (ArithmeticException 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除数不能为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0");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catch (Exception 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发现异常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finally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finally");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1377" name="AutoShape 17"/>
          <p:cNvSpPr>
            <a:spLocks noChangeArrowheads="1"/>
          </p:cNvSpPr>
          <p:nvPr/>
        </p:nvSpPr>
        <p:spPr bwMode="auto">
          <a:xfrm>
            <a:off x="6715172" y="5128816"/>
            <a:ext cx="1728787" cy="709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除数能不为</a:t>
            </a:r>
            <a:r>
              <a:rPr lang="en-US" altLang="zh-CN" b="1" dirty="0"/>
              <a:t>0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这是</a:t>
            </a:r>
            <a:r>
              <a:rPr lang="en-US" altLang="zh-CN" b="1" dirty="0"/>
              <a:t>finally </a:t>
            </a:r>
            <a:endParaRPr lang="en-US" altLang="zh-CN" b="1" dirty="0"/>
          </a:p>
        </p:txBody>
      </p:sp>
      <p:sp>
        <p:nvSpPr>
          <p:cNvPr id="271386" name="AutoShape 26"/>
          <p:cNvSpPr>
            <a:spLocks noChangeArrowheads="1"/>
          </p:cNvSpPr>
          <p:nvPr/>
        </p:nvSpPr>
        <p:spPr bwMode="auto">
          <a:xfrm>
            <a:off x="857278" y="1785926"/>
            <a:ext cx="7715250" cy="4635115"/>
          </a:xfrm>
          <a:prstGeom prst="roundRect">
            <a:avLst>
              <a:gd name="adj" fmla="val 3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add(int i) throws NullPointerException{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if(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==0)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throw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new NullPointerException();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("add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出现异常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Test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 = new Test();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try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t.add(0);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("add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方法返回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catch(Exception 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捕获异常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}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1382" name="AutoShape 22"/>
          <p:cNvSpPr>
            <a:spLocks noChangeArrowheads="1"/>
          </p:cNvSpPr>
          <p:nvPr/>
        </p:nvSpPr>
        <p:spPr bwMode="auto">
          <a:xfrm>
            <a:off x="6786632" y="5286388"/>
            <a:ext cx="170021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捕获异常 </a:t>
            </a:r>
            <a:endParaRPr lang="zh-CN" altLang="en-US" b="1" dirty="0"/>
          </a:p>
        </p:txBody>
      </p:sp>
      <p:grpSp>
        <p:nvGrpSpPr>
          <p:cNvPr id="14" name="组合 77"/>
          <p:cNvGrpSpPr/>
          <p:nvPr/>
        </p:nvGrpSpPr>
        <p:grpSpPr>
          <a:xfrm>
            <a:off x="102193" y="885750"/>
            <a:ext cx="1469411" cy="400110"/>
            <a:chOff x="2962268" y="5103147"/>
            <a:chExt cx="1469411" cy="400110"/>
          </a:xfrm>
        </p:grpSpPr>
        <p:pic>
          <p:nvPicPr>
            <p:cNvPr id="1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animBg="1"/>
      <p:bldP spid="271366" grpId="0" animBg="1"/>
      <p:bldP spid="271366" grpId="1" animBg="1"/>
      <p:bldP spid="271376" grpId="0" animBg="1"/>
      <p:bldP spid="271377" grpId="0" animBg="1"/>
      <p:bldP spid="271377" grpId="1" animBg="1"/>
      <p:bldP spid="271386" grpId="0" animBg="1"/>
      <p:bldP spid="2713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285728"/>
            <a:ext cx="3312492" cy="523220"/>
          </a:xfrm>
        </p:spPr>
        <p:txBody>
          <a:bodyPr/>
          <a:lstStyle/>
          <a:p>
            <a:r>
              <a:rPr lang="zh-CN" altLang="en-US" dirty="0"/>
              <a:t>回顾与作业点评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68760"/>
            <a:ext cx="7645398" cy="46571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1775" y="764704"/>
            <a:ext cx="1497897" cy="400110"/>
            <a:chOff x="1004978" y="3857625"/>
            <a:chExt cx="1497897" cy="400110"/>
          </a:xfrm>
        </p:grpSpPr>
        <p:pic>
          <p:nvPicPr>
            <p:cNvPr id="6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304" y="285728"/>
            <a:ext cx="1656308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本章任务</a:t>
            </a:r>
            <a:endParaRPr lang="zh-CN" altLang="en-US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保存和输出宠物信息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根据宠物昵称查找宠物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dirty="0" err="1" smtClean="0"/>
              <a:t>Iterator</a:t>
            </a:r>
            <a:r>
              <a:rPr lang="zh-CN" altLang="en-US" dirty="0" smtClean="0"/>
              <a:t>迭代显示存储在</a:t>
            </a:r>
            <a:r>
              <a:rPr lang="en-US" dirty="0" smtClean="0"/>
              <a:t>Map</a:t>
            </a:r>
            <a:r>
              <a:rPr lang="zh-CN" altLang="en-US" dirty="0" smtClean="0"/>
              <a:t>中的企鹅信息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使用泛型集合显示存储在</a:t>
            </a:r>
            <a:r>
              <a:rPr lang="en-US" dirty="0" smtClean="0"/>
              <a:t>Map</a:t>
            </a:r>
            <a:r>
              <a:rPr lang="zh-CN" altLang="en-US" dirty="0" smtClean="0"/>
              <a:t>中的企鹅信息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41" y="2824550"/>
            <a:ext cx="3101385" cy="34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94" y="3554952"/>
            <a:ext cx="3871566" cy="151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94" y="2996952"/>
            <a:ext cx="4291163" cy="219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41" y="3238550"/>
            <a:ext cx="3670292" cy="262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15206" y="285728"/>
            <a:ext cx="1749406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本章目标</a:t>
            </a:r>
            <a:endParaRPr lang="zh-CN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掌握集合框架包含的内容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的使用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的使用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err="1" smtClean="0"/>
              <a:t>Iterator</a:t>
            </a:r>
            <a:r>
              <a:rPr lang="zh-CN" altLang="en-US" dirty="0" smtClean="0"/>
              <a:t>的使用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掌握泛型集合的使用</a:t>
            </a:r>
            <a:endParaRPr lang="zh-CN" altLang="en-US" dirty="0" smtClean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15206" y="321468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15206" y="2214554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15206" y="1643050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2" name="Rectangle 121"/>
          <p:cNvSpPr>
            <a:spLocks noGrp="1" noChangeArrowheads="1"/>
          </p:cNvSpPr>
          <p:nvPr>
            <p:ph type="title"/>
          </p:nvPr>
        </p:nvSpPr>
        <p:spPr bwMode="auto">
          <a:xfrm>
            <a:off x="5435600" y="285728"/>
            <a:ext cx="352901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为什么使用集合框架 </a:t>
            </a:r>
            <a:endParaRPr lang="zh-CN" altLang="en-US" dirty="0" smtClean="0"/>
          </a:p>
        </p:txBody>
      </p:sp>
      <p:graphicFrame>
        <p:nvGraphicFramePr>
          <p:cNvPr id="553986" name="Group 2"/>
          <p:cNvGraphicFramePr>
            <a:graphicFrameLocks noGrp="1"/>
          </p:cNvGraphicFramePr>
          <p:nvPr>
            <p:ph idx="1"/>
          </p:nvPr>
        </p:nvGraphicFramePr>
        <p:xfrm>
          <a:off x="857224" y="1768786"/>
          <a:ext cx="7645402" cy="731520"/>
        </p:xfrm>
        <a:graphic>
          <a:graphicData uri="http://schemas.openxmlformats.org/drawingml/2006/table">
            <a:tbl>
              <a:tblPr/>
              <a:tblGrid>
                <a:gridCol w="381721"/>
                <a:gridCol w="383291"/>
                <a:gridCol w="336165"/>
                <a:gridCol w="427275"/>
                <a:gridCol w="383291"/>
                <a:gridCol w="381720"/>
                <a:gridCol w="381721"/>
                <a:gridCol w="383291"/>
                <a:gridCol w="381720"/>
                <a:gridCol w="383291"/>
                <a:gridCol w="381721"/>
                <a:gridCol w="381720"/>
                <a:gridCol w="383291"/>
                <a:gridCol w="381721"/>
                <a:gridCol w="381720"/>
                <a:gridCol w="383291"/>
                <a:gridCol w="381721"/>
                <a:gridCol w="303176"/>
                <a:gridCol w="356587"/>
                <a:gridCol w="486968"/>
              </a:tblGrid>
              <a:tr h="577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学员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学员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4034" name="Group 50"/>
          <p:cNvGraphicFramePr>
            <a:graphicFrameLocks noGrp="1"/>
          </p:cNvGraphicFramePr>
          <p:nvPr>
            <p:ph sz="quarter" idx="4294967295"/>
          </p:nvPr>
        </p:nvGraphicFramePr>
        <p:xfrm>
          <a:off x="857224" y="4852988"/>
          <a:ext cx="6996112" cy="396240"/>
        </p:xfrm>
        <a:graphic>
          <a:graphicData uri="http://schemas.openxmlformats.org/drawingml/2006/table">
            <a:tbl>
              <a:tblPr/>
              <a:tblGrid>
                <a:gridCol w="874712"/>
                <a:gridCol w="700088"/>
                <a:gridCol w="787400"/>
                <a:gridCol w="787400"/>
                <a:gridCol w="827087"/>
                <a:gridCol w="735013"/>
                <a:gridCol w="738187"/>
                <a:gridCol w="661988"/>
                <a:gridCol w="884237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代码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代码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591" name="Rectangle 47"/>
          <p:cNvSpPr>
            <a:spLocks noChangeArrowheads="1"/>
          </p:cNvSpPr>
          <p:nvPr/>
        </p:nvSpPr>
        <p:spPr bwMode="auto">
          <a:xfrm>
            <a:off x="684213" y="2563813"/>
            <a:ext cx="7488237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如何存储每天的新闻信息？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36592" name="Rectangle 48"/>
          <p:cNvSpPr>
            <a:spLocks noChangeArrowheads="1"/>
          </p:cNvSpPr>
          <p:nvPr/>
        </p:nvSpPr>
        <p:spPr bwMode="auto">
          <a:xfrm>
            <a:off x="684213" y="3789363"/>
            <a:ext cx="8064500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如何存储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ACCP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课程的代码与课程信息，能够通过代码方便地获得课程信息？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36593" name="AutoShape 49"/>
          <p:cNvSpPr>
            <a:spLocks noChangeArrowheads="1"/>
          </p:cNvSpPr>
          <p:nvPr/>
        </p:nvSpPr>
        <p:spPr bwMode="gray">
          <a:xfrm>
            <a:off x="1331913" y="6021388"/>
            <a:ext cx="5954731" cy="69376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如果并不知道程序运行时会需要多少对象，或者</a:t>
            </a:r>
            <a:r>
              <a:rPr lang="zh-CN" altLang="en-US" b="1" dirty="0" smtClean="0"/>
              <a:t>需要</a:t>
            </a:r>
            <a:endParaRPr lang="en-US" altLang="zh-CN" b="1" dirty="0" smtClean="0"/>
          </a:p>
          <a:p>
            <a:pPr algn="l" eaLnBrk="0" hangingPunct="0">
              <a:defRPr/>
            </a:pPr>
            <a:r>
              <a:rPr lang="zh-CN" altLang="en-US" b="1" dirty="0" smtClean="0"/>
              <a:t>更</a:t>
            </a:r>
            <a:r>
              <a:rPr lang="zh-CN" altLang="en-US" b="1" dirty="0"/>
              <a:t>复杂方式存储对象</a:t>
            </a:r>
            <a:r>
              <a:rPr lang="en-US" altLang="zh-CN" b="1" dirty="0"/>
              <a:t>——</a:t>
            </a:r>
            <a:r>
              <a:rPr lang="zh-CN" altLang="en-US" b="1" dirty="0"/>
              <a:t>可以使用</a:t>
            </a:r>
            <a:r>
              <a:rPr lang="en-US" altLang="zh-CN" b="1" dirty="0"/>
              <a:t>Java</a:t>
            </a:r>
            <a:r>
              <a:rPr lang="zh-CN" altLang="en-US" b="1" dirty="0"/>
              <a:t>集合框架</a:t>
            </a:r>
            <a:endParaRPr lang="zh-CN" altLang="en-US" b="1" dirty="0"/>
          </a:p>
        </p:txBody>
      </p:sp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3635375" y="1916113"/>
            <a:ext cx="1295400" cy="366712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</a:rPr>
              <a:t>一维数组</a:t>
            </a:r>
            <a:endParaRPr lang="zh-CN" altLang="en-US" b="1">
              <a:solidFill>
                <a:srgbClr val="0033CC"/>
              </a:solidFill>
            </a:endParaRPr>
          </a:p>
        </p:txBody>
      </p:sp>
      <p:graphicFrame>
        <p:nvGraphicFramePr>
          <p:cNvPr id="554056" name="Group 72"/>
          <p:cNvGraphicFramePr>
            <a:graphicFrameLocks noGrp="1"/>
          </p:cNvGraphicFramePr>
          <p:nvPr/>
        </p:nvGraphicFramePr>
        <p:xfrm>
          <a:off x="857224" y="5589588"/>
          <a:ext cx="7054850" cy="396240"/>
        </p:xfrm>
        <a:graphic>
          <a:graphicData uri="http://schemas.openxmlformats.org/drawingml/2006/table">
            <a:tbl>
              <a:tblPr/>
              <a:tblGrid>
                <a:gridCol w="862012"/>
                <a:gridCol w="735013"/>
                <a:gridCol w="798512"/>
                <a:gridCol w="796925"/>
                <a:gridCol w="885825"/>
                <a:gridCol w="679450"/>
                <a:gridCol w="712788"/>
                <a:gridCol w="649287"/>
                <a:gridCol w="935038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课程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课程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639" name="AutoShape 95"/>
          <p:cNvSpPr>
            <a:spLocks noChangeArrowheads="1"/>
          </p:cNvSpPr>
          <p:nvPr/>
        </p:nvSpPr>
        <p:spPr bwMode="auto">
          <a:xfrm>
            <a:off x="571472" y="4921267"/>
            <a:ext cx="215900" cy="936625"/>
          </a:xfrm>
          <a:prstGeom prst="curvedRightArrow">
            <a:avLst>
              <a:gd name="adj1" fmla="val 86765"/>
              <a:gd name="adj2" fmla="val 173529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36640" name="Text Box 96"/>
          <p:cNvSpPr txBox="1">
            <a:spLocks noChangeArrowheads="1"/>
          </p:cNvSpPr>
          <p:nvPr/>
        </p:nvSpPr>
        <p:spPr bwMode="auto">
          <a:xfrm>
            <a:off x="1042988" y="5229225"/>
            <a:ext cx="1295400" cy="366713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</a:rPr>
              <a:t>一一对应</a:t>
            </a:r>
            <a:endParaRPr lang="zh-CN" altLang="en-US" b="1">
              <a:solidFill>
                <a:srgbClr val="0033CC"/>
              </a:solidFill>
            </a:endParaRPr>
          </a:p>
        </p:txBody>
      </p:sp>
      <p:graphicFrame>
        <p:nvGraphicFramePr>
          <p:cNvPr id="554080" name="Group 96"/>
          <p:cNvGraphicFramePr>
            <a:graphicFrameLocks noGrp="1"/>
          </p:cNvGraphicFramePr>
          <p:nvPr/>
        </p:nvGraphicFramePr>
        <p:xfrm>
          <a:off x="857224" y="3141663"/>
          <a:ext cx="7561263" cy="396240"/>
        </p:xfrm>
        <a:graphic>
          <a:graphicData uri="http://schemas.openxmlformats.org/drawingml/2006/table">
            <a:tbl>
              <a:tblPr/>
              <a:tblGrid>
                <a:gridCol w="936625"/>
                <a:gridCol w="719138"/>
                <a:gridCol w="849312"/>
                <a:gridCol w="833438"/>
                <a:gridCol w="981075"/>
                <a:gridCol w="865187"/>
                <a:gridCol w="719138"/>
                <a:gridCol w="720725"/>
                <a:gridCol w="936625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新闻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新闻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663" name="AutoShape 119"/>
          <p:cNvSpPr>
            <a:spLocks noChangeArrowheads="1"/>
          </p:cNvSpPr>
          <p:nvPr/>
        </p:nvSpPr>
        <p:spPr bwMode="auto">
          <a:xfrm>
            <a:off x="5435600" y="2276475"/>
            <a:ext cx="3351242" cy="715089"/>
          </a:xfrm>
          <a:prstGeom prst="wedgeRoundRectCallout">
            <a:avLst>
              <a:gd name="adj1" fmla="val -50652"/>
              <a:gd name="adj2" fmla="val 127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每天的新闻总数不确定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，太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少浪费空间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，太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多空间不足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311" name="Rectangle 120"/>
          <p:cNvSpPr>
            <a:spLocks noChangeArrowheads="1"/>
          </p:cNvSpPr>
          <p:nvPr/>
        </p:nvSpPr>
        <p:spPr bwMode="auto">
          <a:xfrm>
            <a:off x="684213" y="1196678"/>
            <a:ext cx="8174037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存储一个班学员信息，假定一个班容纳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20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名</a:t>
            </a: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学员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 flipH="1" flipV="1">
            <a:off x="4929190" y="2857496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1" grpId="0"/>
      <p:bldP spid="236592" grpId="0"/>
      <p:bldP spid="236593" grpId="0" animBg="1"/>
      <p:bldP spid="236639" grpId="0" animBg="1"/>
      <p:bldP spid="236640" grpId="0"/>
      <p:bldP spid="23666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8414</Words>
  <Application>WPS 演示</Application>
  <PresentationFormat>全屏显示(4:3)</PresentationFormat>
  <Paragraphs>930</Paragraphs>
  <Slides>42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新宋体</vt:lpstr>
      <vt:lpstr>模板</vt:lpstr>
      <vt:lpstr>PowerPoint 演示文稿</vt:lpstr>
      <vt:lpstr>课程地位</vt:lpstr>
      <vt:lpstr>本课目标</vt:lpstr>
      <vt:lpstr>预习检查</vt:lpstr>
      <vt:lpstr>回顾与作业点评2-1</vt:lpstr>
      <vt:lpstr>回顾与作业点评2-2</vt:lpstr>
      <vt:lpstr>本章任务</vt:lpstr>
      <vt:lpstr>本章目标</vt:lpstr>
      <vt:lpstr>为什么使用集合框架 </vt:lpstr>
      <vt:lpstr>Java集合框架包含的内容2-1</vt:lpstr>
      <vt:lpstr>Java集合框架包含的内容2-2</vt:lpstr>
      <vt:lpstr>List接口的实现类 </vt:lpstr>
      <vt:lpstr>ArrayList集合类5-1</vt:lpstr>
      <vt:lpstr>ArrayList集合类5-2 </vt:lpstr>
      <vt:lpstr>ArrayList集合类5-3</vt:lpstr>
      <vt:lpstr>ArrayList集合类5-4 </vt:lpstr>
      <vt:lpstr>ArrayList集合类5-5</vt:lpstr>
      <vt:lpstr>学员操作——使用List存储企鹅信息</vt:lpstr>
      <vt:lpstr>共性问题集中讲解</vt:lpstr>
      <vt:lpstr>LinkedList集合类3-1</vt:lpstr>
      <vt:lpstr>LinkedList集合类3-2</vt:lpstr>
      <vt:lpstr>LinkedList集合类3-3</vt:lpstr>
      <vt:lpstr>Set接口3-1</vt:lpstr>
      <vt:lpstr>Set接口3-2</vt:lpstr>
      <vt:lpstr>Set接口3-3</vt:lpstr>
      <vt:lpstr>小结</vt:lpstr>
      <vt:lpstr> Map接口3-1 </vt:lpstr>
      <vt:lpstr> Map接口3-2 </vt:lpstr>
      <vt:lpstr>Map接口3-3</vt:lpstr>
      <vt:lpstr>学员操作——根据宠物昵称查找宠物</vt:lpstr>
      <vt:lpstr>共性问题集中讲解</vt:lpstr>
      <vt:lpstr>迭代器Iterator2-1</vt:lpstr>
      <vt:lpstr>迭代器Iterator2-2</vt:lpstr>
      <vt:lpstr>学员操作—使用Iterator迭代Map中的企鹅信息</vt:lpstr>
      <vt:lpstr>共性问题集中讲解</vt:lpstr>
      <vt:lpstr>泛型集合3-1</vt:lpstr>
      <vt:lpstr>泛型集合3-2</vt:lpstr>
      <vt:lpstr>泛型集合3-3</vt:lpstr>
      <vt:lpstr>学员操作—使用泛型集合显示存储在Map中的企鹅信息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953</cp:revision>
  <dcterms:created xsi:type="dcterms:W3CDTF">2006-03-08T06:55:00Z</dcterms:created>
  <dcterms:modified xsi:type="dcterms:W3CDTF">2020-11-20T07:03:08Z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