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51"/>
  </p:handoutMasterIdLst>
  <p:sldIdLst>
    <p:sldId id="338" r:id="rId3"/>
    <p:sldId id="296" r:id="rId4"/>
    <p:sldId id="297" r:id="rId6"/>
    <p:sldId id="293" r:id="rId7"/>
    <p:sldId id="290" r:id="rId8"/>
    <p:sldId id="291" r:id="rId9"/>
    <p:sldId id="332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33" r:id="rId25"/>
    <p:sldId id="312" r:id="rId26"/>
    <p:sldId id="313" r:id="rId27"/>
    <p:sldId id="314" r:id="rId28"/>
    <p:sldId id="334" r:id="rId29"/>
    <p:sldId id="315" r:id="rId30"/>
    <p:sldId id="33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6" r:id="rId48"/>
    <p:sldId id="337" r:id="rId49"/>
    <p:sldId id="341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EEE"/>
    <a:srgbClr val="D2A000"/>
    <a:srgbClr val="836F23"/>
    <a:srgbClr val="2BAEE9"/>
    <a:srgbClr val="FFC000"/>
    <a:srgbClr val="00D0AB"/>
    <a:srgbClr val="008000"/>
    <a:srgbClr val="168E8E"/>
    <a:srgbClr val="C3D0A8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88927" autoAdjust="0"/>
  </p:normalViewPr>
  <p:slideViewPr>
    <p:cSldViewPr>
      <p:cViewPr>
        <p:scale>
          <a:sx n="80" d="100"/>
          <a:sy n="80" d="100"/>
        </p:scale>
        <p:origin x="-1272" y="-54"/>
      </p:cViewPr>
      <p:guideLst>
        <p:guide orient="horz" pos="2117"/>
        <p:guide pos="2880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2808" y="-108"/>
      </p:cViewPr>
      <p:guideLst>
        <p:guide orient="horz" pos="282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尽量采用效果展示图或现场演示的方式，让学员对今天所学内容有直观的感受。</a:t>
            </a:r>
            <a:endParaRPr lang="zh-CN" alt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演示示例：</a:t>
            </a:r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==</a:t>
            </a: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equals()</a:t>
            </a:r>
            <a:endParaRPr lang="en-US" altLang="zh-CN" b="1" dirty="0" smtClean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演示示例：</a:t>
            </a:r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忽略大小写的字符串比较</a:t>
            </a:r>
            <a:endParaRPr lang="en-US" altLang="zh-CN" b="1" dirty="0" smtClean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F31F-9725-4BCD-9F64-A8A4EA6934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演示示例：</a:t>
            </a:r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字符串连接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教学指导：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zh-CN" altLang="en-US" dirty="0" smtClean="0">
                <a:latin typeface="Calibri" panose="020F0502020204030204" pitchFamily="34" charset="0"/>
              </a:rPr>
              <a:t>技术顾问简单</a:t>
            </a:r>
            <a:r>
              <a:rPr lang="zh-CN" altLang="en-US" dirty="0" smtClean="0">
                <a:latin typeface="Calibri" panose="020F0502020204030204" pitchFamily="34" charset="0"/>
              </a:rPr>
              <a:t>描述方法的含义及用法，让学员有个初步印象即可，后面通过案例进一步学习用法</a:t>
            </a:r>
            <a:endParaRPr lang="zh-CN" altLang="en-US" dirty="0" smtClean="0">
              <a:latin typeface="Calibri" panose="020F0502020204030204" pitchFamily="34" charset="0"/>
            </a:endParaRPr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5D19C16-D637-4D4D-A8B0-B43B5A2072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演示示例：</a:t>
            </a:r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字符串提取</a:t>
            </a:r>
            <a:endParaRPr lang="en-US" altLang="zh-CN" b="1" dirty="0" smtClean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36A1E-9C88-471B-9B00-1D99964A9A6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index1+1    index2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演示示例：字符串拆分</a:t>
            </a:r>
            <a:endParaRPr lang="en-US" altLang="zh-CN" b="1" dirty="0" smtClean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F31F-9725-4BCD-9F64-A8A4EA6934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演示示例：字符串长度</a:t>
            </a:r>
            <a:endParaRPr lang="en-US" altLang="zh-CN" b="1" dirty="0" smtClean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演示示例：字符串比较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演示示例：</a:t>
            </a:r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==</a:t>
            </a: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equals()</a:t>
            </a:r>
            <a:endParaRPr lang="en-US" altLang="zh-CN" b="1" dirty="0" smtClean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演示示例：</a:t>
            </a:r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忽略大小写的字符串比较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演示示例：</a:t>
            </a:r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字符串连接</a:t>
            </a:r>
            <a:endParaRPr lang="en-US" altLang="zh-CN" b="1" dirty="0" smtClean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教学指导：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zh-CN" altLang="en-US" dirty="0" smtClean="0">
                <a:latin typeface="Calibri" panose="020F0502020204030204" pitchFamily="34" charset="0"/>
              </a:rPr>
              <a:t>技术顾问简单</a:t>
            </a:r>
            <a:r>
              <a:rPr lang="zh-CN" altLang="en-US" dirty="0" smtClean="0">
                <a:latin typeface="Calibri" panose="020F0502020204030204" pitchFamily="34" charset="0"/>
              </a:rPr>
              <a:t>描述方法的含义及用法，让学员有个初步印象即可，后面通过案例进一步学习用法</a:t>
            </a:r>
            <a:endParaRPr lang="zh-CN" altLang="en-US" dirty="0" smtClean="0">
              <a:latin typeface="Calibri" panose="020F0502020204030204" pitchFamily="34" charset="0"/>
            </a:endParaRPr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5D19C16-D637-4D4D-A8B0-B43B5A2072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演示示例：</a:t>
            </a:r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字符串提取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演示示例：字符串拆分</a:t>
            </a:r>
            <a:endParaRPr lang="en-US" altLang="zh-CN" b="1" dirty="0" smtClean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演示示例：</a:t>
            </a:r>
            <a:r>
              <a:rPr lang="en-US" altLang="zh-CN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StringBuffer</a:t>
            </a: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类的使用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演示示例：</a:t>
            </a:r>
            <a:r>
              <a:rPr lang="en-US" altLang="zh-CN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Random</a:t>
            </a: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类</a:t>
            </a:r>
            <a:endParaRPr lang="zh-CN" altLang="en-US" dirty="0" smtClean="0">
              <a:solidFill>
                <a:srgbClr val="FFFF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演示示例：获取系统时间</a:t>
            </a:r>
            <a:endParaRPr lang="en-US" altLang="zh-CN" b="1" dirty="0" smtClean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/>
          <a:lstStyle/>
          <a:p>
            <a:r>
              <a:rPr lang="zh-CN" altLang="en-US" smtClean="0">
                <a:latin typeface="Calibri" panose="020F0502020204030204" pitchFamily="34" charset="0"/>
              </a:rPr>
              <a:t>假钞的笑话</a:t>
            </a:r>
            <a:endParaRPr lang="zh-CN" altLang="en-US" smtClean="0">
              <a:latin typeface="Calibri" panose="020F0502020204030204" pitchFamily="34" charset="0"/>
            </a:endParaRPr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CDBF512-E536-460A-9A84-6AD8DC3B0E9D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演示示例：</a:t>
            </a:r>
            <a:r>
              <a:rPr lang="en-US" altLang="zh-CN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Calendar</a:t>
            </a: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类的使用</a:t>
            </a:r>
            <a:endParaRPr lang="en-US" altLang="zh-CN" b="1" dirty="0" smtClean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F31F-9725-4BCD-9F64-A8A4EA6934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演示示例：使用枚举</a:t>
            </a:r>
            <a:endParaRPr lang="zh-CN" altLang="en-US" dirty="0" smtClean="0">
              <a:solidFill>
                <a:srgbClr val="FFFF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F31F-9725-4BCD-9F64-A8A4EA6934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演示示例：包装类的构造方法</a:t>
            </a:r>
            <a:endParaRPr lang="zh-CN" altLang="en-US" dirty="0" smtClean="0">
              <a:solidFill>
                <a:srgbClr val="FFFF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ACD</a:t>
            </a:r>
            <a:endParaRPr lang="en-US" altLang="zh-CN" dirty="0" smtClean="0"/>
          </a:p>
          <a:p>
            <a:r>
              <a:rPr lang="en-US" altLang="zh-CN" dirty="0" smtClean="0"/>
              <a:t>BD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演示示例：字符串长度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演示示例：字符串比较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4429124" y="190478"/>
            <a:ext cx="4471990" cy="681541"/>
          </a:xfrm>
          <a:prstGeom prst="rect">
            <a:avLst/>
          </a:prstGeom>
          <a:solidFill>
            <a:schemeClr val="bg1"/>
          </a:solidFill>
        </p:spPr>
        <p:txBody>
          <a:bodyPr rtlCol="0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6" name="文本占位符 2"/>
          <p:cNvSpPr>
            <a:spLocks noGrp="1"/>
          </p:cNvSpPr>
          <p:nvPr>
            <p:ph type="body" idx="13"/>
          </p:nvPr>
        </p:nvSpPr>
        <p:spPr bwMode="auto">
          <a:xfrm>
            <a:off x="827088" y="1028278"/>
            <a:ext cx="7643812" cy="45254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5286380" y="190478"/>
            <a:ext cx="3614734" cy="681541"/>
          </a:xfrm>
          <a:prstGeom prst="rect">
            <a:avLst/>
          </a:prstGeom>
          <a:solidFill>
            <a:schemeClr val="bg1"/>
          </a:solidFill>
        </p:spPr>
        <p:txBody>
          <a:bodyPr rtlCol="0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85813" y="1047752"/>
            <a:ext cx="7643812" cy="45254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pic>
        <p:nvPicPr>
          <p:cNvPr id="8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6854" y="6213310"/>
            <a:ext cx="871531" cy="464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465669"/>
            <a:ext cx="3429024" cy="5820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1142984"/>
            <a:ext cx="6643734" cy="4857784"/>
          </a:xfrm>
        </p:spPr>
        <p:txBody>
          <a:bodyPr>
            <a:normAutofit/>
          </a:bodyPr>
          <a:lstStyle>
            <a:lvl1pPr>
              <a:buClr>
                <a:srgbClr val="7CC049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7CC049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SzPct val="80000"/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7164288" y="380979"/>
            <a:ext cx="1622554" cy="476253"/>
          </a:xfrm>
          <a:solidFill>
            <a:srgbClr val="30383A"/>
          </a:solidFill>
        </p:spPr>
        <p:txBody>
          <a:bodyPr>
            <a:noAutofit/>
          </a:bodyPr>
          <a:lstStyle>
            <a:lvl1pPr algn="r"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27088" y="1028278"/>
            <a:ext cx="7643812" cy="45254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571500"/>
            <a:ext cx="9144000" cy="2117"/>
          </a:xfrm>
          <a:prstGeom prst="line">
            <a:avLst/>
          </a:prstGeom>
          <a:ln w="19050">
            <a:solidFill>
              <a:srgbClr val="56B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214810" y="190501"/>
            <a:ext cx="4686303" cy="6815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10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56854" y="6286520"/>
            <a:ext cx="871531" cy="39099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Wingdings" panose="05000000000000000000" pitchFamily="2" charset="2"/>
        <a:buChar char="u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png"/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1.png"/><Relationship Id="rId2" Type="http://schemas.openxmlformats.org/officeDocument/2006/relationships/image" Target="../media/image22.wmf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png"/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1.png"/><Relationship Id="rId2" Type="http://schemas.openxmlformats.org/officeDocument/2006/relationships/image" Target="../media/image22.wmf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/>
        </p:nvSpPr>
        <p:spPr bwMode="auto">
          <a:xfrm>
            <a:off x="2466480" y="1604798"/>
            <a:ext cx="6858049" cy="14689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 实用类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1255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所有</a:t>
            </a:r>
            <a:r>
              <a:rPr lang="zh-CN" altLang="en-US" sz="2000" dirty="0"/>
              <a:t>包装类都有如下方法</a:t>
            </a:r>
            <a:endParaRPr lang="en-US" sz="2000" dirty="0"/>
          </a:p>
          <a:p>
            <a:pPr marL="457200" lvl="3" indent="0">
              <a:buSzPct val="100000"/>
              <a:buNone/>
            </a:pPr>
            <a:r>
              <a:rPr lang="en-US" sz="1800" dirty="0"/>
              <a:t>public static Type </a:t>
            </a:r>
            <a:r>
              <a:rPr lang="en-US" sz="1800" dirty="0" err="1"/>
              <a:t>valueOf</a:t>
            </a:r>
            <a:r>
              <a:rPr lang="en-US" sz="1800" dirty="0"/>
              <a:t>(type value)</a:t>
            </a:r>
            <a:endParaRPr lang="en-US" sz="1800" dirty="0"/>
          </a:p>
          <a:p>
            <a:pPr marL="457200" lvl="4" indent="0">
              <a:buSzPct val="100000"/>
              <a:buNone/>
            </a:pPr>
            <a:r>
              <a:rPr lang="zh-CN" altLang="en-US" sz="1800" dirty="0"/>
              <a:t>如：</a:t>
            </a:r>
            <a:r>
              <a:rPr lang="en-US" sz="1800" dirty="0"/>
              <a:t> Integer </a:t>
            </a:r>
            <a:r>
              <a:rPr lang="en-US" sz="1800" dirty="0" err="1"/>
              <a:t>intValue</a:t>
            </a:r>
            <a:r>
              <a:rPr lang="en-US" sz="1800" dirty="0"/>
              <a:t> = </a:t>
            </a:r>
            <a:r>
              <a:rPr lang="en-US" sz="1800" dirty="0" err="1"/>
              <a:t>Integer.valueOf</a:t>
            </a:r>
            <a:r>
              <a:rPr lang="en-US" sz="1800" dirty="0"/>
              <a:t>(21);</a:t>
            </a:r>
            <a:endParaRPr lang="en-US" sz="1800" dirty="0"/>
          </a:p>
          <a:p>
            <a:pPr marL="342900" lvl="1" indent="-342900"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/>
              <a:t>除</a:t>
            </a:r>
            <a:r>
              <a:rPr lang="en-US" sz="2000" dirty="0"/>
              <a:t>Character</a:t>
            </a:r>
            <a:r>
              <a:rPr lang="zh-CN" altLang="en-US" sz="2000" dirty="0"/>
              <a:t>类外，其他包装类都有如下方法</a:t>
            </a:r>
            <a:endParaRPr lang="en-US" sz="2000" dirty="0"/>
          </a:p>
          <a:p>
            <a:pPr marL="457200" lvl="3" indent="0">
              <a:buSzPct val="100000"/>
              <a:buNone/>
            </a:pPr>
            <a:r>
              <a:rPr lang="en-US" sz="1800" dirty="0"/>
              <a:t>public static Type </a:t>
            </a:r>
            <a:r>
              <a:rPr lang="en-US" sz="1800" dirty="0" err="1"/>
              <a:t>valueOf</a:t>
            </a:r>
            <a:r>
              <a:rPr lang="en-US" sz="1800" dirty="0"/>
              <a:t>(String s)</a:t>
            </a:r>
            <a:endParaRPr lang="en-US" sz="1800" dirty="0"/>
          </a:p>
          <a:p>
            <a:pPr marL="457200" lvl="4" indent="0">
              <a:buSzPct val="100000"/>
              <a:buNone/>
            </a:pPr>
            <a:r>
              <a:rPr lang="zh-CN" altLang="en-US" sz="1800" dirty="0"/>
              <a:t>如：</a:t>
            </a:r>
            <a:r>
              <a:rPr lang="en-US" sz="1800" dirty="0"/>
              <a:t> Integer </a:t>
            </a:r>
            <a:r>
              <a:rPr lang="en-US" sz="1800" dirty="0" err="1"/>
              <a:t>intValue</a:t>
            </a:r>
            <a:r>
              <a:rPr lang="en-US" sz="1800" dirty="0"/>
              <a:t> = </a:t>
            </a:r>
            <a:r>
              <a:rPr lang="en-US" sz="1800" dirty="0" err="1"/>
              <a:t>Integer.valueOf</a:t>
            </a:r>
            <a:r>
              <a:rPr lang="en-US" sz="1800" dirty="0"/>
              <a:t>("21");</a:t>
            </a:r>
            <a:endParaRPr lang="en-US" sz="1800" dirty="0"/>
          </a:p>
          <a:p>
            <a:pPr marL="342900" lvl="2" indent="-342900">
              <a:buSzPct val="100000"/>
              <a:buFont typeface="Wingdings" panose="05000000000000000000" pitchFamily="2" charset="2"/>
              <a:buChar char="n"/>
            </a:pPr>
            <a:endParaRPr lang="en-US" sz="20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 smtClean="0"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</p:txBody>
      </p:sp>
      <p:sp>
        <p:nvSpPr>
          <p:cNvPr id="26626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500694" y="265213"/>
            <a:ext cx="3500431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dirty="0"/>
              <a:t>包装类的常用方法</a:t>
            </a:r>
            <a:r>
              <a:rPr lang="en-US" altLang="en-US" dirty="0"/>
              <a:t>4-1</a:t>
            </a:r>
            <a:endParaRPr lang="zh-CN" altLang="en-US" dirty="0"/>
          </a:p>
        </p:txBody>
      </p:sp>
      <p:sp>
        <p:nvSpPr>
          <p:cNvPr id="26628" name="AutoShape 49"/>
          <p:cNvSpPr>
            <a:spLocks noChangeArrowheads="1"/>
          </p:cNvSpPr>
          <p:nvPr/>
        </p:nvSpPr>
        <p:spPr bwMode="auto">
          <a:xfrm>
            <a:off x="1285875" y="4871481"/>
            <a:ext cx="6000750" cy="36933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CCFF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dirty="0" smtClean="0">
                <a:latin typeface="Arial" panose="020B0604020202020204" pitchFamily="34" charset="0"/>
              </a:rPr>
              <a:t>Double </a:t>
            </a:r>
            <a:r>
              <a:rPr lang="en-US" dirty="0" err="1">
                <a:latin typeface="Arial" panose="020B0604020202020204" pitchFamily="34" charset="0"/>
              </a:rPr>
              <a:t>doubleValue</a:t>
            </a:r>
            <a:r>
              <a:rPr lang="en-US" dirty="0">
                <a:latin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</a:rPr>
              <a:t>Double.valueOf</a:t>
            </a:r>
            <a:r>
              <a:rPr lang="en-US" dirty="0">
                <a:latin typeface="Arial" panose="020B0604020202020204" pitchFamily="34" charset="0"/>
              </a:rPr>
              <a:t> ("</a:t>
            </a:r>
            <a:r>
              <a:rPr lang="en-US" dirty="0" err="1">
                <a:latin typeface="Arial" panose="020B0604020202020204" pitchFamily="34" charset="0"/>
              </a:rPr>
              <a:t>abc</a:t>
            </a:r>
            <a:r>
              <a:rPr lang="en-US" dirty="0">
                <a:latin typeface="Arial" panose="020B0604020202020204" pitchFamily="34" charset="0"/>
              </a:rPr>
              <a:t>");</a:t>
            </a:r>
            <a:r>
              <a:rPr lang="zh-CN" altLang="en-US" b="1" dirty="0">
                <a:sym typeface="Wingdings" panose="05000000000000000000" pitchFamily="2" charset="2"/>
              </a:rPr>
              <a:t>正确吗？</a:t>
            </a:r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467545" y="4073544"/>
            <a:ext cx="531315" cy="666754"/>
            <a:chOff x="714348" y="642924"/>
            <a:chExt cx="531315" cy="500066"/>
          </a:xfrm>
        </p:grpSpPr>
        <p:sp>
          <p:nvSpPr>
            <p:cNvPr id="6" name="矩形 5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53126" y="706148"/>
              <a:ext cx="441146" cy="399925"/>
              <a:chOff x="753126" y="706148"/>
              <a:chExt cx="441146" cy="399925"/>
            </a:xfrm>
          </p:grpSpPr>
          <p:pic>
            <p:nvPicPr>
              <p:cNvPr id="8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1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53126" y="921407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81374" y="712071"/>
                <a:ext cx="233798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灯片编号占位符 2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572132" y="265213"/>
            <a:ext cx="3428993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dirty="0"/>
              <a:t>包装类的常用方法</a:t>
            </a:r>
            <a:r>
              <a:rPr lang="en-US" altLang="en-US" dirty="0"/>
              <a:t>4-2</a:t>
            </a:r>
            <a:endParaRPr lang="zh-CN" altLang="en-US" dirty="0"/>
          </a:p>
        </p:txBody>
      </p:sp>
      <p:sp>
        <p:nvSpPr>
          <p:cNvPr id="24579" name="AutoShape 49"/>
          <p:cNvSpPr>
            <a:spLocks noChangeArrowheads="1"/>
          </p:cNvSpPr>
          <p:nvPr/>
        </p:nvSpPr>
        <p:spPr bwMode="auto">
          <a:xfrm>
            <a:off x="3429000" y="1143000"/>
            <a:ext cx="857250" cy="369332"/>
          </a:xfrm>
          <a:prstGeom prst="roundRect">
            <a:avLst>
              <a:gd name="adj" fmla="val 0"/>
            </a:avLst>
          </a:prstGeom>
          <a:solidFill>
            <a:srgbClr val="BDEEF9"/>
          </a:solidFill>
          <a:ln w="9525">
            <a:solidFill>
              <a:srgbClr val="66CCFF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b="1"/>
              <a:t>Object</a:t>
            </a:r>
            <a:endParaRPr lang="zh-CN" altLang="en-US" b="1"/>
          </a:p>
        </p:txBody>
      </p:sp>
      <p:sp>
        <p:nvSpPr>
          <p:cNvPr id="24580" name="AutoShape 49"/>
          <p:cNvSpPr>
            <a:spLocks noChangeArrowheads="1"/>
          </p:cNvSpPr>
          <p:nvPr/>
        </p:nvSpPr>
        <p:spPr bwMode="auto">
          <a:xfrm>
            <a:off x="2500315" y="1857375"/>
            <a:ext cx="1214437" cy="36933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9525">
            <a:solidFill>
              <a:srgbClr val="66CCFF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b="1"/>
              <a:t>Number</a:t>
            </a:r>
            <a:endParaRPr lang="zh-CN" altLang="en-US" b="1"/>
          </a:p>
        </p:txBody>
      </p:sp>
      <p:sp>
        <p:nvSpPr>
          <p:cNvPr id="24581" name="AutoShape 49"/>
          <p:cNvSpPr>
            <a:spLocks noChangeArrowheads="1"/>
          </p:cNvSpPr>
          <p:nvPr/>
        </p:nvSpPr>
        <p:spPr bwMode="auto">
          <a:xfrm>
            <a:off x="4214815" y="1857377"/>
            <a:ext cx="1214437" cy="646331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9525">
            <a:solidFill>
              <a:srgbClr val="66CCFF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b="1"/>
              <a:t>Character</a:t>
            </a:r>
            <a:endParaRPr lang="en-US" b="1"/>
          </a:p>
          <a:p>
            <a:pPr eaLnBrk="0" hangingPunct="0"/>
            <a:r>
              <a:rPr lang="en-US" b="1"/>
              <a:t>Boolean</a:t>
            </a:r>
            <a:endParaRPr lang="zh-CN" altLang="en-US" b="1"/>
          </a:p>
        </p:txBody>
      </p:sp>
      <p:sp>
        <p:nvSpPr>
          <p:cNvPr id="24582" name="AutoShape 49"/>
          <p:cNvSpPr>
            <a:spLocks noChangeArrowheads="1"/>
          </p:cNvSpPr>
          <p:nvPr/>
        </p:nvSpPr>
        <p:spPr bwMode="auto">
          <a:xfrm>
            <a:off x="2500315" y="2571751"/>
            <a:ext cx="1214437" cy="1754326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9525">
            <a:solidFill>
              <a:srgbClr val="66CCFF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b="1"/>
              <a:t>Byte</a:t>
            </a:r>
            <a:endParaRPr lang="en-US" b="1"/>
          </a:p>
          <a:p>
            <a:pPr eaLnBrk="0" hangingPunct="0"/>
            <a:r>
              <a:rPr lang="en-US" b="1"/>
              <a:t>Short</a:t>
            </a:r>
            <a:endParaRPr lang="en-US" b="1"/>
          </a:p>
          <a:p>
            <a:pPr eaLnBrk="0" hangingPunct="0"/>
            <a:r>
              <a:rPr lang="en-US" b="1"/>
              <a:t>Integer</a:t>
            </a:r>
            <a:endParaRPr lang="en-US" b="1"/>
          </a:p>
          <a:p>
            <a:pPr eaLnBrk="0" hangingPunct="0"/>
            <a:r>
              <a:rPr lang="en-US" b="1"/>
              <a:t>Long</a:t>
            </a:r>
            <a:endParaRPr lang="en-US" b="1"/>
          </a:p>
          <a:p>
            <a:pPr eaLnBrk="0" hangingPunct="0"/>
            <a:r>
              <a:rPr lang="en-US" b="1"/>
              <a:t>Float</a:t>
            </a:r>
            <a:endParaRPr lang="en-US" b="1"/>
          </a:p>
          <a:p>
            <a:pPr eaLnBrk="0" hangingPunct="0"/>
            <a:r>
              <a:rPr lang="en-US" b="1"/>
              <a:t>Double</a:t>
            </a:r>
            <a:endParaRPr lang="en-US" b="1"/>
          </a:p>
        </p:txBody>
      </p:sp>
      <p:cxnSp>
        <p:nvCxnSpPr>
          <p:cNvPr id="2" name="直接连接符 13"/>
          <p:cNvCxnSpPr>
            <a:cxnSpLocks noChangeShapeType="1"/>
            <a:stCxn id="24579" idx="2"/>
            <a:endCxn id="24580" idx="0"/>
          </p:cNvCxnSpPr>
          <p:nvPr/>
        </p:nvCxnSpPr>
        <p:spPr bwMode="auto">
          <a:xfrm rot="5400000">
            <a:off x="3310059" y="1309808"/>
            <a:ext cx="345043" cy="750091"/>
          </a:xfrm>
          <a:prstGeom prst="line">
            <a:avLst/>
          </a:prstGeom>
          <a:noFill/>
          <a:ln w="38100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3" name="直接连接符 14"/>
          <p:cNvCxnSpPr>
            <a:cxnSpLocks noChangeShapeType="1"/>
            <a:stCxn id="24579" idx="2"/>
            <a:endCxn id="24581" idx="0"/>
          </p:cNvCxnSpPr>
          <p:nvPr/>
        </p:nvCxnSpPr>
        <p:spPr bwMode="auto">
          <a:xfrm rot="16200000" flipH="1">
            <a:off x="4167307" y="1202649"/>
            <a:ext cx="345045" cy="964409"/>
          </a:xfrm>
          <a:prstGeom prst="line">
            <a:avLst/>
          </a:prstGeom>
          <a:noFill/>
          <a:ln w="38100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直接连接符 17"/>
          <p:cNvCxnSpPr>
            <a:cxnSpLocks noChangeShapeType="1"/>
            <a:stCxn id="24580" idx="2"/>
            <a:endCxn id="24582" idx="0"/>
          </p:cNvCxnSpPr>
          <p:nvPr/>
        </p:nvCxnSpPr>
        <p:spPr bwMode="auto">
          <a:xfrm rot="5400000">
            <a:off x="2935012" y="2399229"/>
            <a:ext cx="345044" cy="1588"/>
          </a:xfrm>
          <a:prstGeom prst="line">
            <a:avLst/>
          </a:prstGeom>
          <a:noFill/>
          <a:ln w="38100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5" name="内容占位符 2"/>
          <p:cNvSpPr txBox="1">
            <a:spLocks noChangeArrowheads="1"/>
          </p:cNvSpPr>
          <p:nvPr/>
        </p:nvSpPr>
        <p:spPr bwMode="auto">
          <a:xfrm>
            <a:off x="571500" y="2928937"/>
            <a:ext cx="82296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endParaRPr lang="en-US" sz="2800" b="1">
              <a:ea typeface="黑体" panose="02010609060101010101" pitchFamily="2" charset="-122"/>
            </a:endParaRPr>
          </a:p>
        </p:txBody>
      </p:sp>
      <p:sp>
        <p:nvSpPr>
          <p:cNvPr id="24586" name="AutoShape 4"/>
          <p:cNvSpPr>
            <a:spLocks noChangeArrowheads="1"/>
          </p:cNvSpPr>
          <p:nvPr/>
        </p:nvSpPr>
        <p:spPr bwMode="auto">
          <a:xfrm>
            <a:off x="1979713" y="5051426"/>
            <a:ext cx="3786187" cy="873852"/>
          </a:xfrm>
          <a:prstGeom prst="roundRect">
            <a:avLst>
              <a:gd name="adj" fmla="val 6380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Integer </a:t>
            </a:r>
            <a:r>
              <a:rPr lang="en-US" b="1" dirty="0" err="1">
                <a:solidFill>
                  <a:srgbClr val="071215"/>
                </a:solidFill>
              </a:rPr>
              <a:t>integerId</a:t>
            </a:r>
            <a:r>
              <a:rPr lang="en-US" b="1" dirty="0">
                <a:solidFill>
                  <a:srgbClr val="071215"/>
                </a:solidFill>
              </a:rPr>
              <a:t>=new Integer(25);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 err="1">
                <a:solidFill>
                  <a:srgbClr val="071215"/>
                </a:solidFill>
              </a:rPr>
              <a:t>int</a:t>
            </a:r>
            <a:r>
              <a:rPr lang="en-US" b="1" dirty="0">
                <a:solidFill>
                  <a:srgbClr val="071215"/>
                </a:solidFill>
              </a:rPr>
              <a:t> </a:t>
            </a:r>
            <a:r>
              <a:rPr lang="en-US" b="1" dirty="0" err="1">
                <a:solidFill>
                  <a:srgbClr val="071215"/>
                </a:solidFill>
              </a:rPr>
              <a:t>intId</a:t>
            </a:r>
            <a:r>
              <a:rPr lang="en-US" b="1" dirty="0">
                <a:solidFill>
                  <a:srgbClr val="071215"/>
                </a:solidFill>
              </a:rPr>
              <a:t>=</a:t>
            </a:r>
            <a:r>
              <a:rPr lang="en-US" b="1" dirty="0" err="1">
                <a:solidFill>
                  <a:srgbClr val="071215"/>
                </a:solidFill>
              </a:rPr>
              <a:t>integerId.</a:t>
            </a:r>
            <a:r>
              <a:rPr lang="en-US" b="1" dirty="0" err="1">
                <a:solidFill>
                  <a:srgbClr val="FF0000"/>
                </a:solidFill>
              </a:rPr>
              <a:t>intValue</a:t>
            </a:r>
            <a:r>
              <a:rPr lang="en-US" b="1" dirty="0">
                <a:solidFill>
                  <a:srgbClr val="071215"/>
                </a:solidFill>
              </a:rPr>
              <a:t>();</a:t>
            </a:r>
            <a:endParaRPr lang="zh-CN" altLang="en-US" b="1" dirty="0">
              <a:solidFill>
                <a:srgbClr val="071215"/>
              </a:solidFill>
            </a:endParaRPr>
          </a:p>
        </p:txBody>
      </p:sp>
      <p:sp>
        <p:nvSpPr>
          <p:cNvPr id="24587" name="AutoShape 5"/>
          <p:cNvSpPr>
            <a:spLocks noChangeArrowheads="1"/>
          </p:cNvSpPr>
          <p:nvPr/>
        </p:nvSpPr>
        <p:spPr bwMode="auto">
          <a:xfrm>
            <a:off x="4286252" y="2928937"/>
            <a:ext cx="3571875" cy="1021556"/>
          </a:xfrm>
          <a:prstGeom prst="wedgeRoundRectCallout">
            <a:avLst>
              <a:gd name="adj1" fmla="val -66222"/>
              <a:gd name="adj2" fmla="val 12583"/>
              <a:gd name="adj3" fmla="val 16667"/>
            </a:avLst>
          </a:prstGeom>
          <a:solidFill>
            <a:srgbClr val="558ED5"/>
          </a:solidFill>
          <a:ln w="9525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Ctr="1">
            <a:spAutoFit/>
          </a:bodyPr>
          <a:lstStyle/>
          <a:p>
            <a:pPr marL="285750" indent="-285750" eaLnBrk="0" hangingPunct="0">
              <a:buClr>
                <a:srgbClr val="233DA9"/>
              </a:buClr>
              <a:buSzPct val="80000"/>
            </a:pPr>
            <a:r>
              <a:rPr lang="en-US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byteValue()</a:t>
            </a:r>
            <a:r>
              <a:rPr lang="zh-CN" altLang="en-US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intValue()</a:t>
            </a:r>
            <a:endParaRPr lang="en-US" b="1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285750" indent="-285750" eaLnBrk="0" hangingPunct="0">
              <a:buClr>
                <a:srgbClr val="233DA9"/>
              </a:buClr>
              <a:buSzPct val="80000"/>
            </a:pPr>
            <a:r>
              <a:rPr lang="en-US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longValue()</a:t>
            </a:r>
            <a:r>
              <a:rPr lang="zh-CN" altLang="en-US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shortValue()</a:t>
            </a:r>
            <a:endParaRPr lang="en-US" b="1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285750" indent="-285750" eaLnBrk="0" hangingPunct="0">
              <a:buClr>
                <a:srgbClr val="233DA9"/>
              </a:buClr>
              <a:buSzPct val="80000"/>
            </a:pPr>
            <a:r>
              <a:rPr lang="en-US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doubleValue()</a:t>
            </a:r>
            <a:r>
              <a:rPr lang="zh-CN" altLang="en-US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floatValue()</a:t>
            </a:r>
            <a:endParaRPr lang="en-US" b="1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588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766763"/>
            <a:ext cx="8072438" cy="194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None/>
            </a:pPr>
            <a:endParaRPr lang="en-US" sz="2800" dirty="0" smtClean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/>
          </a:p>
          <a:p>
            <a:pPr>
              <a:buSzPct val="100000"/>
            </a:pPr>
            <a:endParaRPr lang="en-US" dirty="0" smtClean="0"/>
          </a:p>
          <a:p>
            <a:pPr>
              <a:buSzPct val="100000"/>
            </a:pPr>
            <a:r>
              <a:rPr lang="en-US" dirty="0" err="1" smtClean="0"/>
              <a:t>XXXValue</a:t>
            </a:r>
            <a:r>
              <a:rPr lang="en-US" dirty="0"/>
              <a:t>():</a:t>
            </a:r>
            <a:r>
              <a:rPr lang="zh-CN" altLang="en-US" dirty="0"/>
              <a:t>包装类转换成基本类型</a:t>
            </a:r>
            <a:endParaRPr lang="en-US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None/>
            </a:pPr>
            <a:endParaRPr lang="en-US" sz="2800" dirty="0" smtClean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/>
          </a:p>
        </p:txBody>
      </p:sp>
      <p:sp>
        <p:nvSpPr>
          <p:cNvPr id="15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内容占位符 15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125540"/>
            <a:ext cx="8072438" cy="130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en-US" dirty="0" err="1"/>
              <a:t>toString</a:t>
            </a:r>
            <a:r>
              <a:rPr lang="en-US" dirty="0"/>
              <a:t>():</a:t>
            </a:r>
            <a:r>
              <a:rPr lang="zh-CN" altLang="en-US" dirty="0"/>
              <a:t>以字符串形式返回包装对象表示的基本类型数据</a:t>
            </a:r>
            <a:endParaRPr lang="en-US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</p:txBody>
      </p:sp>
      <p:sp>
        <p:nvSpPr>
          <p:cNvPr id="25602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643570" y="265213"/>
            <a:ext cx="3357555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dirty="0"/>
              <a:t>包装类的常用方法</a:t>
            </a:r>
            <a:r>
              <a:rPr lang="en-US" altLang="en-US" dirty="0"/>
              <a:t>4-3</a:t>
            </a:r>
            <a:endParaRPr lang="zh-CN" altLang="en-US" dirty="0"/>
          </a:p>
        </p:txBody>
      </p:sp>
      <p:sp>
        <p:nvSpPr>
          <p:cNvPr id="25603" name="内容占位符 2"/>
          <p:cNvSpPr txBox="1">
            <a:spLocks noChangeArrowheads="1"/>
          </p:cNvSpPr>
          <p:nvPr/>
        </p:nvSpPr>
        <p:spPr bwMode="auto">
          <a:xfrm>
            <a:off x="571500" y="2928937"/>
            <a:ext cx="82296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endParaRPr lang="en-US" sz="2800" b="1">
              <a:ea typeface="黑体" panose="02010609060101010101" pitchFamily="2" charset="-122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714502" y="2285999"/>
            <a:ext cx="4143375" cy="950980"/>
          </a:xfrm>
          <a:prstGeom prst="roundRect">
            <a:avLst>
              <a:gd name="adj" fmla="val 6380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String sex=</a:t>
            </a:r>
            <a:r>
              <a:rPr lang="en-US" b="1" dirty="0" err="1">
                <a:solidFill>
                  <a:srgbClr val="071215"/>
                </a:solidFill>
              </a:rPr>
              <a:t>Character.</a:t>
            </a:r>
            <a:r>
              <a:rPr lang="en-US" b="1" dirty="0" err="1">
                <a:solidFill>
                  <a:srgbClr val="FF0000"/>
                </a:solidFill>
              </a:rPr>
              <a:t>toString</a:t>
            </a:r>
            <a:r>
              <a:rPr lang="en-US" b="1" dirty="0">
                <a:solidFill>
                  <a:srgbClr val="071215"/>
                </a:solidFill>
              </a:rPr>
              <a:t>('</a:t>
            </a:r>
            <a:r>
              <a:rPr lang="zh-CN" altLang="en-US" b="1" dirty="0">
                <a:solidFill>
                  <a:srgbClr val="071215"/>
                </a:solidFill>
              </a:rPr>
              <a:t>男</a:t>
            </a:r>
            <a:r>
              <a:rPr lang="en-US" b="1" dirty="0">
                <a:solidFill>
                  <a:srgbClr val="071215"/>
                </a:solidFill>
              </a:rPr>
              <a:t>');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String id=</a:t>
            </a:r>
            <a:r>
              <a:rPr lang="en-US" b="1" dirty="0" err="1">
                <a:solidFill>
                  <a:srgbClr val="071215"/>
                </a:solidFill>
              </a:rPr>
              <a:t>Integer.</a:t>
            </a:r>
            <a:r>
              <a:rPr lang="en-US" b="1" dirty="0" err="1">
                <a:solidFill>
                  <a:srgbClr val="FF0000"/>
                </a:solidFill>
              </a:rPr>
              <a:t>toString</a:t>
            </a:r>
            <a:r>
              <a:rPr lang="en-US" b="1" dirty="0">
                <a:solidFill>
                  <a:srgbClr val="071215"/>
                </a:solidFill>
              </a:rPr>
              <a:t>(25</a:t>
            </a:r>
            <a:r>
              <a:rPr lang="en-US" b="1" dirty="0" smtClean="0">
                <a:solidFill>
                  <a:srgbClr val="071215"/>
                </a:solidFill>
              </a:rPr>
              <a:t>);</a:t>
            </a:r>
            <a:endParaRPr lang="zh-CN" altLang="en-US" b="1" dirty="0">
              <a:solidFill>
                <a:srgbClr val="071215"/>
              </a:solidFill>
            </a:endParaRPr>
          </a:p>
        </p:txBody>
      </p:sp>
      <p:sp>
        <p:nvSpPr>
          <p:cNvPr id="25606" name="AutoShape 4"/>
          <p:cNvSpPr>
            <a:spLocks noChangeArrowheads="1"/>
          </p:cNvSpPr>
          <p:nvPr/>
        </p:nvSpPr>
        <p:spPr bwMode="auto">
          <a:xfrm>
            <a:off x="1714500" y="3571876"/>
            <a:ext cx="2357438" cy="1000125"/>
          </a:xfrm>
          <a:prstGeom prst="roundRect">
            <a:avLst>
              <a:gd name="adj" fmla="val 6380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String sex=</a:t>
            </a:r>
            <a:r>
              <a:rPr lang="en-US" dirty="0"/>
              <a:t>'</a:t>
            </a:r>
            <a:r>
              <a:rPr lang="zh-CN" altLang="en-US" b="1" dirty="0">
                <a:solidFill>
                  <a:srgbClr val="071215"/>
                </a:solidFill>
              </a:rPr>
              <a:t>男</a:t>
            </a:r>
            <a:r>
              <a:rPr lang="en-US" dirty="0"/>
              <a:t>'</a:t>
            </a:r>
            <a:r>
              <a:rPr lang="en-US" b="1" dirty="0">
                <a:solidFill>
                  <a:srgbClr val="071215"/>
                </a:solidFill>
              </a:rPr>
              <a:t>+"";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String id=25+"";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zh-CN" altLang="en-US" b="1" dirty="0">
              <a:solidFill>
                <a:srgbClr val="071215"/>
              </a:solidFill>
            </a:endParaRPr>
          </a:p>
        </p:txBody>
      </p:sp>
      <p:sp>
        <p:nvSpPr>
          <p:cNvPr id="8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1255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buSzPct val="100000"/>
              <a:buFont typeface="Wingdings" panose="05000000000000000000" pitchFamily="2" charset="2"/>
              <a:buChar char="n"/>
            </a:pPr>
            <a:r>
              <a:rPr lang="en-US" sz="2000" dirty="0" err="1"/>
              <a:t>parseXXX</a:t>
            </a:r>
            <a:r>
              <a:rPr lang="en-US" sz="2000" dirty="0"/>
              <a:t>()</a:t>
            </a:r>
            <a:r>
              <a:rPr lang="zh-CN" altLang="en-US" sz="2000" dirty="0"/>
              <a:t>：把字符串转换为相应的基本数据类型数据（</a:t>
            </a:r>
            <a:r>
              <a:rPr lang="en-US" sz="2000" dirty="0"/>
              <a:t>Character</a:t>
            </a:r>
            <a:r>
              <a:rPr lang="zh-CN" altLang="en-US" sz="2000" dirty="0"/>
              <a:t>除外）</a:t>
            </a:r>
            <a:endParaRPr lang="en-US" sz="2000" dirty="0"/>
          </a:p>
          <a:p>
            <a:pPr lvl="2">
              <a:buClr>
                <a:srgbClr val="4BACC6"/>
              </a:buClr>
              <a:buFont typeface="Wingdings" panose="05000000000000000000" pitchFamily="2" charset="2"/>
              <a:buNone/>
            </a:pPr>
            <a:endParaRPr lang="en-US" sz="2000" b="0" dirty="0" smtClean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 smtClean="0"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</p:txBody>
      </p:sp>
      <p:sp>
        <p:nvSpPr>
          <p:cNvPr id="27650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57818" y="265213"/>
            <a:ext cx="3643307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dirty="0"/>
              <a:t>包装类的常用方法</a:t>
            </a:r>
            <a:r>
              <a:rPr lang="en-US" altLang="en-US" dirty="0"/>
              <a:t>4-4</a:t>
            </a:r>
            <a:endParaRPr lang="zh-CN" altLang="en-US" dirty="0"/>
          </a:p>
        </p:txBody>
      </p:sp>
      <p:sp>
        <p:nvSpPr>
          <p:cNvPr id="27651" name="AutoShape 4"/>
          <p:cNvSpPr>
            <a:spLocks noChangeArrowheads="1"/>
          </p:cNvSpPr>
          <p:nvPr/>
        </p:nvSpPr>
        <p:spPr bwMode="auto">
          <a:xfrm>
            <a:off x="1214438" y="2286001"/>
            <a:ext cx="5357812" cy="1239009"/>
          </a:xfrm>
          <a:prstGeom prst="roundRect">
            <a:avLst>
              <a:gd name="adj" fmla="val 6380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 err="1">
                <a:solidFill>
                  <a:srgbClr val="071215"/>
                </a:solidFill>
              </a:rPr>
              <a:t>int</a:t>
            </a:r>
            <a:r>
              <a:rPr lang="en-US" b="1" dirty="0">
                <a:solidFill>
                  <a:srgbClr val="071215"/>
                </a:solidFill>
              </a:rPr>
              <a:t> </a:t>
            </a:r>
            <a:r>
              <a:rPr lang="en-US" b="1" dirty="0" err="1">
                <a:solidFill>
                  <a:srgbClr val="071215"/>
                </a:solidFill>
              </a:rPr>
              <a:t>num</a:t>
            </a:r>
            <a:r>
              <a:rPr lang="en-US" b="1" dirty="0">
                <a:solidFill>
                  <a:srgbClr val="071215"/>
                </a:solidFill>
              </a:rPr>
              <a:t>=</a:t>
            </a:r>
            <a:r>
              <a:rPr lang="en-US" b="1" dirty="0" err="1">
                <a:solidFill>
                  <a:srgbClr val="071215"/>
                </a:solidFill>
              </a:rPr>
              <a:t>Integer.</a:t>
            </a:r>
            <a:r>
              <a:rPr lang="en-US" b="1" dirty="0" err="1">
                <a:solidFill>
                  <a:srgbClr val="FF0000"/>
                </a:solidFill>
              </a:rPr>
              <a:t>parseInt</a:t>
            </a:r>
            <a:r>
              <a:rPr lang="en-US" b="1" dirty="0">
                <a:solidFill>
                  <a:srgbClr val="071215"/>
                </a:solidFill>
              </a:rPr>
              <a:t>("36");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 err="1">
                <a:solidFill>
                  <a:srgbClr val="071215"/>
                </a:solidFill>
              </a:rPr>
              <a:t>boolean</a:t>
            </a:r>
            <a:r>
              <a:rPr lang="en-US" b="1" dirty="0">
                <a:solidFill>
                  <a:srgbClr val="071215"/>
                </a:solidFill>
              </a:rPr>
              <a:t> </a:t>
            </a:r>
            <a:r>
              <a:rPr lang="en-US" b="1" dirty="0" err="1">
                <a:solidFill>
                  <a:srgbClr val="071215"/>
                </a:solidFill>
              </a:rPr>
              <a:t>bool</a:t>
            </a:r>
            <a:r>
              <a:rPr lang="en-US" b="1" dirty="0">
                <a:solidFill>
                  <a:srgbClr val="071215"/>
                </a:solidFill>
              </a:rPr>
              <a:t>=</a:t>
            </a:r>
            <a:r>
              <a:rPr lang="en-US" b="1" dirty="0" err="1">
                <a:solidFill>
                  <a:srgbClr val="071215"/>
                </a:solidFill>
              </a:rPr>
              <a:t>Boolean.</a:t>
            </a:r>
            <a:r>
              <a:rPr lang="en-US" b="1" dirty="0" err="1">
                <a:solidFill>
                  <a:srgbClr val="FF0000"/>
                </a:solidFill>
              </a:rPr>
              <a:t>parseBoolean</a:t>
            </a:r>
            <a:r>
              <a:rPr lang="en-US" b="1" dirty="0">
                <a:solidFill>
                  <a:srgbClr val="071215"/>
                </a:solidFill>
              </a:rPr>
              <a:t>("false");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zh-CN" altLang="en-US" b="1" dirty="0">
              <a:solidFill>
                <a:srgbClr val="071215"/>
              </a:solidFill>
            </a:endParaRPr>
          </a:p>
        </p:txBody>
      </p:sp>
      <p:sp>
        <p:nvSpPr>
          <p:cNvPr id="27652" name="AutoShape 5"/>
          <p:cNvSpPr>
            <a:spLocks noChangeArrowheads="1"/>
          </p:cNvSpPr>
          <p:nvPr/>
        </p:nvSpPr>
        <p:spPr bwMode="auto">
          <a:xfrm>
            <a:off x="1214440" y="4036298"/>
            <a:ext cx="5286375" cy="408623"/>
          </a:xfrm>
          <a:prstGeom prst="wedgeRoundRectCallout">
            <a:avLst>
              <a:gd name="adj1" fmla="val 10176"/>
              <a:gd name="adj2" fmla="val -166421"/>
              <a:gd name="adj3" fmla="val 16667"/>
            </a:avLst>
          </a:prstGeom>
          <a:solidFill>
            <a:srgbClr val="558ED5"/>
          </a:solidFill>
          <a:ln w="9525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Ctr="1">
            <a:spAutoFit/>
          </a:bodyPr>
          <a:lstStyle/>
          <a:p>
            <a:pPr marL="285750" indent="-285750" eaLnBrk="0" hangingPunct="0">
              <a:buClr>
                <a:srgbClr val="233DA9"/>
              </a:buClr>
              <a:buSzPct val="80000"/>
            </a:pPr>
            <a:r>
              <a:rPr lang="en-US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public static</a:t>
            </a:r>
            <a:r>
              <a:rPr lang="zh-CN" altLang="en-US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type parseType(String type)</a:t>
            </a:r>
            <a:endParaRPr lang="en-US" b="1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125539"/>
            <a:ext cx="8072438" cy="53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/>
              <a:t>基本类型和包装类的自动转换</a:t>
            </a:r>
            <a:endParaRPr lang="en-US" sz="20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/>
          </a:p>
        </p:txBody>
      </p:sp>
      <p:sp>
        <p:nvSpPr>
          <p:cNvPr id="28674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16" y="265213"/>
            <a:ext cx="2143109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dirty="0"/>
              <a:t>装箱和拆箱</a:t>
            </a:r>
            <a:endParaRPr lang="zh-CN" altLang="en-US" dirty="0"/>
          </a:p>
        </p:txBody>
      </p:sp>
      <p:sp>
        <p:nvSpPr>
          <p:cNvPr id="28675" name="内容占位符 2"/>
          <p:cNvSpPr txBox="1">
            <a:spLocks noChangeArrowheads="1"/>
          </p:cNvSpPr>
          <p:nvPr/>
        </p:nvSpPr>
        <p:spPr bwMode="auto">
          <a:xfrm>
            <a:off x="571500" y="2928937"/>
            <a:ext cx="82296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endParaRPr lang="en-US" sz="2800" b="1">
              <a:ea typeface="黑体" panose="02010609060101010101" pitchFamily="2" charset="-122"/>
            </a:endParaRP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1071563" y="1928814"/>
            <a:ext cx="2857500" cy="1000125"/>
          </a:xfrm>
          <a:prstGeom prst="roundRect">
            <a:avLst>
              <a:gd name="adj" fmla="val 6380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Integer </a:t>
            </a:r>
            <a:r>
              <a:rPr lang="en-US" b="1" dirty="0" err="1">
                <a:solidFill>
                  <a:srgbClr val="071215"/>
                </a:solidFill>
              </a:rPr>
              <a:t>intObject</a:t>
            </a:r>
            <a:r>
              <a:rPr lang="en-US" b="1" dirty="0">
                <a:solidFill>
                  <a:srgbClr val="071215"/>
                </a:solidFill>
              </a:rPr>
              <a:t> = 5;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 err="1">
                <a:solidFill>
                  <a:srgbClr val="071215"/>
                </a:solidFill>
              </a:rPr>
              <a:t>int</a:t>
            </a:r>
            <a:r>
              <a:rPr lang="en-US" b="1" dirty="0">
                <a:solidFill>
                  <a:srgbClr val="071215"/>
                </a:solidFill>
              </a:rPr>
              <a:t> </a:t>
            </a:r>
            <a:r>
              <a:rPr lang="en-US" b="1" dirty="0" err="1">
                <a:solidFill>
                  <a:srgbClr val="071215"/>
                </a:solidFill>
              </a:rPr>
              <a:t>intValue</a:t>
            </a:r>
            <a:r>
              <a:rPr lang="en-US" b="1" dirty="0">
                <a:solidFill>
                  <a:srgbClr val="071215"/>
                </a:solidFill>
              </a:rPr>
              <a:t> = </a:t>
            </a:r>
            <a:r>
              <a:rPr lang="en-US" b="1" dirty="0" err="1">
                <a:solidFill>
                  <a:srgbClr val="071215"/>
                </a:solidFill>
              </a:rPr>
              <a:t>intObject</a:t>
            </a:r>
            <a:r>
              <a:rPr lang="en-US" b="1" dirty="0">
                <a:solidFill>
                  <a:srgbClr val="071215"/>
                </a:solidFill>
              </a:rPr>
              <a:t>;</a:t>
            </a:r>
            <a:endParaRPr lang="zh-CN" altLang="en-US" b="1" dirty="0">
              <a:solidFill>
                <a:srgbClr val="071215"/>
              </a:solidFill>
            </a:endParaRP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1071563" y="3429002"/>
            <a:ext cx="4286250" cy="715089"/>
          </a:xfrm>
          <a:prstGeom prst="wedgeRoundRectCallout">
            <a:avLst>
              <a:gd name="adj1" fmla="val -22958"/>
              <a:gd name="adj2" fmla="val 49986"/>
              <a:gd name="adj3" fmla="val 16667"/>
            </a:avLst>
          </a:prstGeom>
          <a:solidFill>
            <a:srgbClr val="558ED5"/>
          </a:solidFill>
          <a:ln w="9525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Ctr="1">
            <a:spAutoFit/>
          </a:bodyPr>
          <a:lstStyle/>
          <a:p>
            <a:pPr marL="285750" indent="-285750" eaLnBrk="0" hangingPunct="0">
              <a:buClr>
                <a:srgbClr val="233DA9"/>
              </a:buClr>
              <a:buSzPct val="80000"/>
            </a:pPr>
            <a:r>
              <a:rPr lang="zh-CN" altLang="en-US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装箱：基本类型转换为包装类的对象</a:t>
            </a:r>
            <a:r>
              <a:rPr lang="en-US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endParaRPr lang="en-US" b="1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285750" indent="-285750" eaLnBrk="0" hangingPunct="0">
              <a:buClr>
                <a:srgbClr val="233DA9"/>
              </a:buClr>
              <a:buSzPct val="80000"/>
            </a:pPr>
            <a:r>
              <a:rPr lang="zh-CN" altLang="en-US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拆箱：包装类对象转换为基本类型的值</a:t>
            </a:r>
            <a:endParaRPr lang="en-US" b="1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1255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/>
              <a:t>所有包装类都是</a:t>
            </a:r>
            <a:r>
              <a:rPr lang="en-US" sz="2000" dirty="0"/>
              <a:t>final</a:t>
            </a:r>
            <a:r>
              <a:rPr lang="zh-CN" altLang="en-US" sz="2000" dirty="0"/>
              <a:t>类型，不能创建它们的子类</a:t>
            </a:r>
            <a:endParaRPr lang="en-US" sz="2000" dirty="0"/>
          </a:p>
          <a:p>
            <a:pPr marL="342900" lvl="1" indent="-342900">
              <a:buSzPct val="100000"/>
              <a:buFont typeface="Wingdings" panose="05000000000000000000" pitchFamily="2" charset="2"/>
              <a:buChar char="n"/>
            </a:pPr>
            <a:r>
              <a:rPr lang="en-US" sz="2000" dirty="0"/>
              <a:t>JDK1.5</a:t>
            </a:r>
            <a:r>
              <a:rPr lang="zh-CN" altLang="en-US" sz="2000" dirty="0"/>
              <a:t>后，允许基本数据类型和包装类型进行混合数学运算</a:t>
            </a:r>
            <a:endParaRPr lang="en-US" sz="2000" dirty="0"/>
          </a:p>
          <a:p>
            <a:pPr marL="342900" lvl="1" indent="-342900"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/>
              <a:t>包装类并不是用来取代基本数据类型的</a:t>
            </a:r>
            <a:endParaRPr lang="en-US" sz="2000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zh-CN" altLang="en-US" sz="1800" dirty="0"/>
              <a:t>在基本数据类型需要用对象表示时使用</a:t>
            </a:r>
            <a:endParaRPr lang="en-US" sz="1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</p:txBody>
      </p:sp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16" y="265213"/>
            <a:ext cx="2143109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dirty="0"/>
              <a:t>包装类的特点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71472" y="928671"/>
            <a:ext cx="8072494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</a:pPr>
            <a:r>
              <a:rPr lang="zh-CN" altLang="en-US" sz="2000" dirty="0"/>
              <a:t>查找</a:t>
            </a:r>
            <a:r>
              <a:rPr lang="en-US" altLang="zh-CN" sz="2000" dirty="0"/>
              <a:t>Java API</a:t>
            </a:r>
            <a:r>
              <a:rPr lang="zh-CN" altLang="en-US" sz="2000" dirty="0"/>
              <a:t>，完成如下题目</a:t>
            </a:r>
            <a:endParaRPr lang="en-US" altLang="zh-CN" sz="2000" dirty="0"/>
          </a:p>
          <a:p>
            <a:endParaRPr lang="en-US" altLang="zh-CN" b="0"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20" y="190478"/>
            <a:ext cx="1471594" cy="681541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214414" y="1428736"/>
            <a:ext cx="5357850" cy="5143512"/>
          </a:xfrm>
          <a:prstGeom prst="roundRect">
            <a:avLst>
              <a:gd name="adj" fmla="val 6378"/>
            </a:avLst>
          </a:prstGeom>
          <a:solidFill>
            <a:schemeClr val="accent1">
              <a:lumMod val="20000"/>
              <a:lumOff val="80000"/>
            </a:schemeClr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、下列创建包装类对象的语法正确的是（ ）。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A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．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Byte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byteValue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new Byte("21");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B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．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Character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charValue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Character.valueOf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("x");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．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Character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charValue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Character.valueOf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('x');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D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．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Integer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intValue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Integer.valueOf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("21");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2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、下列关于类型转换错误的是（ ）。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A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．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Integer.parseInt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("25");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String s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Integer.toString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B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．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Integer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iObj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new Integer(25);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String s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iObj.intValue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．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String s2 = 25+"";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D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．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char sex=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Character.parseChar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男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1255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zh-CN" altLang="en-US" dirty="0"/>
              <a:t>生活中的字符串</a:t>
            </a:r>
            <a:endParaRPr lang="zh-CN" altLang="en-US" dirty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 smtClean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 smtClean="0"/>
          </a:p>
          <a:p>
            <a:pPr>
              <a:lnSpc>
                <a:spcPct val="90000"/>
              </a:lnSpc>
              <a:buSzPct val="100000"/>
            </a:pPr>
            <a:r>
              <a:rPr lang="zh-CN" altLang="en-US" dirty="0"/>
              <a:t>使用</a:t>
            </a:r>
            <a:r>
              <a:rPr lang="en-US" dirty="0"/>
              <a:t>String</a:t>
            </a:r>
            <a:r>
              <a:rPr lang="zh-CN" altLang="en-US" dirty="0"/>
              <a:t>对象存储字符串</a:t>
            </a:r>
            <a:endParaRPr lang="zh-CN" altLang="en-US" dirty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 smtClean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 smtClean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  <a:buClr>
                <a:srgbClr val="4BACC6"/>
              </a:buClr>
              <a:buSzPct val="100000"/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en-US" dirty="0"/>
              <a:t>String</a:t>
            </a:r>
            <a:r>
              <a:rPr lang="zh-CN" altLang="en-US" dirty="0"/>
              <a:t>类位于</a:t>
            </a:r>
            <a:r>
              <a:rPr lang="en-US" dirty="0" err="1"/>
              <a:t>java.lang</a:t>
            </a:r>
            <a:r>
              <a:rPr lang="zh-CN" altLang="en-US" dirty="0"/>
              <a:t>包中，具有丰富的方法</a:t>
            </a:r>
            <a:endParaRPr lang="zh-CN" altLang="en-US" dirty="0"/>
          </a:p>
          <a:p>
            <a:pPr marL="742950" lvl="2" indent="-342900">
              <a:lnSpc>
                <a:spcPct val="90000"/>
              </a:lnSpc>
              <a:buSzPct val="100000"/>
              <a:buFont typeface="Wingdings" panose="05000000000000000000" pitchFamily="2" charset="2"/>
              <a:buChar char="u"/>
            </a:pPr>
            <a:r>
              <a:rPr lang="zh-CN" altLang="en-US" sz="1800" dirty="0"/>
              <a:t>计算字符串的长度、比较字符串、连接字符串、提取字符串</a:t>
            </a:r>
            <a:endParaRPr lang="zh-CN" altLang="en-US" sz="18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43768" y="265213"/>
            <a:ext cx="1857357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en-US" altLang="en-US" dirty="0"/>
              <a:t>String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34819" name="AutoShape 4"/>
          <p:cNvSpPr>
            <a:spLocks noChangeArrowheads="1"/>
          </p:cNvSpPr>
          <p:nvPr/>
        </p:nvSpPr>
        <p:spPr bwMode="auto">
          <a:xfrm>
            <a:off x="1871663" y="1962151"/>
            <a:ext cx="2500312" cy="63817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anchor="ctr" anchorCtr="1"/>
          <a:lstStyle/>
          <a:p>
            <a:pPr eaLnBrk="0" hangingPunct="0"/>
            <a:r>
              <a:rPr lang="zh-CN" altLang="en-US" sz="2000" b="1" dirty="0"/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频繁使用的字符串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0" name="AutoShape 5"/>
          <p:cNvSpPr>
            <a:spLocks noChangeArrowheads="1"/>
          </p:cNvSpPr>
          <p:nvPr/>
        </p:nvSpPr>
        <p:spPr bwMode="auto">
          <a:xfrm>
            <a:off x="5800726" y="1303021"/>
            <a:ext cx="167518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95B74F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“欢迎进入”</a:t>
            </a: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4821" name="AutoShape 6"/>
          <p:cNvSpPr>
            <a:spLocks noChangeArrowheads="1"/>
          </p:cNvSpPr>
          <p:nvPr/>
        </p:nvSpPr>
        <p:spPr bwMode="auto">
          <a:xfrm>
            <a:off x="5800726" y="1950721"/>
            <a:ext cx="197649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95B74F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“</a:t>
            </a:r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Hello World” </a:t>
            </a:r>
            <a:endParaRPr 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4822" name="AutoShape 7"/>
          <p:cNvSpPr>
            <a:spLocks noChangeArrowheads="1"/>
          </p:cNvSpPr>
          <p:nvPr/>
        </p:nvSpPr>
        <p:spPr bwMode="auto">
          <a:xfrm>
            <a:off x="5800726" y="2598421"/>
            <a:ext cx="212865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95B74F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“教育改变生活”</a:t>
            </a: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34823" name="Line 8"/>
          <p:cNvGrpSpPr/>
          <p:nvPr/>
        </p:nvGrpSpPr>
        <p:grpSpPr bwMode="auto">
          <a:xfrm>
            <a:off x="4359277" y="1511302"/>
            <a:ext cx="1547813" cy="714375"/>
            <a:chOff x="0" y="0"/>
            <a:chExt cx="975" cy="450"/>
          </a:xfrm>
        </p:grpSpPr>
        <p:pic>
          <p:nvPicPr>
            <p:cNvPr id="34824" name="Line 8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7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5" name="文本框 34825"/>
            <p:cNvSpPr txBox="1">
              <a:spLocks noChangeArrowheads="1"/>
            </p:cNvSpPr>
            <p:nvPr/>
          </p:nvSpPr>
          <p:spPr bwMode="auto">
            <a:xfrm rot="10800000">
              <a:off x="46" y="375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4826" name="Line 9"/>
          <p:cNvGrpSpPr/>
          <p:nvPr/>
        </p:nvGrpSpPr>
        <p:grpSpPr bwMode="auto">
          <a:xfrm>
            <a:off x="4364038" y="2084388"/>
            <a:ext cx="1543050" cy="360363"/>
            <a:chOff x="0" y="0"/>
            <a:chExt cx="972" cy="227"/>
          </a:xfrm>
        </p:grpSpPr>
        <p:pic>
          <p:nvPicPr>
            <p:cNvPr id="34827" name="Line 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8" name="文本框 34828"/>
            <p:cNvSpPr txBox="1">
              <a:spLocks noChangeArrowheads="1"/>
            </p:cNvSpPr>
            <p:nvPr/>
          </p:nvSpPr>
          <p:spPr bwMode="auto">
            <a:xfrm rot="10800000">
              <a:off x="43" y="104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4829" name="Line 10"/>
          <p:cNvGrpSpPr/>
          <p:nvPr/>
        </p:nvGrpSpPr>
        <p:grpSpPr bwMode="auto">
          <a:xfrm>
            <a:off x="4359277" y="2346325"/>
            <a:ext cx="1547813" cy="744539"/>
            <a:chOff x="0" y="0"/>
            <a:chExt cx="975" cy="469"/>
          </a:xfrm>
        </p:grpSpPr>
        <p:pic>
          <p:nvPicPr>
            <p:cNvPr id="34830" name="Line 1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75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1" name="文本框 34831"/>
            <p:cNvSpPr txBox="1">
              <a:spLocks noChangeArrowheads="1"/>
            </p:cNvSpPr>
            <p:nvPr/>
          </p:nvSpPr>
          <p:spPr bwMode="auto">
            <a:xfrm>
              <a:off x="46" y="30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813396" y="3734064"/>
            <a:ext cx="4334669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71215"/>
                </a:solidFill>
              </a:rPr>
              <a:t>String s = "Hello World</a:t>
            </a:r>
            <a:r>
              <a:rPr lang="en-US" altLang="zh-CN" b="1" dirty="0" smtClean="0">
                <a:solidFill>
                  <a:srgbClr val="071215"/>
                </a:solidFill>
              </a:rPr>
              <a:t>";</a:t>
            </a:r>
            <a:endParaRPr lang="en-US" altLang="zh-CN" b="1" dirty="0" smtClean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71215"/>
                </a:solidFill>
              </a:rPr>
              <a:t>String s = new String();</a:t>
            </a:r>
            <a:endParaRPr lang="en-US" altLang="zh-CN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71215"/>
                </a:solidFill>
              </a:rPr>
              <a:t>String s = new String("Hello World</a:t>
            </a:r>
            <a:r>
              <a:rPr lang="en-US" altLang="zh-CN" b="1" dirty="0" smtClean="0">
                <a:solidFill>
                  <a:srgbClr val="071215"/>
                </a:solidFill>
              </a:rPr>
              <a:t>");</a:t>
            </a:r>
            <a:endParaRPr lang="en-US" altLang="zh-CN" b="1" dirty="0">
              <a:solidFill>
                <a:srgbClr val="071215"/>
              </a:solidFill>
            </a:endParaRPr>
          </a:p>
        </p:txBody>
      </p:sp>
      <p:sp>
        <p:nvSpPr>
          <p:cNvPr id="21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图片 22" descr="图15.2-1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000252"/>
            <a:ext cx="2571750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图片 16" descr="图15.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7" y="2000251"/>
            <a:ext cx="3006725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500065" y="4839576"/>
            <a:ext cx="6572249" cy="121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4BACC6"/>
              </a:buClr>
              <a:buSzPct val="100000"/>
            </a:pPr>
            <a:r>
              <a:rPr lang="en-US" dirty="0"/>
              <a:t>String</a:t>
            </a:r>
            <a:r>
              <a:rPr lang="zh-CN" altLang="en-US" dirty="0"/>
              <a:t>类提供了</a:t>
            </a:r>
            <a:r>
              <a:rPr lang="en-US" dirty="0"/>
              <a:t>length()</a:t>
            </a:r>
            <a:r>
              <a:rPr lang="zh-CN" altLang="en-US" dirty="0"/>
              <a:t>方法，确定字符串的长度</a:t>
            </a:r>
            <a:endParaRPr lang="en-US" dirty="0"/>
          </a:p>
          <a:p>
            <a:pPr lvl="1" eaLnBrk="1" hangingPunct="1">
              <a:buClr>
                <a:srgbClr val="4BACC6"/>
              </a:buClr>
              <a:buSzPct val="100000"/>
            </a:pPr>
            <a:r>
              <a:rPr lang="zh-CN" altLang="en-US" sz="2000" dirty="0"/>
              <a:t>返回字符串中的字符数</a:t>
            </a:r>
            <a:endParaRPr lang="zh-CN" altLang="en-US" sz="2000" dirty="0"/>
          </a:p>
          <a:p>
            <a:pPr lvl="1"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 b="0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72264" y="265213"/>
            <a:ext cx="2428861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en-US" altLang="en-US" dirty="0"/>
              <a:t>length()</a:t>
            </a:r>
            <a:r>
              <a:rPr lang="zh-CN" altLang="en-US" dirty="0"/>
              <a:t>方法</a:t>
            </a:r>
            <a:endParaRPr lang="en-US" altLang="en-US" dirty="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00065" y="1214438"/>
            <a:ext cx="74898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56BEEE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注册新用户，要求密码长度不能小于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6" name="Rectangle 14"/>
          <p:cNvSpPr>
            <a:spLocks noChangeArrowheads="1"/>
          </p:cNvSpPr>
          <p:nvPr/>
        </p:nvSpPr>
        <p:spPr bwMode="auto">
          <a:xfrm>
            <a:off x="1285875" y="3167823"/>
            <a:ext cx="1785938" cy="404052"/>
          </a:xfrm>
          <a:prstGeom prst="rect">
            <a:avLst/>
          </a:prstGeom>
          <a:solidFill>
            <a:srgbClr val="FFDDDD">
              <a:alpha val="9998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5853" name="Rectangle 7"/>
          <p:cNvSpPr>
            <a:spLocks noChangeArrowheads="1"/>
          </p:cNvSpPr>
          <p:nvPr/>
        </p:nvSpPr>
        <p:spPr bwMode="auto">
          <a:xfrm>
            <a:off x="4500565" y="3140969"/>
            <a:ext cx="1800225" cy="502343"/>
          </a:xfrm>
          <a:prstGeom prst="rect">
            <a:avLst/>
          </a:prstGeom>
          <a:solidFill>
            <a:srgbClr val="FFDDDD">
              <a:alpha val="9998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7505" y="4295160"/>
            <a:ext cx="531315" cy="666755"/>
            <a:chOff x="1370366" y="1226980"/>
            <a:chExt cx="531315" cy="500066"/>
          </a:xfrm>
        </p:grpSpPr>
        <p:sp>
          <p:nvSpPr>
            <p:cNvPr id="19" name="矩形 18"/>
            <p:cNvSpPr/>
            <p:nvPr/>
          </p:nvSpPr>
          <p:spPr>
            <a:xfrm>
              <a:off x="1370366" y="1226980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402874" y="1278563"/>
              <a:ext cx="441146" cy="389371"/>
              <a:chOff x="1402874" y="1316941"/>
              <a:chExt cx="441146" cy="389371"/>
            </a:xfrm>
          </p:grpSpPr>
          <p:pic>
            <p:nvPicPr>
              <p:cNvPr id="21" name="Picture 11" descr="E:\设计支持\模板设计\FX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1514951" y="1316941"/>
                <a:ext cx="217213" cy="243809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402874" y="1521646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分析</a:t>
                </a:r>
                <a:endParaRPr lang="zh-CN" altLang="en-US" sz="1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35496" y="740702"/>
            <a:ext cx="531315" cy="666754"/>
            <a:chOff x="714348" y="642924"/>
            <a:chExt cx="531315" cy="500066"/>
          </a:xfrm>
        </p:grpSpPr>
        <p:sp>
          <p:nvSpPr>
            <p:cNvPr id="24" name="矩形 23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53126" y="706148"/>
              <a:ext cx="441146" cy="399925"/>
              <a:chOff x="753126" y="706148"/>
              <a:chExt cx="441146" cy="399925"/>
            </a:xfrm>
          </p:grpSpPr>
          <p:pic>
            <p:nvPicPr>
              <p:cNvPr id="26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753126" y="921407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81374" y="712071"/>
                <a:ext cx="233798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图片 17" descr="图15.4-1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357439"/>
            <a:ext cx="28575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642940" y="4786314"/>
            <a:ext cx="7961509" cy="104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4BACC6"/>
              </a:buClr>
              <a:buSzPct val="100000"/>
            </a:pPr>
            <a:r>
              <a:rPr lang="en-US" dirty="0"/>
              <a:t>String</a:t>
            </a:r>
            <a:r>
              <a:rPr lang="zh-CN" altLang="en-US" dirty="0"/>
              <a:t>类提供了</a:t>
            </a:r>
            <a:r>
              <a:rPr lang="en-US" dirty="0"/>
              <a:t>equals( )</a:t>
            </a:r>
            <a:r>
              <a:rPr lang="zh-CN" altLang="en-US" dirty="0"/>
              <a:t>方法，比较存储在两个字符串对象的内容是否一致 </a:t>
            </a:r>
            <a:endParaRPr lang="zh-CN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12" y="265213"/>
            <a:ext cx="2691222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en-US" altLang="en-US" dirty="0"/>
              <a:t>equals()</a:t>
            </a:r>
            <a:r>
              <a:rPr lang="zh-CN" altLang="en-US" dirty="0"/>
              <a:t>方法</a:t>
            </a:r>
            <a:r>
              <a:rPr lang="en-US" altLang="en-US" dirty="0"/>
              <a:t>2-1</a:t>
            </a:r>
            <a:endParaRPr lang="en-US" altLang="en-US" dirty="0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784226" y="1276351"/>
            <a:ext cx="83597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4BACC6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注册成功后，实现登录验证。用户名为“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，密码为“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1234567”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9" name="Rectangle 13"/>
          <p:cNvSpPr>
            <a:spLocks noChangeArrowheads="1"/>
          </p:cNvSpPr>
          <p:nvPr/>
        </p:nvSpPr>
        <p:spPr bwMode="auto">
          <a:xfrm>
            <a:off x="5072063" y="3714751"/>
            <a:ext cx="2087562" cy="215900"/>
          </a:xfrm>
          <a:prstGeom prst="rect">
            <a:avLst/>
          </a:prstGeom>
          <a:solidFill>
            <a:srgbClr val="FFDDDD">
              <a:alpha val="9998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6876" name="图片 16" descr="图15.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5" y="2357439"/>
            <a:ext cx="28543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7" name="Rectangle 8"/>
          <p:cNvSpPr>
            <a:spLocks noChangeArrowheads="1"/>
          </p:cNvSpPr>
          <p:nvPr/>
        </p:nvSpPr>
        <p:spPr bwMode="auto">
          <a:xfrm>
            <a:off x="1928813" y="3714751"/>
            <a:ext cx="1511300" cy="241300"/>
          </a:xfrm>
          <a:prstGeom prst="rect">
            <a:avLst/>
          </a:prstGeom>
          <a:solidFill>
            <a:srgbClr val="FFDDDD">
              <a:alpha val="9998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2254" y="4295160"/>
            <a:ext cx="531315" cy="666755"/>
            <a:chOff x="1370366" y="1226980"/>
            <a:chExt cx="531315" cy="500066"/>
          </a:xfrm>
        </p:grpSpPr>
        <p:sp>
          <p:nvSpPr>
            <p:cNvPr id="19" name="矩形 18"/>
            <p:cNvSpPr/>
            <p:nvPr/>
          </p:nvSpPr>
          <p:spPr>
            <a:xfrm>
              <a:off x="1370366" y="1226980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402874" y="1278563"/>
              <a:ext cx="441146" cy="389371"/>
              <a:chOff x="1402874" y="1316941"/>
              <a:chExt cx="441146" cy="389371"/>
            </a:xfrm>
          </p:grpSpPr>
          <p:pic>
            <p:nvPicPr>
              <p:cNvPr id="21" name="Picture 11" descr="E:\设计支持\模板设计\FX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1514951" y="1316941"/>
                <a:ext cx="217213" cy="243809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402874" y="1521646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分析</a:t>
                </a:r>
                <a:endParaRPr lang="zh-CN" altLang="en-US" sz="1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0246" y="740702"/>
            <a:ext cx="531315" cy="666754"/>
            <a:chOff x="714348" y="642924"/>
            <a:chExt cx="531315" cy="500066"/>
          </a:xfrm>
        </p:grpSpPr>
        <p:sp>
          <p:nvSpPr>
            <p:cNvPr id="24" name="矩形 23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53126" y="706148"/>
              <a:ext cx="441146" cy="399925"/>
              <a:chOff x="753126" y="706148"/>
              <a:chExt cx="441146" cy="399925"/>
            </a:xfrm>
          </p:grpSpPr>
          <p:pic>
            <p:nvPicPr>
              <p:cNvPr id="26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753126" y="921407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81374" y="712071"/>
                <a:ext cx="233798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本课任务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：使用枚举输出三个单元学习目标</a:t>
            </a:r>
            <a:endParaRPr lang="en-US" altLang="zh-CN" dirty="0" smtClean="0"/>
          </a:p>
          <a:p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：实现会员注册</a:t>
            </a:r>
            <a:endParaRPr lang="en-US" altLang="zh-CN" dirty="0" smtClean="0"/>
          </a:p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：查找某字符串中特定字符出现的次数</a:t>
            </a:r>
            <a:endParaRPr lang="zh-CN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14414" y="2714621"/>
            <a:ext cx="3286148" cy="164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 descr="图15.8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2714620"/>
            <a:ext cx="3286148" cy="3520205"/>
          </a:xfrm>
          <a:prstGeom prst="rect">
            <a:avLst/>
          </a:prstGeom>
        </p:spPr>
      </p:pic>
      <p:pic>
        <p:nvPicPr>
          <p:cNvPr id="6" name="图片 5" descr="图15.16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4429134"/>
            <a:ext cx="3214710" cy="186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125539"/>
            <a:ext cx="8072438" cy="87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4BACC6"/>
              </a:buClr>
              <a:buSzPct val="100000"/>
            </a:pPr>
            <a:r>
              <a:rPr lang="en-US" dirty="0"/>
              <a:t>equals()</a:t>
            </a:r>
            <a:r>
              <a:rPr lang="zh-CN" altLang="en-US" dirty="0"/>
              <a:t>方法比较原理</a:t>
            </a:r>
            <a:endParaRPr lang="zh-CN" altLang="en-US" dirty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  <a:p>
            <a:pPr>
              <a:buClr>
                <a:srgbClr val="4BACC6"/>
              </a:buClr>
              <a:buSzPct val="100000"/>
            </a:pPr>
            <a:r>
              <a:rPr lang="zh-CN" altLang="en-US" dirty="0"/>
              <a:t>“</a:t>
            </a:r>
            <a:r>
              <a:rPr lang="en-US" dirty="0"/>
              <a:t>==”</a:t>
            </a:r>
            <a:r>
              <a:rPr lang="zh-CN" altLang="en-US" dirty="0"/>
              <a:t>和</a:t>
            </a:r>
            <a:r>
              <a:rPr lang="en-US" dirty="0"/>
              <a:t>equals()</a:t>
            </a:r>
            <a:r>
              <a:rPr lang="zh-CN" altLang="en-US" dirty="0"/>
              <a:t>有什么区别呢？</a:t>
            </a:r>
            <a:endParaRPr lang="zh-CN" altLang="en-US" dirty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12" y="265213"/>
            <a:ext cx="2714613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en-US" altLang="en-US" dirty="0"/>
              <a:t>equals()</a:t>
            </a:r>
            <a:r>
              <a:rPr lang="zh-CN" altLang="en-US" dirty="0"/>
              <a:t>方法</a:t>
            </a:r>
            <a:r>
              <a:rPr lang="en-US" altLang="en-US" dirty="0"/>
              <a:t>2-2</a:t>
            </a:r>
            <a:endParaRPr lang="en-US" altLang="en-US" dirty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4178300" y="2857500"/>
            <a:ext cx="609600" cy="381000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827088" y="2066925"/>
            <a:ext cx="198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827088" y="2857500"/>
            <a:ext cx="198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2960690" y="2052639"/>
            <a:ext cx="606425" cy="369887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3570290" y="2052639"/>
            <a:ext cx="606425" cy="369887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4179890" y="2052639"/>
            <a:ext cx="606425" cy="369887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4789490" y="2052639"/>
            <a:ext cx="606425" cy="369887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898" name="Rectangle 11"/>
          <p:cNvSpPr>
            <a:spLocks noChangeArrowheads="1"/>
          </p:cNvSpPr>
          <p:nvPr/>
        </p:nvSpPr>
        <p:spPr bwMode="auto">
          <a:xfrm>
            <a:off x="2960690" y="2857500"/>
            <a:ext cx="606425" cy="369888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899" name="Rectangle 12"/>
          <p:cNvSpPr>
            <a:spLocks noChangeArrowheads="1"/>
          </p:cNvSpPr>
          <p:nvPr/>
        </p:nvSpPr>
        <p:spPr bwMode="auto">
          <a:xfrm>
            <a:off x="3563940" y="2857500"/>
            <a:ext cx="606425" cy="369888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900" name="Rectangle 13"/>
          <p:cNvSpPr>
            <a:spLocks noChangeArrowheads="1"/>
          </p:cNvSpPr>
          <p:nvPr/>
        </p:nvSpPr>
        <p:spPr bwMode="auto">
          <a:xfrm>
            <a:off x="4754565" y="2857500"/>
            <a:ext cx="606425" cy="369888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37901" name="Line 17"/>
          <p:cNvGrpSpPr/>
          <p:nvPr/>
        </p:nvGrpSpPr>
        <p:grpSpPr bwMode="auto">
          <a:xfrm>
            <a:off x="3067052" y="2273301"/>
            <a:ext cx="358775" cy="793751"/>
            <a:chOff x="0" y="0"/>
            <a:chExt cx="226" cy="500"/>
          </a:xfrm>
        </p:grpSpPr>
        <p:pic>
          <p:nvPicPr>
            <p:cNvPr id="37902" name="Line 17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3" name="文本框 37903"/>
            <p:cNvSpPr txBox="1">
              <a:spLocks noChangeArrowheads="1"/>
            </p:cNvSpPr>
            <p:nvPr/>
          </p:nvSpPr>
          <p:spPr bwMode="auto">
            <a:xfrm>
              <a:off x="113" y="93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7904" name="Line 18"/>
          <p:cNvGrpSpPr/>
          <p:nvPr/>
        </p:nvGrpSpPr>
        <p:grpSpPr bwMode="auto">
          <a:xfrm>
            <a:off x="3676652" y="2273301"/>
            <a:ext cx="358775" cy="793751"/>
            <a:chOff x="0" y="0"/>
            <a:chExt cx="226" cy="500"/>
          </a:xfrm>
        </p:grpSpPr>
        <p:pic>
          <p:nvPicPr>
            <p:cNvPr id="37905" name="Line 18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6" name="文本框 37906"/>
            <p:cNvSpPr txBox="1">
              <a:spLocks noChangeArrowheads="1"/>
            </p:cNvSpPr>
            <p:nvPr/>
          </p:nvSpPr>
          <p:spPr bwMode="auto">
            <a:xfrm>
              <a:off x="113" y="93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7907" name="Line 19"/>
          <p:cNvGrpSpPr/>
          <p:nvPr/>
        </p:nvGrpSpPr>
        <p:grpSpPr bwMode="auto">
          <a:xfrm>
            <a:off x="4286252" y="2273301"/>
            <a:ext cx="358775" cy="793751"/>
            <a:chOff x="0" y="0"/>
            <a:chExt cx="226" cy="500"/>
          </a:xfrm>
        </p:grpSpPr>
        <p:pic>
          <p:nvPicPr>
            <p:cNvPr id="37908" name="Line 19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9" name="文本框 37909"/>
            <p:cNvSpPr txBox="1">
              <a:spLocks noChangeArrowheads="1"/>
            </p:cNvSpPr>
            <p:nvPr/>
          </p:nvSpPr>
          <p:spPr bwMode="auto">
            <a:xfrm>
              <a:off x="113" y="93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7910" name="Line 20"/>
          <p:cNvGrpSpPr/>
          <p:nvPr/>
        </p:nvGrpSpPr>
        <p:grpSpPr bwMode="auto">
          <a:xfrm>
            <a:off x="4895852" y="2273301"/>
            <a:ext cx="358775" cy="793751"/>
            <a:chOff x="0" y="0"/>
            <a:chExt cx="226" cy="500"/>
          </a:xfrm>
        </p:grpSpPr>
        <p:pic>
          <p:nvPicPr>
            <p:cNvPr id="37911" name="Line 20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12" name="文本框 37912"/>
            <p:cNvSpPr txBox="1">
              <a:spLocks noChangeArrowheads="1"/>
            </p:cNvSpPr>
            <p:nvPr/>
          </p:nvSpPr>
          <p:spPr bwMode="auto">
            <a:xfrm>
              <a:off x="113" y="93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7914" name="Text Box 80"/>
          <p:cNvSpPr txBox="1">
            <a:spLocks noChangeArrowheads="1"/>
          </p:cNvSpPr>
          <p:nvPr/>
        </p:nvSpPr>
        <p:spPr bwMode="auto">
          <a:xfrm>
            <a:off x="928690" y="6000751"/>
            <a:ext cx="7488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b="1">
              <a:solidFill>
                <a:srgbClr val="0000FF"/>
              </a:solidFill>
            </a:endParaRPr>
          </a:p>
        </p:txBody>
      </p:sp>
      <p:pic>
        <p:nvPicPr>
          <p:cNvPr id="37915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071690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6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881314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7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2881314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8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881314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9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881314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20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2071690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21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071690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22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071690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26" name="AutoShape 4"/>
          <p:cNvSpPr>
            <a:spLocks noChangeArrowheads="1"/>
          </p:cNvSpPr>
          <p:nvPr/>
        </p:nvSpPr>
        <p:spPr bwMode="auto">
          <a:xfrm>
            <a:off x="5715002" y="2071690"/>
            <a:ext cx="2786063" cy="114299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anchor="ctr" anchorCtr="1"/>
          <a:lstStyle/>
          <a:p>
            <a:pPr eaLnBrk="0" hangingPunct="0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equals():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检查组成字符串内容的字符是否完全一致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27" name="AutoShape 4"/>
          <p:cNvSpPr>
            <a:spLocks noChangeArrowheads="1"/>
          </p:cNvSpPr>
          <p:nvPr/>
        </p:nvSpPr>
        <p:spPr bwMode="auto">
          <a:xfrm>
            <a:off x="1071565" y="4869160"/>
            <a:ext cx="4929187" cy="9286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anchor="ctr" anchorCtr="1"/>
          <a:lstStyle/>
          <a:p>
            <a:pPr eaLnBrk="0" hangingPunct="0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判断两个字符串在内存中的地址，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即判断是否是同一个字符串对象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0246" y="2825406"/>
            <a:ext cx="531315" cy="666754"/>
            <a:chOff x="714348" y="642924"/>
            <a:chExt cx="531315" cy="500066"/>
          </a:xfrm>
        </p:grpSpPr>
        <p:sp>
          <p:nvSpPr>
            <p:cNvPr id="44" name="矩形 43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753126" y="706148"/>
              <a:ext cx="441146" cy="399925"/>
              <a:chOff x="753126" y="706148"/>
              <a:chExt cx="441146" cy="399925"/>
            </a:xfrm>
          </p:grpSpPr>
          <p:pic>
            <p:nvPicPr>
              <p:cNvPr id="46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753126" y="921407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81374" y="712071"/>
                <a:ext cx="233798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0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4" grpId="0"/>
      <p:bldP spid="37926" grpId="0" animBg="1"/>
      <p:bldP spid="379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4071940"/>
            <a:ext cx="8072438" cy="166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zh-CN" altLang="en-US" dirty="0"/>
              <a:t>使用</a:t>
            </a:r>
            <a:r>
              <a:rPr lang="en-US" dirty="0" err="1"/>
              <a:t>equalsIgnoreCase</a:t>
            </a:r>
            <a:r>
              <a:rPr lang="en-US" dirty="0"/>
              <a:t>()</a:t>
            </a:r>
            <a:r>
              <a:rPr lang="zh-CN" altLang="en-US" dirty="0"/>
              <a:t>方法 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zh-CN" altLang="en-US" dirty="0"/>
              <a:t>使用</a:t>
            </a:r>
            <a:r>
              <a:rPr lang="en-US" dirty="0" err="1"/>
              <a:t>toLowerCase</a:t>
            </a:r>
            <a:r>
              <a:rPr lang="en-US" dirty="0"/>
              <a:t>()</a:t>
            </a:r>
            <a:r>
              <a:rPr lang="zh-CN" altLang="en-US" dirty="0"/>
              <a:t>方法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zh-CN" altLang="en-US" dirty="0"/>
              <a:t>使用</a:t>
            </a:r>
            <a:r>
              <a:rPr lang="en-US" dirty="0" err="1"/>
              <a:t>toUpperCase</a:t>
            </a:r>
            <a:r>
              <a:rPr lang="en-US" dirty="0"/>
              <a:t>()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29190" y="214290"/>
            <a:ext cx="4071935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dirty="0"/>
              <a:t>字符串比较的其他方法</a:t>
            </a:r>
            <a:endParaRPr lang="en-US" altLang="en-US" dirty="0"/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642938" y="1285877"/>
            <a:ext cx="77406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4BACC6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登录时不考虑用户名的大小写问题，实现登录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922" name="图片 14" descr="图15.6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857375"/>
            <a:ext cx="3068638" cy="207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3" name="Rectangle 12"/>
          <p:cNvSpPr>
            <a:spLocks noChangeArrowheads="1"/>
          </p:cNvSpPr>
          <p:nvPr/>
        </p:nvSpPr>
        <p:spPr bwMode="auto">
          <a:xfrm>
            <a:off x="2857500" y="2857502"/>
            <a:ext cx="1714500" cy="714375"/>
          </a:xfrm>
          <a:prstGeom prst="rect">
            <a:avLst/>
          </a:prstGeom>
          <a:solidFill>
            <a:srgbClr val="FFDDDD">
              <a:alpha val="9998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72330" y="299311"/>
            <a:ext cx="1871618" cy="633412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dirty="0"/>
              <a:t>课堂练习</a:t>
            </a:r>
            <a:endParaRPr lang="zh-CN" alt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000234" y="5668479"/>
            <a:ext cx="5030787" cy="4086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完成时间</a:t>
            </a:r>
            <a:r>
              <a:rPr lang="zh-CN" alt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</a:t>
            </a:r>
            <a:r>
              <a:rPr lang="en-US" altLang="zh-CN" b="1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10</a:t>
            </a:r>
            <a:r>
              <a:rPr lang="zh-CN" alt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285720" y="1000108"/>
            <a:ext cx="8643966" cy="166131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实现会员注册，要求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用户名长度不小于</a:t>
            </a:r>
            <a:r>
              <a:rPr lang="en-US" altLang="zh-CN" dirty="0" smtClean="0"/>
              <a:t>3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密码长度不小于</a:t>
            </a:r>
            <a:r>
              <a:rPr lang="en-US" altLang="zh-CN" dirty="0" smtClean="0"/>
              <a:t>6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注册时两次输入密码</a:t>
            </a:r>
            <a:endParaRPr lang="en-US" altLang="zh-CN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必须相同 </a:t>
            </a: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8" name="图片 7" descr="图15.8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4810" y="1357298"/>
            <a:ext cx="3857652" cy="413241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125539"/>
            <a:ext cx="721518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4BACC6"/>
              </a:buClr>
              <a:buSzPct val="100000"/>
            </a:pPr>
            <a:r>
              <a:rPr lang="zh-CN" altLang="en-US" dirty="0"/>
              <a:t>方法</a:t>
            </a:r>
            <a:r>
              <a:rPr lang="en-US" dirty="0"/>
              <a:t>1</a:t>
            </a:r>
            <a:r>
              <a:rPr lang="zh-CN" altLang="en-US" dirty="0"/>
              <a:t>：使用“</a:t>
            </a:r>
            <a:r>
              <a:rPr lang="en-US" dirty="0"/>
              <a:t>+”</a:t>
            </a:r>
            <a:endParaRPr lang="en-US" dirty="0"/>
          </a:p>
          <a:p>
            <a:pPr eaLnBrk="1" hangingPunct="1">
              <a:buClr>
                <a:srgbClr val="4BACC6"/>
              </a:buClr>
              <a:buSzPct val="100000"/>
            </a:pPr>
            <a:r>
              <a:rPr lang="zh-CN" altLang="en-US" dirty="0"/>
              <a:t>方法</a:t>
            </a:r>
            <a:r>
              <a:rPr lang="en-US" dirty="0"/>
              <a:t>2</a:t>
            </a:r>
            <a:r>
              <a:rPr lang="zh-CN" altLang="en-US" dirty="0"/>
              <a:t>：使用</a:t>
            </a:r>
            <a:r>
              <a:rPr lang="en-US" dirty="0"/>
              <a:t>String</a:t>
            </a:r>
            <a:r>
              <a:rPr lang="zh-CN" altLang="en-US" dirty="0"/>
              <a:t>类的</a:t>
            </a:r>
            <a:r>
              <a:rPr lang="en-US" dirty="0" err="1"/>
              <a:t>concat</a:t>
            </a:r>
            <a:r>
              <a:rPr lang="en-US" dirty="0"/>
              <a:t>()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43702" y="265213"/>
            <a:ext cx="2357423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r>
              <a:rPr lang="zh-CN" altLang="en-US" dirty="0"/>
              <a:t>字符串连接</a:t>
            </a:r>
            <a:endParaRPr lang="en-US" altLang="en-US" dirty="0"/>
          </a:p>
        </p:txBody>
      </p:sp>
      <p:sp>
        <p:nvSpPr>
          <p:cNvPr id="5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429256" y="265213"/>
            <a:ext cx="3571869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dirty="0"/>
              <a:t>字符串常用提取方法</a:t>
            </a:r>
            <a:r>
              <a:rPr lang="en-US" altLang="en-US" dirty="0"/>
              <a:t>2-1</a:t>
            </a:r>
            <a:endParaRPr lang="en-US" altLang="en-US" dirty="0"/>
          </a:p>
        </p:txBody>
      </p:sp>
      <p:graphicFrame>
        <p:nvGraphicFramePr>
          <p:cNvPr id="41987" name="表格 41986"/>
          <p:cNvGraphicFramePr/>
          <p:nvPr/>
        </p:nvGraphicFramePr>
        <p:xfrm>
          <a:off x="571500" y="1214439"/>
          <a:ext cx="8001000" cy="4581530"/>
        </p:xfrm>
        <a:graphic>
          <a:graphicData uri="http://schemas.openxmlformats.org/drawingml/2006/table">
            <a:tbl>
              <a:tblPr/>
              <a:tblGrid>
                <a:gridCol w="4429125"/>
                <a:gridCol w="3571875"/>
              </a:tblGrid>
              <a:tr h="45789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方法名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说明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</a:tr>
              <a:tr h="60258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public int indexOf(int ch) 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9073" marR="89073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搜索第一个出现的字符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ch</a:t>
                      </a: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（或字符串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value</a:t>
                      </a: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），如果没有找到，返回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lang="en-US" altLang="x-none" sz="2000" b="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>
                        <a:alpha val="100000"/>
                      </a:srgbClr>
                    </a:solidFill>
                  </a:tcPr>
                </a:tc>
              </a:tr>
              <a:tr h="40543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public int indexOf(String value)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9073" marR="89073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748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public int lastIndexOf(int ch) 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9073" marR="89073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搜索最后一个出现的字符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ch</a:t>
                      </a: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（或字符串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value</a:t>
                      </a: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），如果没有找到，返回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lang="en-US" altLang="x-none" sz="2000" b="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61053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public int lastIndexOf(String value)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9073" marR="89073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70274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public String substring(int index)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提取从位置索引开始的字符串部分</a:t>
                      </a:r>
                      <a:endParaRPr lang="zh-CN" altLang="en-US" sz="2000" b="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146" marR="88146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</a:tr>
              <a:tr h="70211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public String substring(int beginindex, int endindex)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提取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beginindex</a:t>
                      </a: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endindex</a:t>
                      </a: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之间的字符串部分</a:t>
                      </a:r>
                      <a:endParaRPr lang="zh-CN" altLang="en-US" sz="2000" b="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146" marR="88146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74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public String trim()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返回一个前后不含任何空格的调用字符串的副本</a:t>
                      </a:r>
                      <a:endParaRPr lang="zh-CN" altLang="en-US" sz="2000" b="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146" marR="88146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图片 14" descr="图15.13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184400"/>
            <a:ext cx="371475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748034" y="46434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zh-CN" altLang="en-US" dirty="0"/>
              <a:t>合法的文件名应该以</a:t>
            </a:r>
            <a:r>
              <a:rPr lang="en-US" dirty="0"/>
              <a:t>.java</a:t>
            </a:r>
            <a:r>
              <a:rPr lang="zh-CN" altLang="en-US" dirty="0"/>
              <a:t>结尾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zh-CN" altLang="en-US" dirty="0"/>
              <a:t>合法的邮箱名中至少要包含“</a:t>
            </a:r>
            <a:r>
              <a:rPr lang="en-US" dirty="0"/>
              <a:t>@”</a:t>
            </a:r>
            <a:r>
              <a:rPr lang="zh-CN" altLang="en-US" dirty="0"/>
              <a:t>和“</a:t>
            </a:r>
            <a:r>
              <a:rPr lang="en-US" dirty="0"/>
              <a:t>.”, </a:t>
            </a:r>
            <a:r>
              <a:rPr lang="zh-CN" altLang="en-US" dirty="0"/>
              <a:t>并检查“</a:t>
            </a:r>
            <a:r>
              <a:rPr lang="en-US" dirty="0"/>
              <a:t>@”</a:t>
            </a:r>
            <a:r>
              <a:rPr lang="zh-CN" altLang="en-US" dirty="0"/>
              <a:t>是否在“</a:t>
            </a:r>
            <a:r>
              <a:rPr lang="en-US" dirty="0"/>
              <a:t>.”</a:t>
            </a:r>
            <a:r>
              <a:rPr lang="zh-CN" altLang="en-US" dirty="0"/>
              <a:t>之前</a:t>
            </a:r>
            <a:endParaRPr lang="zh-CN" altLang="en-US" dirty="0"/>
          </a:p>
          <a:p>
            <a:pPr eaLnBrk="1" hangingPunct="1">
              <a:buSzPct val="100000"/>
              <a:buFont typeface="Wingdings" panose="05000000000000000000" pitchFamily="2" charset="2"/>
              <a:buChar char="•"/>
            </a:pPr>
            <a:endParaRPr lang="zh-CN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00628" y="265213"/>
            <a:ext cx="4000497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r>
              <a:rPr lang="zh-CN" altLang="en-US" dirty="0"/>
              <a:t>字符串常用提取方法</a:t>
            </a:r>
            <a:r>
              <a:rPr lang="en-US" altLang="en-US" dirty="0"/>
              <a:t>2-2</a:t>
            </a:r>
            <a:endParaRPr lang="en-US" altLang="en-US" dirty="0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784227" y="1276351"/>
            <a:ext cx="74898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4BACC6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文件名是否正确，判断邮箱格式是否正确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7" name="Rectangle 8"/>
          <p:cNvSpPr>
            <a:spLocks noChangeArrowheads="1"/>
          </p:cNvSpPr>
          <p:nvPr/>
        </p:nvSpPr>
        <p:spPr bwMode="auto">
          <a:xfrm>
            <a:off x="3714752" y="3184526"/>
            <a:ext cx="1643063" cy="214313"/>
          </a:xfrm>
          <a:prstGeom prst="rect">
            <a:avLst/>
          </a:prstGeom>
          <a:solidFill>
            <a:srgbClr val="FFDDDD">
              <a:alpha val="9998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7505" y="4295160"/>
            <a:ext cx="531315" cy="666755"/>
            <a:chOff x="1370366" y="1226980"/>
            <a:chExt cx="531315" cy="500066"/>
          </a:xfrm>
        </p:grpSpPr>
        <p:sp>
          <p:nvSpPr>
            <p:cNvPr id="15" name="矩形 14"/>
            <p:cNvSpPr/>
            <p:nvPr/>
          </p:nvSpPr>
          <p:spPr>
            <a:xfrm>
              <a:off x="1370366" y="1226980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402874" y="1278563"/>
              <a:ext cx="441146" cy="389371"/>
              <a:chOff x="1402874" y="1316941"/>
              <a:chExt cx="441146" cy="389371"/>
            </a:xfrm>
          </p:grpSpPr>
          <p:pic>
            <p:nvPicPr>
              <p:cNvPr id="17" name="Picture 11" descr="E:\设计支持\模板设计\FX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1514951" y="1316941"/>
                <a:ext cx="217213" cy="243809"/>
              </a:xfrm>
              <a:prstGeom prst="rect">
                <a:avLst/>
              </a:prstGeom>
              <a:noFill/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402874" y="1521646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分析</a:t>
                </a:r>
                <a:endParaRPr lang="zh-CN" altLang="en-US" sz="1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80246" y="740702"/>
            <a:ext cx="531315" cy="666754"/>
            <a:chOff x="714348" y="642924"/>
            <a:chExt cx="531315" cy="500066"/>
          </a:xfrm>
        </p:grpSpPr>
        <p:sp>
          <p:nvSpPr>
            <p:cNvPr id="20" name="矩形 19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753126" y="706148"/>
              <a:ext cx="441146" cy="399925"/>
              <a:chOff x="753126" y="706148"/>
              <a:chExt cx="441146" cy="399925"/>
            </a:xfrm>
          </p:grpSpPr>
          <p:pic>
            <p:nvPicPr>
              <p:cNvPr id="22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753126" y="921407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81374" y="712071"/>
                <a:ext cx="233798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1472" y="1124744"/>
            <a:ext cx="8072494" cy="5256584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黑体" panose="02010609060101010101" pitchFamily="2" charset="-122"/>
              </a:rPr>
              <a:t>   </a:t>
            </a:r>
            <a:endParaRPr lang="zh-CN" altLang="en-US" dirty="0" smtClean="0">
              <a:latin typeface="黑体" panose="02010609060101010101" pitchFamily="2" charset="-122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00958" y="260649"/>
            <a:ext cx="1400156" cy="625103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sz="2500" dirty="0"/>
              <a:t>小结</a:t>
            </a:r>
            <a:endParaRPr lang="en-US" altLang="zh-CN" sz="2500" dirty="0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979512" y="2285993"/>
            <a:ext cx="7164388" cy="344726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String word = "Hello,      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word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word.trim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String s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word.concat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小鱼儿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!");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index1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s.indexOf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(',');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index2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s.indexOf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('!');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s.substring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(______, _______));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785786" y="1277930"/>
            <a:ext cx="7786742" cy="1008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如果要打印输出“小鱼儿”，应填入的代码是什么？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77"/>
          <p:cNvGrpSpPr/>
          <p:nvPr/>
        </p:nvGrpSpPr>
        <p:grpSpPr>
          <a:xfrm>
            <a:off x="71406" y="885754"/>
            <a:ext cx="1469410" cy="400110"/>
            <a:chOff x="2962268" y="5103147"/>
            <a:chExt cx="1469410" cy="400109"/>
          </a:xfrm>
        </p:grpSpPr>
        <p:pic>
          <p:nvPicPr>
            <p:cNvPr id="1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214678" y="5103147"/>
              <a:ext cx="1217000" cy="40010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642940" y="4786314"/>
            <a:ext cx="8072437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buClr>
                <a:srgbClr val="4BACC6"/>
              </a:buClr>
              <a:buSzPct val="100000"/>
            </a:pPr>
            <a:r>
              <a:rPr lang="en-US" dirty="0"/>
              <a:t>String</a:t>
            </a:r>
            <a:r>
              <a:rPr lang="zh-CN" altLang="en-US" dirty="0"/>
              <a:t>类提供了</a:t>
            </a:r>
            <a:r>
              <a:rPr lang="en-US" dirty="0"/>
              <a:t>split()</a:t>
            </a:r>
            <a:r>
              <a:rPr lang="zh-CN" altLang="en-US" dirty="0"/>
              <a:t>方法，将一个字符串分割为子字符串，结果作为字符串数组返回</a:t>
            </a:r>
            <a:endParaRPr lang="zh-CN" altLang="en-US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16" y="265213"/>
            <a:ext cx="2143109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sz="2500" dirty="0"/>
              <a:t>字符串拆分</a:t>
            </a:r>
            <a:endParaRPr lang="en-US" altLang="en-US" sz="2500" dirty="0"/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714375" y="1285877"/>
            <a:ext cx="7645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4BACC6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有一段歌词，每句都以空格“  ”结尾，请将歌词每句按行输出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115" name="图片 13" descr="图15.14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40" y="2000251"/>
            <a:ext cx="3000375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107505" y="4295160"/>
            <a:ext cx="531315" cy="666755"/>
            <a:chOff x="1370366" y="1226980"/>
            <a:chExt cx="531315" cy="500066"/>
          </a:xfrm>
        </p:grpSpPr>
        <p:sp>
          <p:nvSpPr>
            <p:cNvPr id="17" name="矩形 16"/>
            <p:cNvSpPr/>
            <p:nvPr/>
          </p:nvSpPr>
          <p:spPr>
            <a:xfrm>
              <a:off x="1370366" y="1226980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02874" y="1278563"/>
              <a:ext cx="441146" cy="389371"/>
              <a:chOff x="1402874" y="1316941"/>
              <a:chExt cx="441146" cy="389371"/>
            </a:xfrm>
          </p:grpSpPr>
          <p:pic>
            <p:nvPicPr>
              <p:cNvPr id="19" name="Picture 11" descr="E:\设计支持\模板设计\FX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1514951" y="1316941"/>
                <a:ext cx="217213" cy="243809"/>
              </a:xfrm>
              <a:prstGeom prst="rect">
                <a:avLst/>
              </a:prstGeom>
              <a:noFill/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402874" y="1521646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分析</a:t>
                </a:r>
                <a:endParaRPr lang="zh-CN" altLang="en-US" sz="1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52254" y="740702"/>
            <a:ext cx="531315" cy="666754"/>
            <a:chOff x="714348" y="642924"/>
            <a:chExt cx="531315" cy="500066"/>
          </a:xfrm>
        </p:grpSpPr>
        <p:sp>
          <p:nvSpPr>
            <p:cNvPr id="22" name="矩形 21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753126" y="706148"/>
              <a:ext cx="441146" cy="399925"/>
              <a:chOff x="753126" y="706148"/>
              <a:chExt cx="441146" cy="399925"/>
            </a:xfrm>
          </p:grpSpPr>
          <p:pic>
            <p:nvPicPr>
              <p:cNvPr id="24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753126" y="921407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81374" y="712071"/>
                <a:ext cx="233798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15206" y="299311"/>
            <a:ext cx="1728742" cy="633412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sz="2500" dirty="0"/>
              <a:t>课堂练习</a:t>
            </a:r>
            <a:endParaRPr lang="zh-CN" altLang="en-US" sz="25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000234" y="5634055"/>
            <a:ext cx="5030787" cy="4086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完成时间</a:t>
            </a:r>
            <a:r>
              <a:rPr lang="zh-CN" alt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</a:t>
            </a:r>
            <a:r>
              <a:rPr lang="en-US" altLang="zh-CN" b="1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15</a:t>
            </a:r>
            <a:r>
              <a:rPr lang="zh-CN" alt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285720" y="1000108"/>
            <a:ext cx="8643966" cy="166131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输入一个字符串，再输入要查找的字符，判断该字符在该字符串中出现的次数</a:t>
            </a: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10" name="图片 9" descr="图15.16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36" y="2500307"/>
            <a:ext cx="3443908" cy="200026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1255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zh-CN" altLang="en-US" dirty="0"/>
              <a:t>生活中的字符串</a:t>
            </a:r>
            <a:endParaRPr lang="zh-CN" altLang="en-US" dirty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 smtClean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 smtClean="0"/>
          </a:p>
          <a:p>
            <a:pPr algn="just"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zh-CN" altLang="en-US" dirty="0"/>
              <a:t>使用</a:t>
            </a:r>
            <a:r>
              <a:rPr lang="en-US" dirty="0"/>
              <a:t>String</a:t>
            </a:r>
            <a:r>
              <a:rPr lang="zh-CN" altLang="en-US" dirty="0"/>
              <a:t>对象存储字符串</a:t>
            </a:r>
            <a:endParaRPr lang="zh-CN" altLang="en-US" dirty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 smtClean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 smtClean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 smtClean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 smtClean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 smtClean="0"/>
          </a:p>
          <a:p>
            <a:pPr algn="just"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en-US" dirty="0"/>
              <a:t>String</a:t>
            </a:r>
            <a:r>
              <a:rPr lang="zh-CN" altLang="en-US" dirty="0"/>
              <a:t>类位于</a:t>
            </a:r>
            <a:r>
              <a:rPr lang="en-US" dirty="0" err="1"/>
              <a:t>java.lang</a:t>
            </a:r>
            <a:r>
              <a:rPr lang="zh-CN" altLang="en-US" dirty="0"/>
              <a:t>包中，具有丰富的方法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zh-CN" altLang="en-US" dirty="0"/>
              <a:t>计算字符串的长度、比较字符串、连接字符串、提取字符串</a:t>
            </a:r>
            <a:endParaRPr lang="zh-CN" altLang="en-US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786578" y="265213"/>
            <a:ext cx="2214546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en-US" altLang="en-US" sz="2500" dirty="0"/>
              <a:t>String</a:t>
            </a:r>
            <a:r>
              <a:rPr lang="zh-CN" altLang="en-US" sz="2500" dirty="0"/>
              <a:t>类</a:t>
            </a:r>
            <a:endParaRPr lang="zh-CN" altLang="en-US" sz="2500" dirty="0"/>
          </a:p>
        </p:txBody>
      </p:sp>
      <p:sp>
        <p:nvSpPr>
          <p:cNvPr id="34819" name="AutoShape 4"/>
          <p:cNvSpPr>
            <a:spLocks noChangeArrowheads="1"/>
          </p:cNvSpPr>
          <p:nvPr/>
        </p:nvSpPr>
        <p:spPr bwMode="auto">
          <a:xfrm>
            <a:off x="1871663" y="1962151"/>
            <a:ext cx="2500312" cy="63817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anchor="ctr" anchorCtr="1"/>
          <a:lstStyle/>
          <a:p>
            <a:pPr eaLnBrk="0" hangingPunct="0"/>
            <a:r>
              <a:rPr lang="zh-CN" altLang="en-US" sz="2000" b="1"/>
              <a:t> 频繁使用的字符串</a:t>
            </a:r>
            <a:endParaRPr lang="zh-CN" altLang="en-US" sz="2000" b="1"/>
          </a:p>
        </p:txBody>
      </p:sp>
      <p:sp>
        <p:nvSpPr>
          <p:cNvPr id="34820" name="AutoShape 5"/>
          <p:cNvSpPr>
            <a:spLocks noChangeArrowheads="1"/>
          </p:cNvSpPr>
          <p:nvPr/>
        </p:nvSpPr>
        <p:spPr bwMode="auto">
          <a:xfrm>
            <a:off x="5800726" y="1303021"/>
            <a:ext cx="167518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95B74F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“欢迎进入”</a:t>
            </a: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4821" name="AutoShape 6"/>
          <p:cNvSpPr>
            <a:spLocks noChangeArrowheads="1"/>
          </p:cNvSpPr>
          <p:nvPr/>
        </p:nvSpPr>
        <p:spPr bwMode="auto">
          <a:xfrm>
            <a:off x="5800726" y="1950721"/>
            <a:ext cx="197649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95B74F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“</a:t>
            </a:r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Hello World” </a:t>
            </a:r>
            <a:endParaRPr 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4822" name="AutoShape 7"/>
          <p:cNvSpPr>
            <a:spLocks noChangeArrowheads="1"/>
          </p:cNvSpPr>
          <p:nvPr/>
        </p:nvSpPr>
        <p:spPr bwMode="auto">
          <a:xfrm>
            <a:off x="5800726" y="2598421"/>
            <a:ext cx="212865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95B74F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“教育改变生活”</a:t>
            </a: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34823" name="Line 8"/>
          <p:cNvGrpSpPr/>
          <p:nvPr/>
        </p:nvGrpSpPr>
        <p:grpSpPr bwMode="auto">
          <a:xfrm>
            <a:off x="4359277" y="1511302"/>
            <a:ext cx="1547813" cy="714375"/>
            <a:chOff x="0" y="0"/>
            <a:chExt cx="975" cy="450"/>
          </a:xfrm>
        </p:grpSpPr>
        <p:pic>
          <p:nvPicPr>
            <p:cNvPr id="34824" name="Line 8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7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5" name="文本框 34825"/>
            <p:cNvSpPr txBox="1">
              <a:spLocks noChangeArrowheads="1"/>
            </p:cNvSpPr>
            <p:nvPr/>
          </p:nvSpPr>
          <p:spPr bwMode="auto">
            <a:xfrm rot="10800000">
              <a:off x="46" y="375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4826" name="Line 9"/>
          <p:cNvGrpSpPr/>
          <p:nvPr/>
        </p:nvGrpSpPr>
        <p:grpSpPr bwMode="auto">
          <a:xfrm>
            <a:off x="4364038" y="2084388"/>
            <a:ext cx="1543050" cy="360363"/>
            <a:chOff x="0" y="0"/>
            <a:chExt cx="972" cy="227"/>
          </a:xfrm>
        </p:grpSpPr>
        <p:pic>
          <p:nvPicPr>
            <p:cNvPr id="34827" name="Line 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8" name="文本框 34828"/>
            <p:cNvSpPr txBox="1">
              <a:spLocks noChangeArrowheads="1"/>
            </p:cNvSpPr>
            <p:nvPr/>
          </p:nvSpPr>
          <p:spPr bwMode="auto">
            <a:xfrm rot="10800000">
              <a:off x="43" y="104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4829" name="Line 10"/>
          <p:cNvGrpSpPr/>
          <p:nvPr/>
        </p:nvGrpSpPr>
        <p:grpSpPr bwMode="auto">
          <a:xfrm>
            <a:off x="4359277" y="2346325"/>
            <a:ext cx="1547813" cy="744539"/>
            <a:chOff x="0" y="0"/>
            <a:chExt cx="975" cy="469"/>
          </a:xfrm>
        </p:grpSpPr>
        <p:pic>
          <p:nvPicPr>
            <p:cNvPr id="34830" name="Line 1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75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1" name="文本框 34831"/>
            <p:cNvSpPr txBox="1">
              <a:spLocks noChangeArrowheads="1"/>
            </p:cNvSpPr>
            <p:nvPr/>
          </p:nvSpPr>
          <p:spPr bwMode="auto">
            <a:xfrm>
              <a:off x="46" y="30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954485" y="3909053"/>
            <a:ext cx="4334669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71215"/>
                </a:solidFill>
              </a:rPr>
              <a:t>String s = "Hello World</a:t>
            </a:r>
            <a:r>
              <a:rPr lang="en-US" altLang="zh-CN" b="1" dirty="0" smtClean="0">
                <a:solidFill>
                  <a:srgbClr val="071215"/>
                </a:solidFill>
              </a:rPr>
              <a:t>";</a:t>
            </a:r>
            <a:endParaRPr lang="en-US" altLang="zh-CN" b="1" dirty="0" smtClean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71215"/>
                </a:solidFill>
              </a:rPr>
              <a:t>String s = new String();</a:t>
            </a:r>
            <a:endParaRPr lang="en-US" altLang="zh-CN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71215"/>
                </a:solidFill>
              </a:rPr>
              <a:t>String s = new String("Hello World</a:t>
            </a:r>
            <a:r>
              <a:rPr lang="en-US" altLang="zh-CN" b="1" dirty="0" smtClean="0">
                <a:solidFill>
                  <a:srgbClr val="071215"/>
                </a:solidFill>
              </a:rPr>
              <a:t>");</a:t>
            </a:r>
            <a:endParaRPr lang="en-US" altLang="zh-CN" b="1" dirty="0">
              <a:solidFill>
                <a:srgbClr val="071215"/>
              </a:solidFill>
            </a:endParaRPr>
          </a:p>
        </p:txBody>
      </p:sp>
      <p:sp>
        <p:nvSpPr>
          <p:cNvPr id="19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2330" y="190478"/>
            <a:ext cx="1828784" cy="6815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本课目标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 smtClean="0"/>
              <a:t>能够定义并使用枚举类型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了解包装类及装箱、拆箱概念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会使用</a:t>
            </a:r>
            <a:r>
              <a:rPr lang="en-US" altLang="en-US" dirty="0" smtClean="0"/>
              <a:t>Math</a:t>
            </a:r>
            <a:r>
              <a:rPr lang="zh-CN" altLang="en-US" dirty="0" smtClean="0"/>
              <a:t>类进行数学运算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会使用</a:t>
            </a:r>
            <a:r>
              <a:rPr lang="en-US" altLang="en-US" dirty="0" smtClean="0"/>
              <a:t>String</a:t>
            </a:r>
            <a:r>
              <a:rPr lang="zh-CN" altLang="en-US" dirty="0" smtClean="0"/>
              <a:t>操作字符串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会使用</a:t>
            </a:r>
            <a:r>
              <a:rPr lang="en-US" altLang="en-US" dirty="0" err="1" smtClean="0"/>
              <a:t>StringBuffer</a:t>
            </a:r>
            <a:r>
              <a:rPr lang="zh-CN" altLang="en-US" dirty="0" smtClean="0"/>
              <a:t>操作字符串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会使用</a:t>
            </a:r>
            <a:r>
              <a:rPr lang="en-US" altLang="en-US" dirty="0" smtClean="0"/>
              <a:t>Date</a:t>
            </a:r>
            <a:r>
              <a:rPr lang="zh-CN" altLang="en-US" dirty="0" smtClean="0"/>
              <a:t>类和</a:t>
            </a:r>
            <a:r>
              <a:rPr lang="en-US" altLang="en-US" dirty="0" smtClean="0"/>
              <a:t>Calendar</a:t>
            </a:r>
            <a:r>
              <a:rPr lang="zh-CN" altLang="en-US" dirty="0" smtClean="0"/>
              <a:t>类操作日期时间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会使用</a:t>
            </a:r>
            <a:r>
              <a:rPr lang="en-US" altLang="en-US" dirty="0" err="1" smtClean="0"/>
              <a:t>SimpleDateFormat</a:t>
            </a:r>
            <a:r>
              <a:rPr lang="zh-CN" altLang="en-US" dirty="0" smtClean="0"/>
              <a:t>类格式化日期时间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会使用</a:t>
            </a:r>
            <a:r>
              <a:rPr lang="en-US" altLang="en-US" dirty="0" smtClean="0"/>
              <a:t>Random</a:t>
            </a:r>
            <a:r>
              <a:rPr lang="zh-CN" altLang="en-US" dirty="0" smtClean="0"/>
              <a:t>类获取随机数</a:t>
            </a:r>
            <a:endParaRPr lang="zh-CN" altLang="en-US" dirty="0" smtClean="0"/>
          </a:p>
        </p:txBody>
      </p:sp>
      <p:pic>
        <p:nvPicPr>
          <p:cNvPr id="2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57818" y="2180862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236296" y="3923674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00760" y="2571744"/>
            <a:ext cx="714380" cy="719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图片 22" descr="图15.2-1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000252"/>
            <a:ext cx="2571750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图片 16" descr="图15.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7" y="2000251"/>
            <a:ext cx="3006725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500065" y="4714876"/>
            <a:ext cx="9001125" cy="52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4BACC6"/>
              </a:buClr>
              <a:buSzPct val="100000"/>
            </a:pPr>
            <a:r>
              <a:rPr lang="en-US" dirty="0"/>
              <a:t>String</a:t>
            </a:r>
            <a:r>
              <a:rPr lang="zh-CN" altLang="en-US" dirty="0"/>
              <a:t>类提供了</a:t>
            </a:r>
            <a:r>
              <a:rPr lang="en-US" dirty="0"/>
              <a:t>length()</a:t>
            </a:r>
            <a:r>
              <a:rPr lang="zh-CN" altLang="en-US" dirty="0"/>
              <a:t>方法，确定字符串的长度</a:t>
            </a:r>
            <a:endParaRPr lang="en-US" dirty="0"/>
          </a:p>
          <a:p>
            <a:pPr lvl="1" eaLnBrk="1" hangingPunct="1">
              <a:buClr>
                <a:srgbClr val="4BACC6"/>
              </a:buClr>
              <a:buSzPct val="100000"/>
            </a:pPr>
            <a:r>
              <a:rPr lang="zh-CN" altLang="en-US" dirty="0"/>
              <a:t>返回字符串中的字符数</a:t>
            </a:r>
            <a:endParaRPr lang="zh-CN" altLang="en-US" dirty="0"/>
          </a:p>
          <a:p>
            <a:pPr lvl="1"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 b="0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357950" y="265213"/>
            <a:ext cx="2643175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en-US" altLang="en-US" sz="2500" dirty="0"/>
              <a:t>length()</a:t>
            </a:r>
            <a:r>
              <a:rPr lang="zh-CN" altLang="en-US" sz="2500" dirty="0"/>
              <a:t>方法</a:t>
            </a:r>
            <a:endParaRPr lang="en-US" altLang="en-US" sz="2500" dirty="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00065" y="1214438"/>
            <a:ext cx="74898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4BACC6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注册新用户，要求密码长度不能小于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6" name="Rectangle 14"/>
          <p:cNvSpPr>
            <a:spLocks noChangeArrowheads="1"/>
          </p:cNvSpPr>
          <p:nvPr/>
        </p:nvSpPr>
        <p:spPr bwMode="auto">
          <a:xfrm>
            <a:off x="1285875" y="3140967"/>
            <a:ext cx="1785938" cy="430908"/>
          </a:xfrm>
          <a:prstGeom prst="rect">
            <a:avLst/>
          </a:prstGeom>
          <a:solidFill>
            <a:srgbClr val="FFDDDD">
              <a:alpha val="9998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5853" name="Rectangle 7"/>
          <p:cNvSpPr>
            <a:spLocks noChangeArrowheads="1"/>
          </p:cNvSpPr>
          <p:nvPr/>
        </p:nvSpPr>
        <p:spPr bwMode="auto">
          <a:xfrm>
            <a:off x="4500565" y="3140967"/>
            <a:ext cx="1800225" cy="430909"/>
          </a:xfrm>
          <a:prstGeom prst="rect">
            <a:avLst/>
          </a:prstGeom>
          <a:solidFill>
            <a:srgbClr val="FFDDDD">
              <a:alpha val="9998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496" y="4295160"/>
            <a:ext cx="531315" cy="666755"/>
            <a:chOff x="1370366" y="1226980"/>
            <a:chExt cx="531315" cy="500066"/>
          </a:xfrm>
        </p:grpSpPr>
        <p:sp>
          <p:nvSpPr>
            <p:cNvPr id="19" name="矩形 18"/>
            <p:cNvSpPr/>
            <p:nvPr/>
          </p:nvSpPr>
          <p:spPr>
            <a:xfrm>
              <a:off x="1370366" y="1226980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402874" y="1278563"/>
              <a:ext cx="441146" cy="389371"/>
              <a:chOff x="1402874" y="1316941"/>
              <a:chExt cx="441146" cy="389371"/>
            </a:xfrm>
          </p:grpSpPr>
          <p:pic>
            <p:nvPicPr>
              <p:cNvPr id="21" name="Picture 11" descr="E:\设计支持\模板设计\FX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1514951" y="1316941"/>
                <a:ext cx="217213" cy="243809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402874" y="1521646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分析</a:t>
                </a:r>
                <a:endParaRPr lang="zh-CN" altLang="en-US" sz="1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0246" y="740702"/>
            <a:ext cx="531315" cy="666754"/>
            <a:chOff x="714348" y="642924"/>
            <a:chExt cx="531315" cy="500066"/>
          </a:xfrm>
        </p:grpSpPr>
        <p:sp>
          <p:nvSpPr>
            <p:cNvPr id="24" name="矩形 23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53126" y="706148"/>
              <a:ext cx="441146" cy="399925"/>
              <a:chOff x="753126" y="706148"/>
              <a:chExt cx="441146" cy="399925"/>
            </a:xfrm>
          </p:grpSpPr>
          <p:pic>
            <p:nvPicPr>
              <p:cNvPr id="26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753126" y="921407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81374" y="712071"/>
                <a:ext cx="233798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图片 17" descr="图15.4-1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357439"/>
            <a:ext cx="28575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642940" y="4786314"/>
            <a:ext cx="8072437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dirty="0"/>
              <a:t>String</a:t>
            </a:r>
            <a:r>
              <a:rPr lang="zh-CN" altLang="en-US" dirty="0"/>
              <a:t>类提供了</a:t>
            </a:r>
            <a:r>
              <a:rPr lang="en-US" dirty="0"/>
              <a:t>equals( )</a:t>
            </a:r>
            <a:r>
              <a:rPr lang="zh-CN" altLang="en-US" dirty="0"/>
              <a:t>方法，比较存储在两个字符串对象的内容是否一致 </a:t>
            </a:r>
            <a:endParaRPr lang="zh-CN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15074" y="265213"/>
            <a:ext cx="2786051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en-US" altLang="en-US" sz="2500" dirty="0"/>
              <a:t>equals()</a:t>
            </a:r>
            <a:r>
              <a:rPr lang="zh-CN" altLang="en-US" sz="2500" dirty="0"/>
              <a:t>方法</a:t>
            </a:r>
            <a:r>
              <a:rPr lang="en-US" altLang="en-US" sz="2500" dirty="0"/>
              <a:t>2-1</a:t>
            </a:r>
            <a:endParaRPr lang="en-US" altLang="en-US" sz="2500" dirty="0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784226" y="1276351"/>
            <a:ext cx="83597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4BACC6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注册成功后，实现登录验证。用户名为“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，密码为“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1234567”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9" name="Rectangle 13"/>
          <p:cNvSpPr>
            <a:spLocks noChangeArrowheads="1"/>
          </p:cNvSpPr>
          <p:nvPr/>
        </p:nvSpPr>
        <p:spPr bwMode="auto">
          <a:xfrm>
            <a:off x="5072063" y="3714751"/>
            <a:ext cx="2087562" cy="215900"/>
          </a:xfrm>
          <a:prstGeom prst="rect">
            <a:avLst/>
          </a:prstGeom>
          <a:solidFill>
            <a:srgbClr val="FFDDDD">
              <a:alpha val="9998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6876" name="图片 16" descr="图15.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5" y="2357439"/>
            <a:ext cx="28543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7" name="Rectangle 8"/>
          <p:cNvSpPr>
            <a:spLocks noChangeArrowheads="1"/>
          </p:cNvSpPr>
          <p:nvPr/>
        </p:nvSpPr>
        <p:spPr bwMode="auto">
          <a:xfrm>
            <a:off x="1928813" y="3714751"/>
            <a:ext cx="1511300" cy="241300"/>
          </a:xfrm>
          <a:prstGeom prst="rect">
            <a:avLst/>
          </a:prstGeom>
          <a:solidFill>
            <a:srgbClr val="FFDDDD">
              <a:alpha val="9998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7505" y="4295160"/>
            <a:ext cx="531315" cy="666755"/>
            <a:chOff x="1370366" y="1226980"/>
            <a:chExt cx="531315" cy="500066"/>
          </a:xfrm>
        </p:grpSpPr>
        <p:sp>
          <p:nvSpPr>
            <p:cNvPr id="19" name="矩形 18"/>
            <p:cNvSpPr/>
            <p:nvPr/>
          </p:nvSpPr>
          <p:spPr>
            <a:xfrm>
              <a:off x="1370366" y="1226980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402874" y="1278563"/>
              <a:ext cx="441146" cy="389371"/>
              <a:chOff x="1402874" y="1316941"/>
              <a:chExt cx="441146" cy="389371"/>
            </a:xfrm>
          </p:grpSpPr>
          <p:pic>
            <p:nvPicPr>
              <p:cNvPr id="21" name="Picture 11" descr="E:\设计支持\模板设计\FX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1514951" y="1316941"/>
                <a:ext cx="217213" cy="243809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402874" y="1521646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分析</a:t>
                </a:r>
                <a:endParaRPr lang="zh-CN" altLang="en-US" sz="1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07505" y="740702"/>
            <a:ext cx="531315" cy="666754"/>
            <a:chOff x="714348" y="642924"/>
            <a:chExt cx="531315" cy="500066"/>
          </a:xfrm>
        </p:grpSpPr>
        <p:sp>
          <p:nvSpPr>
            <p:cNvPr id="24" name="矩形 23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53126" y="706148"/>
              <a:ext cx="441146" cy="399925"/>
              <a:chOff x="753126" y="706148"/>
              <a:chExt cx="441146" cy="399925"/>
            </a:xfrm>
          </p:grpSpPr>
          <p:pic>
            <p:nvPicPr>
              <p:cNvPr id="26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753126" y="921407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81374" y="712071"/>
                <a:ext cx="233798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125539"/>
            <a:ext cx="8072438" cy="87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4BACC6"/>
              </a:buClr>
              <a:buSzPct val="100000"/>
            </a:pPr>
            <a:r>
              <a:rPr lang="en-US" dirty="0"/>
              <a:t>equals()</a:t>
            </a:r>
            <a:r>
              <a:rPr lang="zh-CN" altLang="en-US" dirty="0"/>
              <a:t>方法比较原理</a:t>
            </a:r>
            <a:endParaRPr lang="zh-CN" altLang="en-US" dirty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  <a:p>
            <a:pPr>
              <a:buClr>
                <a:srgbClr val="4BACC6"/>
              </a:buClr>
              <a:buSzPct val="100000"/>
            </a:pPr>
            <a:r>
              <a:rPr lang="zh-CN" altLang="en-US" dirty="0"/>
              <a:t>“</a:t>
            </a:r>
            <a:r>
              <a:rPr lang="en-US" dirty="0"/>
              <a:t>==”</a:t>
            </a:r>
            <a:r>
              <a:rPr lang="zh-CN" altLang="en-US" dirty="0"/>
              <a:t>和</a:t>
            </a:r>
            <a:r>
              <a:rPr lang="en-US" dirty="0"/>
              <a:t>equals()</a:t>
            </a:r>
            <a:r>
              <a:rPr lang="zh-CN" altLang="en-US" dirty="0"/>
              <a:t>有什么区别呢？</a:t>
            </a:r>
            <a:endParaRPr lang="zh-CN" altLang="en-US" dirty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15074" y="265213"/>
            <a:ext cx="2786051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en-US" altLang="en-US" sz="2500" dirty="0"/>
              <a:t>equals()</a:t>
            </a:r>
            <a:r>
              <a:rPr lang="zh-CN" altLang="en-US" sz="2500" dirty="0"/>
              <a:t>方法</a:t>
            </a:r>
            <a:r>
              <a:rPr lang="en-US" altLang="en-US" sz="2500" dirty="0"/>
              <a:t>2-2</a:t>
            </a:r>
            <a:endParaRPr lang="en-US" altLang="en-US" sz="2500" dirty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4178300" y="2857500"/>
            <a:ext cx="609600" cy="381000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827088" y="2066925"/>
            <a:ext cx="198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827088" y="2857500"/>
            <a:ext cx="198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2960690" y="2052639"/>
            <a:ext cx="606425" cy="369887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3570290" y="2052639"/>
            <a:ext cx="606425" cy="369887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4179890" y="2052639"/>
            <a:ext cx="606425" cy="369887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4789490" y="2052639"/>
            <a:ext cx="606425" cy="369887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898" name="Rectangle 11"/>
          <p:cNvSpPr>
            <a:spLocks noChangeArrowheads="1"/>
          </p:cNvSpPr>
          <p:nvPr/>
        </p:nvSpPr>
        <p:spPr bwMode="auto">
          <a:xfrm>
            <a:off x="2960690" y="2857500"/>
            <a:ext cx="606425" cy="369888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899" name="Rectangle 12"/>
          <p:cNvSpPr>
            <a:spLocks noChangeArrowheads="1"/>
          </p:cNvSpPr>
          <p:nvPr/>
        </p:nvSpPr>
        <p:spPr bwMode="auto">
          <a:xfrm>
            <a:off x="3563940" y="2857500"/>
            <a:ext cx="606425" cy="369888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900" name="Rectangle 13"/>
          <p:cNvSpPr>
            <a:spLocks noChangeArrowheads="1"/>
          </p:cNvSpPr>
          <p:nvPr/>
        </p:nvSpPr>
        <p:spPr bwMode="auto">
          <a:xfrm>
            <a:off x="4754565" y="2857500"/>
            <a:ext cx="606425" cy="369888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37901" name="Line 17"/>
          <p:cNvGrpSpPr/>
          <p:nvPr/>
        </p:nvGrpSpPr>
        <p:grpSpPr bwMode="auto">
          <a:xfrm>
            <a:off x="3067052" y="2273301"/>
            <a:ext cx="358775" cy="793751"/>
            <a:chOff x="0" y="0"/>
            <a:chExt cx="226" cy="500"/>
          </a:xfrm>
        </p:grpSpPr>
        <p:pic>
          <p:nvPicPr>
            <p:cNvPr id="37902" name="Line 17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3" name="文本框 37903"/>
            <p:cNvSpPr txBox="1">
              <a:spLocks noChangeArrowheads="1"/>
            </p:cNvSpPr>
            <p:nvPr/>
          </p:nvSpPr>
          <p:spPr bwMode="auto">
            <a:xfrm>
              <a:off x="113" y="93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7904" name="Line 18"/>
          <p:cNvGrpSpPr/>
          <p:nvPr/>
        </p:nvGrpSpPr>
        <p:grpSpPr bwMode="auto">
          <a:xfrm>
            <a:off x="3676652" y="2273301"/>
            <a:ext cx="358775" cy="793751"/>
            <a:chOff x="0" y="0"/>
            <a:chExt cx="226" cy="500"/>
          </a:xfrm>
        </p:grpSpPr>
        <p:pic>
          <p:nvPicPr>
            <p:cNvPr id="37905" name="Line 18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6" name="文本框 37906"/>
            <p:cNvSpPr txBox="1">
              <a:spLocks noChangeArrowheads="1"/>
            </p:cNvSpPr>
            <p:nvPr/>
          </p:nvSpPr>
          <p:spPr bwMode="auto">
            <a:xfrm>
              <a:off x="113" y="93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7907" name="Line 19"/>
          <p:cNvGrpSpPr/>
          <p:nvPr/>
        </p:nvGrpSpPr>
        <p:grpSpPr bwMode="auto">
          <a:xfrm>
            <a:off x="4286252" y="2273301"/>
            <a:ext cx="358775" cy="793751"/>
            <a:chOff x="0" y="0"/>
            <a:chExt cx="226" cy="500"/>
          </a:xfrm>
        </p:grpSpPr>
        <p:pic>
          <p:nvPicPr>
            <p:cNvPr id="37908" name="Line 19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9" name="文本框 37909"/>
            <p:cNvSpPr txBox="1">
              <a:spLocks noChangeArrowheads="1"/>
            </p:cNvSpPr>
            <p:nvPr/>
          </p:nvSpPr>
          <p:spPr bwMode="auto">
            <a:xfrm>
              <a:off x="113" y="93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7910" name="Line 20"/>
          <p:cNvGrpSpPr/>
          <p:nvPr/>
        </p:nvGrpSpPr>
        <p:grpSpPr bwMode="auto">
          <a:xfrm>
            <a:off x="4895852" y="2273301"/>
            <a:ext cx="358775" cy="793751"/>
            <a:chOff x="0" y="0"/>
            <a:chExt cx="226" cy="500"/>
          </a:xfrm>
        </p:grpSpPr>
        <p:pic>
          <p:nvPicPr>
            <p:cNvPr id="37911" name="Line 20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12" name="文本框 37912"/>
            <p:cNvSpPr txBox="1">
              <a:spLocks noChangeArrowheads="1"/>
            </p:cNvSpPr>
            <p:nvPr/>
          </p:nvSpPr>
          <p:spPr bwMode="auto">
            <a:xfrm>
              <a:off x="113" y="93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7914" name="Text Box 80"/>
          <p:cNvSpPr txBox="1">
            <a:spLocks noChangeArrowheads="1"/>
          </p:cNvSpPr>
          <p:nvPr/>
        </p:nvSpPr>
        <p:spPr bwMode="auto">
          <a:xfrm>
            <a:off x="928690" y="6000751"/>
            <a:ext cx="7488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b="1">
              <a:solidFill>
                <a:srgbClr val="0000FF"/>
              </a:solidFill>
            </a:endParaRPr>
          </a:p>
        </p:txBody>
      </p:sp>
      <p:pic>
        <p:nvPicPr>
          <p:cNvPr id="37915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071690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6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881314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7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2881314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8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881314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9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881314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20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2071690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21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071690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22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071690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26" name="AutoShape 4"/>
          <p:cNvSpPr>
            <a:spLocks noChangeArrowheads="1"/>
          </p:cNvSpPr>
          <p:nvPr/>
        </p:nvSpPr>
        <p:spPr bwMode="auto">
          <a:xfrm>
            <a:off x="5715002" y="2143125"/>
            <a:ext cx="2786063" cy="12112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anchor="ctr" anchorCtr="1"/>
          <a:lstStyle/>
          <a:p>
            <a:pPr eaLnBrk="0" hangingPunct="0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equals():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检查组成字符串内容的字符是否完全一致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27" name="AutoShape 4"/>
          <p:cNvSpPr>
            <a:spLocks noChangeArrowheads="1"/>
          </p:cNvSpPr>
          <p:nvPr/>
        </p:nvSpPr>
        <p:spPr bwMode="auto">
          <a:xfrm>
            <a:off x="1071565" y="5061181"/>
            <a:ext cx="4929187" cy="9286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anchor="ctr" anchorCtr="1"/>
          <a:lstStyle/>
          <a:p>
            <a:pPr eaLnBrk="0" hangingPunct="0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判断两个字符串在内存中的地址，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即判断是否是同一个字符串对象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07505" y="3593491"/>
            <a:ext cx="531315" cy="666754"/>
            <a:chOff x="714348" y="642924"/>
            <a:chExt cx="531315" cy="500066"/>
          </a:xfrm>
        </p:grpSpPr>
        <p:sp>
          <p:nvSpPr>
            <p:cNvPr id="44" name="矩形 43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753126" y="706148"/>
              <a:ext cx="441146" cy="399925"/>
              <a:chOff x="753126" y="706148"/>
              <a:chExt cx="441146" cy="399925"/>
            </a:xfrm>
          </p:grpSpPr>
          <p:pic>
            <p:nvPicPr>
              <p:cNvPr id="46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753126" y="921407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81374" y="712071"/>
                <a:ext cx="233798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0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4" grpId="0"/>
      <p:bldP spid="37926" grpId="0" animBg="1"/>
      <p:bldP spid="379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40719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zh-CN" altLang="en-US" dirty="0"/>
              <a:t>使用</a:t>
            </a:r>
            <a:r>
              <a:rPr lang="en-US" dirty="0" err="1"/>
              <a:t>equalsIgnoreCase</a:t>
            </a:r>
            <a:r>
              <a:rPr lang="en-US" dirty="0"/>
              <a:t>()</a:t>
            </a:r>
            <a:r>
              <a:rPr lang="zh-CN" altLang="en-US" dirty="0"/>
              <a:t>方法 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zh-CN" altLang="en-US" dirty="0"/>
              <a:t>使用</a:t>
            </a:r>
            <a:r>
              <a:rPr lang="en-US" dirty="0" err="1"/>
              <a:t>toLowerCase</a:t>
            </a:r>
            <a:r>
              <a:rPr lang="en-US" dirty="0"/>
              <a:t>()</a:t>
            </a:r>
            <a:r>
              <a:rPr lang="zh-CN" altLang="en-US" dirty="0"/>
              <a:t>方法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zh-CN" altLang="en-US" dirty="0"/>
              <a:t>使用</a:t>
            </a:r>
            <a:r>
              <a:rPr lang="en-US" dirty="0" err="1"/>
              <a:t>toUpperCase</a:t>
            </a:r>
            <a:r>
              <a:rPr lang="en-US" dirty="0"/>
              <a:t>()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572132" y="265213"/>
            <a:ext cx="3428993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sz="2500" dirty="0"/>
              <a:t>字符串比较的其他方法</a:t>
            </a:r>
            <a:endParaRPr lang="en-US" altLang="en-US" sz="2500" dirty="0"/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642938" y="1285877"/>
            <a:ext cx="77406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4BACC6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登录时不考虑用户名的大小写问题，实现登录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922" name="图片 14" descr="图15.6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857375"/>
            <a:ext cx="3068638" cy="207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3" name="Rectangle 12"/>
          <p:cNvSpPr>
            <a:spLocks noChangeArrowheads="1"/>
          </p:cNvSpPr>
          <p:nvPr/>
        </p:nvSpPr>
        <p:spPr bwMode="auto">
          <a:xfrm>
            <a:off x="2857500" y="2857502"/>
            <a:ext cx="1714500" cy="714375"/>
          </a:xfrm>
          <a:prstGeom prst="rect">
            <a:avLst/>
          </a:prstGeom>
          <a:solidFill>
            <a:srgbClr val="FFDDDD">
              <a:alpha val="9998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0246" y="3717034"/>
            <a:ext cx="531315" cy="666755"/>
            <a:chOff x="1370366" y="1226980"/>
            <a:chExt cx="531315" cy="500066"/>
          </a:xfrm>
        </p:grpSpPr>
        <p:sp>
          <p:nvSpPr>
            <p:cNvPr id="17" name="矩形 16"/>
            <p:cNvSpPr/>
            <p:nvPr/>
          </p:nvSpPr>
          <p:spPr>
            <a:xfrm>
              <a:off x="1370366" y="1226980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02874" y="1278563"/>
              <a:ext cx="441146" cy="389371"/>
              <a:chOff x="1402874" y="1316941"/>
              <a:chExt cx="441146" cy="389371"/>
            </a:xfrm>
          </p:grpSpPr>
          <p:pic>
            <p:nvPicPr>
              <p:cNvPr id="19" name="Picture 11" descr="E:\设计支持\模板设计\FX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1514951" y="1316941"/>
                <a:ext cx="217213" cy="243809"/>
              </a:xfrm>
              <a:prstGeom prst="rect">
                <a:avLst/>
              </a:prstGeom>
              <a:noFill/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402874" y="1521646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分析</a:t>
                </a:r>
                <a:endParaRPr lang="zh-CN" altLang="en-US" sz="1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07505" y="740702"/>
            <a:ext cx="531315" cy="666754"/>
            <a:chOff x="714348" y="642924"/>
            <a:chExt cx="531315" cy="500066"/>
          </a:xfrm>
        </p:grpSpPr>
        <p:sp>
          <p:nvSpPr>
            <p:cNvPr id="22" name="矩形 21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753126" y="706148"/>
              <a:ext cx="441146" cy="399925"/>
              <a:chOff x="753126" y="706148"/>
              <a:chExt cx="441146" cy="399925"/>
            </a:xfrm>
          </p:grpSpPr>
          <p:pic>
            <p:nvPicPr>
              <p:cNvPr id="24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753126" y="921407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81374" y="712071"/>
                <a:ext cx="233798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8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125539"/>
            <a:ext cx="721518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4BACC6"/>
              </a:buClr>
              <a:buSzPct val="100000"/>
            </a:pPr>
            <a:r>
              <a:rPr lang="zh-CN" altLang="en-US" dirty="0"/>
              <a:t>方法</a:t>
            </a:r>
            <a:r>
              <a:rPr lang="en-US" dirty="0"/>
              <a:t>1</a:t>
            </a:r>
            <a:r>
              <a:rPr lang="zh-CN" altLang="en-US" dirty="0"/>
              <a:t>：使用“</a:t>
            </a:r>
            <a:r>
              <a:rPr lang="en-US" dirty="0"/>
              <a:t>+”</a:t>
            </a:r>
            <a:endParaRPr lang="en-US" dirty="0"/>
          </a:p>
          <a:p>
            <a:pPr eaLnBrk="1" hangingPunct="1">
              <a:buClr>
                <a:srgbClr val="4BACC6"/>
              </a:buClr>
              <a:buSzPct val="100000"/>
            </a:pPr>
            <a:r>
              <a:rPr lang="zh-CN" altLang="en-US" dirty="0"/>
              <a:t>方法</a:t>
            </a:r>
            <a:r>
              <a:rPr lang="en-US" dirty="0"/>
              <a:t>2</a:t>
            </a:r>
            <a:r>
              <a:rPr lang="zh-CN" altLang="en-US" dirty="0"/>
              <a:t>：使用</a:t>
            </a:r>
            <a:r>
              <a:rPr lang="en-US" dirty="0"/>
              <a:t>String</a:t>
            </a:r>
            <a:r>
              <a:rPr lang="zh-CN" altLang="en-US" dirty="0"/>
              <a:t>类的</a:t>
            </a:r>
            <a:r>
              <a:rPr lang="en-US" dirty="0" err="1"/>
              <a:t>concat</a:t>
            </a:r>
            <a:r>
              <a:rPr lang="en-US" dirty="0"/>
              <a:t>()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786578" y="265213"/>
            <a:ext cx="2214547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sz="2500" dirty="0"/>
              <a:t>字符串连接</a:t>
            </a:r>
            <a:endParaRPr lang="en-US" altLang="en-US" sz="2500" dirty="0"/>
          </a:p>
        </p:txBody>
      </p:sp>
      <p:sp>
        <p:nvSpPr>
          <p:cNvPr id="5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643570" y="265213"/>
            <a:ext cx="3357555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sz="2500" dirty="0"/>
              <a:t>字符串常用提取方法</a:t>
            </a:r>
            <a:r>
              <a:rPr lang="en-US" altLang="en-US" sz="2500" dirty="0"/>
              <a:t>2-1</a:t>
            </a:r>
            <a:endParaRPr lang="en-US" altLang="en-US" sz="2500" dirty="0"/>
          </a:p>
        </p:txBody>
      </p:sp>
      <p:graphicFrame>
        <p:nvGraphicFramePr>
          <p:cNvPr id="41987" name="表格 41986"/>
          <p:cNvGraphicFramePr/>
          <p:nvPr/>
        </p:nvGraphicFramePr>
        <p:xfrm>
          <a:off x="571500" y="1214439"/>
          <a:ext cx="8001000" cy="4581530"/>
        </p:xfrm>
        <a:graphic>
          <a:graphicData uri="http://schemas.openxmlformats.org/drawingml/2006/table">
            <a:tbl>
              <a:tblPr/>
              <a:tblGrid>
                <a:gridCol w="4429125"/>
                <a:gridCol w="3571875"/>
              </a:tblGrid>
              <a:tr h="45789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方法名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说明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</a:tr>
              <a:tr h="60258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public int indexOf(int ch) 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9073" marR="89073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搜索第一个出现的字符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ch</a:t>
                      </a: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（或字符串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value</a:t>
                      </a: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），如果没有找到，返回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lang="en-US" altLang="x-none" sz="2000" b="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>
                        <a:alpha val="100000"/>
                      </a:srgbClr>
                    </a:solidFill>
                  </a:tcPr>
                </a:tc>
              </a:tr>
              <a:tr h="40543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public int indexOf(String value)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9073" marR="89073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748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public int lastIndexOf(int ch) 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9073" marR="89073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搜索最后一个出现的字符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ch</a:t>
                      </a: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（或字符串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value</a:t>
                      </a: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），如果没有找到，返回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lang="en-US" altLang="x-none" sz="2000" b="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61053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public int lastIndexOf(String value)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9073" marR="89073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70274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public String substring(int index)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提取从位置索引开始的字符串部分</a:t>
                      </a:r>
                      <a:endParaRPr lang="zh-CN" altLang="en-US" sz="2000" b="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146" marR="88146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</a:tr>
              <a:tr h="70211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public String substring(int beginindex, int endindex)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提取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beginindex</a:t>
                      </a: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endindex</a:t>
                      </a: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之间的字符串部分</a:t>
                      </a:r>
                      <a:endParaRPr lang="zh-CN" altLang="en-US" sz="2000" b="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146" marR="88146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74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public String trim()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88146" marR="88146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返回一个前后不含任何空格的调用字符串的副本</a:t>
                      </a:r>
                      <a:endParaRPr lang="zh-CN" altLang="en-US" sz="2000" b="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146" marR="88146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图片 14" descr="图15.13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184400"/>
            <a:ext cx="371475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748034" y="4643439"/>
            <a:ext cx="8072438" cy="99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zh-CN" altLang="en-US" dirty="0"/>
              <a:t>合法的文件名应该以</a:t>
            </a:r>
            <a:r>
              <a:rPr lang="en-US" altLang="en-US" dirty="0"/>
              <a:t>.java</a:t>
            </a:r>
            <a:r>
              <a:rPr lang="zh-CN" altLang="en-US" dirty="0"/>
              <a:t>结尾</a:t>
            </a:r>
            <a:endParaRPr lang="zh-CN" altLang="en-US" dirty="0"/>
          </a:p>
          <a:p>
            <a:pPr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zh-CN" altLang="en-US" dirty="0"/>
              <a:t>合法的邮箱名中至少要包含“</a:t>
            </a:r>
            <a:r>
              <a:rPr lang="en-US" altLang="en-US" dirty="0"/>
              <a:t>@”</a:t>
            </a:r>
            <a:r>
              <a:rPr lang="zh-CN" altLang="en-US" dirty="0"/>
              <a:t>和“</a:t>
            </a:r>
            <a:r>
              <a:rPr lang="en-US" altLang="en-US" dirty="0"/>
              <a:t>.”, </a:t>
            </a:r>
            <a:r>
              <a:rPr lang="zh-CN" altLang="en-US" dirty="0"/>
              <a:t>并检查“</a:t>
            </a:r>
            <a:r>
              <a:rPr lang="en-US" altLang="en-US" dirty="0"/>
              <a:t>@”</a:t>
            </a:r>
            <a:r>
              <a:rPr lang="zh-CN" altLang="en-US" dirty="0"/>
              <a:t>是否在“</a:t>
            </a:r>
            <a:r>
              <a:rPr lang="en-US" altLang="en-US" dirty="0"/>
              <a:t>.”</a:t>
            </a:r>
            <a:r>
              <a:rPr lang="zh-CN" altLang="en-US" dirty="0"/>
              <a:t>之前</a:t>
            </a:r>
            <a:endParaRPr lang="zh-CN" altLang="en-US" dirty="0"/>
          </a:p>
          <a:p>
            <a:pPr eaLnBrk="1" hangingPunct="1">
              <a:buSzPct val="100000"/>
              <a:buFont typeface="Wingdings" panose="05000000000000000000" pitchFamily="2" charset="2"/>
              <a:buChar char="•"/>
            </a:pPr>
            <a:endParaRPr lang="zh-CN" alt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0" y="265213"/>
            <a:ext cx="3714745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sz="2500" dirty="0"/>
              <a:t>字符串常用提取方法</a:t>
            </a:r>
            <a:r>
              <a:rPr lang="en-US" altLang="en-US" sz="2500" dirty="0"/>
              <a:t>2-2</a:t>
            </a:r>
            <a:endParaRPr lang="en-US" altLang="en-US" sz="2500" dirty="0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682576" y="1276351"/>
            <a:ext cx="74898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4BACC6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文件名是否正确，判断邮箱格式是否正确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7" name="Rectangle 8"/>
          <p:cNvSpPr>
            <a:spLocks noChangeArrowheads="1"/>
          </p:cNvSpPr>
          <p:nvPr/>
        </p:nvSpPr>
        <p:spPr bwMode="auto">
          <a:xfrm>
            <a:off x="3714752" y="3184526"/>
            <a:ext cx="1643063" cy="214313"/>
          </a:xfrm>
          <a:prstGeom prst="rect">
            <a:avLst/>
          </a:prstGeom>
          <a:solidFill>
            <a:srgbClr val="FFDDDD">
              <a:alpha val="9998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0246" y="3717034"/>
            <a:ext cx="531315" cy="666755"/>
            <a:chOff x="1370366" y="1226980"/>
            <a:chExt cx="531315" cy="500066"/>
          </a:xfrm>
        </p:grpSpPr>
        <p:sp>
          <p:nvSpPr>
            <p:cNvPr id="15" name="矩形 14"/>
            <p:cNvSpPr/>
            <p:nvPr/>
          </p:nvSpPr>
          <p:spPr>
            <a:xfrm>
              <a:off x="1370366" y="1226980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402874" y="1278563"/>
              <a:ext cx="441146" cy="389371"/>
              <a:chOff x="1402874" y="1316941"/>
              <a:chExt cx="441146" cy="389371"/>
            </a:xfrm>
          </p:grpSpPr>
          <p:pic>
            <p:nvPicPr>
              <p:cNvPr id="17" name="Picture 11" descr="E:\设计支持\模板设计\FX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1514951" y="1316941"/>
                <a:ext cx="217213" cy="243809"/>
              </a:xfrm>
              <a:prstGeom prst="rect">
                <a:avLst/>
              </a:prstGeom>
              <a:noFill/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402874" y="1521646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分析</a:t>
                </a:r>
                <a:endParaRPr lang="zh-CN" altLang="en-US" sz="1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07505" y="740702"/>
            <a:ext cx="531315" cy="666754"/>
            <a:chOff x="714348" y="642924"/>
            <a:chExt cx="531315" cy="500066"/>
          </a:xfrm>
        </p:grpSpPr>
        <p:sp>
          <p:nvSpPr>
            <p:cNvPr id="20" name="矩形 19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753126" y="706148"/>
              <a:ext cx="441146" cy="399925"/>
              <a:chOff x="753126" y="706148"/>
              <a:chExt cx="441146" cy="399925"/>
            </a:xfrm>
          </p:grpSpPr>
          <p:pic>
            <p:nvPicPr>
              <p:cNvPr id="22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753126" y="921407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81374" y="712071"/>
                <a:ext cx="233798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5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820044" y="4786314"/>
            <a:ext cx="8072437" cy="104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en-US" altLang="en-US" dirty="0"/>
              <a:t>String</a:t>
            </a:r>
            <a:r>
              <a:rPr lang="zh-CN" altLang="en-US" dirty="0"/>
              <a:t>类提供了</a:t>
            </a:r>
            <a:r>
              <a:rPr lang="en-US" altLang="en-US" dirty="0"/>
              <a:t>split()</a:t>
            </a:r>
            <a:r>
              <a:rPr lang="zh-CN" altLang="en-US" dirty="0"/>
              <a:t>方法，将一个字符串分割为子字符串，结果作为字符串数组返回</a:t>
            </a:r>
            <a:endParaRPr lang="zh-CN" altLang="en-US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786578" y="265213"/>
            <a:ext cx="2214546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sz="2500" dirty="0"/>
              <a:t>字符串拆分</a:t>
            </a:r>
            <a:endParaRPr lang="en-US" altLang="en-US" sz="2500" dirty="0"/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714375" y="1285877"/>
            <a:ext cx="7645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4BACC6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有一段歌词，每句都以空格“  ”结尾，请将歌词每句按行输出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115" name="图片 13" descr="图15.14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40" y="2000251"/>
            <a:ext cx="3000375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80246" y="3717034"/>
            <a:ext cx="531315" cy="666755"/>
            <a:chOff x="1370366" y="1226980"/>
            <a:chExt cx="531315" cy="500066"/>
          </a:xfrm>
        </p:grpSpPr>
        <p:sp>
          <p:nvSpPr>
            <p:cNvPr id="16" name="矩形 15"/>
            <p:cNvSpPr/>
            <p:nvPr/>
          </p:nvSpPr>
          <p:spPr>
            <a:xfrm>
              <a:off x="1370366" y="1226980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402874" y="1278563"/>
              <a:ext cx="441146" cy="389371"/>
              <a:chOff x="1402874" y="1316941"/>
              <a:chExt cx="441146" cy="389371"/>
            </a:xfrm>
          </p:grpSpPr>
          <p:pic>
            <p:nvPicPr>
              <p:cNvPr id="18" name="Picture 11" descr="E:\设计支持\模板设计\FX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1514951" y="1316941"/>
                <a:ext cx="217213" cy="243809"/>
              </a:xfrm>
              <a:prstGeom prst="rect">
                <a:avLst/>
              </a:prstGeom>
              <a:noFill/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402874" y="1521646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分析</a:t>
                </a:r>
                <a:endParaRPr lang="zh-CN" altLang="en-US" sz="1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07505" y="740702"/>
            <a:ext cx="531315" cy="666754"/>
            <a:chOff x="714348" y="642924"/>
            <a:chExt cx="531315" cy="500066"/>
          </a:xfrm>
        </p:grpSpPr>
        <p:sp>
          <p:nvSpPr>
            <p:cNvPr id="21" name="矩形 20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53126" y="706148"/>
              <a:ext cx="441146" cy="399925"/>
              <a:chOff x="753126" y="706148"/>
              <a:chExt cx="441146" cy="399925"/>
            </a:xfrm>
          </p:grpSpPr>
          <p:pic>
            <p:nvPicPr>
              <p:cNvPr id="23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753126" y="921407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81374" y="712071"/>
                <a:ext cx="233798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1255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en-US" dirty="0"/>
              <a:t>StringBuffer</a:t>
            </a:r>
            <a:endParaRPr lang="en-US" dirty="0"/>
          </a:p>
          <a:p>
            <a:pPr lvl="1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b="0" dirty="0" smtClean="0"/>
              <a:t>对字符串频繁修改（如字符串连接）时，使用</a:t>
            </a:r>
            <a:r>
              <a:rPr lang="en-US" b="0" dirty="0" smtClean="0"/>
              <a:t>StringBuffer</a:t>
            </a:r>
            <a:r>
              <a:rPr lang="zh-CN" altLang="en-US" b="0" dirty="0" smtClean="0"/>
              <a:t>类可以大大提高程序执行效率</a:t>
            </a:r>
            <a:endParaRPr lang="en-US" b="0" dirty="0" smtClean="0"/>
          </a:p>
          <a:p>
            <a:pPr>
              <a:buSzPct val="100000"/>
            </a:pPr>
            <a:r>
              <a:rPr lang="en-US" dirty="0"/>
              <a:t>StringBuffer</a:t>
            </a:r>
            <a:r>
              <a:rPr lang="zh-CN" altLang="en-US" dirty="0"/>
              <a:t>声明</a:t>
            </a:r>
            <a:endParaRPr lang="zh-CN" altLang="en-US" dirty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  <a:p>
            <a:pPr>
              <a:buSzPct val="100000"/>
            </a:pPr>
            <a:r>
              <a:rPr lang="en-US" dirty="0"/>
              <a:t>StringBuffer</a:t>
            </a:r>
            <a:r>
              <a:rPr lang="zh-CN" altLang="en-US" dirty="0"/>
              <a:t>的使用</a:t>
            </a:r>
            <a:endParaRPr lang="zh-CN" altLang="en-US" dirty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43637" y="265213"/>
            <a:ext cx="28574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en-US" altLang="en-US" sz="2500" dirty="0"/>
              <a:t>StringBuffer</a:t>
            </a:r>
            <a:r>
              <a:rPr lang="zh-CN" altLang="en-US" sz="2500" dirty="0"/>
              <a:t>类</a:t>
            </a:r>
            <a:r>
              <a:rPr lang="en-US" altLang="en-US" sz="2500" dirty="0"/>
              <a:t>2-1</a:t>
            </a:r>
            <a:endParaRPr lang="en-US" altLang="en-US" sz="25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115616" y="4988192"/>
            <a:ext cx="5832648" cy="10895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</a:pPr>
            <a:r>
              <a:rPr lang="en-US" altLang="zh-CN" b="1" dirty="0" err="1"/>
              <a:t>sb.toString</a:t>
            </a:r>
            <a:r>
              <a:rPr lang="en-US" altLang="zh-CN" b="1" dirty="0"/>
              <a:t>();           //</a:t>
            </a:r>
            <a:r>
              <a:rPr lang="zh-CN" altLang="en-US" b="1" dirty="0"/>
              <a:t>转化为</a:t>
            </a:r>
            <a:r>
              <a:rPr lang="en-US" altLang="zh-CN" b="1" dirty="0"/>
              <a:t>String</a:t>
            </a:r>
            <a:r>
              <a:rPr lang="zh-CN" altLang="en-US" b="1" dirty="0"/>
              <a:t>类型</a:t>
            </a:r>
            <a:endParaRPr lang="zh-CN" altLang="en-US" b="1" dirty="0"/>
          </a:p>
          <a:p>
            <a:pPr marL="228600" indent="-228600">
              <a:lnSpc>
                <a:spcPct val="120000"/>
              </a:lnSpc>
            </a:pPr>
            <a:r>
              <a:rPr lang="en-US" altLang="zh-CN" b="1" dirty="0" err="1"/>
              <a:t>sb.append</a:t>
            </a:r>
            <a:r>
              <a:rPr lang="en-US" altLang="zh-CN" b="1" dirty="0"/>
              <a:t>("**");      //</a:t>
            </a:r>
            <a:r>
              <a:rPr lang="zh-CN" altLang="en-US" b="1" dirty="0"/>
              <a:t>追加字符串</a:t>
            </a:r>
            <a:endParaRPr lang="zh-CN" altLang="en-US" b="1" dirty="0"/>
          </a:p>
          <a:p>
            <a:pPr marL="228600" indent="-228600">
              <a:lnSpc>
                <a:spcPct val="120000"/>
              </a:lnSpc>
            </a:pPr>
            <a:r>
              <a:rPr lang="en-US" altLang="zh-CN" b="1" dirty="0" err="1"/>
              <a:t>sb.insert</a:t>
            </a:r>
            <a:r>
              <a:rPr lang="en-US" altLang="zh-CN" b="1" dirty="0"/>
              <a:t> (1, "**");    //</a:t>
            </a:r>
            <a:r>
              <a:rPr lang="zh-CN" altLang="en-US" b="1" dirty="0"/>
              <a:t>插入字符串</a:t>
            </a:r>
            <a:endParaRPr lang="zh-CN" altLang="en-US" b="1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70348" y="3121148"/>
            <a:ext cx="5877917" cy="7571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</a:pPr>
            <a:r>
              <a:rPr lang="en-US" altLang="zh-CN" b="1" dirty="0"/>
              <a:t>StringBuffer </a:t>
            </a:r>
            <a:r>
              <a:rPr lang="en-US" altLang="zh-CN" b="1" dirty="0" err="1"/>
              <a:t>strb</a:t>
            </a:r>
            <a:r>
              <a:rPr lang="en-US" altLang="zh-CN" b="1" dirty="0"/>
              <a:t> = new StringBuffer();</a:t>
            </a:r>
            <a:endParaRPr lang="en-US" altLang="zh-CN" b="1" dirty="0"/>
          </a:p>
          <a:p>
            <a:pPr marL="228600" indent="-228600">
              <a:lnSpc>
                <a:spcPct val="120000"/>
              </a:lnSpc>
            </a:pPr>
            <a:r>
              <a:rPr lang="en-US" altLang="zh-CN" b="1" dirty="0"/>
              <a:t>StringBuffer </a:t>
            </a:r>
            <a:r>
              <a:rPr lang="en-US" altLang="zh-CN" b="1" dirty="0" err="1"/>
              <a:t>strb</a:t>
            </a:r>
            <a:r>
              <a:rPr lang="en-US" altLang="zh-CN" b="1" dirty="0"/>
              <a:t> = new StringBuffer("</a:t>
            </a:r>
            <a:r>
              <a:rPr lang="en-US" altLang="zh-CN" b="1" dirty="0" err="1"/>
              <a:t>aaa</a:t>
            </a:r>
            <a:r>
              <a:rPr lang="en-US" altLang="zh-CN" b="1" dirty="0"/>
              <a:t>");</a:t>
            </a:r>
            <a:endParaRPr lang="en-US" altLang="zh-CN" b="1" dirty="0"/>
          </a:p>
        </p:txBody>
      </p:sp>
      <p:sp>
        <p:nvSpPr>
          <p:cNvPr id="8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714375" y="5000626"/>
            <a:ext cx="8072438" cy="63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利用</a:t>
            </a:r>
            <a:r>
              <a:rPr lang="fr-FR" altLang="en-US" dirty="0"/>
              <a:t>StringBuffer</a:t>
            </a:r>
            <a:r>
              <a:rPr lang="zh-CN" altLang="en-US" dirty="0"/>
              <a:t>类的</a:t>
            </a:r>
            <a:r>
              <a:rPr lang="fr-FR" altLang="en-US" dirty="0"/>
              <a:t>length()</a:t>
            </a:r>
            <a:r>
              <a:rPr lang="zh-CN" altLang="en-US" dirty="0"/>
              <a:t>和</a:t>
            </a:r>
            <a:r>
              <a:rPr lang="en-US" dirty="0"/>
              <a:t>insert()</a:t>
            </a:r>
            <a:r>
              <a:rPr lang="zh-CN" altLang="en-US" dirty="0"/>
              <a:t>方法实现需求</a:t>
            </a:r>
            <a:endParaRPr lang="en-US" dirty="0"/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929323" y="265213"/>
            <a:ext cx="3071802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en-US" altLang="en-US" sz="2500" dirty="0"/>
              <a:t>StringBuffer</a:t>
            </a:r>
            <a:r>
              <a:rPr lang="zh-CN" altLang="en-US" sz="2500" dirty="0"/>
              <a:t>类</a:t>
            </a:r>
            <a:r>
              <a:rPr lang="en-US" altLang="en-US" sz="2500" dirty="0"/>
              <a:t>2-2</a:t>
            </a:r>
            <a:endParaRPr lang="en-US" altLang="en-US" sz="2500" dirty="0"/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642938" y="1357314"/>
            <a:ext cx="7645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4BACC6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将一个数字字符串转换成逗号分隔的数字串，即从右边开始每三个数字用逗号分隔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0186" name="图片 13" descr="图15.18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5" y="2500313"/>
            <a:ext cx="3152775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107505" y="4389108"/>
            <a:ext cx="531315" cy="666755"/>
            <a:chOff x="1370366" y="1226980"/>
            <a:chExt cx="531315" cy="500066"/>
          </a:xfrm>
        </p:grpSpPr>
        <p:sp>
          <p:nvSpPr>
            <p:cNvPr id="16" name="矩形 15"/>
            <p:cNvSpPr/>
            <p:nvPr/>
          </p:nvSpPr>
          <p:spPr>
            <a:xfrm>
              <a:off x="1370366" y="1226980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402874" y="1278563"/>
              <a:ext cx="441146" cy="389371"/>
              <a:chOff x="1402874" y="1316941"/>
              <a:chExt cx="441146" cy="389371"/>
            </a:xfrm>
          </p:grpSpPr>
          <p:pic>
            <p:nvPicPr>
              <p:cNvPr id="18" name="Picture 11" descr="E:\设计支持\模板设计\FX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1514951" y="1316941"/>
                <a:ext cx="217213" cy="243809"/>
              </a:xfrm>
              <a:prstGeom prst="rect">
                <a:avLst/>
              </a:prstGeom>
              <a:noFill/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402874" y="1521646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分析</a:t>
                </a:r>
                <a:endParaRPr lang="zh-CN" altLang="en-US" sz="10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79513" y="857232"/>
            <a:ext cx="531315" cy="666754"/>
            <a:chOff x="714348" y="642924"/>
            <a:chExt cx="531315" cy="500066"/>
          </a:xfrm>
        </p:grpSpPr>
        <p:sp>
          <p:nvSpPr>
            <p:cNvPr id="21" name="矩形 20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53126" y="706148"/>
              <a:ext cx="441146" cy="399925"/>
              <a:chOff x="753126" y="706148"/>
              <a:chExt cx="441146" cy="399925"/>
            </a:xfrm>
          </p:grpSpPr>
          <p:pic>
            <p:nvPicPr>
              <p:cNvPr id="23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753126" y="921407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81374" y="712071"/>
                <a:ext cx="233798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>
              <a:buClr>
                <a:srgbClr val="4BACC6"/>
              </a:buClr>
            </a:pPr>
            <a:r>
              <a:rPr lang="en-US" altLang="en-US" sz="2100" b="0" dirty="0">
                <a:latin typeface="Arial" panose="020B0604020202020204" pitchFamily="34" charset="0"/>
              </a:rPr>
              <a:t>Java API(Java Application Programming Interface) </a:t>
            </a:r>
            <a:r>
              <a:rPr lang="zh-CN" altLang="en-US" sz="2100" b="0" dirty="0">
                <a:latin typeface="Arial" panose="020B0604020202020204" pitchFamily="34" charset="0"/>
              </a:rPr>
              <a:t>即</a:t>
            </a:r>
            <a:r>
              <a:rPr lang="en-US" altLang="en-US" sz="2100" b="0" dirty="0">
                <a:latin typeface="Arial" panose="020B0604020202020204" pitchFamily="34" charset="0"/>
              </a:rPr>
              <a:t>Java</a:t>
            </a:r>
            <a:r>
              <a:rPr lang="zh-CN" altLang="en-US" sz="2100" b="0" dirty="0">
                <a:latin typeface="Arial" panose="020B0604020202020204" pitchFamily="34" charset="0"/>
              </a:rPr>
              <a:t>应用程序编程接口</a:t>
            </a:r>
            <a:endParaRPr lang="en-US" altLang="zh-CN" sz="2100" b="0" dirty="0">
              <a:latin typeface="Arial" panose="020B0604020202020204" pitchFamily="34" charset="0"/>
            </a:endParaRPr>
          </a:p>
          <a:p>
            <a:pPr lvl="0" indent="-342900">
              <a:buClr>
                <a:srgbClr val="4BACC6"/>
              </a:buClr>
            </a:pPr>
            <a:r>
              <a:rPr lang="zh-CN" altLang="en-US" sz="2100" b="0" dirty="0">
                <a:latin typeface="Arial" panose="020B0604020202020204" pitchFamily="34" charset="0"/>
              </a:rPr>
              <a:t>常用</a:t>
            </a:r>
            <a:r>
              <a:rPr lang="en-US" altLang="x-none" sz="2100" b="0" dirty="0">
                <a:latin typeface="Arial" panose="020B0604020202020204" pitchFamily="34" charset="0"/>
              </a:rPr>
              <a:t>Java API</a:t>
            </a:r>
            <a:endParaRPr lang="en-US" altLang="x-none" sz="2100" b="0" dirty="0">
              <a:latin typeface="Arial" panose="020B0604020202020204" pitchFamily="34" charset="0"/>
            </a:endParaRPr>
          </a:p>
          <a:p>
            <a:pPr lvl="1" indent="-285750">
              <a:buClr>
                <a:srgbClr val="4BACC6"/>
              </a:buClr>
            </a:pPr>
            <a:r>
              <a:rPr lang="en-US" altLang="x-none" b="0" dirty="0">
                <a:latin typeface="Arial" panose="020B0604020202020204" pitchFamily="34" charset="0"/>
              </a:rPr>
              <a:t>java.lang</a:t>
            </a:r>
            <a:endParaRPr lang="en-US" altLang="x-none" b="0" dirty="0">
              <a:latin typeface="Arial" panose="020B0604020202020204" pitchFamily="34" charset="0"/>
            </a:endParaRPr>
          </a:p>
          <a:p>
            <a:pPr lvl="2" indent="-228600">
              <a:buClr>
                <a:srgbClr val="4BACC6"/>
              </a:buClr>
            </a:pPr>
            <a:r>
              <a:rPr lang="en-US" altLang="x-none" sz="1500" b="0" dirty="0">
                <a:latin typeface="Arial" panose="020B0604020202020204" pitchFamily="34" charset="0"/>
              </a:rPr>
              <a:t>Enum</a:t>
            </a:r>
            <a:r>
              <a:rPr lang="zh-CN" altLang="en-US" sz="1500" b="0" dirty="0">
                <a:latin typeface="Arial" panose="020B0604020202020204" pitchFamily="34" charset="0"/>
              </a:rPr>
              <a:t>、包装类、</a:t>
            </a:r>
            <a:r>
              <a:rPr lang="en-US" altLang="x-none" sz="1500" b="0" dirty="0">
                <a:latin typeface="Arial" panose="020B0604020202020204" pitchFamily="34" charset="0"/>
              </a:rPr>
              <a:t>Math</a:t>
            </a:r>
            <a:r>
              <a:rPr lang="zh-CN" altLang="en-US" sz="1500" b="0" dirty="0">
                <a:latin typeface="Arial" panose="020B0604020202020204" pitchFamily="34" charset="0"/>
              </a:rPr>
              <a:t>、</a:t>
            </a:r>
            <a:r>
              <a:rPr lang="en-US" altLang="x-none" sz="1500" b="0" dirty="0">
                <a:latin typeface="Arial" panose="020B0604020202020204" pitchFamily="34" charset="0"/>
              </a:rPr>
              <a:t>String</a:t>
            </a:r>
            <a:r>
              <a:rPr lang="zh-CN" altLang="en-US" sz="1500" b="0" dirty="0">
                <a:latin typeface="Arial" panose="020B0604020202020204" pitchFamily="34" charset="0"/>
              </a:rPr>
              <a:t>、</a:t>
            </a:r>
            <a:r>
              <a:rPr lang="en-US" altLang="x-none" sz="1500" b="0" dirty="0">
                <a:latin typeface="Arial" panose="020B0604020202020204" pitchFamily="34" charset="0"/>
              </a:rPr>
              <a:t>StringBuffer</a:t>
            </a:r>
            <a:r>
              <a:rPr lang="zh-CN" altLang="en-US" sz="1500" b="0" dirty="0">
                <a:latin typeface="Arial" panose="020B0604020202020204" pitchFamily="34" charset="0"/>
              </a:rPr>
              <a:t>、</a:t>
            </a:r>
            <a:r>
              <a:rPr lang="en-US" altLang="x-none" sz="1500" b="0" dirty="0">
                <a:latin typeface="Arial" panose="020B0604020202020204" pitchFamily="34" charset="0"/>
              </a:rPr>
              <a:t>System… …</a:t>
            </a:r>
            <a:endParaRPr lang="en-US" altLang="x-none" sz="1500" b="0" dirty="0">
              <a:latin typeface="Arial" panose="020B0604020202020204" pitchFamily="34" charset="0"/>
            </a:endParaRPr>
          </a:p>
          <a:p>
            <a:pPr lvl="1" indent="-285750">
              <a:buClr>
                <a:srgbClr val="4BACC6"/>
              </a:buClr>
            </a:pPr>
            <a:r>
              <a:rPr lang="en-US" altLang="x-none" b="0" dirty="0">
                <a:latin typeface="Arial" panose="020B0604020202020204" pitchFamily="34" charset="0"/>
              </a:rPr>
              <a:t>java.util</a:t>
            </a:r>
            <a:endParaRPr lang="en-US" altLang="x-none" b="0" dirty="0">
              <a:latin typeface="Arial" panose="020B0604020202020204" pitchFamily="34" charset="0"/>
            </a:endParaRPr>
          </a:p>
          <a:p>
            <a:pPr lvl="1" indent="-285750">
              <a:buClr>
                <a:srgbClr val="4BACC6"/>
              </a:buClr>
            </a:pPr>
            <a:r>
              <a:rPr lang="en-US" altLang="x-none" b="0" dirty="0">
                <a:latin typeface="Arial" panose="020B0604020202020204" pitchFamily="34" charset="0"/>
              </a:rPr>
              <a:t>java.io</a:t>
            </a:r>
            <a:endParaRPr lang="en-US" altLang="x-none" b="0" dirty="0">
              <a:latin typeface="Arial" panose="020B0604020202020204" pitchFamily="34" charset="0"/>
            </a:endParaRPr>
          </a:p>
          <a:p>
            <a:pPr lvl="1" indent="-285750">
              <a:buClr>
                <a:srgbClr val="4BACC6"/>
              </a:buClr>
            </a:pPr>
            <a:r>
              <a:rPr lang="en-US" altLang="x-none" b="0" dirty="0">
                <a:latin typeface="Arial" panose="020B0604020202020204" pitchFamily="34" charset="0"/>
              </a:rPr>
              <a:t>java.sql</a:t>
            </a:r>
            <a:endParaRPr lang="en-US" altLang="x-none" b="0" dirty="0">
              <a:latin typeface="Arial" panose="020B0604020202020204" pitchFamily="34" charset="0"/>
            </a:endParaRPr>
          </a:p>
          <a:p>
            <a:pPr lvl="1" indent="-285750">
              <a:buClr>
                <a:srgbClr val="4BACC6"/>
              </a:buClr>
            </a:pPr>
            <a:r>
              <a:rPr lang="en-US" altLang="x-none" b="0" dirty="0">
                <a:latin typeface="Arial" panose="020B0604020202020204" pitchFamily="34" charset="0"/>
              </a:rPr>
              <a:t>… …</a:t>
            </a:r>
            <a:endParaRPr lang="en-US" altLang="x-none" b="0" dirty="0">
              <a:latin typeface="Arial" panose="020B0604020202020204" pitchFamily="34" charset="0"/>
            </a:endParaRPr>
          </a:p>
          <a:p>
            <a:pPr lvl="0" indent="-342900">
              <a:buClr>
                <a:srgbClr val="4BACC6"/>
              </a:buClr>
            </a:pPr>
            <a:r>
              <a:rPr lang="zh-CN" altLang="en-US" sz="2100" b="0" dirty="0">
                <a:latin typeface="Arial" panose="020B0604020202020204" pitchFamily="34" charset="0"/>
              </a:rPr>
              <a:t>学习方法</a:t>
            </a:r>
            <a:endParaRPr lang="en-US" altLang="x-none" sz="2100" b="0" dirty="0">
              <a:latin typeface="Arial" panose="020B0604020202020204" pitchFamily="34" charset="0"/>
            </a:endParaRPr>
          </a:p>
          <a:p>
            <a:pPr lvl="0" indent="-342900">
              <a:buClr>
                <a:srgbClr val="4BACC6"/>
              </a:buClr>
            </a:pPr>
            <a:endParaRPr lang="en-US" altLang="x-none" sz="2100" b="0" dirty="0">
              <a:latin typeface="Arial" panose="020B0604020202020204" pitchFamily="34" charset="0"/>
            </a:endParaRPr>
          </a:p>
          <a:p>
            <a:pPr lvl="0" indent="-342900">
              <a:buClr>
                <a:srgbClr val="4BACC6"/>
              </a:buClr>
            </a:pPr>
            <a:endParaRPr lang="en-US" altLang="x-none" sz="21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indent="-342900">
              <a:buClr>
                <a:srgbClr val="4BACC6"/>
              </a:buClr>
            </a:pPr>
            <a:endParaRPr lang="zh-CN" altLang="en-US" sz="2100" dirty="0"/>
          </a:p>
        </p:txBody>
      </p:sp>
      <p:pic>
        <p:nvPicPr>
          <p:cNvPr id="2150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5961" y="2571751"/>
            <a:ext cx="3977879" cy="3214688"/>
          </a:xfrm>
          <a:prstGeom prst="rect">
            <a:avLst/>
          </a:prstGeom>
          <a:noFill/>
          <a:ln w="9525">
            <a:noFill/>
          </a:ln>
          <a:effectLst>
            <a:outerShdw dist="139700" dir="2699999" algn="ctr" rotWithShape="0">
              <a:srgbClr val="333333">
                <a:alpha val="64000"/>
              </a:srgbClr>
            </a:outerShdw>
          </a:effectLst>
        </p:spPr>
      </p:pic>
      <p:sp>
        <p:nvSpPr>
          <p:cNvPr id="3" name="标题 2"/>
          <p:cNvSpPr>
            <a:spLocks noGrp="1"/>
          </p:cNvSpPr>
          <p:nvPr/>
        </p:nvSpPr>
        <p:spPr>
          <a:xfrm>
            <a:off x="6786578" y="190501"/>
            <a:ext cx="2114217" cy="6815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b="1" dirty="0"/>
              <a:t>Java API</a:t>
            </a:r>
            <a:endParaRPr lang="en-US" altLang="zh-CN" sz="2800" b="1" dirty="0"/>
          </a:p>
        </p:txBody>
      </p:sp>
      <p:sp>
        <p:nvSpPr>
          <p:cNvPr id="11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9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charRg st="96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357188" y="1125539"/>
            <a:ext cx="8572500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dirty="0"/>
              <a:t>String</a:t>
            </a:r>
            <a:r>
              <a:rPr lang="zh-CN" altLang="en-US" dirty="0"/>
              <a:t>是不可变对象</a:t>
            </a:r>
            <a:endParaRPr lang="en-US" dirty="0"/>
          </a:p>
          <a:p>
            <a:pPr marL="742950" lvl="2" indent="-342900" algn="just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800" dirty="0"/>
              <a:t>经常改变内容的字符串最好不要使用</a:t>
            </a:r>
            <a:r>
              <a:rPr lang="en-US" sz="1800" dirty="0"/>
              <a:t>String</a:t>
            </a:r>
            <a:endParaRPr lang="en-US" sz="1800" dirty="0"/>
          </a:p>
          <a:p>
            <a:pPr marL="742950" lvl="2" indent="-342900" algn="just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sz="1800" dirty="0"/>
              <a:t>StringBuffer</a:t>
            </a:r>
            <a:r>
              <a:rPr lang="zh-CN" altLang="en-US" sz="1800" dirty="0"/>
              <a:t>是可变的字符串</a:t>
            </a:r>
            <a:endParaRPr lang="en-US" sz="1800" dirty="0"/>
          </a:p>
          <a:p>
            <a:pPr marL="742950" lvl="2" indent="-342900" algn="just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800" dirty="0"/>
              <a:t>字符串经常改变的情况可使用</a:t>
            </a:r>
            <a:r>
              <a:rPr lang="en-US" sz="1800" dirty="0"/>
              <a:t>StringBuffer</a:t>
            </a:r>
            <a:r>
              <a:rPr lang="zh-CN" altLang="en-US" sz="1800" dirty="0"/>
              <a:t>，更高效</a:t>
            </a:r>
            <a:endParaRPr lang="en-US" sz="1800" dirty="0"/>
          </a:p>
          <a:p>
            <a:pPr marL="742950" lvl="2" indent="-342900" algn="just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sz="1800" dirty="0" smtClean="0"/>
              <a:t>JDK1.5</a:t>
            </a:r>
            <a:r>
              <a:rPr lang="zh-CN" altLang="en-US" sz="1800" dirty="0" smtClean="0"/>
              <a:t>后</a:t>
            </a:r>
            <a:r>
              <a:rPr lang="zh-CN" altLang="en-US" sz="1800" dirty="0"/>
              <a:t>提供了</a:t>
            </a:r>
            <a:r>
              <a:rPr lang="en-US" sz="1800" dirty="0" err="1"/>
              <a:t>StringBuilder</a:t>
            </a:r>
            <a:r>
              <a:rPr lang="zh-CN" altLang="en-US" sz="1800" dirty="0"/>
              <a:t>，等价</a:t>
            </a:r>
            <a:r>
              <a:rPr lang="en-US" sz="1800" dirty="0"/>
              <a:t>StringBuffer</a:t>
            </a:r>
            <a:endParaRPr lang="en-US" sz="1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14876" y="265213"/>
            <a:ext cx="4286249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en-US" altLang="en-US" sz="2500" dirty="0"/>
              <a:t>String</a:t>
            </a:r>
            <a:r>
              <a:rPr lang="zh-CN" altLang="en-US" sz="2500" dirty="0"/>
              <a:t>类</a:t>
            </a:r>
            <a:r>
              <a:rPr lang="en-US" altLang="en-US" sz="2500" dirty="0"/>
              <a:t>&amp;StringBuffer</a:t>
            </a:r>
            <a:r>
              <a:rPr lang="zh-CN" altLang="en-US" sz="2500" dirty="0"/>
              <a:t>类</a:t>
            </a:r>
            <a:endParaRPr lang="en-US" altLang="en-US" sz="2500" dirty="0"/>
          </a:p>
        </p:txBody>
      </p:sp>
      <p:sp>
        <p:nvSpPr>
          <p:cNvPr id="5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125539"/>
            <a:ext cx="835818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en-US" dirty="0" err="1"/>
              <a:t>java.lang.Math</a:t>
            </a:r>
            <a:r>
              <a:rPr lang="zh-CN" altLang="en-US" dirty="0"/>
              <a:t>类提供了常用的数学运算方法和两个静态常量</a:t>
            </a:r>
            <a:r>
              <a:rPr lang="en-US" dirty="0"/>
              <a:t>E</a:t>
            </a:r>
            <a:r>
              <a:rPr lang="zh-CN" altLang="en-US" dirty="0"/>
              <a:t>（自然对数的底数） 和</a:t>
            </a:r>
            <a:r>
              <a:rPr lang="en-US" dirty="0"/>
              <a:t>PI</a:t>
            </a:r>
            <a:r>
              <a:rPr lang="zh-CN" altLang="en-US" dirty="0"/>
              <a:t>（圆周率） </a:t>
            </a:r>
            <a:endParaRPr lang="en-US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15206" y="265213"/>
            <a:ext cx="1785919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en-US" altLang="en-US" sz="2500" dirty="0"/>
              <a:t>Math</a:t>
            </a:r>
            <a:r>
              <a:rPr lang="zh-CN" altLang="en-US" sz="2500" dirty="0"/>
              <a:t>类</a:t>
            </a:r>
            <a:endParaRPr lang="en-US" altLang="en-US" sz="25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7505" y="836713"/>
            <a:ext cx="531315" cy="666755"/>
            <a:chOff x="5397348" y="642924"/>
            <a:chExt cx="531315" cy="500066"/>
          </a:xfrm>
        </p:grpSpPr>
        <p:sp>
          <p:nvSpPr>
            <p:cNvPr id="11" name="矩形 10"/>
            <p:cNvSpPr/>
            <p:nvPr/>
          </p:nvSpPr>
          <p:spPr>
            <a:xfrm>
              <a:off x="5397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5536667" y="715130"/>
              <a:ext cx="252676" cy="234944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5442322" y="917400"/>
              <a:ext cx="441146" cy="18466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827585" y="2372883"/>
            <a:ext cx="7983537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71215"/>
                </a:solidFill>
              </a:rPr>
              <a:t>Math.abs</a:t>
            </a:r>
            <a:r>
              <a:rPr lang="en-US" altLang="zh-CN" b="1" dirty="0">
                <a:solidFill>
                  <a:srgbClr val="071215"/>
                </a:solidFill>
              </a:rPr>
              <a:t>(-3.5); //</a:t>
            </a:r>
            <a:r>
              <a:rPr lang="zh-CN" altLang="en-US" b="1" dirty="0">
                <a:solidFill>
                  <a:srgbClr val="071215"/>
                </a:solidFill>
              </a:rPr>
              <a:t>返回</a:t>
            </a:r>
            <a:r>
              <a:rPr lang="en-US" altLang="zh-CN" b="1" dirty="0">
                <a:solidFill>
                  <a:srgbClr val="071215"/>
                </a:solidFill>
              </a:rPr>
              <a:t>3.5  </a:t>
            </a:r>
            <a:endParaRPr lang="en-US" altLang="zh-CN" b="1" dirty="0" smtClean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71215"/>
                </a:solidFill>
              </a:rPr>
              <a:t>Math.max</a:t>
            </a:r>
            <a:r>
              <a:rPr lang="en-US" altLang="zh-CN" b="1" dirty="0">
                <a:solidFill>
                  <a:srgbClr val="071215"/>
                </a:solidFill>
              </a:rPr>
              <a:t>(2.5, 90.5);//</a:t>
            </a:r>
            <a:r>
              <a:rPr lang="zh-CN" altLang="en-US" b="1" dirty="0">
                <a:solidFill>
                  <a:srgbClr val="071215"/>
                </a:solidFill>
              </a:rPr>
              <a:t>返回</a:t>
            </a:r>
            <a:r>
              <a:rPr lang="en-US" altLang="zh-CN" b="1" dirty="0">
                <a:solidFill>
                  <a:srgbClr val="071215"/>
                </a:solidFill>
              </a:rPr>
              <a:t>90.5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71215"/>
                </a:solidFill>
              </a:rPr>
              <a:t>int</a:t>
            </a:r>
            <a:r>
              <a:rPr lang="en-US" altLang="zh-CN" b="1" dirty="0">
                <a:solidFill>
                  <a:srgbClr val="071215"/>
                </a:solidFill>
              </a:rPr>
              <a:t> random = (</a:t>
            </a:r>
            <a:r>
              <a:rPr lang="en-US" altLang="zh-CN" b="1" dirty="0" err="1">
                <a:solidFill>
                  <a:srgbClr val="071215"/>
                </a:solidFill>
              </a:rPr>
              <a:t>int</a:t>
            </a:r>
            <a:r>
              <a:rPr lang="en-US" altLang="zh-CN" b="1" dirty="0">
                <a:solidFill>
                  <a:srgbClr val="071215"/>
                </a:solidFill>
              </a:rPr>
              <a:t>) (</a:t>
            </a:r>
            <a:r>
              <a:rPr lang="en-US" altLang="zh-CN" b="1" dirty="0" err="1">
                <a:solidFill>
                  <a:srgbClr val="071215"/>
                </a:solidFill>
              </a:rPr>
              <a:t>Math.random</a:t>
            </a:r>
            <a:r>
              <a:rPr lang="en-US" altLang="zh-CN" b="1" dirty="0">
                <a:solidFill>
                  <a:srgbClr val="071215"/>
                </a:solidFill>
              </a:rPr>
              <a:t>() * 10); //</a:t>
            </a:r>
            <a:r>
              <a:rPr lang="zh-CN" altLang="en-US" b="1" dirty="0">
                <a:solidFill>
                  <a:srgbClr val="071215"/>
                </a:solidFill>
              </a:rPr>
              <a:t>生成一个</a:t>
            </a:r>
            <a:r>
              <a:rPr lang="en-US" altLang="zh-CN" b="1" dirty="0">
                <a:solidFill>
                  <a:srgbClr val="071215"/>
                </a:solidFill>
              </a:rPr>
              <a:t>0-9</a:t>
            </a:r>
            <a:r>
              <a:rPr lang="zh-CN" altLang="en-US" b="1" dirty="0">
                <a:solidFill>
                  <a:srgbClr val="071215"/>
                </a:solidFill>
              </a:rPr>
              <a:t>之间的随机数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zh-CN" altLang="en-US" b="1" dirty="0">
              <a:solidFill>
                <a:srgbClr val="071215"/>
              </a:solidFill>
            </a:endParaRPr>
          </a:p>
        </p:txBody>
      </p:sp>
      <p:sp>
        <p:nvSpPr>
          <p:cNvPr id="15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379715"/>
            <a:ext cx="8072438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zh-CN" altLang="en-US" dirty="0"/>
              <a:t>生成随机数的其他方式？</a:t>
            </a:r>
            <a:endParaRPr lang="en-US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en-US" sz="1800" dirty="0" err="1"/>
              <a:t>java.util.Random</a:t>
            </a:r>
            <a:r>
              <a:rPr lang="zh-CN" altLang="en-US" sz="1800" dirty="0" smtClean="0"/>
              <a:t>类</a:t>
            </a:r>
            <a:endParaRPr lang="en-US" sz="1800" dirty="0"/>
          </a:p>
        </p:txBody>
      </p:sp>
      <p:sp>
        <p:nvSpPr>
          <p:cNvPr id="33794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000892" y="265213"/>
            <a:ext cx="2000233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en-US" altLang="en-US" sz="2500" dirty="0"/>
              <a:t>Random</a:t>
            </a:r>
            <a:r>
              <a:rPr lang="zh-CN" altLang="en-US" sz="2500" dirty="0"/>
              <a:t>类</a:t>
            </a:r>
            <a:endParaRPr lang="zh-CN" altLang="en-US" sz="25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07505" y="4742049"/>
            <a:ext cx="531315" cy="666754"/>
            <a:chOff x="7072330" y="2596212"/>
            <a:chExt cx="531315" cy="500066"/>
          </a:xfrm>
        </p:grpSpPr>
        <p:sp>
          <p:nvSpPr>
            <p:cNvPr id="12" name="矩形 11"/>
            <p:cNvSpPr/>
            <p:nvPr/>
          </p:nvSpPr>
          <p:spPr>
            <a:xfrm>
              <a:off x="7072330" y="2596212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117304" y="2635803"/>
              <a:ext cx="441146" cy="426234"/>
              <a:chOff x="7118010" y="2901292"/>
              <a:chExt cx="441146" cy="42623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118010" y="3142860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注意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5" name="图片 14" descr="图片5.png"/>
              <p:cNvPicPr>
                <a:picLocks noChangeAspect="1"/>
              </p:cNvPicPr>
              <p:nvPr/>
            </p:nvPicPr>
            <p:blipFill>
              <a:blip r:embed="rId1">
                <a:lum bright="70000" contrast="-70000"/>
              </a:blip>
              <a:srcRect/>
              <a:stretch>
                <a:fillRect/>
              </a:stretch>
            </p:blipFill>
            <p:spPr>
              <a:xfrm>
                <a:off x="7188897" y="2901292"/>
                <a:ext cx="299593" cy="264640"/>
              </a:xfrm>
              <a:prstGeom prst="rect">
                <a:avLst/>
              </a:prstGeom>
            </p:spPr>
          </p:pic>
        </p:grpSp>
      </p:grp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899593" y="2564904"/>
            <a:ext cx="6840760" cy="16158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Random rand=new Random(); </a:t>
            </a:r>
            <a:r>
              <a:rPr lang="en-US" altLang="zh-CN" b="1" dirty="0"/>
              <a:t>//</a:t>
            </a:r>
            <a:r>
              <a:rPr lang="zh-CN" altLang="en-US" b="1" dirty="0"/>
              <a:t>创建一个</a:t>
            </a:r>
            <a:r>
              <a:rPr lang="en-US" altLang="zh-CN" b="1" dirty="0"/>
              <a:t>Random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pPr marL="228600" indent="-228600">
              <a:lnSpc>
                <a:spcPct val="110000"/>
              </a:lnSpc>
            </a:pPr>
            <a:r>
              <a:rPr lang="en-US" altLang="zh-CN" b="1" dirty="0"/>
              <a:t>for(</a:t>
            </a:r>
            <a:r>
              <a:rPr lang="en-US" altLang="zh-CN" b="1" dirty="0" err="1"/>
              <a:t>int</a:t>
            </a:r>
            <a:r>
              <a:rPr lang="en-US" altLang="zh-CN" b="1" dirty="0"/>
              <a:t> i=0;i&lt;20;i++){//</a:t>
            </a:r>
            <a:r>
              <a:rPr lang="zh-CN" altLang="en-US" b="1" dirty="0"/>
              <a:t>随机生成</a:t>
            </a:r>
            <a:r>
              <a:rPr lang="en-US" altLang="zh-CN" b="1" dirty="0"/>
              <a:t>20</a:t>
            </a:r>
            <a:r>
              <a:rPr lang="zh-CN" altLang="en-US" b="1" dirty="0"/>
              <a:t>个随机整数，并显示</a:t>
            </a:r>
            <a:endParaRPr lang="zh-CN" altLang="en-US" b="1" dirty="0"/>
          </a:p>
          <a:p>
            <a:pPr marL="228600" indent="-228600"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          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num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</a:rPr>
              <a:t>rand.nextInt</a:t>
            </a:r>
            <a:r>
              <a:rPr lang="en-US" altLang="zh-CN" b="1" dirty="0">
                <a:solidFill>
                  <a:srgbClr val="FF0000"/>
                </a:solidFill>
              </a:rPr>
              <a:t>(10);</a:t>
            </a:r>
            <a:r>
              <a:rPr lang="en-US" altLang="zh-CN" b="1" dirty="0"/>
              <a:t>//</a:t>
            </a:r>
            <a:r>
              <a:rPr lang="zh-CN" altLang="en-US" b="1" dirty="0"/>
              <a:t>返回下一个伪随机数，整型的</a:t>
            </a:r>
            <a:endParaRPr lang="zh-CN" altLang="en-US" b="1" dirty="0"/>
          </a:p>
          <a:p>
            <a:pPr marL="228600" indent="-228600">
              <a:lnSpc>
                <a:spcPct val="110000"/>
              </a:lnSpc>
            </a:pPr>
            <a:r>
              <a:rPr lang="zh-CN" altLang="en-US" b="1" dirty="0"/>
              <a:t>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en-US" b="1" dirty="0"/>
              <a:t>第</a:t>
            </a:r>
            <a:r>
              <a:rPr lang="en-US" altLang="zh-CN" b="1" dirty="0"/>
              <a:t>"+(i+1)+"</a:t>
            </a:r>
            <a:r>
              <a:rPr lang="zh-CN" altLang="en-US" b="1" dirty="0"/>
              <a:t>个随机数是：</a:t>
            </a:r>
            <a:r>
              <a:rPr lang="en-US" altLang="zh-CN" b="1" dirty="0"/>
              <a:t>"+</a:t>
            </a:r>
            <a:r>
              <a:rPr lang="en-US" altLang="zh-CN" b="1" dirty="0" err="1"/>
              <a:t>num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marL="228600" indent="-228600">
              <a:lnSpc>
                <a:spcPct val="110000"/>
              </a:lnSpc>
            </a:pPr>
            <a:r>
              <a:rPr lang="en-US" altLang="zh-CN" b="1" dirty="0"/>
              <a:t>} </a:t>
            </a:r>
            <a:endParaRPr lang="en-US" altLang="zh-CN" b="1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gray">
          <a:xfrm>
            <a:off x="899592" y="5228432"/>
            <a:ext cx="6984776" cy="79285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marL="285750" indent="-285750" eaLnBrk="0" hangingPunct="0">
              <a:buClr>
                <a:srgbClr val="233DA9"/>
              </a:buClr>
              <a:buSzPct val="800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用同一个种子值来初始化两个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对象，然后用每个对象调用相同的方法，得到的随机数也是相同的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500065" y="1928802"/>
            <a:ext cx="8072437" cy="52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en-US" sz="2400" dirty="0" err="1"/>
              <a:t>java.util.Date</a:t>
            </a:r>
            <a:r>
              <a:rPr lang="zh-CN" altLang="en-US" sz="2400" dirty="0"/>
              <a:t>类：表示日期和时间</a:t>
            </a:r>
            <a:endParaRPr lang="en-US" sz="2400" dirty="0"/>
          </a:p>
          <a:p>
            <a:pPr marL="342900" lvl="2" indent="-342900">
              <a:buFont typeface="Wingdings" panose="05000000000000000000" pitchFamily="2" charset="2"/>
              <a:buChar char="n"/>
            </a:pPr>
            <a:r>
              <a:rPr lang="zh-CN" altLang="en-US" sz="2800" dirty="0"/>
              <a:t>提供操作日期和时间各组成部分的方法</a:t>
            </a:r>
            <a:endParaRPr lang="en-US" sz="2800" dirty="0"/>
          </a:p>
          <a:p>
            <a:pPr marL="800100" lvl="3" indent="-342900">
              <a:buFont typeface="Wingdings" panose="05000000000000000000" pitchFamily="2" charset="2"/>
              <a:buChar char="u"/>
            </a:pPr>
            <a:r>
              <a:rPr lang="en-US" altLang="en-US" sz="2400" b="1" dirty="0" err="1"/>
              <a:t>Java.util.Date</a:t>
            </a:r>
            <a:endParaRPr lang="en-US" altLang="en-US" sz="2400" b="1" dirty="0"/>
          </a:p>
          <a:p>
            <a:pPr marL="800100" lvl="3" indent="-342900">
              <a:buSzPct val="100000"/>
              <a:buFont typeface="Wingdings" panose="05000000000000000000" pitchFamily="2" charset="2"/>
              <a:buChar char="u"/>
            </a:pPr>
            <a:r>
              <a:rPr lang="en-US" altLang="en-US" sz="2400" b="1" dirty="0" err="1"/>
              <a:t>java.text.SimpleDateFormat</a:t>
            </a:r>
            <a:r>
              <a:rPr lang="zh-CN" altLang="en-US" sz="2400" b="1" dirty="0"/>
              <a:t>类</a:t>
            </a:r>
            <a:endParaRPr lang="en-US" altLang="en-US" sz="2400" b="1" dirty="0"/>
          </a:p>
          <a:p>
            <a:pPr marL="800100" lvl="3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用于定制日期时间的格式</a:t>
            </a:r>
            <a:endParaRPr lang="en-US" altLang="en-US" sz="2400" b="1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000892" y="265213"/>
            <a:ext cx="2000233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sz="2500" dirty="0"/>
              <a:t>操作日期时间</a:t>
            </a:r>
            <a:endParaRPr lang="en-US" altLang="en-US" sz="2500" dirty="0"/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500065" y="1341437"/>
            <a:ext cx="7704137" cy="73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56BEEE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如何获取当前日期？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69875" y="4389318"/>
            <a:ext cx="8669338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zh-CN" b="1" dirty="0">
                <a:ea typeface="黑体" panose="02010609060101010101" pitchFamily="2" charset="-122"/>
              </a:rPr>
              <a:t>//</a:t>
            </a:r>
            <a:r>
              <a:rPr lang="zh-CN" altLang="en-US" b="1" dirty="0">
                <a:ea typeface="黑体" panose="02010609060101010101" pitchFamily="2" charset="-122"/>
              </a:rPr>
              <a:t>创建日期对象</a:t>
            </a:r>
            <a:endParaRPr lang="en-US" altLang="zh-CN" b="1" dirty="0">
              <a:ea typeface="黑体" panose="02010609060101010101" pitchFamily="2" charset="-122"/>
            </a:endParaRPr>
          </a:p>
          <a:p>
            <a:r>
              <a:rPr lang="en-US" altLang="zh-CN" b="1" dirty="0">
                <a:ea typeface="黑体" panose="02010609060101010101" pitchFamily="2" charset="-122"/>
              </a:rPr>
              <a:t>Date </a:t>
            </a:r>
            <a:r>
              <a:rPr lang="en-US" altLang="zh-CN" b="1" dirty="0" err="1">
                <a:ea typeface="黑体" panose="02010609060101010101" pitchFamily="2" charset="-122"/>
              </a:rPr>
              <a:t>date</a:t>
            </a:r>
            <a:r>
              <a:rPr lang="en-US" altLang="zh-CN" b="1" dirty="0">
                <a:ea typeface="黑体" panose="02010609060101010101" pitchFamily="2" charset="-122"/>
              </a:rPr>
              <a:t> = new Date();</a:t>
            </a:r>
            <a:r>
              <a:rPr lang="zh-CN" altLang="en-US" b="1" dirty="0">
                <a:ea typeface="黑体" panose="02010609060101010101" pitchFamily="2" charset="-122"/>
              </a:rPr>
              <a:t> </a:t>
            </a:r>
            <a:endParaRPr lang="en-US" altLang="zh-CN" b="1" dirty="0">
              <a:ea typeface="黑体" panose="02010609060101010101" pitchFamily="2" charset="-122"/>
            </a:endParaRPr>
          </a:p>
          <a:p>
            <a:r>
              <a:rPr lang="en-US" altLang="zh-CN" b="1" dirty="0">
                <a:ea typeface="黑体" panose="02010609060101010101" pitchFamily="2" charset="-122"/>
              </a:rPr>
              <a:t>//</a:t>
            </a:r>
            <a:r>
              <a:rPr lang="zh-CN" altLang="en-US" b="1" dirty="0">
                <a:ea typeface="黑体" panose="02010609060101010101" pitchFamily="2" charset="-122"/>
              </a:rPr>
              <a:t>定制日期格式</a:t>
            </a:r>
            <a:endParaRPr lang="en-US" altLang="zh-CN" b="1" dirty="0">
              <a:ea typeface="黑体" panose="02010609060101010101" pitchFamily="2" charset="-122"/>
            </a:endParaRPr>
          </a:p>
          <a:p>
            <a:r>
              <a:rPr lang="en-US" altLang="zh-CN" b="1" dirty="0" err="1">
                <a:ea typeface="黑体" panose="02010609060101010101" pitchFamily="2" charset="-122"/>
              </a:rPr>
              <a:t>SimpleDateFormat</a:t>
            </a:r>
            <a:r>
              <a:rPr lang="en-US" altLang="zh-CN" b="1" dirty="0">
                <a:ea typeface="黑体" panose="02010609060101010101" pitchFamily="2" charset="-122"/>
              </a:rPr>
              <a:t> </a:t>
            </a:r>
            <a:r>
              <a:rPr lang="en-US" altLang="zh-CN" b="1" dirty="0" err="1">
                <a:ea typeface="黑体" panose="02010609060101010101" pitchFamily="2" charset="-122"/>
              </a:rPr>
              <a:t>formater</a:t>
            </a:r>
            <a:r>
              <a:rPr lang="en-US" altLang="zh-CN" b="1" dirty="0">
                <a:ea typeface="黑体" panose="02010609060101010101" pitchFamily="2" charset="-122"/>
              </a:rPr>
              <a:t> = new </a:t>
            </a:r>
            <a:r>
              <a:rPr lang="en-US" altLang="zh-CN" b="1" dirty="0" err="1">
                <a:ea typeface="黑体" panose="02010609060101010101" pitchFamily="2" charset="-122"/>
              </a:rPr>
              <a:t>SimpleDateFormat</a:t>
            </a:r>
            <a:r>
              <a:rPr lang="en-US" altLang="zh-CN" b="1" dirty="0">
                <a:ea typeface="黑体" panose="02010609060101010101" pitchFamily="2" charset="-122"/>
              </a:rPr>
              <a:t>("</a:t>
            </a:r>
            <a:r>
              <a:rPr lang="en-US" altLang="zh-CN" b="1" dirty="0" err="1">
                <a:ea typeface="黑体" panose="02010609060101010101" pitchFamily="2" charset="-122"/>
              </a:rPr>
              <a:t>yyyy</a:t>
            </a:r>
            <a:r>
              <a:rPr lang="en-US" altLang="zh-CN" b="1" dirty="0">
                <a:ea typeface="黑体" panose="02010609060101010101" pitchFamily="2" charset="-122"/>
              </a:rPr>
              <a:t>- MM-</a:t>
            </a:r>
            <a:r>
              <a:rPr lang="en-US" altLang="zh-CN" b="1" dirty="0" err="1">
                <a:ea typeface="黑体" panose="02010609060101010101" pitchFamily="2" charset="-122"/>
              </a:rPr>
              <a:t>dd</a:t>
            </a:r>
            <a:r>
              <a:rPr lang="en-US" altLang="zh-CN" b="1" dirty="0">
                <a:ea typeface="黑体" panose="02010609060101010101" pitchFamily="2" charset="-122"/>
              </a:rPr>
              <a:t> </a:t>
            </a:r>
            <a:r>
              <a:rPr lang="en-US" altLang="zh-CN" b="1" dirty="0" err="1">
                <a:ea typeface="黑体" panose="02010609060101010101" pitchFamily="2" charset="-122"/>
              </a:rPr>
              <a:t>HH:mm:ss</a:t>
            </a:r>
            <a:r>
              <a:rPr lang="en-US" altLang="zh-CN" b="1" dirty="0">
                <a:cs typeface="Arial" panose="020B0604020202020204" pitchFamily="34" charset="0"/>
              </a:rPr>
              <a:t>"</a:t>
            </a:r>
            <a:r>
              <a:rPr lang="en-US" altLang="zh-CN" b="1" dirty="0">
                <a:ea typeface="黑体" panose="02010609060101010101" pitchFamily="2" charset="-122"/>
              </a:rPr>
              <a:t>);</a:t>
            </a:r>
            <a:endParaRPr lang="en-US" altLang="zh-CN" b="1" dirty="0">
              <a:ea typeface="黑体" panose="02010609060101010101" pitchFamily="2" charset="-122"/>
            </a:endParaRPr>
          </a:p>
          <a:p>
            <a:r>
              <a:rPr lang="en-US" altLang="zh-CN" b="1" dirty="0">
                <a:ea typeface="黑体" panose="02010609060101010101" pitchFamily="2" charset="-122"/>
              </a:rPr>
              <a:t>String now = </a:t>
            </a:r>
            <a:r>
              <a:rPr lang="en-US" altLang="zh-CN" b="1" dirty="0" err="1">
                <a:ea typeface="黑体" panose="02010609060101010101" pitchFamily="2" charset="-122"/>
              </a:rPr>
              <a:t>formater.format</a:t>
            </a:r>
            <a:r>
              <a:rPr lang="en-US" altLang="zh-CN" b="1" dirty="0">
                <a:ea typeface="黑体" panose="02010609060101010101" pitchFamily="2" charset="-122"/>
              </a:rPr>
              <a:t>(date);</a:t>
            </a:r>
            <a:endParaRPr lang="en-US" altLang="zh-CN" b="1" dirty="0">
              <a:ea typeface="黑体" panose="02010609060101010101" pitchFamily="2" charset="-122"/>
            </a:endParaRPr>
          </a:p>
          <a:p>
            <a:r>
              <a:rPr lang="en-US" altLang="zh-CN" b="1" dirty="0" err="1">
                <a:ea typeface="黑体" panose="02010609060101010101" pitchFamily="2" charset="-122"/>
              </a:rPr>
              <a:t>System.out.println</a:t>
            </a:r>
            <a:r>
              <a:rPr lang="en-US" altLang="zh-CN" b="1" dirty="0">
                <a:ea typeface="黑体" panose="02010609060101010101" pitchFamily="2" charset="-122"/>
              </a:rPr>
              <a:t>(now);</a:t>
            </a:r>
            <a:endParaRPr lang="zh-CN" altLang="en-US" b="1" dirty="0">
              <a:ea typeface="黑体" panose="0201060906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7505" y="740702"/>
            <a:ext cx="531315" cy="666754"/>
            <a:chOff x="714348" y="642924"/>
            <a:chExt cx="531315" cy="500066"/>
          </a:xfrm>
        </p:grpSpPr>
        <p:sp>
          <p:nvSpPr>
            <p:cNvPr id="12" name="矩形 11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53126" y="706148"/>
              <a:ext cx="441146" cy="399925"/>
              <a:chOff x="753126" y="706148"/>
              <a:chExt cx="441146" cy="399925"/>
            </a:xfrm>
          </p:grpSpPr>
          <p:pic>
            <p:nvPicPr>
              <p:cNvPr id="14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1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53126" y="921407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1374" y="712071"/>
                <a:ext cx="233798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7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1255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dirty="0"/>
              <a:t>Calendar</a:t>
            </a:r>
            <a:r>
              <a:rPr lang="zh-CN" altLang="en-US" dirty="0" smtClean="0"/>
              <a:t>类</a:t>
            </a:r>
            <a:endParaRPr lang="en-US" dirty="0"/>
          </a:p>
          <a:p>
            <a:pPr lvl="1" algn="just">
              <a:buClr>
                <a:srgbClr val="4BACC6"/>
              </a:buClr>
              <a:buSzPct val="100000"/>
            </a:pPr>
            <a:r>
              <a:rPr lang="zh-CN" altLang="en-US" dirty="0"/>
              <a:t>抽象类，</a:t>
            </a:r>
            <a:r>
              <a:rPr lang="en-US" dirty="0" err="1"/>
              <a:t>java.util.Calendar</a:t>
            </a:r>
            <a:endParaRPr lang="en-US" dirty="0"/>
          </a:p>
          <a:p>
            <a:pPr lvl="1" algn="just">
              <a:buClr>
                <a:srgbClr val="4BACC6"/>
              </a:buClr>
              <a:buSzPct val="100000"/>
            </a:pPr>
            <a:r>
              <a:rPr lang="zh-CN" altLang="en-US" dirty="0"/>
              <a:t>用于设置和获取日期</a:t>
            </a:r>
            <a:r>
              <a:rPr lang="en-US" dirty="0"/>
              <a:t>/</a:t>
            </a:r>
            <a:r>
              <a:rPr lang="zh-CN" altLang="en-US" dirty="0"/>
              <a:t>时间数据的特定部分</a:t>
            </a:r>
            <a:endParaRPr lang="en-US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786578" y="260649"/>
            <a:ext cx="211914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sz="2500" dirty="0"/>
              <a:t>操作日期时间</a:t>
            </a:r>
            <a:endParaRPr lang="en-US" altLang="en-US" sz="2500" dirty="0"/>
          </a:p>
        </p:txBody>
      </p:sp>
      <p:sp>
        <p:nvSpPr>
          <p:cNvPr id="53251" name="Rectangle 2"/>
          <p:cNvSpPr txBox="1">
            <a:spLocks noChangeArrowheads="1"/>
          </p:cNvSpPr>
          <p:nvPr/>
        </p:nvSpPr>
        <p:spPr bwMode="auto">
          <a:xfrm>
            <a:off x="582613" y="2500314"/>
            <a:ext cx="7632700" cy="54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algn="just" eaLnBrk="0" hangingPunct="0">
              <a:spcBef>
                <a:spcPct val="20000"/>
              </a:spcBef>
              <a:buClr>
                <a:srgbClr val="4BACC6"/>
              </a:buClr>
              <a:buFont typeface="Wingdings" panose="05000000000000000000" pitchFamily="2" charset="2"/>
              <a:buChar char="u"/>
            </a:pPr>
            <a:r>
              <a:rPr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Calendar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类提供一些方法和静态字段来操作日历</a:t>
            </a:r>
            <a:endParaRPr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ct val="20000"/>
              </a:spcBef>
            </a:pPr>
            <a:endParaRPr lang="en-US" sz="1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dirty="0">
              <a:ea typeface="黑体" panose="02010609060101010101" pitchFamily="2" charset="-122"/>
            </a:endParaRPr>
          </a:p>
        </p:txBody>
      </p:sp>
      <p:graphicFrame>
        <p:nvGraphicFramePr>
          <p:cNvPr id="53256" name="表格 53255"/>
          <p:cNvGraphicFramePr/>
          <p:nvPr/>
        </p:nvGraphicFramePr>
        <p:xfrm>
          <a:off x="1500190" y="3206750"/>
          <a:ext cx="6143625" cy="1981749"/>
        </p:xfrm>
        <a:graphic>
          <a:graphicData uri="http://schemas.openxmlformats.org/drawingml/2006/table">
            <a:tbl>
              <a:tblPr/>
              <a:tblGrid>
                <a:gridCol w="2428875"/>
                <a:gridCol w="3714750"/>
              </a:tblGrid>
              <a:tr h="457424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方法或属性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43" marB="45743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说明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T="45743" marB="45743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</a:tr>
              <a:tr h="37596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int get(int field)</a:t>
                      </a:r>
                      <a:endParaRPr lang="en-US" altLang="x-none" sz="19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T="45743" marB="45743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返回给定日历字段的值</a:t>
                      </a:r>
                      <a:endParaRPr lang="zh-CN" altLang="en-US" sz="19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T="45743" marB="45743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7596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MONTH</a:t>
                      </a:r>
                      <a:endParaRPr lang="en-US" altLang="x-none" sz="19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T="45743" marB="45743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指示月</a:t>
                      </a:r>
                      <a:endParaRPr lang="zh-CN" altLang="en-US" sz="19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T="45743" marB="45743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</a:tr>
              <a:tr h="38118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DAY_OF_MONTH</a:t>
                      </a:r>
                      <a:endParaRPr lang="en-US" altLang="x-none" sz="19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T="45743" marB="45743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指示一个月中的某天</a:t>
                      </a:r>
                      <a:endParaRPr lang="zh-CN" altLang="en-US" sz="19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T="45743" marB="45743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96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DAY_OF_WEEK</a:t>
                      </a:r>
                      <a:endParaRPr lang="en-US" altLang="x-none" sz="19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T="45743" marB="45743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指示一个星期中的某天</a:t>
                      </a:r>
                      <a:endParaRPr lang="zh-CN" altLang="en-US" sz="19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T="45743" marB="45743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15206" y="299311"/>
            <a:ext cx="1728742" cy="633412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sz="2500" dirty="0"/>
              <a:t>课堂练习</a:t>
            </a:r>
            <a:endParaRPr lang="zh-CN" altLang="en-US" sz="25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000234" y="5634055"/>
            <a:ext cx="5030787" cy="4086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完成时间</a:t>
            </a:r>
            <a:r>
              <a:rPr lang="zh-CN" alt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</a:t>
            </a:r>
            <a:r>
              <a:rPr lang="en-US" altLang="zh-CN" b="1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10</a:t>
            </a:r>
            <a:r>
              <a:rPr lang="zh-CN" alt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285720" y="1000108"/>
            <a:ext cx="8643966" cy="166131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获取当前时间，使用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SimpleDateFormat</a:t>
            </a:r>
            <a:r>
              <a:rPr lang="zh-CN" altLang="en-US" dirty="0" smtClean="0"/>
              <a:t>以“年</a:t>
            </a:r>
            <a:r>
              <a:rPr lang="en-US" altLang="zh-CN" dirty="0" smtClean="0"/>
              <a:t>-</a:t>
            </a:r>
            <a:r>
              <a:rPr lang="zh-CN" altLang="en-US" dirty="0" smtClean="0"/>
              <a:t>月</a:t>
            </a:r>
            <a:r>
              <a:rPr lang="en-US" altLang="zh-CN" dirty="0" smtClean="0"/>
              <a:t>-</a:t>
            </a:r>
            <a:r>
              <a:rPr lang="zh-CN" altLang="en-US" dirty="0" smtClean="0"/>
              <a:t>日”方式显示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dirty="0" smtClean="0"/>
              <a:t>日是一年中的第几星期</a:t>
            </a: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>
              <a:cs typeface="+mj-cs"/>
            </a:endParaRPr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1472" y="1672877"/>
            <a:ext cx="8072494" cy="525658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/>
              <a:t>枚举有何作用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什么是装箱和拆箱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String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有何区别和联系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72" y="190478"/>
            <a:ext cx="1185842" cy="681541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  <p:grpSp>
        <p:nvGrpSpPr>
          <p:cNvPr id="5" name="组合 48"/>
          <p:cNvGrpSpPr/>
          <p:nvPr/>
        </p:nvGrpSpPr>
        <p:grpSpPr bwMode="auto">
          <a:xfrm>
            <a:off x="179512" y="836711"/>
            <a:ext cx="961060" cy="459472"/>
            <a:chOff x="5500694" y="2285992"/>
            <a:chExt cx="1584121" cy="845835"/>
          </a:xfrm>
        </p:grpSpPr>
        <p:pic>
          <p:nvPicPr>
            <p:cNvPr id="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500694" y="2285992"/>
              <a:ext cx="518095" cy="528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5929628" y="2395271"/>
              <a:ext cx="1155187" cy="73655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8384" y="285728"/>
            <a:ext cx="936228" cy="52322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作业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84254" y="1214422"/>
            <a:ext cx="7645398" cy="5143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备课</a:t>
            </a:r>
            <a:r>
              <a:rPr lang="zh-CN" altLang="en-US" dirty="0" smtClean="0">
                <a:solidFill>
                  <a:srgbClr val="FF0000"/>
                </a:solidFill>
              </a:rPr>
              <a:t>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356351"/>
            <a:ext cx="2133600" cy="366183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125539"/>
            <a:ext cx="80724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zh-CN" altLang="en-US" dirty="0"/>
              <a:t>阅读如下代码，有何问题？</a:t>
            </a:r>
            <a:endParaRPr lang="en-US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 smtClean="0"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</p:txBody>
      </p:sp>
      <p:sp>
        <p:nvSpPr>
          <p:cNvPr id="17410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43636" y="265213"/>
            <a:ext cx="2857489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dirty="0"/>
              <a:t>为什么需要枚举</a:t>
            </a:r>
            <a:endParaRPr lang="zh-CN" altLang="en-US" dirty="0"/>
          </a:p>
        </p:txBody>
      </p:sp>
      <p:sp>
        <p:nvSpPr>
          <p:cNvPr id="17411" name="AutoShape 4"/>
          <p:cNvSpPr>
            <a:spLocks noChangeArrowheads="1"/>
          </p:cNvSpPr>
          <p:nvPr/>
        </p:nvSpPr>
        <p:spPr bwMode="auto">
          <a:xfrm>
            <a:off x="857250" y="1951037"/>
            <a:ext cx="3429000" cy="1477963"/>
          </a:xfrm>
          <a:prstGeom prst="roundRect">
            <a:avLst>
              <a:gd name="adj" fmla="val 2713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public class Student{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	   public  String  sex;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}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4500563" y="1951037"/>
            <a:ext cx="3643312" cy="1477963"/>
          </a:xfrm>
          <a:prstGeom prst="roundRect">
            <a:avLst>
              <a:gd name="adj" fmla="val 2713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Student </a:t>
            </a:r>
            <a:r>
              <a:rPr lang="en-US" b="1" dirty="0" err="1">
                <a:solidFill>
                  <a:srgbClr val="071215"/>
                </a:solidFill>
              </a:rPr>
              <a:t>stu</a:t>
            </a:r>
            <a:r>
              <a:rPr lang="en-US" b="1" dirty="0">
                <a:solidFill>
                  <a:srgbClr val="071215"/>
                </a:solidFill>
              </a:rPr>
              <a:t>=new Student();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 err="1"/>
              <a:t>stu.sex</a:t>
            </a:r>
            <a:r>
              <a:rPr lang="en-US" b="1" dirty="0"/>
              <a:t>="</a:t>
            </a:r>
            <a:r>
              <a:rPr lang="zh-CN" altLang="en-US" b="1" dirty="0"/>
              <a:t>你好</a:t>
            </a:r>
            <a:r>
              <a:rPr lang="en-US" b="1" dirty="0"/>
              <a:t>";</a:t>
            </a:r>
            <a:endParaRPr lang="en-US" b="1" dirty="0"/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</p:txBody>
      </p:sp>
      <p:sp>
        <p:nvSpPr>
          <p:cNvPr id="17414" name="AutoShape 22"/>
          <p:cNvSpPr>
            <a:spLocks noChangeArrowheads="1"/>
          </p:cNvSpPr>
          <p:nvPr/>
        </p:nvSpPr>
        <p:spPr bwMode="auto">
          <a:xfrm>
            <a:off x="2071690" y="4270739"/>
            <a:ext cx="4071937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anchor="ctr" anchorCtr="1"/>
          <a:lstStyle/>
          <a:p>
            <a:r>
              <a:rPr lang="zh-CN" altLang="en-US" b="1" dirty="0"/>
              <a:t>方法一：条件判断</a:t>
            </a:r>
            <a:endParaRPr lang="en-US" b="1" dirty="0"/>
          </a:p>
        </p:txBody>
      </p:sp>
      <p:sp>
        <p:nvSpPr>
          <p:cNvPr id="17415" name="AutoShape 22"/>
          <p:cNvSpPr>
            <a:spLocks noChangeArrowheads="1"/>
          </p:cNvSpPr>
          <p:nvPr/>
        </p:nvSpPr>
        <p:spPr bwMode="auto">
          <a:xfrm>
            <a:off x="2071690" y="4942813"/>
            <a:ext cx="4071937" cy="4064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anchor="ctr" anchorCtr="1"/>
          <a:lstStyle/>
          <a:p>
            <a:r>
              <a:rPr lang="zh-CN" altLang="en-US" b="1"/>
              <a:t>方法二：使用</a:t>
            </a:r>
            <a:r>
              <a:rPr lang="zh-CN" altLang="en-US" b="1">
                <a:solidFill>
                  <a:srgbClr val="FF0000"/>
                </a:solidFill>
              </a:rPr>
              <a:t>枚举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9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1255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zh-CN" altLang="en-US" dirty="0"/>
              <a:t>枚举指由一组固定的常量组成的类型</a:t>
            </a:r>
            <a:endParaRPr lang="en-US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 smtClean="0"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</p:txBody>
      </p:sp>
      <p:sp>
        <p:nvSpPr>
          <p:cNvPr id="1945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929586" y="214294"/>
            <a:ext cx="1071539" cy="5715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枚举</a:t>
            </a:r>
            <a:endParaRPr lang="zh-CN" altLang="en-US" dirty="0"/>
          </a:p>
        </p:txBody>
      </p:sp>
      <p:sp>
        <p:nvSpPr>
          <p:cNvPr id="19459" name="AutoShape 5"/>
          <p:cNvSpPr>
            <a:spLocks noChangeArrowheads="1"/>
          </p:cNvSpPr>
          <p:nvPr/>
        </p:nvSpPr>
        <p:spPr bwMode="auto">
          <a:xfrm>
            <a:off x="428627" y="1714501"/>
            <a:ext cx="3571875" cy="2400300"/>
          </a:xfrm>
          <a:prstGeom prst="roundRect">
            <a:avLst>
              <a:gd name="adj" fmla="val 16667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[Modifier] </a:t>
            </a:r>
            <a:r>
              <a:rPr lang="en-US" b="1" dirty="0" err="1">
                <a:solidFill>
                  <a:srgbClr val="FF0000"/>
                </a:solidFill>
              </a:rPr>
              <a:t>enum</a:t>
            </a:r>
            <a:r>
              <a:rPr lang="en-US" b="1" dirty="0">
                <a:solidFill>
                  <a:srgbClr val="071215"/>
                </a:solidFill>
              </a:rPr>
              <a:t> </a:t>
            </a:r>
            <a:r>
              <a:rPr lang="en-US" b="1" dirty="0" err="1">
                <a:solidFill>
                  <a:srgbClr val="071215"/>
                </a:solidFill>
              </a:rPr>
              <a:t>enumName</a:t>
            </a:r>
            <a:r>
              <a:rPr lang="en-US" b="1" dirty="0">
                <a:solidFill>
                  <a:srgbClr val="071215"/>
                </a:solidFill>
              </a:rPr>
              <a:t>{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    enumContantName1[</a:t>
            </a:r>
            <a:r>
              <a:rPr lang="zh-CN" altLang="en-US" b="1" dirty="0">
                <a:solidFill>
                  <a:srgbClr val="071215"/>
                </a:solidFill>
              </a:rPr>
              <a:t>，</a:t>
            </a:r>
            <a:r>
              <a:rPr lang="en-US" b="1" dirty="0">
                <a:solidFill>
                  <a:srgbClr val="071215"/>
                </a:solidFill>
              </a:rPr>
              <a:t>enumConstantName2...[;]]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    //[field</a:t>
            </a:r>
            <a:r>
              <a:rPr lang="zh-CN" altLang="en-US" b="1" dirty="0">
                <a:solidFill>
                  <a:srgbClr val="071215"/>
                </a:solidFill>
              </a:rPr>
              <a:t>，</a:t>
            </a:r>
            <a:r>
              <a:rPr lang="en-US" b="1" dirty="0">
                <a:solidFill>
                  <a:srgbClr val="071215"/>
                </a:solidFill>
              </a:rPr>
              <a:t>method] 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}</a:t>
            </a:r>
            <a:endParaRPr lang="zh-CN" altLang="en-US" b="1" dirty="0">
              <a:solidFill>
                <a:srgbClr val="071215"/>
              </a:solidFill>
            </a:endParaRP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4286252" y="1785939"/>
            <a:ext cx="3286125" cy="1319212"/>
          </a:xfrm>
          <a:prstGeom prst="roundRect">
            <a:avLst>
              <a:gd name="adj" fmla="val 2713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public </a:t>
            </a:r>
            <a:r>
              <a:rPr lang="en-US" b="1" dirty="0" err="1">
                <a:solidFill>
                  <a:srgbClr val="071215"/>
                </a:solidFill>
              </a:rPr>
              <a:t>enum</a:t>
            </a:r>
            <a:r>
              <a:rPr lang="en-US" b="1" dirty="0">
                <a:solidFill>
                  <a:srgbClr val="071215"/>
                </a:solidFill>
              </a:rPr>
              <a:t> Genders{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	</a:t>
            </a:r>
            <a:r>
              <a:rPr lang="en-US" b="1" dirty="0" err="1">
                <a:solidFill>
                  <a:srgbClr val="071215"/>
                </a:solidFill>
              </a:rPr>
              <a:t>Male,Female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}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</p:txBody>
      </p:sp>
      <p:sp>
        <p:nvSpPr>
          <p:cNvPr id="19462" name="AutoShape 4"/>
          <p:cNvSpPr>
            <a:spLocks noChangeArrowheads="1"/>
          </p:cNvSpPr>
          <p:nvPr/>
        </p:nvSpPr>
        <p:spPr bwMode="auto">
          <a:xfrm>
            <a:off x="4214813" y="3286125"/>
            <a:ext cx="3429000" cy="1452563"/>
          </a:xfrm>
          <a:prstGeom prst="roundRect">
            <a:avLst>
              <a:gd name="adj" fmla="val 2713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public class Student{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	   public  Genders  sex;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}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</p:txBody>
      </p:sp>
      <p:sp>
        <p:nvSpPr>
          <p:cNvPr id="19463" name="AutoShape 4"/>
          <p:cNvSpPr>
            <a:spLocks noChangeArrowheads="1"/>
          </p:cNvSpPr>
          <p:nvPr/>
        </p:nvSpPr>
        <p:spPr bwMode="auto">
          <a:xfrm>
            <a:off x="4143377" y="4929188"/>
            <a:ext cx="3643313" cy="1357312"/>
          </a:xfrm>
          <a:prstGeom prst="roundRect">
            <a:avLst>
              <a:gd name="adj" fmla="val 2713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Student </a:t>
            </a:r>
            <a:r>
              <a:rPr lang="en-US" b="1" dirty="0" err="1">
                <a:solidFill>
                  <a:srgbClr val="071215"/>
                </a:solidFill>
              </a:rPr>
              <a:t>stu</a:t>
            </a:r>
            <a:r>
              <a:rPr lang="en-US" b="1" dirty="0">
                <a:solidFill>
                  <a:srgbClr val="071215"/>
                </a:solidFill>
              </a:rPr>
              <a:t>=new Student();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 err="1">
                <a:solidFill>
                  <a:srgbClr val="071215"/>
                </a:solidFill>
              </a:rPr>
              <a:t>stu.sex</a:t>
            </a:r>
            <a:r>
              <a:rPr lang="en-US" b="1" dirty="0">
                <a:solidFill>
                  <a:srgbClr val="071215"/>
                </a:solidFill>
              </a:rPr>
              <a:t>=</a:t>
            </a:r>
            <a:r>
              <a:rPr lang="en-US" b="1" dirty="0" err="1">
                <a:solidFill>
                  <a:srgbClr val="071215"/>
                </a:solidFill>
              </a:rPr>
              <a:t>Genders.Male</a:t>
            </a:r>
            <a:r>
              <a:rPr lang="en-US" b="1" dirty="0">
                <a:solidFill>
                  <a:srgbClr val="071215"/>
                </a:solidFill>
              </a:rPr>
              <a:t>;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 err="1">
                <a:solidFill>
                  <a:srgbClr val="FF0000"/>
                </a:solidFill>
              </a:rPr>
              <a:t>stu.sex</a:t>
            </a:r>
            <a:r>
              <a:rPr lang="en-US" b="1" dirty="0">
                <a:solidFill>
                  <a:srgbClr val="FF0000"/>
                </a:solidFill>
              </a:rPr>
              <a:t>="</a:t>
            </a:r>
            <a:r>
              <a:rPr lang="zh-CN" altLang="en-US" b="1" dirty="0">
                <a:solidFill>
                  <a:srgbClr val="FF0000"/>
                </a:solidFill>
              </a:rPr>
              <a:t>你好</a:t>
            </a:r>
            <a:r>
              <a:rPr lang="en-US" b="1" dirty="0">
                <a:solidFill>
                  <a:srgbClr val="FF0000"/>
                </a:solidFill>
              </a:rPr>
              <a:t>";</a:t>
            </a:r>
            <a:endParaRPr lang="en-US" b="1" dirty="0">
              <a:solidFill>
                <a:srgbClr val="FF0000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</p:txBody>
      </p:sp>
      <p:pic>
        <p:nvPicPr>
          <p:cNvPr id="19466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2" y="5857875"/>
            <a:ext cx="4286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AutoShape 22"/>
          <p:cNvSpPr>
            <a:spLocks noChangeArrowheads="1"/>
          </p:cNvSpPr>
          <p:nvPr/>
        </p:nvSpPr>
        <p:spPr bwMode="auto">
          <a:xfrm>
            <a:off x="642940" y="4286251"/>
            <a:ext cx="3000375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anchor="ctr" anchorCtr="1"/>
          <a:lstStyle/>
          <a:p>
            <a:r>
              <a:rPr lang="zh-CN" altLang="en-US" b="1"/>
              <a:t>类型安全</a:t>
            </a:r>
            <a:endParaRPr lang="en-US" b="1"/>
          </a:p>
        </p:txBody>
      </p:sp>
      <p:sp>
        <p:nvSpPr>
          <p:cNvPr id="19468" name="AutoShape 22"/>
          <p:cNvSpPr>
            <a:spLocks noChangeArrowheads="1"/>
          </p:cNvSpPr>
          <p:nvPr/>
        </p:nvSpPr>
        <p:spPr bwMode="auto">
          <a:xfrm>
            <a:off x="642940" y="4786313"/>
            <a:ext cx="3000375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anchor="ctr" anchorCtr="1"/>
          <a:lstStyle/>
          <a:p>
            <a:r>
              <a:rPr lang="zh-CN" altLang="en-US" b="1"/>
              <a:t>易于输入</a:t>
            </a:r>
            <a:endParaRPr lang="en-US" b="1"/>
          </a:p>
        </p:txBody>
      </p:sp>
      <p:sp>
        <p:nvSpPr>
          <p:cNvPr id="19469" name="AutoShape 22"/>
          <p:cNvSpPr>
            <a:spLocks noChangeArrowheads="1"/>
          </p:cNvSpPr>
          <p:nvPr/>
        </p:nvSpPr>
        <p:spPr bwMode="auto">
          <a:xfrm>
            <a:off x="642940" y="5286375"/>
            <a:ext cx="3000375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anchor="ctr" anchorCtr="1"/>
          <a:lstStyle/>
          <a:p>
            <a:r>
              <a:rPr lang="zh-CN" altLang="en-US" b="1"/>
              <a:t>代码清晰</a:t>
            </a:r>
            <a:endParaRPr lang="en-US" b="1"/>
          </a:p>
        </p:txBody>
      </p:sp>
      <p:sp>
        <p:nvSpPr>
          <p:cNvPr id="13" name="灯片编号占位符 3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2" grpId="0" animBg="1"/>
      <p:bldP spid="19463" grpId="0" animBg="1"/>
      <p:bldP spid="19467" grpId="0" animBg="1"/>
      <p:bldP spid="19468" grpId="0" animBg="1"/>
      <p:bldP spid="194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72330" y="299311"/>
            <a:ext cx="1871618" cy="633412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dirty="0"/>
              <a:t>课堂练习</a:t>
            </a:r>
            <a:endParaRPr lang="zh-CN" alt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000234" y="5860501"/>
            <a:ext cx="5030787" cy="4086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完成时间</a:t>
            </a:r>
            <a:r>
              <a:rPr lang="zh-CN" alt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</a:t>
            </a:r>
            <a:r>
              <a:rPr lang="en-US" altLang="zh-CN" b="1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10</a:t>
            </a:r>
            <a:r>
              <a:rPr lang="zh-CN" alt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285720" y="1000108"/>
            <a:ext cx="8643966" cy="166131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为学士后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课程三个单元定义枚举：</a:t>
            </a:r>
            <a:r>
              <a:rPr lang="en-US" altLang="zh-CN" sz="1600" dirty="0" smtClean="0"/>
              <a:t>U1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U2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U3</a:t>
            </a:r>
            <a:r>
              <a:rPr lang="zh-CN" altLang="en-US" sz="1600" dirty="0" smtClean="0"/>
              <a:t>，分别表示第一、二、三单元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编程输出每个单元的学习目标</a:t>
            </a:r>
            <a:endParaRPr lang="en-US" altLang="zh-CN" sz="1600" dirty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sz="1600" dirty="0"/>
          </a:p>
          <a:p>
            <a:pPr lvl="1">
              <a:defRPr/>
            </a:pPr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43174" y="3429000"/>
            <a:ext cx="3786214" cy="189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1255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zh-CN" altLang="en-US" dirty="0"/>
              <a:t>包装类把基本类型数据转换为对象</a:t>
            </a:r>
            <a:endParaRPr lang="en-US" dirty="0"/>
          </a:p>
          <a:p>
            <a:pPr marL="285750" lvl="1" indent="-342900"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/>
              <a:t>每个基本类型在</a:t>
            </a:r>
            <a:r>
              <a:rPr lang="en-US" dirty="0" err="1"/>
              <a:t>java.lang</a:t>
            </a:r>
            <a:r>
              <a:rPr lang="zh-CN" altLang="en-US" dirty="0"/>
              <a:t>包中都有一个相应的包装类</a:t>
            </a:r>
            <a:endParaRPr lang="en-US" dirty="0"/>
          </a:p>
          <a:p>
            <a:pPr marL="285750" lvl="1" indent="-342900"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/>
              <a:t>包装类有何作用</a:t>
            </a:r>
            <a:endParaRPr lang="en-US" dirty="0"/>
          </a:p>
          <a:p>
            <a:pPr marL="742950" lvl="2" indent="-342900">
              <a:buSzPct val="100000"/>
              <a:buFont typeface="Wingdings" panose="05000000000000000000" charset="0"/>
              <a:buChar char="u"/>
            </a:pPr>
            <a:r>
              <a:rPr lang="zh-CN" altLang="en-US" dirty="0"/>
              <a:t>提供了一系列实用的方法</a:t>
            </a:r>
            <a:endParaRPr lang="en-US" dirty="0"/>
          </a:p>
          <a:p>
            <a:pPr marL="742950" lvl="2" indent="-342900">
              <a:buSzPct val="100000"/>
              <a:buFont typeface="Wingdings" panose="05000000000000000000" charset="0"/>
              <a:buChar char="u"/>
            </a:pPr>
            <a:r>
              <a:rPr lang="zh-CN" altLang="en-US" dirty="0"/>
              <a:t>集合不允许存放基本数据类型数据，存放数字时，要用包装类型</a:t>
            </a:r>
            <a:endParaRPr lang="en-US" dirty="0"/>
          </a:p>
          <a:p>
            <a:pPr marL="914400" lvl="1" indent="-457200">
              <a:buClr>
                <a:srgbClr val="4BACC6"/>
              </a:buClr>
              <a:buSzPct val="100000"/>
            </a:pPr>
            <a:endParaRPr lang="en-US" sz="2600" b="0" dirty="0" smtClean="0"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</p:txBody>
      </p:sp>
      <p:sp>
        <p:nvSpPr>
          <p:cNvPr id="22530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500957" y="265213"/>
            <a:ext cx="1500169" cy="5715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包装类</a:t>
            </a:r>
            <a:endParaRPr lang="zh-CN" altLang="en-US" dirty="0"/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857502"/>
            <a:ext cx="6858000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2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571500" y="11255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zh-CN" altLang="en-US" dirty="0"/>
              <a:t>所有包装类都可将与之对应的基本数据类型作为参数，来构造它们的实例</a:t>
            </a:r>
            <a:endParaRPr lang="en-US" dirty="0"/>
          </a:p>
          <a:p>
            <a:pPr marL="400050" lvl="2" indent="0">
              <a:buSzPct val="100000"/>
              <a:buNone/>
            </a:pPr>
            <a:r>
              <a:rPr lang="en-US" dirty="0" smtClean="0"/>
              <a:t>public </a:t>
            </a:r>
            <a:r>
              <a:rPr lang="en-US" dirty="0"/>
              <a:t>Type</a:t>
            </a:r>
            <a:r>
              <a:rPr lang="zh-CN" altLang="en-US" dirty="0"/>
              <a:t>（</a:t>
            </a:r>
            <a:r>
              <a:rPr lang="en-US" dirty="0"/>
              <a:t>type value</a:t>
            </a:r>
            <a:r>
              <a:rPr lang="zh-CN" altLang="en-US" dirty="0"/>
              <a:t>）</a:t>
            </a:r>
            <a:endParaRPr lang="en-US" dirty="0"/>
          </a:p>
          <a:p>
            <a:pPr marL="400050" lvl="2" indent="0">
              <a:buSzPct val="100000"/>
              <a:buNone/>
            </a:pPr>
            <a:r>
              <a:rPr lang="zh-CN" altLang="en-US" dirty="0"/>
              <a:t>如：</a:t>
            </a:r>
            <a:r>
              <a:rPr lang="en-US" dirty="0"/>
              <a:t>Integer i=new Integer(1);</a:t>
            </a:r>
            <a:endParaRPr lang="en-US" dirty="0"/>
          </a:p>
          <a:p>
            <a:pPr marL="342900" lvl="1" indent="-342900"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/>
              <a:t>除</a:t>
            </a:r>
            <a:r>
              <a:rPr lang="en-US" dirty="0"/>
              <a:t>Character</a:t>
            </a:r>
            <a:r>
              <a:rPr lang="zh-CN" altLang="en-US" dirty="0"/>
              <a:t>类外，其他包装类可将一个字符串作为参数构造它们的实例</a:t>
            </a:r>
            <a:endParaRPr lang="en-US" dirty="0"/>
          </a:p>
          <a:p>
            <a:pPr marL="400050" lvl="2" indent="0">
              <a:buSzPct val="100000"/>
              <a:buNone/>
            </a:pPr>
            <a:r>
              <a:rPr lang="en-US" dirty="0"/>
              <a:t>public Type</a:t>
            </a:r>
            <a:r>
              <a:rPr lang="zh-CN" altLang="en-US" dirty="0"/>
              <a:t>（</a:t>
            </a:r>
            <a:r>
              <a:rPr lang="en-US" dirty="0"/>
              <a:t>String value</a:t>
            </a:r>
            <a:r>
              <a:rPr lang="zh-CN" altLang="en-US" dirty="0"/>
              <a:t>）</a:t>
            </a:r>
            <a:endParaRPr lang="en-US" dirty="0"/>
          </a:p>
          <a:p>
            <a:pPr marL="400050" lvl="2" indent="0">
              <a:buSzPct val="100000"/>
              <a:buNone/>
            </a:pPr>
            <a:r>
              <a:rPr lang="zh-CN" altLang="en-US" dirty="0"/>
              <a:t>如：</a:t>
            </a:r>
            <a:r>
              <a:rPr lang="en-US" dirty="0"/>
              <a:t> Integer i=new Integer("123");</a:t>
            </a:r>
            <a:endParaRPr lang="en-US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 smtClean="0"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 smtClean="0"/>
          </a:p>
        </p:txBody>
      </p:sp>
      <p:sp>
        <p:nvSpPr>
          <p:cNvPr id="23554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00760" y="265213"/>
            <a:ext cx="3000365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dirty="0"/>
              <a:t>包装类的构造方法</a:t>
            </a:r>
            <a:endParaRPr lang="zh-CN" altLang="en-US" dirty="0"/>
          </a:p>
        </p:txBody>
      </p:sp>
      <p:sp>
        <p:nvSpPr>
          <p:cNvPr id="23556" name="AutoShape 49"/>
          <p:cNvSpPr>
            <a:spLocks noChangeArrowheads="1"/>
          </p:cNvSpPr>
          <p:nvPr/>
        </p:nvSpPr>
        <p:spPr bwMode="auto">
          <a:xfrm>
            <a:off x="714376" y="4643438"/>
            <a:ext cx="7890072" cy="132343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CCFF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1.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Boolean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类构造方法参数为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String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类型时，若该字符串内容为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true(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不考虑大小写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，则该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Boolean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对象表示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，否则表示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false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eaLnBrk="0" hangingPunct="0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当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包装类构造方法参数为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String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类型时，字符串不能为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null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，且该字符串必须可解析为相应的基本数据类型的数据，否则编译通过，运行时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NumberFormatException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异常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062" y="3940262"/>
            <a:ext cx="531315" cy="666754"/>
            <a:chOff x="7072330" y="2596212"/>
            <a:chExt cx="531315" cy="500066"/>
          </a:xfrm>
        </p:grpSpPr>
        <p:sp>
          <p:nvSpPr>
            <p:cNvPr id="9" name="矩形 8"/>
            <p:cNvSpPr/>
            <p:nvPr/>
          </p:nvSpPr>
          <p:spPr>
            <a:xfrm>
              <a:off x="7072330" y="2596212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117304" y="2635803"/>
              <a:ext cx="441146" cy="426234"/>
              <a:chOff x="7118010" y="2901292"/>
              <a:chExt cx="441146" cy="42623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118010" y="3142860"/>
                <a:ext cx="441146" cy="184666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注意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2" name="图片 11" descr="图片5.png"/>
              <p:cNvPicPr>
                <a:picLocks noChangeAspect="1"/>
              </p:cNvPicPr>
              <p:nvPr/>
            </p:nvPicPr>
            <p:blipFill>
              <a:blip r:embed="rId1">
                <a:lum bright="70000" contrast="-70000"/>
              </a:blip>
              <a:srcRect/>
              <a:stretch>
                <a:fillRect/>
              </a:stretch>
            </p:blipFill>
            <p:spPr>
              <a:xfrm>
                <a:off x="7188897" y="2901292"/>
                <a:ext cx="299593" cy="264640"/>
              </a:xfrm>
              <a:prstGeom prst="rect">
                <a:avLst/>
              </a:prstGeom>
            </p:spPr>
          </p:pic>
        </p:grpSp>
      </p:grpSp>
      <p:sp>
        <p:nvSpPr>
          <p:cNvPr id="13" name="灯片编号占位符 2"/>
          <p:cNvSpPr txBox="1"/>
          <p:nvPr/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7277</Words>
  <Application>WPS 演示</Application>
  <PresentationFormat>全屏显示(4:3)</PresentationFormat>
  <Paragraphs>861</Paragraphs>
  <Slides>47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Times New Roman</vt:lpstr>
      <vt:lpstr>Calibri</vt:lpstr>
      <vt:lpstr>黑体</vt:lpstr>
      <vt:lpstr>Wingdings</vt:lpstr>
      <vt:lpstr>Arial Unicode MS</vt:lpstr>
      <vt:lpstr>Arial</vt:lpstr>
      <vt:lpstr>自定义设计方案</vt:lpstr>
      <vt:lpstr>PowerPoint 演示文稿</vt:lpstr>
      <vt:lpstr>本课任务</vt:lpstr>
      <vt:lpstr>本课目标</vt:lpstr>
      <vt:lpstr>PowerPoint 演示文稿</vt:lpstr>
      <vt:lpstr>为什么需要枚举</vt:lpstr>
      <vt:lpstr>枚举</vt:lpstr>
      <vt:lpstr>课堂练习</vt:lpstr>
      <vt:lpstr>包装类</vt:lpstr>
      <vt:lpstr>包装类的构造方法</vt:lpstr>
      <vt:lpstr>包装类的常用方法4-1</vt:lpstr>
      <vt:lpstr>包装类的常用方法4-2</vt:lpstr>
      <vt:lpstr>包装类的常用方法4-3</vt:lpstr>
      <vt:lpstr>包装类的常用方法4-4</vt:lpstr>
      <vt:lpstr>装箱和拆箱</vt:lpstr>
      <vt:lpstr>包装类的特点</vt:lpstr>
      <vt:lpstr>小结</vt:lpstr>
      <vt:lpstr>String类</vt:lpstr>
      <vt:lpstr>length()方法</vt:lpstr>
      <vt:lpstr>equals()方法2-1</vt:lpstr>
      <vt:lpstr>equals()方法2-2</vt:lpstr>
      <vt:lpstr>字符串比较的其他方法</vt:lpstr>
      <vt:lpstr>课堂练习</vt:lpstr>
      <vt:lpstr>字符串连接</vt:lpstr>
      <vt:lpstr>字符串常用提取方法2-1</vt:lpstr>
      <vt:lpstr>字符串常用提取方法2-2</vt:lpstr>
      <vt:lpstr>小结</vt:lpstr>
      <vt:lpstr>字符串拆分</vt:lpstr>
      <vt:lpstr>课堂练习</vt:lpstr>
      <vt:lpstr>String类</vt:lpstr>
      <vt:lpstr>length()方法</vt:lpstr>
      <vt:lpstr>equals()方法2-1</vt:lpstr>
      <vt:lpstr>equals()方法2-2</vt:lpstr>
      <vt:lpstr>字符串比较的其他方法</vt:lpstr>
      <vt:lpstr>字符串连接</vt:lpstr>
      <vt:lpstr>字符串常用提取方法2-1</vt:lpstr>
      <vt:lpstr>字符串常用提取方法2-2</vt:lpstr>
      <vt:lpstr>字符串拆分</vt:lpstr>
      <vt:lpstr>StringBuffer类2-1</vt:lpstr>
      <vt:lpstr>StringBuffer类2-2</vt:lpstr>
      <vt:lpstr>String类&amp;StringBuffer类</vt:lpstr>
      <vt:lpstr>Math类</vt:lpstr>
      <vt:lpstr>Random类</vt:lpstr>
      <vt:lpstr>操作日期时间</vt:lpstr>
      <vt:lpstr>操作日期时间</vt:lpstr>
      <vt:lpstr>课堂练习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cxl</cp:lastModifiedBy>
  <cp:revision>452</cp:revision>
  <dcterms:created xsi:type="dcterms:W3CDTF">2013-09-17T02:35:00Z</dcterms:created>
  <dcterms:modified xsi:type="dcterms:W3CDTF">2020-11-20T07:03:44Z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