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tiff" ContentType="image/tif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52"/>
  </p:handoutMasterIdLst>
  <p:sldIdLst>
    <p:sldId id="638" r:id="rId3"/>
    <p:sldId id="636" r:id="rId4"/>
    <p:sldId id="637" r:id="rId6"/>
    <p:sldId id="597" r:id="rId7"/>
    <p:sldId id="556" r:id="rId8"/>
    <p:sldId id="557" r:id="rId9"/>
    <p:sldId id="558" r:id="rId10"/>
    <p:sldId id="630" r:id="rId11"/>
    <p:sldId id="631" r:id="rId12"/>
    <p:sldId id="632" r:id="rId13"/>
    <p:sldId id="605" r:id="rId14"/>
    <p:sldId id="606" r:id="rId15"/>
    <p:sldId id="607" r:id="rId16"/>
    <p:sldId id="608" r:id="rId17"/>
    <p:sldId id="609" r:id="rId18"/>
    <p:sldId id="629" r:id="rId19"/>
    <p:sldId id="610" r:id="rId20"/>
    <p:sldId id="633" r:id="rId21"/>
    <p:sldId id="611" r:id="rId22"/>
    <p:sldId id="566" r:id="rId23"/>
    <p:sldId id="613" r:id="rId24"/>
    <p:sldId id="614" r:id="rId25"/>
    <p:sldId id="569" r:id="rId26"/>
    <p:sldId id="615" r:id="rId27"/>
    <p:sldId id="616" r:id="rId28"/>
    <p:sldId id="617" r:id="rId29"/>
    <p:sldId id="618" r:id="rId30"/>
    <p:sldId id="619" r:id="rId31"/>
    <p:sldId id="575" r:id="rId32"/>
    <p:sldId id="576" r:id="rId33"/>
    <p:sldId id="620" r:id="rId34"/>
    <p:sldId id="621" r:id="rId35"/>
    <p:sldId id="622" r:id="rId36"/>
    <p:sldId id="623" r:id="rId37"/>
    <p:sldId id="624" r:id="rId38"/>
    <p:sldId id="625" r:id="rId39"/>
    <p:sldId id="626" r:id="rId40"/>
    <p:sldId id="627" r:id="rId41"/>
    <p:sldId id="634" r:id="rId42"/>
    <p:sldId id="635" r:id="rId43"/>
    <p:sldId id="628" r:id="rId44"/>
    <p:sldId id="586" r:id="rId45"/>
    <p:sldId id="587" r:id="rId46"/>
    <p:sldId id="588" r:id="rId47"/>
    <p:sldId id="589" r:id="rId48"/>
    <p:sldId id="600" r:id="rId49"/>
    <p:sldId id="601" r:id="rId50"/>
    <p:sldId id="603"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83B8"/>
    <a:srgbClr val="0E9CDE"/>
    <a:srgbClr val="FFFFFF"/>
    <a:srgbClr val="0B7BAD"/>
    <a:srgbClr val="EDF5FD"/>
    <a:srgbClr val="E2F5FE"/>
    <a:srgbClr val="EBF9EC"/>
    <a:srgbClr val="FB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085" autoAdjust="0"/>
    <p:restoredTop sz="82265" autoAdjust="0"/>
  </p:normalViewPr>
  <p:slideViewPr>
    <p:cSldViewPr>
      <p:cViewPr varScale="1">
        <p:scale>
          <a:sx n="72" d="100"/>
          <a:sy n="72" d="100"/>
        </p:scale>
        <p:origin x="-1446" y="-102"/>
      </p:cViewPr>
      <p:guideLst>
        <p:guide orient="horz" pos="2160"/>
        <p:guide orient="horz" pos="307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C6E02D0-BF2E-46F1-BA65-2EE13AE5D2AF}" type="doc">
      <dgm:prSet loTypeId="urn:microsoft.com/office/officeart/2005/8/layout/radial4" loCatId="relationship" qsTypeId="urn:microsoft.com/office/officeart/2005/8/quickstyle/3d2" qsCatId="3D" csTypeId="urn:microsoft.com/office/officeart/2005/8/colors/accent1_2" csCatId="accent1" phldr="1"/>
      <dgm:spPr/>
      <dgm:t>
        <a:bodyPr/>
        <a:lstStyle/>
        <a:p>
          <a:endParaRPr lang="zh-CN" altLang="en-US"/>
        </a:p>
      </dgm:t>
    </dgm:pt>
    <dgm:pt modelId="{7C150777-050C-4C1A-A046-C5D5F3EF3250}">
      <dgm:prSet phldrT="[文本]"/>
      <dgm:spPr>
        <a:solidFill>
          <a:schemeClr val="accent5">
            <a:lumMod val="50000"/>
          </a:schemeClr>
        </a:solidFill>
        <a:scene3d>
          <a:camera prst="orthographicFront"/>
          <a:lightRig rig="threePt" dir="t">
            <a:rot lat="0" lon="0" rev="7500000"/>
          </a:lightRig>
        </a:scene3d>
        <a:sp3d prstMaterial="plastic"/>
      </dgm:spPr>
      <dgm:t>
        <a:bodyPr/>
        <a:lstStyle/>
        <a:p>
          <a:r>
            <a:rPr lang="zh-CN" altLang="en-US" dirty="0" smtClean="0"/>
            <a:t>程序</a:t>
          </a:r>
          <a:endParaRPr lang="zh-CN" altLang="en-US" dirty="0"/>
        </a:p>
      </dgm:t>
    </dgm:pt>
    <dgm:pt modelId="{8C61C66F-E88C-48A9-BE46-70D9E271566F}" cxnId="{2E39AC15-4A30-461F-AB2F-818D45B7C86D}" type="parTrans">
      <dgm:prSet/>
      <dgm:spPr/>
      <dgm:t>
        <a:bodyPr/>
        <a:lstStyle/>
        <a:p>
          <a:endParaRPr lang="zh-CN" altLang="en-US"/>
        </a:p>
      </dgm:t>
    </dgm:pt>
    <dgm:pt modelId="{48AE9FED-1DD0-4CD4-BF1B-4D4AC29276F6}" cxnId="{2E39AC15-4A30-461F-AB2F-818D45B7C86D}" type="sibTrans">
      <dgm:prSet/>
      <dgm:spPr/>
      <dgm:t>
        <a:bodyPr/>
        <a:lstStyle/>
        <a:p>
          <a:endParaRPr lang="zh-CN" altLang="en-US"/>
        </a:p>
      </dgm:t>
    </dgm:pt>
    <dgm:pt modelId="{758ABAA9-8CEF-4889-BC2D-78A47E80BA9E}">
      <dgm:prSet phldrT="[文本]"/>
      <dgm:spPr>
        <a:solidFill>
          <a:schemeClr val="accent5">
            <a:lumMod val="50000"/>
          </a:schemeClr>
        </a:solidFill>
        <a:scene3d>
          <a:camera prst="orthographicFront"/>
          <a:lightRig rig="threePt" dir="t">
            <a:rot lat="0" lon="0" rev="7500000"/>
          </a:lightRig>
        </a:scene3d>
        <a:sp3d prstMaterial="plastic"/>
      </dgm:spPr>
      <dgm:t>
        <a:bodyPr/>
        <a:lstStyle/>
        <a:p>
          <a:pPr rtl="0"/>
          <a:r>
            <a:rPr lang="zh-CN" altLang="en-US" b="1" dirty="0" smtClean="0"/>
            <a:t>程序一词来自生活，通常指完成某些事情的一种既定方式和过程</a:t>
          </a:r>
          <a:endParaRPr lang="zh-CN" altLang="en-US" b="1" dirty="0"/>
        </a:p>
      </dgm:t>
    </dgm:pt>
    <dgm:pt modelId="{06040516-DE20-4399-B700-8677827AD279}" cxnId="{00689025-D57E-4612-80FE-2A312E5DC7DC}" type="parTrans">
      <dgm:prSet/>
      <dgm:spPr>
        <a:solidFill>
          <a:srgbClr val="00B0F0"/>
        </a:solidFill>
        <a:scene3d>
          <a:camera prst="orthographicFront"/>
          <a:lightRig rig="threePt" dir="t">
            <a:rot lat="0" lon="0" rev="7500000"/>
          </a:lightRig>
        </a:scene3d>
        <a:sp3d z="-152400" extrusionH="63500" prstMaterial="matte">
          <a:bevelT w="25400" h="6350"/>
          <a:contourClr>
            <a:schemeClr val="bg1"/>
          </a:contourClr>
        </a:sp3d>
      </dgm:spPr>
      <dgm:t>
        <a:bodyPr/>
        <a:lstStyle/>
        <a:p>
          <a:endParaRPr lang="zh-CN" altLang="en-US"/>
        </a:p>
      </dgm:t>
    </dgm:pt>
    <dgm:pt modelId="{B5F03A3F-4D9B-4359-9613-493158AB36CC}" cxnId="{00689025-D57E-4612-80FE-2A312E5DC7DC}" type="sibTrans">
      <dgm:prSet/>
      <dgm:spPr/>
      <dgm:t>
        <a:bodyPr/>
        <a:lstStyle/>
        <a:p>
          <a:endParaRPr lang="zh-CN" altLang="en-US"/>
        </a:p>
      </dgm:t>
    </dgm:pt>
    <dgm:pt modelId="{82E16DD6-A60B-4192-B74F-DF6BD6319BF9}">
      <dgm:prSet/>
      <dgm:spPr>
        <a:solidFill>
          <a:schemeClr val="accent5">
            <a:lumMod val="50000"/>
          </a:schemeClr>
        </a:solidFill>
        <a:scene3d>
          <a:camera prst="orthographicFront"/>
          <a:lightRig rig="threePt" dir="t">
            <a:rot lat="0" lon="0" rev="7500000"/>
          </a:lightRig>
        </a:scene3d>
        <a:sp3d prstMaterial="plastic"/>
      </dgm:spPr>
      <dgm:t>
        <a:bodyPr/>
        <a:lstStyle/>
        <a:p>
          <a:pPr rtl="0"/>
          <a:r>
            <a:rPr lang="zh-CN" altLang="en-US" b="1" dirty="0" smtClean="0"/>
            <a:t>可以将程序看成对一系列动作的执行过程的描述 </a:t>
          </a:r>
          <a:endParaRPr lang="en-US" b="1" dirty="0"/>
        </a:p>
      </dgm:t>
    </dgm:pt>
    <dgm:pt modelId="{71B26884-7CED-4905-B402-58B000CE47EA}" cxnId="{BBF84D65-3852-4A57-8E8C-394301C7D252}" type="parTrans">
      <dgm:prSet/>
      <dgm:spPr>
        <a:solidFill>
          <a:srgbClr val="00B0F0"/>
        </a:solidFill>
        <a:scene3d>
          <a:camera prst="orthographicFront"/>
          <a:lightRig rig="threePt" dir="t">
            <a:rot lat="0" lon="0" rev="7500000"/>
          </a:lightRig>
        </a:scene3d>
        <a:sp3d z="-152400" extrusionH="63500" prstMaterial="matte">
          <a:bevelT w="25400" h="6350"/>
          <a:contourClr>
            <a:schemeClr val="bg1"/>
          </a:contourClr>
        </a:sp3d>
      </dgm:spPr>
      <dgm:t>
        <a:bodyPr/>
        <a:lstStyle/>
        <a:p>
          <a:endParaRPr lang="zh-CN" altLang="en-US"/>
        </a:p>
      </dgm:t>
    </dgm:pt>
    <dgm:pt modelId="{1985646C-93AE-4CE0-B97F-AE47CBAE33D7}" cxnId="{BBF84D65-3852-4A57-8E8C-394301C7D252}" type="sibTrans">
      <dgm:prSet/>
      <dgm:spPr/>
      <dgm:t>
        <a:bodyPr/>
        <a:lstStyle/>
        <a:p>
          <a:endParaRPr lang="zh-CN" altLang="en-US"/>
        </a:p>
      </dgm:t>
    </dgm:pt>
    <dgm:pt modelId="{B62FDB3B-2127-4150-BEC7-09C86B2F7B4D}" type="pres">
      <dgm:prSet presAssocID="{BC6E02D0-BF2E-46F1-BA65-2EE13AE5D2AF}" presName="cycle" presStyleCnt="0">
        <dgm:presLayoutVars>
          <dgm:chMax val="1"/>
          <dgm:dir/>
          <dgm:animLvl val="ctr"/>
          <dgm:resizeHandles val="exact"/>
        </dgm:presLayoutVars>
      </dgm:prSet>
      <dgm:spPr/>
      <dgm:t>
        <a:bodyPr/>
        <a:lstStyle/>
        <a:p>
          <a:endParaRPr lang="zh-CN" altLang="en-US"/>
        </a:p>
      </dgm:t>
    </dgm:pt>
    <dgm:pt modelId="{B949CBCD-8221-4472-A98F-444C19410FE4}" type="pres">
      <dgm:prSet presAssocID="{7C150777-050C-4C1A-A046-C5D5F3EF3250}" presName="centerShape" presStyleLbl="node0" presStyleIdx="0" presStyleCnt="1" custScaleX="61298" custScaleY="57423" custLinFactNeighborY="-28143"/>
      <dgm:spPr/>
      <dgm:t>
        <a:bodyPr/>
        <a:lstStyle/>
        <a:p>
          <a:endParaRPr lang="zh-CN" altLang="en-US"/>
        </a:p>
      </dgm:t>
    </dgm:pt>
    <dgm:pt modelId="{DA4E525F-2D46-45C0-B24F-2A0D3AAE3EF4}" type="pres">
      <dgm:prSet presAssocID="{06040516-DE20-4399-B700-8677827AD279}" presName="parTrans" presStyleLbl="bgSibTrans2D1" presStyleIdx="0" presStyleCnt="2" custAng="10755029" custScaleX="29549" custLinFactNeighborX="40189"/>
      <dgm:spPr>
        <a:prstGeom prst="chevron">
          <a:avLst/>
        </a:prstGeom>
      </dgm:spPr>
      <dgm:t>
        <a:bodyPr/>
        <a:lstStyle/>
        <a:p>
          <a:endParaRPr lang="zh-CN" altLang="en-US"/>
        </a:p>
      </dgm:t>
    </dgm:pt>
    <dgm:pt modelId="{49D6756A-51DE-4170-B1D1-B0DF7D6BD6C2}" type="pres">
      <dgm:prSet presAssocID="{758ABAA9-8CEF-4889-BC2D-78A47E80BA9E}" presName="node" presStyleLbl="node1" presStyleIdx="0" presStyleCnt="2" custScaleX="125680" custScaleY="126481" custRadScaleRad="98767" custRadScaleInc="255">
        <dgm:presLayoutVars>
          <dgm:bulletEnabled val="1"/>
        </dgm:presLayoutVars>
      </dgm:prSet>
      <dgm:spPr/>
      <dgm:t>
        <a:bodyPr/>
        <a:lstStyle/>
        <a:p>
          <a:endParaRPr lang="zh-CN" altLang="en-US"/>
        </a:p>
      </dgm:t>
    </dgm:pt>
    <dgm:pt modelId="{B86E17A1-0A45-4748-8F0C-B5F244085820}" type="pres">
      <dgm:prSet presAssocID="{71B26884-7CED-4905-B402-58B000CE47EA}" presName="parTrans" presStyleLbl="bgSibTrans2D1" presStyleIdx="1" presStyleCnt="2" custFlipHor="1" custScaleX="29095" custLinFactNeighborX="-40130"/>
      <dgm:spPr>
        <a:prstGeom prst="chevron">
          <a:avLst/>
        </a:prstGeom>
      </dgm:spPr>
      <dgm:t>
        <a:bodyPr/>
        <a:lstStyle/>
        <a:p>
          <a:endParaRPr lang="zh-CN" altLang="en-US"/>
        </a:p>
      </dgm:t>
    </dgm:pt>
    <dgm:pt modelId="{C96F075B-2C08-4F59-B92F-F36A8928695C}" type="pres">
      <dgm:prSet presAssocID="{82E16DD6-A60B-4192-B74F-DF6BD6319BF9}" presName="node" presStyleLbl="node1" presStyleIdx="1" presStyleCnt="2" custScaleX="125643" custScaleY="126554">
        <dgm:presLayoutVars>
          <dgm:bulletEnabled val="1"/>
        </dgm:presLayoutVars>
      </dgm:prSet>
      <dgm:spPr/>
      <dgm:t>
        <a:bodyPr/>
        <a:lstStyle/>
        <a:p>
          <a:endParaRPr lang="zh-CN" altLang="en-US"/>
        </a:p>
      </dgm:t>
    </dgm:pt>
  </dgm:ptLst>
  <dgm:cxnLst>
    <dgm:cxn modelId="{2EF3B33B-3B03-46F2-8C4D-BA374FB5352E}" type="presOf" srcId="{71B26884-7CED-4905-B402-58B000CE47EA}" destId="{B86E17A1-0A45-4748-8F0C-B5F244085820}" srcOrd="0" destOrd="0" presId="urn:microsoft.com/office/officeart/2005/8/layout/radial4"/>
    <dgm:cxn modelId="{BBF84D65-3852-4A57-8E8C-394301C7D252}" srcId="{7C150777-050C-4C1A-A046-C5D5F3EF3250}" destId="{82E16DD6-A60B-4192-B74F-DF6BD6319BF9}" srcOrd="1" destOrd="0" parTransId="{71B26884-7CED-4905-B402-58B000CE47EA}" sibTransId="{1985646C-93AE-4CE0-B97F-AE47CBAE33D7}"/>
    <dgm:cxn modelId="{00689025-D57E-4612-80FE-2A312E5DC7DC}" srcId="{7C150777-050C-4C1A-A046-C5D5F3EF3250}" destId="{758ABAA9-8CEF-4889-BC2D-78A47E80BA9E}" srcOrd="0" destOrd="0" parTransId="{06040516-DE20-4399-B700-8677827AD279}" sibTransId="{B5F03A3F-4D9B-4359-9613-493158AB36CC}"/>
    <dgm:cxn modelId="{7B1DE49C-B017-41D8-AC07-3148CE53B113}" type="presOf" srcId="{82E16DD6-A60B-4192-B74F-DF6BD6319BF9}" destId="{C96F075B-2C08-4F59-B92F-F36A8928695C}" srcOrd="0" destOrd="0" presId="urn:microsoft.com/office/officeart/2005/8/layout/radial4"/>
    <dgm:cxn modelId="{2E39AC15-4A30-461F-AB2F-818D45B7C86D}" srcId="{BC6E02D0-BF2E-46F1-BA65-2EE13AE5D2AF}" destId="{7C150777-050C-4C1A-A046-C5D5F3EF3250}" srcOrd="0" destOrd="0" parTransId="{8C61C66F-E88C-48A9-BE46-70D9E271566F}" sibTransId="{48AE9FED-1DD0-4CD4-BF1B-4D4AC29276F6}"/>
    <dgm:cxn modelId="{269B713E-8429-421A-8A65-6FE0A2128814}" type="presOf" srcId="{7C150777-050C-4C1A-A046-C5D5F3EF3250}" destId="{B949CBCD-8221-4472-A98F-444C19410FE4}" srcOrd="0" destOrd="0" presId="urn:microsoft.com/office/officeart/2005/8/layout/radial4"/>
    <dgm:cxn modelId="{AD35E882-E8E4-440B-995C-9B00E1503592}" type="presOf" srcId="{06040516-DE20-4399-B700-8677827AD279}" destId="{DA4E525F-2D46-45C0-B24F-2A0D3AAE3EF4}" srcOrd="0" destOrd="0" presId="urn:microsoft.com/office/officeart/2005/8/layout/radial4"/>
    <dgm:cxn modelId="{4AD10524-63EB-43C2-AB3C-A14DC31065E1}" type="presOf" srcId="{BC6E02D0-BF2E-46F1-BA65-2EE13AE5D2AF}" destId="{B62FDB3B-2127-4150-BEC7-09C86B2F7B4D}" srcOrd="0" destOrd="0" presId="urn:microsoft.com/office/officeart/2005/8/layout/radial4"/>
    <dgm:cxn modelId="{D808DF49-CBE0-47FA-9672-435F986A9FAD}" type="presOf" srcId="{758ABAA9-8CEF-4889-BC2D-78A47E80BA9E}" destId="{49D6756A-51DE-4170-B1D1-B0DF7D6BD6C2}" srcOrd="0" destOrd="0" presId="urn:microsoft.com/office/officeart/2005/8/layout/radial4"/>
    <dgm:cxn modelId="{5BF5DF9C-C168-43A5-B720-923C4694A01C}" type="presParOf" srcId="{B62FDB3B-2127-4150-BEC7-09C86B2F7B4D}" destId="{B949CBCD-8221-4472-A98F-444C19410FE4}" srcOrd="0" destOrd="0" presId="urn:microsoft.com/office/officeart/2005/8/layout/radial4"/>
    <dgm:cxn modelId="{125404DF-6AA7-4F95-8B7B-CC875CEF5195}" type="presParOf" srcId="{B62FDB3B-2127-4150-BEC7-09C86B2F7B4D}" destId="{DA4E525F-2D46-45C0-B24F-2A0D3AAE3EF4}" srcOrd="1" destOrd="0" presId="urn:microsoft.com/office/officeart/2005/8/layout/radial4"/>
    <dgm:cxn modelId="{DBC9BA8A-E969-4DDD-A1C7-B138A9FDA88D}" type="presParOf" srcId="{B62FDB3B-2127-4150-BEC7-09C86B2F7B4D}" destId="{49D6756A-51DE-4170-B1D1-B0DF7D6BD6C2}" srcOrd="2" destOrd="0" presId="urn:microsoft.com/office/officeart/2005/8/layout/radial4"/>
    <dgm:cxn modelId="{41E1D861-2FEE-4EB1-BFEA-AF2C73E2113C}" type="presParOf" srcId="{B62FDB3B-2127-4150-BEC7-09C86B2F7B4D}" destId="{B86E17A1-0A45-4748-8F0C-B5F244085820}" srcOrd="3" destOrd="0" presId="urn:microsoft.com/office/officeart/2005/8/layout/radial4"/>
    <dgm:cxn modelId="{621445F2-60E3-44C3-9CFA-40373EBD7A86}" type="presParOf" srcId="{B62FDB3B-2127-4150-BEC7-09C86B2F7B4D}" destId="{C96F075B-2C08-4F59-B92F-F36A8928695C}" srcOrd="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E1AD12-5113-4DC1-820E-CDC2995E8A6F}" type="doc">
      <dgm:prSet loTypeId="urn:microsoft.com/office/officeart/2005/8/layout/process4" loCatId="process" qsTypeId="urn:microsoft.com/office/officeart/2005/8/quickstyle/simple5" qsCatId="simple" csTypeId="urn:microsoft.com/office/officeart/2005/8/colors/accent1_2" csCatId="accent1" phldr="1"/>
      <dgm:spPr/>
      <dgm:t>
        <a:bodyPr/>
        <a:lstStyle/>
        <a:p>
          <a:endParaRPr lang="zh-CN" altLang="en-US"/>
        </a:p>
      </dgm:t>
    </dgm:pt>
    <dgm:pt modelId="{23F9A359-6017-4A8A-8A71-439965ED72D2}">
      <dgm:prSet/>
      <dgm:spPr>
        <a:solidFill>
          <a:schemeClr val="accent5">
            <a:lumMod val="50000"/>
          </a:schemeClr>
        </a:solidFill>
        <a:scene3d>
          <a:camera prst="orthographicFront">
            <a:rot lat="0" lon="0" rev="0"/>
          </a:camera>
          <a:lightRig rig="threePt" dir="t">
            <a:rot lat="0" lon="0" rev="1200000"/>
          </a:lightRig>
        </a:scene3d>
      </dgm:spPr>
      <dgm:t>
        <a:bodyPr/>
        <a:lstStyle/>
        <a:p>
          <a:pPr rtl="0"/>
          <a:r>
            <a:rPr lang="zh-CN" b="1" dirty="0" smtClean="0"/>
            <a:t>使用记事本编辑源程序，以</a:t>
          </a:r>
          <a:r>
            <a:rPr lang="en-US" b="1" dirty="0" smtClean="0"/>
            <a:t>.java</a:t>
          </a:r>
          <a:r>
            <a:rPr lang="zh-CN" b="1" dirty="0" smtClean="0"/>
            <a:t>为后缀名保存</a:t>
          </a:r>
          <a:endParaRPr lang="en-US" b="1" dirty="0"/>
        </a:p>
      </dgm:t>
    </dgm:pt>
    <dgm:pt modelId="{94A4930B-82CA-469A-859E-1662DFD2221B}" cxnId="{FFB0AD5B-95BD-44B0-9922-E4159EABDFCB}" type="parTrans">
      <dgm:prSet/>
      <dgm:spPr/>
      <dgm:t>
        <a:bodyPr/>
        <a:lstStyle/>
        <a:p>
          <a:endParaRPr lang="zh-CN" altLang="en-US"/>
        </a:p>
      </dgm:t>
    </dgm:pt>
    <dgm:pt modelId="{E2AF1A64-DAD2-463C-A30E-3BDEAF19CA82}" cxnId="{FFB0AD5B-95BD-44B0-9922-E4159EABDFCB}" type="sibTrans">
      <dgm:prSet/>
      <dgm:spPr>
        <a:solidFill>
          <a:srgbClr val="0070C0"/>
        </a:solidFill>
      </dgm:spPr>
      <dgm:t>
        <a:bodyPr/>
        <a:lstStyle/>
        <a:p>
          <a:endParaRPr lang="zh-CN" altLang="en-US"/>
        </a:p>
      </dgm:t>
    </dgm:pt>
    <dgm:pt modelId="{60B7A184-E85E-42F2-8DD9-745FDE2F7A38}">
      <dgm:prSet/>
      <dgm:spPr>
        <a:solidFill>
          <a:schemeClr val="accent5">
            <a:lumMod val="50000"/>
          </a:schemeClr>
        </a:solidFill>
        <a:scene3d>
          <a:camera prst="orthographicFront">
            <a:rot lat="0" lon="0" rev="0"/>
          </a:camera>
          <a:lightRig rig="threePt" dir="t">
            <a:rot lat="0" lon="0" rev="1200000"/>
          </a:lightRig>
        </a:scene3d>
      </dgm:spPr>
      <dgm:t>
        <a:bodyPr/>
        <a:lstStyle/>
        <a:p>
          <a:pPr rtl="0"/>
          <a:r>
            <a:rPr lang="zh-CN" b="1" dirty="0" smtClean="0"/>
            <a:t>使用</a:t>
          </a:r>
          <a:r>
            <a:rPr lang="en-US" b="1" dirty="0" err="1" smtClean="0"/>
            <a:t>javac</a:t>
          </a:r>
          <a:r>
            <a:rPr lang="zh-CN" b="1" dirty="0" smtClean="0"/>
            <a:t>命令编译</a:t>
          </a:r>
          <a:r>
            <a:rPr lang="en-US" b="1" dirty="0" smtClean="0"/>
            <a:t>.java</a:t>
          </a:r>
          <a:r>
            <a:rPr lang="zh-CN" b="1" dirty="0" smtClean="0"/>
            <a:t>文件，生成</a:t>
          </a:r>
          <a:r>
            <a:rPr lang="en-US" b="1" dirty="0" smtClean="0"/>
            <a:t>.class</a:t>
          </a:r>
          <a:r>
            <a:rPr lang="zh-CN" b="1" dirty="0" smtClean="0"/>
            <a:t>文件</a:t>
          </a:r>
          <a:endParaRPr lang="en-US" b="1" dirty="0"/>
        </a:p>
      </dgm:t>
    </dgm:pt>
    <dgm:pt modelId="{97B743D5-2D3C-44C6-BE00-E72D8908A3B5}" cxnId="{622E0605-AD38-4D78-9034-0A12BD6BEB7C}" type="parTrans">
      <dgm:prSet/>
      <dgm:spPr/>
      <dgm:t>
        <a:bodyPr/>
        <a:lstStyle/>
        <a:p>
          <a:endParaRPr lang="zh-CN" altLang="en-US"/>
        </a:p>
      </dgm:t>
    </dgm:pt>
    <dgm:pt modelId="{62D3E85F-315A-4119-AE6E-AA15CAC4B4B6}" cxnId="{622E0605-AD38-4D78-9034-0A12BD6BEB7C}" type="sibTrans">
      <dgm:prSet/>
      <dgm:spPr>
        <a:solidFill>
          <a:srgbClr val="0070C0"/>
        </a:solidFill>
      </dgm:spPr>
      <dgm:t>
        <a:bodyPr/>
        <a:lstStyle/>
        <a:p>
          <a:endParaRPr lang="zh-CN" altLang="en-US"/>
        </a:p>
      </dgm:t>
    </dgm:pt>
    <dgm:pt modelId="{9BB3CAC4-96F1-4309-8F30-61051E5E48C2}">
      <dgm:prSet/>
      <dgm:spPr>
        <a:solidFill>
          <a:schemeClr val="accent5">
            <a:lumMod val="50000"/>
          </a:schemeClr>
        </a:solidFill>
        <a:scene3d>
          <a:camera prst="orthographicFront">
            <a:rot lat="0" lon="0" rev="0"/>
          </a:camera>
          <a:lightRig rig="threePt" dir="t">
            <a:rot lat="0" lon="0" rev="1200000"/>
          </a:lightRig>
        </a:scene3d>
      </dgm:spPr>
      <dgm:t>
        <a:bodyPr/>
        <a:lstStyle/>
        <a:p>
          <a:pPr rtl="0"/>
          <a:r>
            <a:rPr lang="zh-CN" b="1" dirty="0" smtClean="0"/>
            <a:t>使用</a:t>
          </a:r>
          <a:r>
            <a:rPr lang="en-US" b="1" dirty="0" smtClean="0"/>
            <a:t>java</a:t>
          </a:r>
          <a:r>
            <a:rPr lang="zh-CN" b="1" dirty="0" smtClean="0"/>
            <a:t>命令运行</a:t>
          </a:r>
          <a:r>
            <a:rPr lang="en-US" b="1" dirty="0" smtClean="0"/>
            <a:t>.class</a:t>
          </a:r>
          <a:r>
            <a:rPr lang="zh-CN" b="1" dirty="0" smtClean="0"/>
            <a:t>文件，输出程序结果 </a:t>
          </a:r>
          <a:endParaRPr lang="zh-CN" b="1" dirty="0"/>
        </a:p>
      </dgm:t>
    </dgm:pt>
    <dgm:pt modelId="{11CB40CC-83F4-472A-9CF3-0D01D523FD8A}" cxnId="{0EC969A3-FE85-4CF5-8E67-F9A639C3F266}" type="parTrans">
      <dgm:prSet/>
      <dgm:spPr/>
      <dgm:t>
        <a:bodyPr/>
        <a:lstStyle/>
        <a:p>
          <a:endParaRPr lang="zh-CN" altLang="en-US"/>
        </a:p>
      </dgm:t>
    </dgm:pt>
    <dgm:pt modelId="{33C85A28-2F02-4EFE-BC88-9B316DF94195}" cxnId="{0EC969A3-FE85-4CF5-8E67-F9A639C3F266}" type="sibTrans">
      <dgm:prSet/>
      <dgm:spPr/>
      <dgm:t>
        <a:bodyPr/>
        <a:lstStyle/>
        <a:p>
          <a:endParaRPr lang="zh-CN" altLang="en-US"/>
        </a:p>
      </dgm:t>
    </dgm:pt>
    <dgm:pt modelId="{1A5D7D04-3B15-47F2-BCE5-8DE4C091CA6C}" type="pres">
      <dgm:prSet presAssocID="{E3E1AD12-5113-4DC1-820E-CDC2995E8A6F}" presName="Name0" presStyleCnt="0">
        <dgm:presLayoutVars>
          <dgm:dir/>
          <dgm:animLvl val="lvl"/>
          <dgm:resizeHandles val="exact"/>
        </dgm:presLayoutVars>
      </dgm:prSet>
      <dgm:spPr/>
      <dgm:t>
        <a:bodyPr/>
        <a:lstStyle/>
        <a:p>
          <a:endParaRPr lang="zh-CN" altLang="en-US"/>
        </a:p>
      </dgm:t>
    </dgm:pt>
    <dgm:pt modelId="{5F5B323F-9E5B-4273-9855-7AD9C2708D47}" type="pres">
      <dgm:prSet presAssocID="{9BB3CAC4-96F1-4309-8F30-61051E5E48C2}" presName="boxAndChildren" presStyleCnt="0"/>
      <dgm:spPr/>
    </dgm:pt>
    <dgm:pt modelId="{17B93FE7-8B50-4F1B-B6F3-D69DE033801E}" type="pres">
      <dgm:prSet presAssocID="{9BB3CAC4-96F1-4309-8F30-61051E5E48C2}" presName="parentTextBox" presStyleLbl="node1" presStyleIdx="0" presStyleCnt="3"/>
      <dgm:spPr/>
      <dgm:t>
        <a:bodyPr/>
        <a:lstStyle/>
        <a:p>
          <a:endParaRPr lang="zh-CN" altLang="en-US"/>
        </a:p>
      </dgm:t>
    </dgm:pt>
    <dgm:pt modelId="{DE6F81A6-1782-4939-B5F5-10DD7E144FAB}" type="pres">
      <dgm:prSet presAssocID="{62D3E85F-315A-4119-AE6E-AA15CAC4B4B6}" presName="sp" presStyleCnt="0"/>
      <dgm:spPr/>
    </dgm:pt>
    <dgm:pt modelId="{DCC72CC0-47A7-418D-A792-B8F80BFEB1A4}" type="pres">
      <dgm:prSet presAssocID="{60B7A184-E85E-42F2-8DD9-745FDE2F7A38}" presName="arrowAndChildren" presStyleCnt="0"/>
      <dgm:spPr/>
    </dgm:pt>
    <dgm:pt modelId="{9A40093F-E088-4874-9E2C-7048AC36AE95}" type="pres">
      <dgm:prSet presAssocID="{60B7A184-E85E-42F2-8DD9-745FDE2F7A38}" presName="parentTextArrow" presStyleLbl="node1" presStyleIdx="1" presStyleCnt="3" custLinFactNeighborX="-34442" custLinFactNeighborY="-1501"/>
      <dgm:spPr/>
      <dgm:t>
        <a:bodyPr/>
        <a:lstStyle/>
        <a:p>
          <a:endParaRPr lang="zh-CN" altLang="en-US"/>
        </a:p>
      </dgm:t>
    </dgm:pt>
    <dgm:pt modelId="{1BA5F120-D70C-4798-9300-5C09BA311D4A}" type="pres">
      <dgm:prSet presAssocID="{E2AF1A64-DAD2-463C-A30E-3BDEAF19CA82}" presName="sp" presStyleCnt="0"/>
      <dgm:spPr/>
    </dgm:pt>
    <dgm:pt modelId="{59A1CAC1-73A1-4A33-99E6-508A772CE34B}" type="pres">
      <dgm:prSet presAssocID="{23F9A359-6017-4A8A-8A71-439965ED72D2}" presName="arrowAndChildren" presStyleCnt="0"/>
      <dgm:spPr/>
    </dgm:pt>
    <dgm:pt modelId="{5BDD4184-434D-4FD5-8459-72293944392D}" type="pres">
      <dgm:prSet presAssocID="{23F9A359-6017-4A8A-8A71-439965ED72D2}" presName="parentTextArrow" presStyleLbl="node1" presStyleIdx="2" presStyleCnt="3"/>
      <dgm:spPr/>
      <dgm:t>
        <a:bodyPr/>
        <a:lstStyle/>
        <a:p>
          <a:endParaRPr lang="zh-CN" altLang="en-US"/>
        </a:p>
      </dgm:t>
    </dgm:pt>
  </dgm:ptLst>
  <dgm:cxnLst>
    <dgm:cxn modelId="{622E0605-AD38-4D78-9034-0A12BD6BEB7C}" srcId="{E3E1AD12-5113-4DC1-820E-CDC2995E8A6F}" destId="{60B7A184-E85E-42F2-8DD9-745FDE2F7A38}" srcOrd="1" destOrd="0" parTransId="{97B743D5-2D3C-44C6-BE00-E72D8908A3B5}" sibTransId="{62D3E85F-315A-4119-AE6E-AA15CAC4B4B6}"/>
    <dgm:cxn modelId="{8A84E7AF-F33E-40AA-969D-FCEE8A60C5F0}" type="presOf" srcId="{9BB3CAC4-96F1-4309-8F30-61051E5E48C2}" destId="{17B93FE7-8B50-4F1B-B6F3-D69DE033801E}" srcOrd="0" destOrd="0" presId="urn:microsoft.com/office/officeart/2005/8/layout/process4"/>
    <dgm:cxn modelId="{DD91AABA-E07C-4662-AC98-26DFC68BE687}" type="presOf" srcId="{23F9A359-6017-4A8A-8A71-439965ED72D2}" destId="{5BDD4184-434D-4FD5-8459-72293944392D}" srcOrd="0" destOrd="0" presId="urn:microsoft.com/office/officeart/2005/8/layout/process4"/>
    <dgm:cxn modelId="{85EA9170-6DEA-4ADE-AF80-0DB70549A5C0}" type="presOf" srcId="{60B7A184-E85E-42F2-8DD9-745FDE2F7A38}" destId="{9A40093F-E088-4874-9E2C-7048AC36AE95}" srcOrd="0" destOrd="0" presId="urn:microsoft.com/office/officeart/2005/8/layout/process4"/>
    <dgm:cxn modelId="{FFB0AD5B-95BD-44B0-9922-E4159EABDFCB}" srcId="{E3E1AD12-5113-4DC1-820E-CDC2995E8A6F}" destId="{23F9A359-6017-4A8A-8A71-439965ED72D2}" srcOrd="0" destOrd="0" parTransId="{94A4930B-82CA-469A-859E-1662DFD2221B}" sibTransId="{E2AF1A64-DAD2-463C-A30E-3BDEAF19CA82}"/>
    <dgm:cxn modelId="{1A61C879-F651-4A69-9554-21DC965A9070}" type="presOf" srcId="{E3E1AD12-5113-4DC1-820E-CDC2995E8A6F}" destId="{1A5D7D04-3B15-47F2-BCE5-8DE4C091CA6C}" srcOrd="0" destOrd="0" presId="urn:microsoft.com/office/officeart/2005/8/layout/process4"/>
    <dgm:cxn modelId="{0EC969A3-FE85-4CF5-8E67-F9A639C3F266}" srcId="{E3E1AD12-5113-4DC1-820E-CDC2995E8A6F}" destId="{9BB3CAC4-96F1-4309-8F30-61051E5E48C2}" srcOrd="2" destOrd="0" parTransId="{11CB40CC-83F4-472A-9CF3-0D01D523FD8A}" sibTransId="{33C85A28-2F02-4EFE-BC88-9B316DF94195}"/>
    <dgm:cxn modelId="{BAA83530-D9DA-41EB-BB56-3D5903F98F81}" type="presParOf" srcId="{1A5D7D04-3B15-47F2-BCE5-8DE4C091CA6C}" destId="{5F5B323F-9E5B-4273-9855-7AD9C2708D47}" srcOrd="0" destOrd="0" presId="urn:microsoft.com/office/officeart/2005/8/layout/process4"/>
    <dgm:cxn modelId="{2853EA57-8ED4-4542-B944-867143EA9223}" type="presParOf" srcId="{5F5B323F-9E5B-4273-9855-7AD9C2708D47}" destId="{17B93FE7-8B50-4F1B-B6F3-D69DE033801E}" srcOrd="0" destOrd="0" presId="urn:microsoft.com/office/officeart/2005/8/layout/process4"/>
    <dgm:cxn modelId="{F228A87B-D10A-4D0E-A742-025AB245A031}" type="presParOf" srcId="{1A5D7D04-3B15-47F2-BCE5-8DE4C091CA6C}" destId="{DE6F81A6-1782-4939-B5F5-10DD7E144FAB}" srcOrd="1" destOrd="0" presId="urn:microsoft.com/office/officeart/2005/8/layout/process4"/>
    <dgm:cxn modelId="{3E850539-91D4-4E6B-BEEF-36D4FA49CBA4}" type="presParOf" srcId="{1A5D7D04-3B15-47F2-BCE5-8DE4C091CA6C}" destId="{DCC72CC0-47A7-418D-A792-B8F80BFEB1A4}" srcOrd="2" destOrd="0" presId="urn:microsoft.com/office/officeart/2005/8/layout/process4"/>
    <dgm:cxn modelId="{6FC888D4-740C-47B0-A379-9B05855B1AD5}" type="presParOf" srcId="{DCC72CC0-47A7-418D-A792-B8F80BFEB1A4}" destId="{9A40093F-E088-4874-9E2C-7048AC36AE95}" srcOrd="0" destOrd="0" presId="urn:microsoft.com/office/officeart/2005/8/layout/process4"/>
    <dgm:cxn modelId="{A5AEF90C-9FBB-428A-981E-C182EC02D63E}" type="presParOf" srcId="{1A5D7D04-3B15-47F2-BCE5-8DE4C091CA6C}" destId="{1BA5F120-D70C-4798-9300-5C09BA311D4A}" srcOrd="3" destOrd="0" presId="urn:microsoft.com/office/officeart/2005/8/layout/process4"/>
    <dgm:cxn modelId="{A3B280B4-0FD4-43E5-8778-1E7BD525752E}" type="presParOf" srcId="{1A5D7D04-3B15-47F2-BCE5-8DE4C091CA6C}" destId="{59A1CAC1-73A1-4A33-99E6-508A772CE34B}" srcOrd="4" destOrd="0" presId="urn:microsoft.com/office/officeart/2005/8/layout/process4"/>
    <dgm:cxn modelId="{E3513D19-47AF-4002-98CE-CDD837DCC108}" type="presParOf" srcId="{59A1CAC1-73A1-4A33-99E6-508A772CE34B}" destId="{5BDD4184-434D-4FD5-8459-72293944392D}" srcOrd="0" destOrd="0" presId="urn:microsoft.com/office/officeart/2005/8/layout/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dgm:spPr>
      <dgm:t>
        <a:bodyPr/>
        <a:lstStyle/>
        <a:p>
          <a:pPr algn="l"/>
          <a:r>
            <a:rPr lang="zh-CN" altLang="en-US" sz="2400" b="1" dirty="0" smtClean="0"/>
            <a:t>      一行只写一条语句</a:t>
          </a:r>
          <a:endParaRPr lang="zh-CN" altLang="en-US" sz="2400" b="1" dirty="0"/>
        </a:p>
      </dgm:t>
    </dgm:pt>
    <dgm:pt modelId="{61EB136B-22C3-4EC3-B21D-C6354F671EC5}" cxnId="{C757B789-E4B2-4BD1-8CE1-257CE501563E}" type="sibTrans">
      <dgm:prSet/>
      <dgm:spPr/>
      <dgm:t>
        <a:bodyPr/>
        <a:lstStyle/>
        <a:p>
          <a:endParaRPr lang="zh-CN" altLang="en-US" b="1"/>
        </a:p>
      </dgm:t>
    </dgm:pt>
    <dgm:pt modelId="{FDDB8B70-BFB8-41A6-9AB3-6E26F073E03C}" cxnId="{C757B789-E4B2-4BD1-8CE1-257CE501563E}" type="parTrans">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25000" custLinFactNeighborX="3406" custLinFactNeighborY="100000">
        <dgm:presLayoutVars>
          <dgm:bulletEnabled val="1"/>
        </dgm:presLayoutVars>
      </dgm:prSet>
      <dgm:spPr/>
      <dgm:t>
        <a:bodyPr/>
        <a:lstStyle/>
        <a:p>
          <a:endParaRPr lang="zh-CN" altLang="en-US"/>
        </a:p>
      </dgm:t>
    </dgm:pt>
  </dgm:ptLst>
  <dgm:cxnLst>
    <dgm:cxn modelId="{C757B789-E4B2-4BD1-8CE1-257CE501563E}" srcId="{A27FDA20-5FEB-40B0-9085-08FCE7192649}" destId="{1A2E6AC9-8376-43BB-ABC9-EE6E59C57037}" srcOrd="0" destOrd="0" parTransId="{FDDB8B70-BFB8-41A6-9AB3-6E26F073E03C}" sibTransId="{61EB136B-22C3-4EC3-B21D-C6354F671EC5}"/>
    <dgm:cxn modelId="{29DBEB70-0B3B-41AE-974C-80D2A20C60F8}" type="presOf" srcId="{1A2E6AC9-8376-43BB-ABC9-EE6E59C57037}" destId="{09B5AA69-B89D-42A7-83BE-C70679FA2039}" srcOrd="0" destOrd="0" presId="urn:microsoft.com/office/officeart/2005/8/layout/hChevron3"/>
    <dgm:cxn modelId="{C7E0760D-0FF2-4ABC-91FE-38F17788E98A}" type="presOf" srcId="{A27FDA20-5FEB-40B0-9085-08FCE7192649}" destId="{5E3D27E7-5169-496E-98D0-82569438029E}" srcOrd="0" destOrd="0" presId="urn:microsoft.com/office/officeart/2005/8/layout/hChevron3"/>
    <dgm:cxn modelId="{AF26C720-9A06-47EF-922D-05A03912A62F}"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dgm:spPr>
      <dgm:t>
        <a:bodyPr/>
        <a:lstStyle/>
        <a:p>
          <a:pPr algn="l"/>
          <a:r>
            <a:rPr lang="zh-CN" altLang="en-US" sz="2400" b="1" dirty="0" smtClean="0"/>
            <a:t>      类名使用</a:t>
          </a:r>
          <a:r>
            <a:rPr lang="en-US" altLang="en-US" sz="2400" b="1" dirty="0" smtClean="0"/>
            <a:t>public</a:t>
          </a:r>
          <a:r>
            <a:rPr lang="zh-CN" altLang="en-US" sz="2400" b="1" dirty="0" smtClean="0"/>
            <a:t>修饰</a:t>
          </a:r>
          <a:endParaRPr lang="zh-CN" altLang="en-US" sz="2400" b="1" dirty="0"/>
        </a:p>
      </dgm:t>
    </dgm:pt>
    <dgm:pt modelId="{61EB136B-22C3-4EC3-B21D-C6354F671EC5}" cxnId="{C757B789-E4B2-4BD1-8CE1-257CE501563E}" type="sibTrans">
      <dgm:prSet/>
      <dgm:spPr/>
      <dgm:t>
        <a:bodyPr/>
        <a:lstStyle/>
        <a:p>
          <a:endParaRPr lang="zh-CN" altLang="en-US" b="1"/>
        </a:p>
      </dgm:t>
    </dgm:pt>
    <dgm:pt modelId="{FDDB8B70-BFB8-41A6-9AB3-6E26F073E03C}" cxnId="{C757B789-E4B2-4BD1-8CE1-257CE501563E}" type="parTrans">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51666" custLinFactNeighborX="-279" custLinFactNeighborY="-100000">
        <dgm:presLayoutVars>
          <dgm:bulletEnabled val="1"/>
        </dgm:presLayoutVars>
      </dgm:prSet>
      <dgm:spPr/>
      <dgm:t>
        <a:bodyPr/>
        <a:lstStyle/>
        <a:p>
          <a:endParaRPr lang="zh-CN" altLang="en-US"/>
        </a:p>
      </dgm:t>
    </dgm:pt>
  </dgm:ptLst>
  <dgm:cxnLst>
    <dgm:cxn modelId="{5A9D646B-EB88-48AA-8B68-6A3C15B68BD6}" type="presOf" srcId="{1A2E6AC9-8376-43BB-ABC9-EE6E59C57037}" destId="{09B5AA69-B89D-42A7-83BE-C70679FA2039}" srcOrd="0" destOrd="0" presId="urn:microsoft.com/office/officeart/2005/8/layout/hChevron3"/>
    <dgm:cxn modelId="{C757B789-E4B2-4BD1-8CE1-257CE501563E}" srcId="{A27FDA20-5FEB-40B0-9085-08FCE7192649}" destId="{1A2E6AC9-8376-43BB-ABC9-EE6E59C57037}" srcOrd="0" destOrd="0" parTransId="{FDDB8B70-BFB8-41A6-9AB3-6E26F073E03C}" sibTransId="{61EB136B-22C3-4EC3-B21D-C6354F671EC5}"/>
    <dgm:cxn modelId="{A7532204-74AB-42A3-85E3-50DEDEB45C98}" type="presOf" srcId="{A27FDA20-5FEB-40B0-9085-08FCE7192649}" destId="{5E3D27E7-5169-496E-98D0-82569438029E}" srcOrd="0" destOrd="0" presId="urn:microsoft.com/office/officeart/2005/8/layout/hChevron3"/>
    <dgm:cxn modelId="{C19F303A-813C-4639-85D0-F66AB2BF5944}"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dgm:spPr>
      <dgm:t>
        <a:bodyPr/>
        <a:lstStyle/>
        <a:p>
          <a:pPr algn="l"/>
          <a:r>
            <a:rPr lang="zh-CN" altLang="en-US" sz="2400" b="1" dirty="0" smtClean="0"/>
            <a:t>      代码缩进</a:t>
          </a:r>
          <a:endParaRPr lang="zh-CN" altLang="en-US" sz="2400" b="1" dirty="0"/>
        </a:p>
      </dgm:t>
    </dgm:pt>
    <dgm:pt modelId="{61EB136B-22C3-4EC3-B21D-C6354F671EC5}" cxnId="{C757B789-E4B2-4BD1-8CE1-257CE501563E}" type="sibTrans">
      <dgm:prSet/>
      <dgm:spPr/>
      <dgm:t>
        <a:bodyPr/>
        <a:lstStyle/>
        <a:p>
          <a:endParaRPr lang="zh-CN" altLang="en-US" b="1"/>
        </a:p>
      </dgm:t>
    </dgm:pt>
    <dgm:pt modelId="{FDDB8B70-BFB8-41A6-9AB3-6E26F073E03C}" cxnId="{C757B789-E4B2-4BD1-8CE1-257CE501563E}" type="parTrans">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25000" custLinFactNeighborX="3406" custLinFactNeighborY="100000">
        <dgm:presLayoutVars>
          <dgm:bulletEnabled val="1"/>
        </dgm:presLayoutVars>
      </dgm:prSet>
      <dgm:spPr/>
      <dgm:t>
        <a:bodyPr/>
        <a:lstStyle/>
        <a:p>
          <a:endParaRPr lang="zh-CN" altLang="en-US"/>
        </a:p>
      </dgm:t>
    </dgm:pt>
  </dgm:ptLst>
  <dgm:cxnLst>
    <dgm:cxn modelId="{C757B789-E4B2-4BD1-8CE1-257CE501563E}" srcId="{A27FDA20-5FEB-40B0-9085-08FCE7192649}" destId="{1A2E6AC9-8376-43BB-ABC9-EE6E59C57037}" srcOrd="0" destOrd="0" parTransId="{FDDB8B70-BFB8-41A6-9AB3-6E26F073E03C}" sibTransId="{61EB136B-22C3-4EC3-B21D-C6354F671EC5}"/>
    <dgm:cxn modelId="{7653723D-344B-4E9A-B058-4A7C4498581B}" type="presOf" srcId="{A27FDA20-5FEB-40B0-9085-08FCE7192649}" destId="{5E3D27E7-5169-496E-98D0-82569438029E}" srcOrd="0" destOrd="0" presId="urn:microsoft.com/office/officeart/2005/8/layout/hChevron3"/>
    <dgm:cxn modelId="{96767529-001B-4129-A740-D55CC2B5CAD8}" type="presOf" srcId="{1A2E6AC9-8376-43BB-ABC9-EE6E59C57037}" destId="{09B5AA69-B89D-42A7-83BE-C70679FA2039}" srcOrd="0" destOrd="0" presId="urn:microsoft.com/office/officeart/2005/8/layout/hChevron3"/>
    <dgm:cxn modelId="{AB92FC6C-01F9-40EB-B192-24529ACFEF89}"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7FDA20-5FEB-40B0-9085-08FCE7192649}" type="doc">
      <dgm:prSet loTypeId="urn:microsoft.com/office/officeart/2005/8/layout/hChevron3" loCatId="process" qsTypeId="urn:microsoft.com/office/officeart/2005/8/quickstyle/simple1" qsCatId="simple" csTypeId="urn:microsoft.com/office/officeart/2005/8/colors/accent1_2" csCatId="accent1" phldr="1"/>
      <dgm:spPr/>
    </dgm:pt>
    <dgm:pt modelId="{1A2E6AC9-8376-43BB-ABC9-EE6E59C57037}">
      <dgm:prSet phldrT="[文本]" custT="1"/>
      <dgm:spPr>
        <a:solidFill>
          <a:srgbClr val="0070C0"/>
        </a:solidFill>
        <a:ln>
          <a:noFill/>
        </a:ln>
        <a:effectLst>
          <a:outerShdw blurRad="44450" dist="27940" dir="5400000" algn="ctr">
            <a:srgbClr val="000000">
              <a:alpha val="32000"/>
            </a:srgbClr>
          </a:outerShdw>
        </a:effectLst>
      </dgm:spPr>
      <dgm:t>
        <a:bodyPr/>
        <a:lstStyle/>
        <a:p>
          <a:pPr algn="l"/>
          <a:r>
            <a:rPr lang="zh-CN" altLang="en-US" sz="2400" b="1" dirty="0" smtClean="0"/>
            <a:t>      </a:t>
          </a:r>
          <a:r>
            <a:rPr lang="en-US" altLang="zh-CN" sz="2400" b="1" dirty="0" smtClean="0"/>
            <a:t>{ }</a:t>
          </a:r>
          <a:r>
            <a:rPr lang="zh-CN" altLang="en-US" sz="2400" b="1" dirty="0" smtClean="0"/>
            <a:t>的使用及位置</a:t>
          </a:r>
          <a:endParaRPr lang="zh-CN" altLang="en-US" sz="2400" b="1" dirty="0"/>
        </a:p>
      </dgm:t>
    </dgm:pt>
    <dgm:pt modelId="{61EB136B-22C3-4EC3-B21D-C6354F671EC5}" cxnId="{C757B789-E4B2-4BD1-8CE1-257CE501563E}" type="sibTrans">
      <dgm:prSet/>
      <dgm:spPr/>
      <dgm:t>
        <a:bodyPr/>
        <a:lstStyle/>
        <a:p>
          <a:endParaRPr lang="zh-CN" altLang="en-US" b="1"/>
        </a:p>
      </dgm:t>
    </dgm:pt>
    <dgm:pt modelId="{FDDB8B70-BFB8-41A6-9AB3-6E26F073E03C}" cxnId="{C757B789-E4B2-4BD1-8CE1-257CE501563E}" type="parTrans">
      <dgm:prSet/>
      <dgm:spPr/>
      <dgm:t>
        <a:bodyPr/>
        <a:lstStyle/>
        <a:p>
          <a:endParaRPr lang="zh-CN" altLang="en-US" b="1"/>
        </a:p>
      </dgm:t>
    </dgm:pt>
    <dgm:pt modelId="{5E3D27E7-5169-496E-98D0-82569438029E}" type="pres">
      <dgm:prSet presAssocID="{A27FDA20-5FEB-40B0-9085-08FCE7192649}" presName="Name0" presStyleCnt="0">
        <dgm:presLayoutVars>
          <dgm:dir/>
          <dgm:resizeHandles val="exact"/>
        </dgm:presLayoutVars>
      </dgm:prSet>
      <dgm:spPr/>
    </dgm:pt>
    <dgm:pt modelId="{09B5AA69-B89D-42A7-83BE-C70679FA2039}" type="pres">
      <dgm:prSet presAssocID="{1A2E6AC9-8376-43BB-ABC9-EE6E59C57037}" presName="parTxOnly" presStyleLbl="node1" presStyleIdx="0" presStyleCnt="1" custScaleX="100098" custLinFactY="-51666" custLinFactNeighborX="-279" custLinFactNeighborY="-100000">
        <dgm:presLayoutVars>
          <dgm:bulletEnabled val="1"/>
        </dgm:presLayoutVars>
      </dgm:prSet>
      <dgm:spPr/>
      <dgm:t>
        <a:bodyPr/>
        <a:lstStyle/>
        <a:p>
          <a:endParaRPr lang="zh-CN" altLang="en-US"/>
        </a:p>
      </dgm:t>
    </dgm:pt>
  </dgm:ptLst>
  <dgm:cxnLst>
    <dgm:cxn modelId="{35C2417D-D796-4901-9744-F16AE2795286}" type="presOf" srcId="{1A2E6AC9-8376-43BB-ABC9-EE6E59C57037}" destId="{09B5AA69-B89D-42A7-83BE-C70679FA2039}" srcOrd="0" destOrd="0" presId="urn:microsoft.com/office/officeart/2005/8/layout/hChevron3"/>
    <dgm:cxn modelId="{7F47802E-7986-4FAE-AF79-97B5601982A5}" type="presOf" srcId="{A27FDA20-5FEB-40B0-9085-08FCE7192649}" destId="{5E3D27E7-5169-496E-98D0-82569438029E}" srcOrd="0" destOrd="0" presId="urn:microsoft.com/office/officeart/2005/8/layout/hChevron3"/>
    <dgm:cxn modelId="{C757B789-E4B2-4BD1-8CE1-257CE501563E}" srcId="{A27FDA20-5FEB-40B0-9085-08FCE7192649}" destId="{1A2E6AC9-8376-43BB-ABC9-EE6E59C57037}" srcOrd="0" destOrd="0" parTransId="{FDDB8B70-BFB8-41A6-9AB3-6E26F073E03C}" sibTransId="{61EB136B-22C3-4EC3-B21D-C6354F671EC5}"/>
    <dgm:cxn modelId="{E5446952-ED1F-4902-A610-FD66F62BE565}" type="presParOf" srcId="{5E3D27E7-5169-496E-98D0-82569438029E}" destId="{09B5AA69-B89D-42A7-83BE-C70679FA2039}" srcOrd="0" destOrd="0" presId="urn:microsoft.com/office/officeart/2005/8/layout/hChevron3"/>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9CBCD-8221-4472-A98F-444C19410FE4}">
      <dsp:nvSpPr>
        <dsp:cNvPr id="0" name=""/>
        <dsp:cNvSpPr/>
      </dsp:nvSpPr>
      <dsp:spPr>
        <a:xfrm>
          <a:off x="3696320" y="636397"/>
          <a:ext cx="1466091" cy="1373411"/>
        </a:xfrm>
        <a:prstGeom prst="ellipse">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zh-CN" altLang="en-US" sz="3800" kern="1200" dirty="0" smtClean="0"/>
            <a:t>程序</a:t>
          </a:r>
          <a:endParaRPr lang="zh-CN" altLang="en-US" sz="3800" kern="1200" dirty="0"/>
        </a:p>
      </dsp:txBody>
      <dsp:txXfrm>
        <a:off x="3911024" y="837528"/>
        <a:ext cx="1036683" cy="971149"/>
      </dsp:txXfrm>
    </dsp:sp>
    <dsp:sp modelId="{DA4E525F-2D46-45C0-B24F-2A0D3AAE3EF4}">
      <dsp:nvSpPr>
        <dsp:cNvPr id="0" name=""/>
        <dsp:cNvSpPr/>
      </dsp:nvSpPr>
      <dsp:spPr>
        <a:xfrm rot="21584346">
          <a:off x="3117141" y="966959"/>
          <a:ext cx="562928" cy="681647"/>
        </a:xfrm>
        <a:prstGeom prst="chevron">
          <a:avLst/>
        </a:prstGeom>
        <a:solidFill>
          <a:srgbClr val="00B0F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a:contourClr>
            <a:schemeClr val="bg1"/>
          </a:contourClr>
        </a:sp3d>
      </dsp:spPr>
      <dsp:style>
        <a:lnRef idx="0">
          <a:scrgbClr r="0" g="0" b="0"/>
        </a:lnRef>
        <a:fillRef idx="1">
          <a:scrgbClr r="0" g="0" b="0"/>
        </a:fillRef>
        <a:effectRef idx="2">
          <a:scrgbClr r="0" g="0" b="0"/>
        </a:effectRef>
        <a:fontRef idx="minor">
          <a:schemeClr val="lt1"/>
        </a:fontRef>
      </dsp:style>
    </dsp:sp>
    <dsp:sp modelId="{49D6756A-51DE-4170-B1D1-B0DF7D6BD6C2}">
      <dsp:nvSpPr>
        <dsp:cNvPr id="0" name=""/>
        <dsp:cNvSpPr/>
      </dsp:nvSpPr>
      <dsp:spPr>
        <a:xfrm>
          <a:off x="252654" y="150120"/>
          <a:ext cx="2855646" cy="2299077"/>
        </a:xfrm>
        <a:prstGeom prst="roundRect">
          <a:avLst>
            <a:gd name="adj" fmla="val 10000"/>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244600" rtl="0">
            <a:lnSpc>
              <a:spcPct val="90000"/>
            </a:lnSpc>
            <a:spcBef>
              <a:spcPct val="0"/>
            </a:spcBef>
            <a:spcAft>
              <a:spcPct val="35000"/>
            </a:spcAft>
          </a:pPr>
          <a:r>
            <a:rPr lang="zh-CN" altLang="en-US" sz="2800" b="1" kern="1200" dirty="0" smtClean="0"/>
            <a:t>程序一词来自生活，通常指完成某些事情的一种既定方式和过程</a:t>
          </a:r>
          <a:endParaRPr lang="zh-CN" altLang="en-US" sz="2800" b="1" kern="1200" dirty="0"/>
        </a:p>
      </dsp:txBody>
      <dsp:txXfrm>
        <a:off x="319992" y="217458"/>
        <a:ext cx="2720970" cy="2164401"/>
      </dsp:txXfrm>
    </dsp:sp>
    <dsp:sp modelId="{B86E17A1-0A45-4748-8F0C-B5F244085820}">
      <dsp:nvSpPr>
        <dsp:cNvPr id="0" name=""/>
        <dsp:cNvSpPr/>
      </dsp:nvSpPr>
      <dsp:spPr>
        <a:xfrm rot="44971" flipH="1">
          <a:off x="5184471" y="958487"/>
          <a:ext cx="565913" cy="681647"/>
        </a:xfrm>
        <a:prstGeom prst="chevron">
          <a:avLst/>
        </a:prstGeom>
        <a:solidFill>
          <a:srgbClr val="00B0F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a:contourClr>
            <a:schemeClr val="bg1"/>
          </a:contourClr>
        </a:sp3d>
      </dsp:spPr>
      <dsp:style>
        <a:lnRef idx="0">
          <a:scrgbClr r="0" g="0" b="0"/>
        </a:lnRef>
        <a:fillRef idx="1">
          <a:scrgbClr r="0" g="0" b="0"/>
        </a:fillRef>
        <a:effectRef idx="2">
          <a:scrgbClr r="0" g="0" b="0"/>
        </a:effectRef>
        <a:fontRef idx="minor">
          <a:schemeClr val="lt1"/>
        </a:fontRef>
      </dsp:style>
    </dsp:sp>
    <dsp:sp modelId="{C96F075B-2C08-4F59-B92F-F36A8928695C}">
      <dsp:nvSpPr>
        <dsp:cNvPr id="0" name=""/>
        <dsp:cNvSpPr/>
      </dsp:nvSpPr>
      <dsp:spPr>
        <a:xfrm>
          <a:off x="5793019" y="136386"/>
          <a:ext cx="2854806" cy="2300404"/>
        </a:xfrm>
        <a:prstGeom prst="roundRect">
          <a:avLst>
            <a:gd name="adj" fmla="val 10000"/>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dsp:spPr>
      <dsp:style>
        <a:lnRef idx="0">
          <a:scrgbClr r="0" g="0" b="0"/>
        </a:lnRef>
        <a:fillRef idx="3">
          <a:scrgbClr r="0" g="0" b="0"/>
        </a:fillRef>
        <a:effectRef idx="2">
          <a:scrgbClr r="0" g="0" b="0"/>
        </a:effectRef>
        <a:fontRef idx="minor">
          <a:schemeClr val="lt1"/>
        </a:fontRef>
      </dsp:style>
      <dsp:txBody>
        <a:bodyPr spcFirstLastPara="0" vert="horz" wrap="square" lIns="51435" tIns="51435" rIns="51435" bIns="51435" numCol="1" spcCol="1270" anchor="ctr" anchorCtr="0">
          <a:noAutofit/>
        </a:bodyPr>
        <a:lstStyle/>
        <a:p>
          <a:pPr lvl="0" algn="ctr" defTabSz="1200150" rtl="0">
            <a:lnSpc>
              <a:spcPct val="90000"/>
            </a:lnSpc>
            <a:spcBef>
              <a:spcPct val="0"/>
            </a:spcBef>
            <a:spcAft>
              <a:spcPct val="35000"/>
            </a:spcAft>
          </a:pPr>
          <a:r>
            <a:rPr lang="zh-CN" altLang="en-US" sz="2700" b="1" kern="1200" dirty="0" smtClean="0"/>
            <a:t>可以将程序看成对一系列动作的执行过程的描述 </a:t>
          </a:r>
          <a:endParaRPr lang="en-US" sz="2700" b="1" kern="1200" dirty="0"/>
        </a:p>
      </dsp:txBody>
      <dsp:txXfrm>
        <a:off x="5860396" y="203763"/>
        <a:ext cx="2720052" cy="2165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93FE7-8B50-4F1B-B6F3-D69DE033801E}">
      <dsp:nvSpPr>
        <dsp:cNvPr id="0" name=""/>
        <dsp:cNvSpPr/>
      </dsp:nvSpPr>
      <dsp:spPr>
        <a:xfrm>
          <a:off x="0" y="1720805"/>
          <a:ext cx="6858048" cy="564806"/>
        </a:xfrm>
        <a:prstGeom prst="rect">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zh-CN" sz="1900" b="1" kern="1200" dirty="0" smtClean="0"/>
            <a:t>使用</a:t>
          </a:r>
          <a:r>
            <a:rPr lang="en-US" sz="1900" b="1" kern="1200" dirty="0" smtClean="0"/>
            <a:t>java</a:t>
          </a:r>
          <a:r>
            <a:rPr lang="zh-CN" sz="1900" b="1" kern="1200" dirty="0" smtClean="0"/>
            <a:t>命令运行</a:t>
          </a:r>
          <a:r>
            <a:rPr lang="en-US" sz="1900" b="1" kern="1200" dirty="0" smtClean="0"/>
            <a:t>.class</a:t>
          </a:r>
          <a:r>
            <a:rPr lang="zh-CN" sz="1900" b="1" kern="1200" dirty="0" smtClean="0"/>
            <a:t>文件，输出程序结果 </a:t>
          </a:r>
          <a:endParaRPr lang="zh-CN" sz="1900" b="1" kern="1200" dirty="0"/>
        </a:p>
      </dsp:txBody>
      <dsp:txXfrm>
        <a:off x="0" y="1720805"/>
        <a:ext cx="6858048" cy="564806"/>
      </dsp:txXfrm>
    </dsp:sp>
    <dsp:sp modelId="{9A40093F-E088-4874-9E2C-7048AC36AE95}">
      <dsp:nvSpPr>
        <dsp:cNvPr id="0" name=""/>
        <dsp:cNvSpPr/>
      </dsp:nvSpPr>
      <dsp:spPr>
        <a:xfrm rot="10800000">
          <a:off x="0" y="847565"/>
          <a:ext cx="6858048" cy="868672"/>
        </a:xfrm>
        <a:prstGeom prst="upArrowCallout">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zh-CN" sz="1900" b="1" kern="1200" dirty="0" smtClean="0"/>
            <a:t>使用</a:t>
          </a:r>
          <a:r>
            <a:rPr lang="en-US" sz="1900" b="1" kern="1200" dirty="0" err="1" smtClean="0"/>
            <a:t>javac</a:t>
          </a:r>
          <a:r>
            <a:rPr lang="zh-CN" sz="1900" b="1" kern="1200" dirty="0" smtClean="0"/>
            <a:t>命令编译</a:t>
          </a:r>
          <a:r>
            <a:rPr lang="en-US" sz="1900" b="1" kern="1200" dirty="0" smtClean="0"/>
            <a:t>.java</a:t>
          </a:r>
          <a:r>
            <a:rPr lang="zh-CN" sz="1900" b="1" kern="1200" dirty="0" smtClean="0"/>
            <a:t>文件，生成</a:t>
          </a:r>
          <a:r>
            <a:rPr lang="en-US" sz="1900" b="1" kern="1200" dirty="0" smtClean="0"/>
            <a:t>.class</a:t>
          </a:r>
          <a:r>
            <a:rPr lang="zh-CN" sz="1900" b="1" kern="1200" dirty="0" smtClean="0"/>
            <a:t>文件</a:t>
          </a:r>
          <a:endParaRPr lang="en-US" sz="1900" b="1" kern="1200" dirty="0"/>
        </a:p>
      </dsp:txBody>
      <dsp:txXfrm rot="10800000">
        <a:off x="0" y="847565"/>
        <a:ext cx="6858048" cy="564437"/>
      </dsp:txXfrm>
    </dsp:sp>
    <dsp:sp modelId="{5BDD4184-434D-4FD5-8459-72293944392D}">
      <dsp:nvSpPr>
        <dsp:cNvPr id="0" name=""/>
        <dsp:cNvSpPr/>
      </dsp:nvSpPr>
      <dsp:spPr>
        <a:xfrm rot="10800000">
          <a:off x="0" y="404"/>
          <a:ext cx="6858048" cy="868672"/>
        </a:xfrm>
        <a:prstGeom prst="upArrowCallout">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rtl="0">
            <a:lnSpc>
              <a:spcPct val="90000"/>
            </a:lnSpc>
            <a:spcBef>
              <a:spcPct val="0"/>
            </a:spcBef>
            <a:spcAft>
              <a:spcPct val="35000"/>
            </a:spcAft>
          </a:pPr>
          <a:r>
            <a:rPr lang="zh-CN" sz="1900" b="1" kern="1200" dirty="0" smtClean="0"/>
            <a:t>使用记事本编辑源程序，以</a:t>
          </a:r>
          <a:r>
            <a:rPr lang="en-US" sz="1900" b="1" kern="1200" dirty="0" smtClean="0"/>
            <a:t>.java</a:t>
          </a:r>
          <a:r>
            <a:rPr lang="zh-CN" sz="1900" b="1" kern="1200" dirty="0" smtClean="0"/>
            <a:t>为后缀名保存</a:t>
          </a:r>
          <a:endParaRPr lang="en-US" sz="1900" b="1" kern="1200" dirty="0"/>
        </a:p>
      </dsp:txBody>
      <dsp:txXfrm rot="10800000">
        <a:off x="0" y="404"/>
        <a:ext cx="6858048" cy="5644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5AA69-B89D-42A7-83BE-C70679FA2039}">
      <dsp:nvSpPr>
        <dsp:cNvPr id="0" name=""/>
        <dsp:cNvSpPr/>
      </dsp:nvSpPr>
      <dsp:spPr>
        <a:xfrm>
          <a:off x="4039" y="0"/>
          <a:ext cx="4139364" cy="571504"/>
        </a:xfrm>
        <a:prstGeom prst="homePlate">
          <a:avLst/>
        </a:prstGeom>
        <a:solidFill>
          <a:srgbClr val="0070C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l" defTabSz="1066800">
            <a:lnSpc>
              <a:spcPct val="90000"/>
            </a:lnSpc>
            <a:spcBef>
              <a:spcPct val="0"/>
            </a:spcBef>
            <a:spcAft>
              <a:spcPct val="35000"/>
            </a:spcAft>
          </a:pPr>
          <a:r>
            <a:rPr lang="zh-CN" altLang="en-US" sz="2400" b="1" kern="1200" dirty="0" smtClean="0"/>
            <a:t>      一行只写一条语句</a:t>
          </a:r>
          <a:endParaRPr lang="zh-CN" altLang="en-US" sz="2400" b="1" kern="1200" dirty="0"/>
        </a:p>
      </dsp:txBody>
      <dsp:txXfrm>
        <a:off x="4039" y="0"/>
        <a:ext cx="3996488" cy="5715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5AA69-B89D-42A7-83BE-C70679FA2039}">
      <dsp:nvSpPr>
        <dsp:cNvPr id="0" name=""/>
        <dsp:cNvSpPr/>
      </dsp:nvSpPr>
      <dsp:spPr>
        <a:xfrm>
          <a:off x="0" y="0"/>
          <a:ext cx="4139364" cy="571504"/>
        </a:xfrm>
        <a:prstGeom prst="homePlate">
          <a:avLst/>
        </a:prstGeom>
        <a:solidFill>
          <a:srgbClr val="0070C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l" defTabSz="1066800">
            <a:lnSpc>
              <a:spcPct val="90000"/>
            </a:lnSpc>
            <a:spcBef>
              <a:spcPct val="0"/>
            </a:spcBef>
            <a:spcAft>
              <a:spcPct val="35000"/>
            </a:spcAft>
          </a:pPr>
          <a:r>
            <a:rPr lang="zh-CN" altLang="en-US" sz="2400" b="1" kern="1200" dirty="0" smtClean="0"/>
            <a:t>      类名使用</a:t>
          </a:r>
          <a:r>
            <a:rPr lang="en-US" altLang="en-US" sz="2400" b="1" kern="1200" dirty="0" smtClean="0"/>
            <a:t>public</a:t>
          </a:r>
          <a:r>
            <a:rPr lang="zh-CN" altLang="en-US" sz="2400" b="1" kern="1200" dirty="0" smtClean="0"/>
            <a:t>修饰</a:t>
          </a:r>
          <a:endParaRPr lang="zh-CN" altLang="en-US" sz="2400" b="1" kern="1200" dirty="0"/>
        </a:p>
      </dsp:txBody>
      <dsp:txXfrm>
        <a:off x="0" y="0"/>
        <a:ext cx="3996488" cy="5715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5AA69-B89D-42A7-83BE-C70679FA2039}">
      <dsp:nvSpPr>
        <dsp:cNvPr id="0" name=""/>
        <dsp:cNvSpPr/>
      </dsp:nvSpPr>
      <dsp:spPr>
        <a:xfrm>
          <a:off x="4039" y="0"/>
          <a:ext cx="4139364" cy="571504"/>
        </a:xfrm>
        <a:prstGeom prst="homePlate">
          <a:avLst/>
        </a:prstGeom>
        <a:solidFill>
          <a:srgbClr val="0070C0"/>
        </a:solidFill>
        <a:ln w="25400" cap="flat" cmpd="sng" algn="ctr">
          <a:noFill/>
          <a:prstDash val="solid"/>
        </a:ln>
        <a:effectLst>
          <a:outerShdw blurRad="44450" dist="27940" dir="5400000" algn="ctr" rotWithShape="0">
            <a:srgbClr val="000000">
              <a:alpha val="32000"/>
            </a:srgb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l" defTabSz="1066800">
            <a:lnSpc>
              <a:spcPct val="90000"/>
            </a:lnSpc>
            <a:spcBef>
              <a:spcPct val="0"/>
            </a:spcBef>
            <a:spcAft>
              <a:spcPct val="35000"/>
            </a:spcAft>
          </a:pPr>
          <a:r>
            <a:rPr lang="zh-CN" altLang="en-US" sz="2400" b="1" kern="1200" dirty="0" smtClean="0"/>
            <a:t>      代码缩进</a:t>
          </a:r>
          <a:endParaRPr lang="zh-CN" altLang="en-US" sz="2400" b="1" kern="1200" dirty="0"/>
        </a:p>
      </dsp:txBody>
      <dsp:txXfrm>
        <a:off x="4039" y="0"/>
        <a:ext cx="3996488" cy="5715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5AA69-B89D-42A7-83BE-C70679FA2039}">
      <dsp:nvSpPr>
        <dsp:cNvPr id="0" name=""/>
        <dsp:cNvSpPr/>
      </dsp:nvSpPr>
      <dsp:spPr>
        <a:xfrm>
          <a:off x="0" y="0"/>
          <a:ext cx="4139364" cy="571504"/>
        </a:xfrm>
        <a:prstGeom prst="homePlate">
          <a:avLst/>
        </a:prstGeom>
        <a:solidFill>
          <a:srgbClr val="0070C0"/>
        </a:solidFill>
        <a:ln w="25400" cap="flat" cmpd="sng" algn="ctr">
          <a:noFill/>
          <a:prstDash val="solid"/>
        </a:ln>
        <a:effectLst>
          <a:outerShdw blurRad="44450" dist="27940" dir="5400000" algn="ctr" rotWithShape="0">
            <a:srgbClr val="000000">
              <a:alpha val="32000"/>
            </a:srgb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l" defTabSz="1066800">
            <a:lnSpc>
              <a:spcPct val="90000"/>
            </a:lnSpc>
            <a:spcBef>
              <a:spcPct val="0"/>
            </a:spcBef>
            <a:spcAft>
              <a:spcPct val="35000"/>
            </a:spcAft>
          </a:pPr>
          <a:r>
            <a:rPr lang="zh-CN" altLang="en-US" sz="2400" b="1" kern="1200" dirty="0" smtClean="0"/>
            <a:t>      </a:t>
          </a:r>
          <a:r>
            <a:rPr lang="en-US" altLang="zh-CN" sz="2400" b="1" kern="1200" dirty="0" smtClean="0"/>
            <a:t>{ }</a:t>
          </a:r>
          <a:r>
            <a:rPr lang="zh-CN" altLang="en-US" sz="2400" b="1" kern="1200" dirty="0" smtClean="0"/>
            <a:t>的使用及位置</a:t>
          </a:r>
          <a:endParaRPr lang="zh-CN" altLang="en-US" sz="2400" b="1" kern="1200" dirty="0"/>
        </a:p>
      </dsp:txBody>
      <dsp:txXfrm>
        <a:off x="0" y="0"/>
        <a:ext cx="3996488" cy="571504"/>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type="upArrowCallout" r:blip="" rot="180">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5" Type="http://schemas.openxmlformats.org/officeDocument/2006/relationships/image" Target="../media/image23.emf"/><Relationship Id="rId4" Type="http://schemas.openxmlformats.org/officeDocument/2006/relationships/image" Target="../media/image22.emf"/><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E7859E3E-CAE2-469E-A7BB-6669A792F862}"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0E9F054F-2BCF-44BB-8E45-E3ACF4C8AE5E}"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a:noFill/>
        </p:spPr>
        <p:txBody>
          <a:bodyPr/>
          <a:lstStyle/>
          <a:p>
            <a:r>
              <a:rPr lang="zh-CN" altLang="en-US" smtClean="0"/>
              <a:t>教学指导：</a:t>
            </a:r>
            <a:endParaRPr lang="en-US" altLang="zh-CN" smtClean="0"/>
          </a:p>
          <a:p>
            <a:r>
              <a:rPr lang="zh-CN" altLang="en-US" smtClean="0"/>
              <a:t>结合图介绍</a:t>
            </a:r>
            <a:r>
              <a:rPr lang="en-US" altLang="zh-CN" smtClean="0"/>
              <a:t>JavaSE</a:t>
            </a:r>
            <a:r>
              <a:rPr lang="zh-CN" altLang="en-US" smtClean="0"/>
              <a:t>、</a:t>
            </a:r>
            <a:r>
              <a:rPr lang="en-US" altLang="zh-CN" smtClean="0"/>
              <a:t>JavaEE</a:t>
            </a:r>
            <a:r>
              <a:rPr lang="zh-CN" altLang="en-US" smtClean="0"/>
              <a:t>及操作系统的关系：</a:t>
            </a:r>
            <a:endParaRPr lang="en-US" altLang="zh-CN" smtClean="0"/>
          </a:p>
          <a:p>
            <a:r>
              <a:rPr lang="zh-CN" altLang="en-US" smtClean="0"/>
              <a:t>任何</a:t>
            </a:r>
            <a:r>
              <a:rPr lang="en-US" altLang="zh-CN" smtClean="0"/>
              <a:t>Java</a:t>
            </a:r>
            <a:r>
              <a:rPr lang="zh-CN" altLang="en-US" smtClean="0"/>
              <a:t>学习者都要从</a:t>
            </a:r>
            <a:r>
              <a:rPr lang="en-US" altLang="zh-CN" smtClean="0"/>
              <a:t>JavaSE</a:t>
            </a:r>
            <a:r>
              <a:rPr lang="zh-CN" altLang="en-US" smtClean="0"/>
              <a:t>开始，</a:t>
            </a:r>
            <a:r>
              <a:rPr lang="en-US" altLang="zh-CN" smtClean="0"/>
              <a:t>JavaSE</a:t>
            </a:r>
            <a:r>
              <a:rPr lang="zh-CN" altLang="en-US" smtClean="0"/>
              <a:t>是</a:t>
            </a:r>
            <a:r>
              <a:rPr lang="en-US" altLang="zh-CN" smtClean="0"/>
              <a:t>Java</a:t>
            </a:r>
            <a:r>
              <a:rPr lang="zh-CN" altLang="en-US" smtClean="0"/>
              <a:t>语言的核心，而</a:t>
            </a:r>
            <a:r>
              <a:rPr lang="en-US" altLang="zh-CN" smtClean="0"/>
              <a:t>JavaEE</a:t>
            </a:r>
            <a:r>
              <a:rPr lang="zh-CN" altLang="en-US" smtClean="0"/>
              <a:t>是在</a:t>
            </a:r>
            <a:r>
              <a:rPr lang="en-US" altLang="zh-CN" smtClean="0"/>
              <a:t>JavaSE</a:t>
            </a:r>
            <a:r>
              <a:rPr lang="zh-CN" altLang="en-US" smtClean="0"/>
              <a:t>的基础上扩展的。</a:t>
            </a:r>
            <a:r>
              <a:rPr lang="en-US" altLang="zh-CN" smtClean="0"/>
              <a:t>JavaSE</a:t>
            </a:r>
            <a:r>
              <a:rPr lang="zh-CN" altLang="en-US" smtClean="0"/>
              <a:t>提供了</a:t>
            </a:r>
            <a:r>
              <a:rPr lang="en-US" altLang="zh-CN" smtClean="0"/>
              <a:t>Java</a:t>
            </a:r>
            <a:r>
              <a:rPr lang="zh-CN" altLang="en-US" smtClean="0"/>
              <a:t>的执行环境，使开发出的应用程序能够在操作系统上运行</a:t>
            </a:r>
            <a:endParaRPr lang="zh-CN" altLang="en-US" smtClean="0"/>
          </a:p>
          <a:p>
            <a:endParaRPr lang="en-US" altLang="zh-CN" smtClean="0"/>
          </a:p>
          <a:p>
            <a:endParaRPr lang="en-US" altLang="zh-CN" smtClean="0"/>
          </a:p>
          <a:p>
            <a:endParaRPr lang="zh-CN" altLang="en-US" smtClean="0"/>
          </a:p>
        </p:txBody>
      </p:sp>
      <p:sp>
        <p:nvSpPr>
          <p:cNvPr id="4" name="灯片编号占位符 3"/>
          <p:cNvSpPr>
            <a:spLocks noGrp="1"/>
          </p:cNvSpPr>
          <p:nvPr>
            <p:ph type="sldNum" sz="quarter" idx="5"/>
          </p:nvPr>
        </p:nvSpPr>
        <p:spPr/>
        <p:txBody>
          <a:bodyPr/>
          <a:lstStyle/>
          <a:p>
            <a:pPr>
              <a:defRPr/>
            </a:pPr>
            <a:fld id="{C1CC3306-FD81-493B-99B4-EA06E8617F53}"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9FA3174-20BC-4601-93F1-116CDB790AAF}" type="slidenum">
              <a:rPr lang="zh-CN" altLang="en-US"/>
            </a:fld>
            <a:endParaRPr lang="en-US" altLang="zh-CN"/>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xfrm>
            <a:off x="685800" y="4343400"/>
            <a:ext cx="5486400" cy="4114800"/>
          </a:xfrm>
          <a:noFill/>
        </p:spPr>
        <p:txBody>
          <a:bodyPr/>
          <a:lstStyle/>
          <a:p>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p:sp>
      <p:sp>
        <p:nvSpPr>
          <p:cNvPr id="78851"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05251C2E-A084-43A8-B15B-9A1688D7FE30}"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7FE8627-E78D-4033-B25B-4BD772090628}" type="slidenum">
              <a:rPr lang="zh-CN" altLang="en-US"/>
            </a:fld>
            <a:endParaRPr lang="en-US" altLang="zh-CN"/>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xfrm>
            <a:off x="685800" y="4343400"/>
            <a:ext cx="5486400" cy="4114800"/>
          </a:xfrm>
          <a:noFill/>
        </p:spPr>
        <p:txBody>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C3DF5FF-D16C-49B5-BEB6-44AA44343C45}" type="slidenum">
              <a:rPr lang="zh-CN" altLang="en-US"/>
            </a:fld>
            <a:endParaRPr lang="en-US" altLang="zh-CN"/>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xfrm>
            <a:off x="685800" y="4343400"/>
            <a:ext cx="5486400" cy="4114800"/>
          </a:xfrm>
          <a:noFill/>
        </p:spPr>
        <p:txBody>
          <a:bodyPr/>
          <a:lstStyle/>
          <a:p>
            <a:pPr>
              <a:lnSpc>
                <a:spcPct val="115000"/>
              </a:lnSpc>
              <a:spcBef>
                <a:spcPct val="40000"/>
              </a:spcBef>
            </a:pPr>
            <a:endParaRPr lang="zh-CN" altLang="en-US" smtClean="0"/>
          </a:p>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6E9266-A57A-4B3F-BB65-0570FE6B4F38}" type="slidenum">
              <a:rPr lang="zh-CN" altLang="en-US"/>
            </a:fld>
            <a:endParaRPr lang="en-US" altLang="zh-CN"/>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xfrm>
            <a:off x="685800" y="4343400"/>
            <a:ext cx="5486400" cy="4114800"/>
          </a:xfrm>
          <a:noFill/>
        </p:spPr>
        <p:txBody>
          <a:bodyPr/>
          <a:lstStyle/>
          <a:p>
            <a:r>
              <a:rPr lang="zh-CN" altLang="en-US" smtClean="0"/>
              <a:t>教学指导：</a:t>
            </a:r>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p:sp>
      <p:sp>
        <p:nvSpPr>
          <p:cNvPr id="82947"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AD54E5F0-4183-49A8-A83D-5E42F7AEF38C}"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p:sp>
      <p:sp>
        <p:nvSpPr>
          <p:cNvPr id="83971"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DFCD4C56-8D6C-4440-9E20-1BB4352179F6}"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17C703AE-928D-4E90-B24A-B243D3510A74}"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a:noFill/>
        </p:spPr>
        <p:txBody>
          <a:bodyPr/>
          <a:lstStyle/>
          <a:p>
            <a:r>
              <a:rPr lang="zh-CN" altLang="en-US" dirty="0" smtClean="0"/>
              <a:t>教学指导：</a:t>
            </a:r>
            <a:endParaRPr lang="en-US" altLang="zh-CN" dirty="0" smtClean="0"/>
          </a:p>
          <a:p>
            <a:r>
              <a:rPr lang="zh-CN" altLang="en-US" dirty="0" smtClean="0"/>
              <a:t>技术顾问演示如何在</a:t>
            </a:r>
            <a:r>
              <a:rPr lang="en-US" altLang="zh-CN" dirty="0" err="1" smtClean="0"/>
              <a:t>MyEclipse</a:t>
            </a:r>
            <a:r>
              <a:rPr lang="zh-CN" altLang="en-US" dirty="0" smtClean="0"/>
              <a:t>环境中做到代码规范</a:t>
            </a:r>
            <a:endParaRPr lang="en-US" altLang="zh-CN" dirty="0" smtClean="0"/>
          </a:p>
          <a:p>
            <a:r>
              <a:rPr lang="zh-CN" altLang="en-US" dirty="0" smtClean="0"/>
              <a:t>介绍使用快捷键格式化代码</a:t>
            </a:r>
            <a:r>
              <a:rPr lang="en-US" altLang="zh-CN" dirty="0" err="1" smtClean="0"/>
              <a:t>Ctrl+Shift+F</a:t>
            </a:r>
            <a:endParaRPr lang="zh-CN" altLang="en-US" dirty="0" smtClean="0"/>
          </a:p>
        </p:txBody>
      </p:sp>
      <p:sp>
        <p:nvSpPr>
          <p:cNvPr id="4" name="灯片编号占位符 3"/>
          <p:cNvSpPr>
            <a:spLocks noGrp="1"/>
          </p:cNvSpPr>
          <p:nvPr>
            <p:ph type="sldNum" sz="quarter" idx="5"/>
          </p:nvPr>
        </p:nvSpPr>
        <p:spPr/>
        <p:txBody>
          <a:bodyPr/>
          <a:lstStyle/>
          <a:p>
            <a:pPr>
              <a:defRPr/>
            </a:pPr>
            <a:fld id="{8D384D0D-0F20-41FA-826D-4AADCF47E9E8}"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p:sp>
      <p:sp>
        <p:nvSpPr>
          <p:cNvPr id="87043" name="备注占位符 2"/>
          <p:cNvSpPr>
            <a:spLocks noGrp="1"/>
          </p:cNvSpPr>
          <p:nvPr>
            <p:ph type="body" idx="1"/>
          </p:nvPr>
        </p:nvSpPr>
        <p:spPr>
          <a:noFill/>
        </p:spPr>
        <p:txBody>
          <a:bodyPr/>
          <a:lstStyle/>
          <a:p>
            <a:endParaRPr lang="en-US" altLang="zh-CN" smtClean="0"/>
          </a:p>
        </p:txBody>
      </p:sp>
      <p:sp>
        <p:nvSpPr>
          <p:cNvPr id="4" name="灯片编号占位符 3"/>
          <p:cNvSpPr>
            <a:spLocks noGrp="1"/>
          </p:cNvSpPr>
          <p:nvPr>
            <p:ph type="sldNum" sz="quarter" idx="5"/>
          </p:nvPr>
        </p:nvSpPr>
        <p:spPr/>
        <p:txBody>
          <a:bodyPr/>
          <a:lstStyle/>
          <a:p>
            <a:pPr>
              <a:defRPr/>
            </a:pPr>
            <a:fld id="{D43B0197-B910-4DC2-8D1A-DE4364888305}"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p:sp>
      <p:sp>
        <p:nvSpPr>
          <p:cNvPr id="88067" name="备注占位符 2"/>
          <p:cNvSpPr>
            <a:spLocks noGrp="1"/>
          </p:cNvSpPr>
          <p:nvPr>
            <p:ph type="body" idx="1"/>
          </p:nvPr>
        </p:nvSpPr>
        <p:spPr>
          <a:noFill/>
        </p:spPr>
        <p:txBody>
          <a:bodyPr/>
          <a:lstStyle/>
          <a:p>
            <a:r>
              <a:rPr lang="zh-CN" altLang="en-US" dirty="0" smtClean="0"/>
              <a:t>教学指导：技术顾问演示</a:t>
            </a:r>
            <a:r>
              <a:rPr lang="en-US" altLang="zh-CN" dirty="0" err="1" smtClean="0"/>
              <a:t>MyEclipse</a:t>
            </a:r>
            <a:r>
              <a:rPr lang="zh-CN" altLang="en-US" dirty="0" smtClean="0"/>
              <a:t>包资源管理器目录结构以及如何打开包资源管理器</a:t>
            </a:r>
            <a:endParaRPr lang="zh-CN" altLang="en-US"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4B2E717C-51D9-458E-971F-D0F356C0BAFF}"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p:sp>
      <p:sp>
        <p:nvSpPr>
          <p:cNvPr id="89091" name="备注占位符 2"/>
          <p:cNvSpPr>
            <a:spLocks noGrp="1"/>
          </p:cNvSpPr>
          <p:nvPr>
            <p:ph type="body" idx="1"/>
          </p:nvPr>
        </p:nvSpPr>
        <p:spPr>
          <a:noFill/>
        </p:spPr>
        <p:txBody>
          <a:bodyPr/>
          <a:lstStyle/>
          <a:p>
            <a:r>
              <a:rPr lang="zh-CN" altLang="en-US" dirty="0" smtClean="0"/>
              <a:t>教学指导：技术顾问演示</a:t>
            </a:r>
            <a:r>
              <a:rPr lang="en-US" altLang="zh-CN" dirty="0" err="1" smtClean="0"/>
              <a:t>MyEclipse</a:t>
            </a:r>
            <a:r>
              <a:rPr lang="zh-CN" altLang="en-US" dirty="0" smtClean="0"/>
              <a:t>导航器目录结构以及如何打开导航器</a:t>
            </a:r>
            <a:endParaRPr lang="en-US" altLang="zh-CN" dirty="0" smtClean="0"/>
          </a:p>
        </p:txBody>
      </p:sp>
      <p:sp>
        <p:nvSpPr>
          <p:cNvPr id="4" name="灯片编号占位符 3"/>
          <p:cNvSpPr>
            <a:spLocks noGrp="1"/>
          </p:cNvSpPr>
          <p:nvPr>
            <p:ph type="sldNum" sz="quarter" idx="5"/>
          </p:nvPr>
        </p:nvSpPr>
        <p:spPr/>
        <p:txBody>
          <a:bodyPr/>
          <a:lstStyle/>
          <a:p>
            <a:pPr>
              <a:defRPr/>
            </a:pPr>
            <a:fld id="{7945381C-D41C-4410-9BA6-83A342B6CC77}"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50A92DC-781B-4435-87F2-3A80A88BD5BC}" type="slidenum">
              <a:rPr lang="zh-CN" altLang="en-US"/>
            </a:fld>
            <a:endParaRPr lang="en-US" altLang="zh-CN"/>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xfrm>
            <a:off x="685800" y="4343400"/>
            <a:ext cx="5486400" cy="4114800"/>
          </a:xfrm>
          <a:noFill/>
        </p:spPr>
        <p:txBody>
          <a:bodyPr/>
          <a:lstStyle/>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p:sp>
      <p:sp>
        <p:nvSpPr>
          <p:cNvPr id="91139" name="备注占位符 2"/>
          <p:cNvSpPr>
            <a:spLocks noGrp="1"/>
          </p:cNvSpPr>
          <p:nvPr>
            <p:ph type="body" idx="1"/>
          </p:nvPr>
        </p:nvSpPr>
        <p:spPr>
          <a:noFill/>
        </p:spPr>
        <p:txBody>
          <a:bodyPr/>
          <a:lstStyle/>
          <a:p>
            <a:r>
              <a:rPr lang="zh-CN" altLang="en-US" smtClean="0"/>
              <a:t>教学指导：在</a:t>
            </a:r>
            <a:r>
              <a:rPr lang="en-US" altLang="zh-CN" smtClean="0"/>
              <a:t>MyEclipse</a:t>
            </a:r>
            <a:r>
              <a:rPr lang="zh-CN" altLang="en-US" smtClean="0"/>
              <a:t>环境中演示并讲解这几种常见错误</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9CC10BB2-6605-4757-9688-C72F50148F18}"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a:noFill/>
        </p:spPr>
        <p:txBody>
          <a:bodyPr/>
          <a:lstStyle/>
          <a:p>
            <a:r>
              <a:rPr lang="zh-CN" altLang="en-US" dirty="0" smtClean="0">
                <a:ea typeface="宋体" panose="02010600030101010101" pitchFamily="2" charset="-122"/>
              </a:rPr>
              <a:t>此图需要修改</a:t>
            </a:r>
            <a:endParaRPr lang="zh-CN" altLang="en-US" dirty="0" smtClean="0">
              <a:ea typeface="宋体" panose="02010600030101010101" pitchFamily="2" charset="-122"/>
            </a:endParaRPr>
          </a:p>
        </p:txBody>
      </p:sp>
      <p:sp>
        <p:nvSpPr>
          <p:cNvPr id="76804" name="灯片编号占位符 3"/>
          <p:cNvSpPr>
            <a:spLocks noGrp="1"/>
          </p:cNvSpPr>
          <p:nvPr>
            <p:ph type="sldNum" sz="quarter" idx="5"/>
          </p:nvPr>
        </p:nvSpPr>
        <p:spPr/>
        <p:txBody>
          <a:bodyPr/>
          <a:lstStyle/>
          <a:p>
            <a:pPr>
              <a:defRPr/>
            </a:pPr>
            <a:fld id="{C42265B0-621A-457E-8323-5DBB0CB502BA}" type="slidenum">
              <a:rPr lang="zh-CN" altLang="en-US" smtClean="0"/>
            </a:fld>
            <a:endParaRPr lang="en-US"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a:noFill/>
        </p:spPr>
        <p:txBody>
          <a:bodyPr/>
          <a:lstStyle/>
          <a:p>
            <a:endParaRPr lang="zh-CN" altLang="en-US" dirty="0" smtClean="0">
              <a:ea typeface="宋体" panose="02010600030101010101" pitchFamily="2" charset="-122"/>
            </a:endParaRPr>
          </a:p>
        </p:txBody>
      </p:sp>
      <p:sp>
        <p:nvSpPr>
          <p:cNvPr id="76804" name="灯片编号占位符 3"/>
          <p:cNvSpPr>
            <a:spLocks noGrp="1"/>
          </p:cNvSpPr>
          <p:nvPr>
            <p:ph type="sldNum" sz="quarter" idx="5"/>
          </p:nvPr>
        </p:nvSpPr>
        <p:spPr/>
        <p:txBody>
          <a:bodyPr/>
          <a:lstStyle/>
          <a:p>
            <a:pPr>
              <a:defRPr/>
            </a:pPr>
            <a:fld id="{C42265B0-621A-457E-8323-5DBB0CB502BA}" type="slidenum">
              <a:rPr lang="zh-CN" altLang="en-US" smtClean="0"/>
            </a:fld>
            <a:endParaRPr lang="en-US"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p:sp>
      <p:sp>
        <p:nvSpPr>
          <p:cNvPr id="92163" name="备注占位符 2"/>
          <p:cNvSpPr>
            <a:spLocks noGrp="1"/>
          </p:cNvSpPr>
          <p:nvPr>
            <p:ph type="body" idx="1"/>
          </p:nvPr>
        </p:nvSpPr>
        <p:spPr>
          <a:noFill/>
        </p:spPr>
        <p:txBody>
          <a:bodyPr/>
          <a:lstStyle/>
          <a:p>
            <a:r>
              <a:rPr lang="zh-CN" altLang="en-US" dirty="0" smtClean="0"/>
              <a:t>教学指导：技术顾问演示如何定位错误行号及如何在错误窗口中查看错误信息</a:t>
            </a:r>
            <a:endParaRPr lang="zh-CN" altLang="en-US" dirty="0" smtClean="0"/>
          </a:p>
        </p:txBody>
      </p:sp>
      <p:sp>
        <p:nvSpPr>
          <p:cNvPr id="4" name="灯片编号占位符 3"/>
          <p:cNvSpPr>
            <a:spLocks noGrp="1"/>
          </p:cNvSpPr>
          <p:nvPr>
            <p:ph type="sldNum" sz="quarter" idx="5"/>
          </p:nvPr>
        </p:nvSpPr>
        <p:spPr/>
        <p:txBody>
          <a:bodyPr/>
          <a:lstStyle/>
          <a:p>
            <a:pPr>
              <a:defRPr/>
            </a:pPr>
            <a:fld id="{3F10A5C7-6D9C-45DE-BF65-E54E71F72475}"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p:sp>
      <p:sp>
        <p:nvSpPr>
          <p:cNvPr id="93187" name="备注占位符 2"/>
          <p:cNvSpPr>
            <a:spLocks noGrp="1"/>
          </p:cNvSpPr>
          <p:nvPr>
            <p:ph type="body" idx="1"/>
          </p:nvPr>
        </p:nvSpPr>
        <p:spPr>
          <a:noFill/>
        </p:spPr>
        <p:txBody>
          <a:bodyPr/>
          <a:lstStyle/>
          <a:p>
            <a:r>
              <a:rPr lang="zh-CN" altLang="en-US" dirty="0" smtClean="0"/>
              <a:t>教学指导：</a:t>
            </a:r>
            <a:endParaRPr lang="en-US" altLang="zh-CN" dirty="0" smtClean="0"/>
          </a:p>
          <a:p>
            <a:r>
              <a:rPr lang="zh-CN" altLang="en-US" dirty="0" smtClean="0"/>
              <a:t>本次练习分为两步：</a:t>
            </a:r>
            <a:endParaRPr lang="en-US" altLang="zh-CN" dirty="0" smtClean="0"/>
          </a:p>
          <a:p>
            <a:r>
              <a:rPr lang="zh-CN" altLang="en-US" dirty="0" smtClean="0"/>
              <a:t>第一步，首先让学员完成实现从控制台输出多行信息的功能</a:t>
            </a:r>
            <a:endParaRPr lang="en-US" altLang="zh-CN" dirty="0" smtClean="0"/>
          </a:p>
          <a:p>
            <a:r>
              <a:rPr lang="zh-CN" altLang="en-US" dirty="0" smtClean="0"/>
              <a:t>第二步，练习</a:t>
            </a:r>
            <a:r>
              <a:rPr lang="en-US" altLang="zh-CN" dirty="0" err="1" smtClean="0"/>
              <a:t>MyEclipse</a:t>
            </a:r>
            <a:r>
              <a:rPr lang="zh-CN" altLang="en-US" dirty="0" smtClean="0"/>
              <a:t>相关操作，由于学员还不熟悉</a:t>
            </a:r>
            <a:r>
              <a:rPr lang="en-US" altLang="zh-CN" dirty="0" err="1" smtClean="0"/>
              <a:t>MyEclipse</a:t>
            </a:r>
            <a:r>
              <a:rPr lang="zh-CN" altLang="en-US" dirty="0" smtClean="0"/>
              <a:t>环境，这些操作最好由技术顾问先演示一遍，再由学员练习</a:t>
            </a:r>
            <a:endParaRPr lang="zh-CN" altLang="en-US" dirty="0" smtClean="0"/>
          </a:p>
        </p:txBody>
      </p:sp>
      <p:sp>
        <p:nvSpPr>
          <p:cNvPr id="4" name="灯片编号占位符 3"/>
          <p:cNvSpPr>
            <a:spLocks noGrp="1"/>
          </p:cNvSpPr>
          <p:nvPr>
            <p:ph type="sldNum" sz="quarter" idx="5"/>
          </p:nvPr>
        </p:nvSpPr>
        <p:spPr/>
        <p:txBody>
          <a:bodyPr/>
          <a:lstStyle/>
          <a:p>
            <a:pPr>
              <a:defRPr/>
            </a:pPr>
            <a:fld id="{B1B732A0-2F35-4828-AFC4-775FC7256E16}"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p:sp>
      <p:sp>
        <p:nvSpPr>
          <p:cNvPr id="94211"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4D2374C3-4642-46CC-AF2F-5C56837107FC}"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224A07D8-9C4E-4FB7-9BB7-C434B7F57C6F}" type="slidenum">
              <a:rPr lang="zh-CN" altLang="en-US"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p:sp>
      <p:sp>
        <p:nvSpPr>
          <p:cNvPr id="95235" name="备注占位符 2"/>
          <p:cNvSpPr>
            <a:spLocks noGrp="1"/>
          </p:cNvSpPr>
          <p:nvPr>
            <p:ph type="body" idx="1"/>
          </p:nvPr>
        </p:nvSpPr>
        <p:spPr>
          <a:noFill/>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D47C0C59-2BD0-47DF-B069-F73B6700F8D5}"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p:sp>
      <p:sp>
        <p:nvSpPr>
          <p:cNvPr id="97283" name="备注占位符 2"/>
          <p:cNvSpPr>
            <a:spLocks noGrp="1"/>
          </p:cNvSpPr>
          <p:nvPr>
            <p:ph type="body" idx="1"/>
          </p:nvPr>
        </p:nvSpPr>
        <p:spPr>
          <a:noFill/>
        </p:spPr>
        <p:txBody>
          <a:bodyPr/>
          <a:lstStyle/>
          <a:p>
            <a:r>
              <a:rPr lang="zh-CN" altLang="en-US" smtClean="0"/>
              <a:t>教学指导；</a:t>
            </a:r>
            <a:endParaRPr lang="en-US" altLang="zh-CN" smtClean="0"/>
          </a:p>
          <a:p>
            <a:r>
              <a:rPr lang="zh-CN" altLang="en-US" smtClean="0"/>
              <a:t>总结部分</a:t>
            </a:r>
            <a:r>
              <a:rPr lang="zh-CN" altLang="zh-CN" smtClean="0"/>
              <a:t>主要达到以下几个目的：</a:t>
            </a:r>
            <a:endParaRPr lang="en-US" altLang="zh-CN" smtClean="0"/>
          </a:p>
          <a:p>
            <a:r>
              <a:rPr lang="en-US" altLang="zh-CN" smtClean="0"/>
              <a:t>1</a:t>
            </a:r>
            <a:r>
              <a:rPr lang="zh-CN" altLang="en-US" smtClean="0"/>
              <a:t>、</a:t>
            </a:r>
            <a:r>
              <a:rPr lang="zh-CN" altLang="zh-CN" b="1" smtClean="0"/>
              <a:t>回顾内容</a:t>
            </a:r>
            <a:r>
              <a:rPr lang="zh-CN" altLang="en-US" b="1" smtClean="0"/>
              <a:t>。</a:t>
            </a:r>
            <a:r>
              <a:rPr lang="zh-CN" altLang="en-US" smtClean="0">
                <a:solidFill>
                  <a:srgbClr val="C00000"/>
                </a:solidFill>
              </a:rPr>
              <a:t>注意与</a:t>
            </a:r>
            <a:r>
              <a:rPr lang="zh-CN" altLang="zh-CN" smtClean="0">
                <a:solidFill>
                  <a:srgbClr val="C00000"/>
                </a:solidFill>
              </a:rPr>
              <a:t>与</a:t>
            </a:r>
            <a:r>
              <a:rPr lang="zh-CN" altLang="en-US" smtClean="0">
                <a:solidFill>
                  <a:srgbClr val="C00000"/>
                </a:solidFill>
              </a:rPr>
              <a:t>本章任务和目标</a:t>
            </a:r>
            <a:r>
              <a:rPr lang="zh-CN" altLang="zh-CN" smtClean="0">
                <a:solidFill>
                  <a:srgbClr val="C00000"/>
                </a:solidFill>
              </a:rPr>
              <a:t>不一样。</a:t>
            </a:r>
            <a:r>
              <a:rPr lang="zh-CN" altLang="en-US" smtClean="0">
                <a:solidFill>
                  <a:srgbClr val="C00000"/>
                </a:solidFill>
              </a:rPr>
              <a:t>本章任务和目标是</a:t>
            </a:r>
            <a:r>
              <a:rPr lang="zh-CN" altLang="zh-CN" smtClean="0"/>
              <a:t>是强调</a:t>
            </a:r>
            <a:r>
              <a:rPr lang="zh-CN" altLang="en-US" smtClean="0"/>
              <a:t>内容概貌，学到技术，告知要学习什么；总结时，</a:t>
            </a:r>
            <a:r>
              <a:rPr lang="zh-CN" altLang="zh-CN" smtClean="0"/>
              <a:t>要格外强调观点，把每一</a:t>
            </a:r>
            <a:r>
              <a:rPr lang="zh-CN" altLang="en-US" smtClean="0"/>
              <a:t>个知识点</a:t>
            </a:r>
            <a:r>
              <a:rPr lang="zh-CN" altLang="zh-CN" smtClean="0"/>
              <a:t>的观点</a:t>
            </a:r>
            <a:r>
              <a:rPr lang="zh-CN" altLang="en-US" smtClean="0"/>
              <a:t>结论</a:t>
            </a:r>
            <a:r>
              <a:rPr lang="zh-CN" altLang="zh-CN" smtClean="0"/>
              <a:t>都尽量突出出来。</a:t>
            </a:r>
            <a:endParaRPr lang="en-US" altLang="zh-CN" smtClean="0">
              <a:solidFill>
                <a:srgbClr val="C00000"/>
              </a:solidFill>
            </a:endParaRPr>
          </a:p>
          <a:p>
            <a:r>
              <a:rPr lang="en-US" altLang="zh-CN" b="1" smtClean="0"/>
              <a:t>2</a:t>
            </a:r>
            <a:r>
              <a:rPr lang="zh-CN" altLang="en-US" b="1" smtClean="0"/>
              <a:t>、</a:t>
            </a:r>
            <a:r>
              <a:rPr lang="zh-CN" altLang="zh-CN" b="1" smtClean="0"/>
              <a:t>整理逻辑</a:t>
            </a:r>
            <a:r>
              <a:rPr lang="zh-CN" altLang="en-US" b="1" smtClean="0"/>
              <a:t>。</a:t>
            </a:r>
            <a:r>
              <a:rPr lang="zh-CN" altLang="zh-CN" smtClean="0"/>
              <a:t>还应该把观点之间的逻辑联系梳理出来</a:t>
            </a:r>
            <a:r>
              <a:rPr lang="zh-CN" altLang="en-US" smtClean="0"/>
              <a:t>。</a:t>
            </a:r>
            <a:r>
              <a:rPr lang="zh-CN" altLang="zh-CN" smtClean="0"/>
              <a:t>从而使</a:t>
            </a:r>
            <a:r>
              <a:rPr lang="zh-CN" altLang="en-US" smtClean="0"/>
              <a:t>知识</a:t>
            </a:r>
            <a:r>
              <a:rPr lang="zh-CN" altLang="zh-CN" smtClean="0"/>
              <a:t>系统化、逻辑化。要帮助</a:t>
            </a:r>
            <a:r>
              <a:rPr lang="zh-CN" altLang="en-US" smtClean="0"/>
              <a:t>学员</a:t>
            </a:r>
            <a:r>
              <a:rPr lang="zh-CN" altLang="zh-CN" smtClean="0"/>
              <a:t>整清逻辑是总结的一大任务</a:t>
            </a:r>
            <a:r>
              <a:rPr lang="zh-CN" altLang="en-US" smtClean="0"/>
              <a:t>。</a:t>
            </a:r>
            <a:endParaRPr lang="en-US" altLang="zh-CN" smtClean="0"/>
          </a:p>
        </p:txBody>
      </p:sp>
      <p:sp>
        <p:nvSpPr>
          <p:cNvPr id="4" name="灯片编号占位符 3"/>
          <p:cNvSpPr>
            <a:spLocks noGrp="1"/>
          </p:cNvSpPr>
          <p:nvPr>
            <p:ph type="sldNum" sz="quarter" idx="5"/>
          </p:nvPr>
        </p:nvSpPr>
        <p:spPr/>
        <p:txBody>
          <a:bodyPr/>
          <a:lstStyle/>
          <a:p>
            <a:pPr>
              <a:defRPr/>
            </a:pPr>
            <a:fld id="{856D997F-89BF-41DE-8393-715D2E0181EA}"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noFill/>
        </p:spPr>
        <p:txBody>
          <a:bodyPr/>
          <a:lstStyle/>
          <a:p>
            <a:r>
              <a:rPr lang="zh-CN" altLang="en-US" dirty="0" smtClean="0"/>
              <a:t>教学指导：</a:t>
            </a:r>
            <a:endParaRPr lang="en-US" altLang="zh-CN" dirty="0" smtClean="0"/>
          </a:p>
          <a:p>
            <a:pPr eaLnBrk="1" hangingPunct="1"/>
            <a:r>
              <a:rPr lang="zh-CN" altLang="en-US" dirty="0" smtClean="0"/>
              <a:t>预习作业测试题用于下次上课前进行全班同学集中测试。因此技术顾问要在本次课布置下去。布置预习测试题的目的是要求学员进行预习，保障下次学员学习质量。</a:t>
            </a:r>
            <a:endParaRPr lang="en-US" altLang="zh-CN" dirty="0" smtClean="0"/>
          </a:p>
          <a:p>
            <a:pPr eaLnBrk="1" hangingPunct="1"/>
            <a:r>
              <a:rPr lang="zh-CN" altLang="en-US" dirty="0" smtClean="0"/>
              <a:t>不少于</a:t>
            </a:r>
            <a:r>
              <a:rPr lang="en-US" altLang="zh-CN" dirty="0" smtClean="0"/>
              <a:t>4</a:t>
            </a:r>
            <a:r>
              <a:rPr lang="zh-CN" altLang="en-US" dirty="0" smtClean="0"/>
              <a:t>道题，其中至少包含一道简述题，主要了解学员对重要知识点的理解程度</a:t>
            </a:r>
            <a:endParaRPr lang="en-US" altLang="zh-CN" dirty="0" smtClean="0"/>
          </a:p>
          <a:p>
            <a:endParaRPr lang="zh-CN" altLang="en-US" dirty="0" smtClean="0"/>
          </a:p>
        </p:txBody>
      </p:sp>
      <p:sp>
        <p:nvSpPr>
          <p:cNvPr id="4" name="灯片编号占位符 3"/>
          <p:cNvSpPr>
            <a:spLocks noGrp="1"/>
          </p:cNvSpPr>
          <p:nvPr>
            <p:ph type="sldNum" sz="quarter" idx="5"/>
          </p:nvPr>
        </p:nvSpPr>
        <p:spPr/>
        <p:txBody>
          <a:bodyPr/>
          <a:lstStyle/>
          <a:p>
            <a:pPr>
              <a:defRPr/>
            </a:pPr>
            <a:fld id="{7904090E-D64E-40C3-B961-86ECD9067041}"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p:sp>
      <p:sp>
        <p:nvSpPr>
          <p:cNvPr id="71683"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E6E48AF7-2972-41C6-95DF-B69C90023D7B}"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a:noFill/>
        </p:spPr>
        <p:txBody>
          <a:bodyPr/>
          <a:lstStyle/>
          <a:p>
            <a:r>
              <a:rPr lang="zh-CN" altLang="en-US" smtClean="0"/>
              <a:t>教学指导：结合生活案例解释程序的概念</a:t>
            </a:r>
            <a:endParaRPr lang="zh-CN" altLang="en-US" smtClean="0"/>
          </a:p>
        </p:txBody>
      </p:sp>
      <p:sp>
        <p:nvSpPr>
          <p:cNvPr id="4" name="灯片编号占位符 3"/>
          <p:cNvSpPr>
            <a:spLocks noGrp="1"/>
          </p:cNvSpPr>
          <p:nvPr>
            <p:ph type="sldNum" sz="quarter" idx="5"/>
          </p:nvPr>
        </p:nvSpPr>
        <p:spPr/>
        <p:txBody>
          <a:bodyPr/>
          <a:lstStyle/>
          <a:p>
            <a:pPr>
              <a:defRPr/>
            </a:pPr>
            <a:fld id="{7081219E-16CD-408D-84ED-EA3F206EF83F}"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9CBFC36-0E5A-4B40-A248-F88E4D0F9B81}"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p:sp>
      <p:sp>
        <p:nvSpPr>
          <p:cNvPr id="73731" name="备注占位符 2"/>
          <p:cNvSpPr>
            <a:spLocks noGrp="1"/>
          </p:cNvSpPr>
          <p:nvPr>
            <p:ph type="body" idx="1"/>
          </p:nvPr>
        </p:nvSpPr>
        <p:spPr>
          <a:noFill/>
        </p:spPr>
        <p:txBody>
          <a:bodyPr/>
          <a:lstStyle/>
          <a:p>
            <a:r>
              <a:rPr lang="zh-CN" altLang="en-US" smtClean="0"/>
              <a:t>教学指导：结合生活案例解释程序的概念</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D612A052-9ABE-4EFF-9B71-D3F21AB91B41}"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r>
              <a:rPr lang="zh-CN" altLang="en-US" smtClean="0"/>
              <a:t>教学指导：通过现实世界与计算机世界的指令作对比，理解计算机程序的概念</a:t>
            </a:r>
            <a:endParaRPr lang="en-US" altLang="zh-CN" smtClean="0"/>
          </a:p>
        </p:txBody>
      </p:sp>
      <p:sp>
        <p:nvSpPr>
          <p:cNvPr id="4" name="灯片编号占位符 3"/>
          <p:cNvSpPr>
            <a:spLocks noGrp="1"/>
          </p:cNvSpPr>
          <p:nvPr>
            <p:ph type="sldNum" sz="quarter" idx="5"/>
          </p:nvPr>
        </p:nvSpPr>
        <p:spPr/>
        <p:txBody>
          <a:bodyPr/>
          <a:lstStyle/>
          <a:p>
            <a:pPr>
              <a:defRPr/>
            </a:pPr>
            <a:fld id="{7FB5889A-6B7E-4D7D-8263-8DB9FC3DA54D}"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6B140EA-7E08-417F-9F1F-BA79EC27D86E}" type="slidenum">
              <a:rPr lang="zh-CN" altLang="en-US"/>
            </a:fld>
            <a:endParaRPr lang="en-US" altLang="zh-CN"/>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xfrm>
            <a:off x="685800" y="4343400"/>
            <a:ext cx="5486400" cy="4114800"/>
          </a:xfrm>
          <a:noFill/>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6" descr="s1--面.jpg"/>
          <p:cNvPicPr>
            <a:picLocks noChangeAspect="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TextBox 4"/>
          <p:cNvSpPr txBox="1">
            <a:spLocks noChangeArrowheads="1"/>
          </p:cNvSpPr>
          <p:nvPr/>
        </p:nvSpPr>
        <p:spPr bwMode="auto">
          <a:xfrm>
            <a:off x="5857875" y="6000750"/>
            <a:ext cx="2492375" cy="682625"/>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600"/>
              </a:lnSpc>
              <a:defRPr/>
            </a:pPr>
            <a:r>
              <a:rPr lang="en-US" altLang="zh-CN" sz="1000" b="1" dirty="0" smtClean="0">
                <a:solidFill>
                  <a:schemeClr val="bg1"/>
                </a:solidFill>
                <a:latin typeface="微软雅黑" panose="020B0503020204020204" pitchFamily="34" charset="-122"/>
                <a:ea typeface="微软雅黑" panose="020B0503020204020204" pitchFamily="34" charset="-122"/>
              </a:rPr>
              <a:t>ACCP8.0</a:t>
            </a:r>
            <a:endParaRPr lang="en-US" altLang="zh-CN" sz="1000" b="1" dirty="0" smtClean="0">
              <a:solidFill>
                <a:schemeClr val="bg1"/>
              </a:solidFill>
              <a:latin typeface="微软雅黑" panose="020B0503020204020204" pitchFamily="34" charset="-122"/>
              <a:ea typeface="微软雅黑" panose="020B0503020204020204" pitchFamily="34" charset="-122"/>
            </a:endParaRPr>
          </a:p>
          <a:p>
            <a:pPr>
              <a:lnSpc>
                <a:spcPts val="1500"/>
              </a:lnSpc>
              <a:defRPr/>
            </a:pPr>
            <a:r>
              <a:rPr lang="zh-CN" altLang="en-US" sz="1000" b="1" dirty="0" smtClean="0">
                <a:latin typeface="微软雅黑" panose="020B0503020204020204" pitchFamily="34" charset="-122"/>
                <a:ea typeface="微软雅黑" panose="020B0503020204020204" pitchFamily="34" charset="-122"/>
              </a:rPr>
              <a:t>职业教育研究院</a:t>
            </a:r>
            <a:endParaRPr lang="en-US" altLang="zh-CN" sz="1000" b="1" dirty="0" smtClean="0">
              <a:latin typeface="微软雅黑" panose="020B0503020204020204" pitchFamily="34" charset="-122"/>
              <a:ea typeface="微软雅黑" panose="020B0503020204020204" pitchFamily="34" charset="-122"/>
            </a:endParaRPr>
          </a:p>
          <a:p>
            <a:pPr>
              <a:lnSpc>
                <a:spcPts val="1500"/>
              </a:lnSpc>
              <a:defRPr/>
            </a:pPr>
            <a:r>
              <a:rPr lang="zh-CN" altLang="en-US" sz="1000" b="1" dirty="0" smtClean="0">
                <a:latin typeface="微软雅黑" panose="020B0503020204020204" pitchFamily="34" charset="-122"/>
                <a:ea typeface="微软雅黑" panose="020B0503020204020204" pitchFamily="34" charset="-122"/>
              </a:rPr>
              <a:t>北京阿博泰克北大青鸟信息技术有限公司</a:t>
            </a:r>
            <a:endParaRPr lang="zh-CN" altLang="en-US" sz="1000" b="1" dirty="0" smtClean="0">
              <a:latin typeface="微软雅黑" panose="020B0503020204020204" pitchFamily="34" charset="-122"/>
              <a:ea typeface="微软雅黑" panose="020B0503020204020204" pitchFamily="34" charset="-122"/>
            </a:endParaRPr>
          </a:p>
        </p:txBody>
      </p:sp>
      <p:pic>
        <p:nvPicPr>
          <p:cNvPr id="6" name="图片 13" descr="彩色12.png"/>
          <p:cNvPicPr>
            <a:picLocks noChangeAspect="1"/>
          </p:cNvPicPr>
          <p:nvPr userDrawn="1"/>
        </p:nvPicPr>
        <p:blipFill>
          <a:blip r:embed="rId3"/>
          <a:srcRect/>
          <a:stretch>
            <a:fillRect/>
          </a:stretch>
        </p:blipFill>
        <p:spPr bwMode="auto">
          <a:xfrm>
            <a:off x="238125" y="214313"/>
            <a:ext cx="1833563" cy="647700"/>
          </a:xfrm>
          <a:prstGeom prst="rect">
            <a:avLst/>
          </a:prstGeom>
          <a:noFill/>
          <a:ln w="9525">
            <a:noFill/>
            <a:miter lim="800000"/>
            <a:headEnd/>
            <a:tailEnd/>
          </a:ln>
        </p:spPr>
      </p:pic>
      <p:grpSp>
        <p:nvGrpSpPr>
          <p:cNvPr id="7" name="组合 13"/>
          <p:cNvGrpSpPr/>
          <p:nvPr userDrawn="1"/>
        </p:nvGrpSpPr>
        <p:grpSpPr bwMode="auto">
          <a:xfrm>
            <a:off x="7715250" y="1747838"/>
            <a:ext cx="576263" cy="677862"/>
            <a:chOff x="7786710" y="1500174"/>
            <a:chExt cx="576891" cy="677108"/>
          </a:xfrm>
        </p:grpSpPr>
        <p:sp>
          <p:nvSpPr>
            <p:cNvPr id="8" name="圆角矩形 7"/>
            <p:cNvSpPr/>
            <p:nvPr/>
          </p:nvSpPr>
          <p:spPr>
            <a:xfrm>
              <a:off x="7858226" y="1642890"/>
              <a:ext cx="429092" cy="42814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9" name="组合 14"/>
            <p:cNvGrpSpPr/>
            <p:nvPr/>
          </p:nvGrpSpPr>
          <p:grpSpPr bwMode="auto">
            <a:xfrm>
              <a:off x="7786710" y="1500174"/>
              <a:ext cx="576891" cy="677108"/>
              <a:chOff x="7572396" y="1500174"/>
              <a:chExt cx="576891" cy="677108"/>
            </a:xfrm>
          </p:grpSpPr>
          <p:sp>
            <p:nvSpPr>
              <p:cNvPr id="10" name="矩形 16"/>
              <p:cNvSpPr>
                <a:spLocks noChangeArrowheads="1"/>
              </p:cNvSpPr>
              <p:nvPr/>
            </p:nvSpPr>
            <p:spPr bwMode="auto">
              <a:xfrm>
                <a:off x="7572396" y="1500174"/>
                <a:ext cx="429092" cy="677108"/>
              </a:xfrm>
              <a:prstGeom prst="rect">
                <a:avLst/>
              </a:prstGeom>
              <a:noFill/>
              <a:ln w="9525">
                <a:noFill/>
                <a:miter lim="800000"/>
              </a:ln>
            </p:spPr>
            <p:txBody>
              <a:bodyPr>
                <a:spAutoFit/>
              </a:bodyPr>
              <a:lstStyle/>
              <a:p>
                <a:r>
                  <a:rPr lang="en-US" altLang="zh-CN" sz="3800" b="1">
                    <a:solidFill>
                      <a:schemeClr val="bg1"/>
                    </a:solidFill>
                    <a:latin typeface="微软雅黑" panose="020B0503020204020204" pitchFamily="34" charset="-122"/>
                    <a:ea typeface="微软雅黑" panose="020B0503020204020204" pitchFamily="34" charset="-122"/>
                  </a:rPr>
                  <a:t>s</a:t>
                </a:r>
                <a:endParaRPr lang="zh-CN" altLang="en-US" sz="3800" b="1">
                  <a:solidFill>
                    <a:schemeClr val="bg1"/>
                  </a:solidFill>
                  <a:latin typeface="微软雅黑" panose="020B0503020204020204" pitchFamily="34" charset="-122"/>
                  <a:ea typeface="微软雅黑" panose="020B0503020204020204" pitchFamily="34" charset="-122"/>
                </a:endParaRPr>
              </a:p>
            </p:txBody>
          </p:sp>
          <p:sp>
            <p:nvSpPr>
              <p:cNvPr id="11" name="矩形 17"/>
              <p:cNvSpPr>
                <a:spLocks noChangeArrowheads="1"/>
              </p:cNvSpPr>
              <p:nvPr/>
            </p:nvSpPr>
            <p:spPr bwMode="auto">
              <a:xfrm>
                <a:off x="7786943" y="1774506"/>
                <a:ext cx="362344" cy="367890"/>
              </a:xfrm>
              <a:prstGeom prst="rect">
                <a:avLst/>
              </a:prstGeom>
              <a:noFill/>
              <a:ln w="9525">
                <a:noFill/>
                <a:miter lim="800000"/>
              </a:ln>
            </p:spPr>
            <p:txBody>
              <a:bodyPr>
                <a:spAutoFit/>
              </a:bodyPr>
              <a:lstStyle/>
              <a:p>
                <a:r>
                  <a:rPr lang="en-US" altLang="zh-CN" b="1">
                    <a:solidFill>
                      <a:schemeClr val="bg1"/>
                    </a:solidFill>
                    <a:latin typeface="微软雅黑" panose="020B0503020204020204" pitchFamily="34" charset="-122"/>
                    <a:ea typeface="微软雅黑" panose="020B0503020204020204" pitchFamily="34" charset="-122"/>
                  </a:rPr>
                  <a:t>1</a:t>
                </a:r>
                <a:endParaRPr lang="zh-CN" altLang="en-US" b="1">
                  <a:solidFill>
                    <a:schemeClr val="bg1"/>
                  </a:solidFill>
                  <a:latin typeface="微软雅黑" panose="020B0503020204020204" pitchFamily="34" charset="-122"/>
                  <a:ea typeface="微软雅黑" panose="020B0503020204020204" pitchFamily="34" charset="-122"/>
                </a:endParaRPr>
              </a:p>
            </p:txBody>
          </p:sp>
        </p:grpSp>
      </p:grpSp>
      <p:sp>
        <p:nvSpPr>
          <p:cNvPr id="13" name="标题 1"/>
          <p:cNvSpPr>
            <a:spLocks noGrp="1"/>
          </p:cNvSpPr>
          <p:nvPr>
            <p:ph type="ctrTitle"/>
          </p:nvPr>
        </p:nvSpPr>
        <p:spPr>
          <a:xfrm>
            <a:off x="685800" y="2105028"/>
            <a:ext cx="7772400" cy="1470025"/>
          </a:xfrm>
          <a:noFill/>
        </p:spPr>
        <p:txBody>
          <a:bodyPr>
            <a:normAutofit/>
          </a:bodyPr>
          <a:lstStyle>
            <a:lvl1pPr algn="ctr">
              <a:defRPr sz="4400" b="1">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4" name="副标题 2"/>
          <p:cNvSpPr>
            <a:spLocks noGrp="1"/>
          </p:cNvSpPr>
          <p:nvPr>
            <p:ph type="subTitle" idx="1"/>
          </p:nvPr>
        </p:nvSpPr>
        <p:spPr>
          <a:xfrm>
            <a:off x="714348" y="3605226"/>
            <a:ext cx="7786742" cy="1752600"/>
          </a:xfrm>
        </p:spPr>
        <p:txBody>
          <a:bodyPr/>
          <a:lstStyle>
            <a:lvl1pPr marL="0" indent="0" algn="ctr">
              <a:buNone/>
              <a:defRPr sz="2800" b="1">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12" name="灯片编号占位符 5"/>
          <p:cNvSpPr>
            <a:spLocks noGrp="1"/>
          </p:cNvSpPr>
          <p:nvPr>
            <p:ph type="sldNum" sz="quarter" idx="10"/>
          </p:nvPr>
        </p:nvSpPr>
        <p:spPr>
          <a:xfrm>
            <a:off x="6553200" y="6356350"/>
            <a:ext cx="2133600" cy="365125"/>
          </a:xfrm>
        </p:spPr>
        <p:txBody>
          <a:bodyPr/>
          <a:lstStyle>
            <a:lvl1pPr>
              <a:defRPr/>
            </a:lvl1pPr>
          </a:lstStyle>
          <a:p>
            <a:pPr>
              <a:defRPr/>
            </a:pPr>
            <a:fld id="{D71217D7-DE71-4145-BED4-629236D02E60}" type="slidenum">
              <a:rPr lang="zh-CN" altLang="en-US"/>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010FB5BA-ADF5-45B2-BBEC-5060699785EF}" type="slidenum">
              <a:rPr lang="zh-CN" altLang="en-US" smtClean="0"/>
            </a:fld>
            <a:r>
              <a:rPr lang="en-US" altLang="zh-CN" dirty="0" smtClean="0"/>
              <a:t>/49</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5C849F9E-6664-4F11-B4F7-C36A8026D1E3}" type="slidenum">
              <a:rPr lang="zh-CN" altLang="en-US" smtClean="0"/>
            </a:fld>
            <a:r>
              <a:rPr lang="en-US" altLang="zh-CN" dirty="0" smtClean="0"/>
              <a:t>/49</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276350"/>
            <a:ext cx="3889375" cy="52482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797425" y="1276350"/>
            <a:ext cx="3889375" cy="2547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797425" y="3976688"/>
            <a:ext cx="3889375" cy="25479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1214422"/>
            <a:ext cx="7645398" cy="5143536"/>
          </a:xfrm>
        </p:spPr>
        <p:txBody>
          <a:bodyPr/>
          <a:lstStyle>
            <a:lvl1pPr>
              <a:buSzPct val="100000"/>
              <a:buFont typeface="Wingdings" panose="05000000000000000000" pitchFamily="2" charset="2"/>
              <a:buChar char="n"/>
              <a:defRPr b="1">
                <a:latin typeface="+mn-lt"/>
              </a:defRPr>
            </a:lvl1pPr>
            <a:lvl2pPr>
              <a:buSzPct val="100000"/>
              <a:buFont typeface="Wingdings" panose="05000000000000000000" pitchFamily="2" charset="2"/>
              <a:buChar char="u"/>
              <a:defRPr b="1">
                <a:latin typeface="+mn-lt"/>
              </a:defRPr>
            </a:lvl2pPr>
            <a:lvl3pPr>
              <a:buClr>
                <a:srgbClr val="0E9CDE"/>
              </a:buClr>
              <a:buSzPct val="85000"/>
              <a:buFont typeface="Wingdings" panose="05000000000000000000"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灯片编号占位符 5"/>
          <p:cNvSpPr>
            <a:spLocks noGrp="1"/>
          </p:cNvSpPr>
          <p:nvPr>
            <p:ph type="sldNum" sz="quarter" idx="10"/>
          </p:nvPr>
        </p:nvSpPr>
        <p:spPr/>
        <p:txBody>
          <a:bodyPr/>
          <a:lstStyle>
            <a:lvl1pPr>
              <a:defRPr/>
            </a:lvl1pPr>
          </a:lstStyle>
          <a:p>
            <a:pPr>
              <a:defRPr/>
            </a:pPr>
            <a:fld id="{20A3C244-A2EA-421B-AA84-7941BACD046B}" type="slidenum">
              <a:rPr lang="zh-CN" altLang="en-US" smtClean="0"/>
            </a:fld>
            <a:r>
              <a:rPr lang="en-US" altLang="zh-CN" dirty="0" smtClean="0"/>
              <a:t>/49</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5"/>
          <p:cNvSpPr>
            <a:spLocks noGrp="1"/>
          </p:cNvSpPr>
          <p:nvPr>
            <p:ph type="sldNum" sz="quarter" idx="10"/>
          </p:nvPr>
        </p:nvSpPr>
        <p:spPr/>
        <p:txBody>
          <a:bodyPr/>
          <a:lstStyle>
            <a:lvl1pPr>
              <a:defRPr/>
            </a:lvl1pPr>
          </a:lstStyle>
          <a:p>
            <a:pPr>
              <a:defRPr/>
            </a:pPr>
            <a:fld id="{6396FE9D-FBA7-4EF6-9970-FF9028D3AA25}" type="slidenum">
              <a:rPr lang="zh-CN" altLang="en-US" smtClean="0"/>
            </a:fld>
            <a:r>
              <a:rPr lang="en-US" altLang="zh-CN" dirty="0" smtClean="0"/>
              <a:t>/49</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5"/>
          <p:cNvSpPr>
            <a:spLocks noGrp="1"/>
          </p:cNvSpPr>
          <p:nvPr>
            <p:ph type="sldNum" sz="quarter" idx="10"/>
          </p:nvPr>
        </p:nvSpPr>
        <p:spPr/>
        <p:txBody>
          <a:bodyPr/>
          <a:lstStyle>
            <a:lvl1pPr>
              <a:defRPr/>
            </a:lvl1pPr>
          </a:lstStyle>
          <a:p>
            <a:pPr>
              <a:defRPr/>
            </a:pPr>
            <a:fld id="{8685459D-A876-46F9-B045-9CF7740D27F0}" type="slidenum">
              <a:rPr lang="zh-CN" altLang="en-US" smtClean="0"/>
            </a:fld>
            <a:r>
              <a:rPr lang="en-US" altLang="zh-CN" dirty="0" smtClean="0"/>
              <a:t>/49</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5"/>
          <p:cNvSpPr>
            <a:spLocks noGrp="1"/>
          </p:cNvSpPr>
          <p:nvPr>
            <p:ph type="sldNum" sz="quarter" idx="10"/>
          </p:nvPr>
        </p:nvSpPr>
        <p:spPr/>
        <p:txBody>
          <a:bodyPr/>
          <a:lstStyle>
            <a:lvl1pPr>
              <a:defRPr/>
            </a:lvl1pPr>
          </a:lstStyle>
          <a:p>
            <a:pPr>
              <a:defRPr/>
            </a:pPr>
            <a:fld id="{772FFDE3-5378-4031-8E2E-FBE4772EF69B}" type="slidenum">
              <a:rPr lang="zh-CN" altLang="en-US" smtClean="0"/>
            </a:fld>
            <a:r>
              <a:rPr lang="en-US" altLang="zh-CN" dirty="0" smtClean="0"/>
              <a:t>/49</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050D2C90-CF96-4D5B-9AA1-7F0D6F1A3D73}" type="slidenum">
              <a:rPr lang="zh-CN" altLang="en-US" smtClean="0"/>
            </a:fld>
            <a:r>
              <a:rPr lang="en-US" altLang="zh-CN" dirty="0" smtClean="0"/>
              <a:t>/49</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BCE33C8F-0798-4B17-9C4B-C9BADDF59B0A}" type="slidenum">
              <a:rPr lang="zh-CN" altLang="en-US" smtClean="0"/>
            </a:fld>
            <a:r>
              <a:rPr lang="en-US" altLang="zh-CN" dirty="0" smtClean="0"/>
              <a:t>/49</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5"/>
          <p:cNvSpPr>
            <a:spLocks noGrp="1"/>
          </p:cNvSpPr>
          <p:nvPr>
            <p:ph type="sldNum" sz="quarter" idx="10"/>
          </p:nvPr>
        </p:nvSpPr>
        <p:spPr/>
        <p:txBody>
          <a:bodyPr/>
          <a:lstStyle>
            <a:lvl1pPr>
              <a:defRPr/>
            </a:lvl1pPr>
          </a:lstStyle>
          <a:p>
            <a:pPr>
              <a:defRPr/>
            </a:pPr>
            <a:fld id="{34973575-EC5F-4A92-A142-6FE9FF63465B}" type="slidenum">
              <a:rPr lang="zh-CN" altLang="en-US" smtClean="0"/>
            </a:fld>
            <a:r>
              <a:rPr lang="en-US" altLang="zh-CN" dirty="0" smtClean="0"/>
              <a:t>/49</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5"/>
          <p:cNvSpPr>
            <a:spLocks noGrp="1"/>
          </p:cNvSpPr>
          <p:nvPr>
            <p:ph type="sldNum" sz="quarter" idx="10"/>
          </p:nvPr>
        </p:nvSpPr>
        <p:spPr/>
        <p:txBody>
          <a:bodyPr/>
          <a:lstStyle>
            <a:lvl1pPr>
              <a:defRPr/>
            </a:lvl1pPr>
          </a:lstStyle>
          <a:p>
            <a:pPr>
              <a:defRPr/>
            </a:pPr>
            <a:fld id="{E5ED5ABD-880C-411D-BED8-F04B48FBAB1D}" type="slidenum">
              <a:rPr lang="zh-CN" altLang="en-US" smtClean="0"/>
            </a:fld>
            <a:r>
              <a:rPr lang="en-US" altLang="zh-CN" dirty="0" smtClean="0"/>
              <a:t>/49</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直接连接符 5"/>
          <p:cNvCxnSpPr/>
          <p:nvPr userDrawn="1"/>
        </p:nvCxnSpPr>
        <p:spPr>
          <a:xfrm>
            <a:off x="0" y="569913"/>
            <a:ext cx="9144000" cy="1587"/>
          </a:xfrm>
          <a:prstGeom prst="line">
            <a:avLst/>
          </a:prstGeom>
          <a:ln w="28575">
            <a:solidFill>
              <a:srgbClr val="0E9CDE"/>
            </a:solidFill>
          </a:ln>
        </p:spPr>
        <p:style>
          <a:lnRef idx="1">
            <a:schemeClr val="accent1"/>
          </a:lnRef>
          <a:fillRef idx="0">
            <a:schemeClr val="accent1"/>
          </a:fillRef>
          <a:effectRef idx="0">
            <a:schemeClr val="accent1"/>
          </a:effectRef>
          <a:fontRef idx="minor">
            <a:schemeClr val="tx1"/>
          </a:fontRef>
        </p:style>
      </p:cxnSp>
      <p:sp>
        <p:nvSpPr>
          <p:cNvPr id="1027" name="Rectangle 2"/>
          <p:cNvSpPr>
            <a:spLocks noGrp="1" noChangeArrowheads="1"/>
          </p:cNvSpPr>
          <p:nvPr>
            <p:ph type="body" idx="1"/>
          </p:nvPr>
        </p:nvSpPr>
        <p:spPr bwMode="auto">
          <a:xfrm>
            <a:off x="755650" y="1214438"/>
            <a:ext cx="7931150" cy="5310187"/>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1028" name="Rectangle 3"/>
          <p:cNvSpPr>
            <a:spLocks noGrp="1" noChangeArrowheads="1"/>
          </p:cNvSpPr>
          <p:nvPr>
            <p:ph type="title"/>
          </p:nvPr>
        </p:nvSpPr>
        <p:spPr bwMode="auto">
          <a:xfrm>
            <a:off x="4286250" y="295275"/>
            <a:ext cx="4678363" cy="561975"/>
          </a:xfrm>
          <a:prstGeom prst="rect">
            <a:avLst/>
          </a:prstGeom>
          <a:solidFill>
            <a:schemeClr val="bg1"/>
          </a:solid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atin typeface="Arial" panose="020B0604020202020204" pitchFamily="34" charset="0"/>
                <a:ea typeface="黑体" panose="02010609060101010101" pitchFamily="2" charset="-122"/>
              </a:defRPr>
            </a:lvl1pPr>
          </a:lstStyle>
          <a:p>
            <a:pPr>
              <a:defRPr/>
            </a:pPr>
            <a:fld id="{F223FF23-07F8-45E3-8410-70BA5934E039}" type="slidenum">
              <a:rPr lang="zh-CN" altLang="en-US"/>
            </a:fld>
            <a:r>
              <a:rPr lang="en-US" altLang="zh-CN" dirty="0"/>
              <a:t>/</a:t>
            </a:r>
            <a:endParaRPr lang="zh-CN" altLang="en-US" dirty="0"/>
          </a:p>
        </p:txBody>
      </p:sp>
      <p:pic>
        <p:nvPicPr>
          <p:cNvPr id="7" name="Picture 2" descr="\\prdsoftlab\Softlab\033\小标-05.png"/>
          <p:cNvPicPr>
            <a:picLocks noChangeAspect="1" noChangeArrowheads="1"/>
          </p:cNvPicPr>
          <p:nvPr userDrawn="1"/>
        </p:nvPicPr>
        <p:blipFill>
          <a:blip r:embed="rId15" cstate="print"/>
          <a:srcRect/>
          <a:stretch>
            <a:fillRect/>
          </a:stretch>
        </p:blipFill>
        <p:spPr bwMode="auto">
          <a:xfrm>
            <a:off x="7610144" y="6442139"/>
            <a:ext cx="871531" cy="348151"/>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hdr="0" ftr="0" dt="0"/>
  <p:txStyles>
    <p:titleStyle>
      <a:lvl1pPr algn="r" rtl="0" eaLnBrk="0" fontAlgn="base" hangingPunct="0">
        <a:spcBef>
          <a:spcPct val="0"/>
        </a:spcBef>
        <a:spcAft>
          <a:spcPct val="0"/>
        </a:spcAft>
        <a:defRPr lang="zh-CN" altLang="en-US" sz="2800" b="1" dirty="0">
          <a:solidFill>
            <a:srgbClr val="121F55"/>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6pPr>
      <a:lvl7pPr marL="9144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7pPr>
      <a:lvl8pPr marL="13716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8pPr>
      <a:lvl9pPr marL="18288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image" Target="../media/image16.jpeg"/></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22.emf"/><Relationship Id="rId7" Type="http://schemas.openxmlformats.org/officeDocument/2006/relationships/oleObject" Target="../embeddings/oleObject4.bin"/><Relationship Id="rId6" Type="http://schemas.openxmlformats.org/officeDocument/2006/relationships/image" Target="../media/image21.emf"/><Relationship Id="rId5" Type="http://schemas.openxmlformats.org/officeDocument/2006/relationships/oleObject" Target="../embeddings/oleObject3.bin"/><Relationship Id="rId4" Type="http://schemas.openxmlformats.org/officeDocument/2006/relationships/image" Target="../media/image20.emf"/><Relationship Id="rId3" Type="http://schemas.openxmlformats.org/officeDocument/2006/relationships/oleObject" Target="../embeddings/oleObject2.bin"/><Relationship Id="rId2" Type="http://schemas.openxmlformats.org/officeDocument/2006/relationships/image" Target="../media/image19.emf"/><Relationship Id="rId14" Type="http://schemas.openxmlformats.org/officeDocument/2006/relationships/notesSlide" Target="../notesSlides/notesSlide7.xml"/><Relationship Id="rId13" Type="http://schemas.openxmlformats.org/officeDocument/2006/relationships/vmlDrawing" Target="../drawings/vmlDrawing1.vml"/><Relationship Id="rId12" Type="http://schemas.openxmlformats.org/officeDocument/2006/relationships/slideLayout" Target="../slideLayouts/slideLayout2.xml"/><Relationship Id="rId11" Type="http://schemas.openxmlformats.org/officeDocument/2006/relationships/oleObject" Target="../embeddings/oleObject6.bin"/><Relationship Id="rId10" Type="http://schemas.openxmlformats.org/officeDocument/2006/relationships/image" Target="../media/image23.e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0.jpeg"/><Relationship Id="rId3" Type="http://schemas.openxmlformats.org/officeDocument/2006/relationships/image" Target="../media/image29.jpeg"/><Relationship Id="rId2" Type="http://schemas.openxmlformats.org/officeDocument/2006/relationships/image" Target="../media/image13.jpeg"/><Relationship Id="rId1" Type="http://schemas.openxmlformats.org/officeDocument/2006/relationships/image" Target="../media/image28.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32.png"/><Relationship Id="rId1" Type="http://schemas.openxmlformats.org/officeDocument/2006/relationships/image" Target="../media/image3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3.emf"/><Relationship Id="rId1"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jpe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5.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0" Type="http://schemas.openxmlformats.org/officeDocument/2006/relationships/notesSlide" Target="../notesSlides/notesSlide12.xml"/><Relationship Id="rId1"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9.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9" Type="http://schemas.openxmlformats.org/officeDocument/2006/relationships/diagramColors" Target="../diagrams/colors4.xml"/><Relationship Id="rId8" Type="http://schemas.openxmlformats.org/officeDocument/2006/relationships/diagramQuickStyle" Target="../diagrams/quickStyle4.xml"/><Relationship Id="rId7" Type="http://schemas.openxmlformats.org/officeDocument/2006/relationships/diagramLayout" Target="../diagrams/layout4.xml"/><Relationship Id="rId6" Type="http://schemas.openxmlformats.org/officeDocument/2006/relationships/diagramData" Target="../diagrams/data4.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3" Type="http://schemas.openxmlformats.org/officeDocument/2006/relationships/notesSlide" Target="../notesSlides/notesSlide19.xml"/><Relationship Id="rId22" Type="http://schemas.openxmlformats.org/officeDocument/2006/relationships/slideLayout" Target="../slideLayouts/slideLayout2.xml"/><Relationship Id="rId21" Type="http://schemas.openxmlformats.org/officeDocument/2006/relationships/image" Target="../media/image5.png"/><Relationship Id="rId20" Type="http://schemas.microsoft.com/office/2007/relationships/diagramDrawing" Target="../diagrams/drawing6.xml"/><Relationship Id="rId2" Type="http://schemas.openxmlformats.org/officeDocument/2006/relationships/diagramLayout" Target="../diagrams/layout3.xml"/><Relationship Id="rId19" Type="http://schemas.openxmlformats.org/officeDocument/2006/relationships/diagramColors" Target="../diagrams/colors6.xml"/><Relationship Id="rId18" Type="http://schemas.openxmlformats.org/officeDocument/2006/relationships/diagramQuickStyle" Target="../diagrams/quickStyle6.xml"/><Relationship Id="rId17" Type="http://schemas.openxmlformats.org/officeDocument/2006/relationships/diagramLayout" Target="../diagrams/layout6.xml"/><Relationship Id="rId16" Type="http://schemas.openxmlformats.org/officeDocument/2006/relationships/diagramData" Target="../diagrams/data6.xml"/><Relationship Id="rId15" Type="http://schemas.microsoft.com/office/2007/relationships/diagramDrawing" Target="../diagrams/drawing5.xml"/><Relationship Id="rId14" Type="http://schemas.openxmlformats.org/officeDocument/2006/relationships/diagramColors" Target="../diagrams/colors5.xml"/><Relationship Id="rId13" Type="http://schemas.openxmlformats.org/officeDocument/2006/relationships/diagramQuickStyle" Target="../diagrams/quickStyle5.xml"/><Relationship Id="rId12" Type="http://schemas.openxmlformats.org/officeDocument/2006/relationships/diagramLayout" Target="../diagrams/layout5.xml"/><Relationship Id="rId11" Type="http://schemas.openxmlformats.org/officeDocument/2006/relationships/diagramData" Target="../diagrams/data5.xml"/><Relationship Id="rId10" Type="http://schemas.microsoft.com/office/2007/relationships/diagramDrawing" Target="../diagrams/drawing4.xml"/><Relationship Id="rId1" Type="http://schemas.openxmlformats.org/officeDocument/2006/relationships/diagramData" Target="../diagrams/data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tiff"/><Relationship Id="rId1"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6.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8.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9.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50.png"/><Relationship Id="rId1" Type="http://schemas.openxmlformats.org/officeDocument/2006/relationships/image" Target="../media/image8.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51.png"/><Relationship Id="rId1" Type="http://schemas.openxmlformats.org/officeDocument/2006/relationships/image" Target="../media/image5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35496" y="2132856"/>
            <a:ext cx="7772400" cy="785812"/>
          </a:xfrm>
          <a:prstGeom prst="rect">
            <a:avLst/>
          </a:prstGeom>
        </p:spPr>
        <p:txBody>
          <a:bodyPr>
            <a:noAutofit/>
          </a:bodyPr>
          <a:lstStyle>
            <a:lvl1pPr algn="r" rtl="0" eaLnBrk="0" fontAlgn="base" hangingPunct="0">
              <a:spcBef>
                <a:spcPct val="0"/>
              </a:spcBef>
              <a:spcAft>
                <a:spcPct val="0"/>
              </a:spcAft>
              <a:defRPr lang="zh-CN" altLang="en-US" sz="2800" b="1" dirty="0">
                <a:solidFill>
                  <a:srgbClr val="121F55"/>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6pPr>
            <a:lvl7pPr marL="9144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7pPr>
            <a:lvl8pPr marL="13716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8pPr>
            <a:lvl9pPr marL="18288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9pPr>
          </a:lstStyle>
          <a:p>
            <a:pPr eaLnBrk="1" hangingPunct="1">
              <a:defRPr/>
            </a:pPr>
            <a:r>
              <a:rPr lang="zh-CN" altLang="en-US" sz="4400" dirty="0" smtClean="0">
                <a:solidFill>
                  <a:schemeClr val="tx2">
                    <a:lumMod val="75000"/>
                  </a:schemeClr>
                </a:solidFill>
                <a:cs typeface="+mn-cs"/>
              </a:rPr>
              <a:t>第一</a:t>
            </a:r>
            <a:r>
              <a:rPr lang="zh-CN" altLang="en-US" sz="4400" dirty="0">
                <a:solidFill>
                  <a:schemeClr val="tx2">
                    <a:lumMod val="75000"/>
                  </a:schemeClr>
                </a:solidFill>
                <a:cs typeface="+mn-cs"/>
              </a:rPr>
              <a:t>章  初识</a:t>
            </a:r>
            <a:r>
              <a:rPr lang="en-US" sz="4400" dirty="0">
                <a:solidFill>
                  <a:schemeClr val="tx2">
                    <a:lumMod val="75000"/>
                  </a:schemeClr>
                </a:solidFill>
                <a:cs typeface="+mn-cs"/>
              </a:rPr>
              <a:t>Java</a:t>
            </a:r>
            <a:br>
              <a:rPr lang="en-US" dirty="0" smtClean="0">
                <a:solidFill>
                  <a:schemeClr val="tx2">
                    <a:lumMod val="75000"/>
                  </a:schemeClr>
                </a:solidFill>
              </a:rPr>
            </a:br>
            <a:endParaRPr lang="en-US" dirty="0" smtClean="0">
              <a:solidFill>
                <a:schemeClr val="tx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388" y="285728"/>
            <a:ext cx="2535224" cy="523220"/>
          </a:xfrm>
        </p:spPr>
        <p:txBody>
          <a:bodyPr/>
          <a:lstStyle/>
          <a:p>
            <a:r>
              <a:rPr lang="en-US" altLang="zh-CN" dirty="0" smtClean="0"/>
              <a:t>Java</a:t>
            </a:r>
            <a:r>
              <a:rPr lang="zh-CN" altLang="en-US" dirty="0" smtClean="0"/>
              <a:t>技术平台</a:t>
            </a:r>
            <a:endParaRPr lang="zh-CN" altLang="en-US" dirty="0"/>
          </a:p>
        </p:txBody>
      </p:sp>
      <p:sp>
        <p:nvSpPr>
          <p:cNvPr id="5" name="内容占位符 2"/>
          <p:cNvSpPr>
            <a:spLocks noGrp="1"/>
          </p:cNvSpPr>
          <p:nvPr>
            <p:ph idx="1"/>
          </p:nvPr>
        </p:nvSpPr>
        <p:spPr>
          <a:xfrm>
            <a:off x="611188" y="1196975"/>
            <a:ext cx="7920037" cy="5256213"/>
          </a:xfrm>
        </p:spPr>
        <p:txBody>
          <a:bodyPr/>
          <a:lstStyle/>
          <a:p>
            <a:pPr>
              <a:lnSpc>
                <a:spcPts val="4400"/>
              </a:lnSpc>
              <a:defRPr/>
            </a:pPr>
            <a:r>
              <a:rPr lang="en-US" altLang="zh-CN" dirty="0" smtClean="0">
                <a:latin typeface="Arial" panose="020B0604020202020204" pitchFamily="34" charset="0"/>
                <a:ea typeface="黑体" panose="02010609060101010101" pitchFamily="2" charset="-122"/>
                <a:cs typeface="Arial" panose="020B0604020202020204" pitchFamily="34" charset="0"/>
              </a:rPr>
              <a:t>Java</a:t>
            </a:r>
            <a:r>
              <a:rPr lang="zh-CN" altLang="en-US" dirty="0" smtClean="0">
                <a:latin typeface="Arial" panose="020B0604020202020204" pitchFamily="34" charset="0"/>
                <a:ea typeface="黑体" panose="02010609060101010101" pitchFamily="2" charset="-122"/>
                <a:cs typeface="Arial" panose="020B0604020202020204" pitchFamily="34" charset="0"/>
              </a:rPr>
              <a:t>平台的体系结构</a:t>
            </a:r>
            <a:endParaRPr lang="en-US" altLang="zh-CN" dirty="0" smtClean="0">
              <a:solidFill>
                <a:srgbClr val="000099"/>
              </a:solidFill>
              <a:latin typeface="Times New Roman" panose="02020603050405020304" pitchFamily="18" charset="0"/>
              <a:cs typeface="Times New Roman" panose="02020603050405020304" pitchFamily="18" charset="0"/>
            </a:endParaRPr>
          </a:p>
        </p:txBody>
      </p:sp>
      <p:pic>
        <p:nvPicPr>
          <p:cNvPr id="6" name="图片 41" descr="图片3.jpg"/>
          <p:cNvPicPr>
            <a:picLocks noChangeAspect="1"/>
          </p:cNvPicPr>
          <p:nvPr/>
        </p:nvPicPr>
        <p:blipFill>
          <a:blip r:embed="rId1"/>
          <a:srcRect/>
          <a:stretch>
            <a:fillRect/>
          </a:stretch>
        </p:blipFill>
        <p:spPr bwMode="auto">
          <a:xfrm>
            <a:off x="5143500" y="4303703"/>
            <a:ext cx="2955925" cy="1731963"/>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图片 53" descr="图片4.jpg"/>
          <p:cNvPicPr>
            <a:picLocks noChangeAspect="1"/>
          </p:cNvPicPr>
          <p:nvPr/>
        </p:nvPicPr>
        <p:blipFill>
          <a:blip r:embed="rId2"/>
          <a:srcRect/>
          <a:stretch>
            <a:fillRect/>
          </a:stretch>
        </p:blipFill>
        <p:spPr bwMode="auto">
          <a:xfrm>
            <a:off x="2773363" y="2071678"/>
            <a:ext cx="3597275" cy="1731963"/>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图片 9" descr="图片1.png"/>
          <p:cNvPicPr>
            <a:picLocks noChangeAspect="1"/>
          </p:cNvPicPr>
          <p:nvPr/>
        </p:nvPicPr>
        <p:blipFill>
          <a:blip r:embed="rId3"/>
          <a:srcRect/>
          <a:stretch>
            <a:fillRect/>
          </a:stretch>
        </p:blipFill>
        <p:spPr bwMode="auto">
          <a:xfrm>
            <a:off x="1187450" y="4303703"/>
            <a:ext cx="2987675" cy="1730375"/>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1" name="任意多边形 10"/>
          <p:cNvSpPr/>
          <p:nvPr/>
        </p:nvSpPr>
        <p:spPr>
          <a:xfrm>
            <a:off x="1714480" y="3214686"/>
            <a:ext cx="1214446" cy="1080562"/>
          </a:xfrm>
          <a:custGeom>
            <a:avLst/>
            <a:gdLst>
              <a:gd name="connsiteX0" fmla="*/ 1282262 w 1282262"/>
              <a:gd name="connsiteY0" fmla="*/ 509752 h 1022131"/>
              <a:gd name="connsiteX1" fmla="*/ 336331 w 1282262"/>
              <a:gd name="connsiteY1" fmla="*/ 68317 h 1022131"/>
              <a:gd name="connsiteX2" fmla="*/ 289034 w 1282262"/>
              <a:gd name="connsiteY2" fmla="*/ 919655 h 1022131"/>
              <a:gd name="connsiteX3" fmla="*/ 5255 w 1282262"/>
              <a:gd name="connsiteY3" fmla="*/ 683172 h 1022131"/>
              <a:gd name="connsiteX4" fmla="*/ 257503 w 1282262"/>
              <a:gd name="connsiteY4" fmla="*/ 951186 h 1022131"/>
              <a:gd name="connsiteX5" fmla="*/ 478220 w 1282262"/>
              <a:gd name="connsiteY5" fmla="*/ 635876 h 102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2262" h="1022131">
                <a:moveTo>
                  <a:pt x="1282262" y="509752"/>
                </a:moveTo>
                <a:cubicBezTo>
                  <a:pt x="892065" y="254876"/>
                  <a:pt x="501869" y="0"/>
                  <a:pt x="336331" y="68317"/>
                </a:cubicBezTo>
                <a:cubicBezTo>
                  <a:pt x="170793" y="136634"/>
                  <a:pt x="344213" y="817179"/>
                  <a:pt x="289034" y="919655"/>
                </a:cubicBezTo>
                <a:cubicBezTo>
                  <a:pt x="233855" y="1022131"/>
                  <a:pt x="10510" y="677917"/>
                  <a:pt x="5255" y="683172"/>
                </a:cubicBezTo>
                <a:cubicBezTo>
                  <a:pt x="0" y="688427"/>
                  <a:pt x="178676" y="959069"/>
                  <a:pt x="257503" y="951186"/>
                </a:cubicBezTo>
                <a:cubicBezTo>
                  <a:pt x="336330" y="943303"/>
                  <a:pt x="438806" y="685800"/>
                  <a:pt x="478220" y="635876"/>
                </a:cubicBezTo>
              </a:path>
            </a:pathLst>
          </a:custGeom>
          <a:ln w="3810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2" name="任意多边形 11"/>
          <p:cNvSpPr/>
          <p:nvPr/>
        </p:nvSpPr>
        <p:spPr>
          <a:xfrm flipH="1">
            <a:off x="6429388" y="3205694"/>
            <a:ext cx="1360944" cy="1080562"/>
          </a:xfrm>
          <a:custGeom>
            <a:avLst/>
            <a:gdLst>
              <a:gd name="connsiteX0" fmla="*/ 1282262 w 1282262"/>
              <a:gd name="connsiteY0" fmla="*/ 509752 h 1022131"/>
              <a:gd name="connsiteX1" fmla="*/ 336331 w 1282262"/>
              <a:gd name="connsiteY1" fmla="*/ 68317 h 1022131"/>
              <a:gd name="connsiteX2" fmla="*/ 289034 w 1282262"/>
              <a:gd name="connsiteY2" fmla="*/ 919655 h 1022131"/>
              <a:gd name="connsiteX3" fmla="*/ 5255 w 1282262"/>
              <a:gd name="connsiteY3" fmla="*/ 683172 h 1022131"/>
              <a:gd name="connsiteX4" fmla="*/ 257503 w 1282262"/>
              <a:gd name="connsiteY4" fmla="*/ 951186 h 1022131"/>
              <a:gd name="connsiteX5" fmla="*/ 478220 w 1282262"/>
              <a:gd name="connsiteY5" fmla="*/ 635876 h 1022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2262" h="1022131">
                <a:moveTo>
                  <a:pt x="1282262" y="509752"/>
                </a:moveTo>
                <a:cubicBezTo>
                  <a:pt x="892065" y="254876"/>
                  <a:pt x="501869" y="0"/>
                  <a:pt x="336331" y="68317"/>
                </a:cubicBezTo>
                <a:cubicBezTo>
                  <a:pt x="170793" y="136634"/>
                  <a:pt x="344213" y="817179"/>
                  <a:pt x="289034" y="919655"/>
                </a:cubicBezTo>
                <a:cubicBezTo>
                  <a:pt x="233855" y="1022131"/>
                  <a:pt x="10510" y="677917"/>
                  <a:pt x="5255" y="683172"/>
                </a:cubicBezTo>
                <a:cubicBezTo>
                  <a:pt x="0" y="688427"/>
                  <a:pt x="178676" y="959069"/>
                  <a:pt x="257503" y="951186"/>
                </a:cubicBezTo>
                <a:cubicBezTo>
                  <a:pt x="336330" y="943303"/>
                  <a:pt x="438806" y="685800"/>
                  <a:pt x="478220" y="635876"/>
                </a:cubicBezTo>
              </a:path>
            </a:pathLst>
          </a:custGeom>
          <a:ln w="38100"/>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par>
                                <p:cTn id="19" presetID="22" presetClass="entr" presetSubtype="1"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0130" name="Object 2"/>
          <p:cNvGraphicFramePr>
            <a:graphicFrameLocks noChangeAspect="1"/>
          </p:cNvGraphicFramePr>
          <p:nvPr/>
        </p:nvGraphicFramePr>
        <p:xfrm>
          <a:off x="6819900" y="4191000"/>
          <a:ext cx="571500" cy="469900"/>
        </p:xfrm>
        <a:graphic>
          <a:graphicData uri="http://schemas.openxmlformats.org/presentationml/2006/ole">
            <mc:AlternateContent xmlns:mc="http://schemas.openxmlformats.org/markup-compatibility/2006">
              <mc:Choice xmlns:v="urn:schemas-microsoft-com:vml" Requires="v">
                <p:oleObj spid="_x0000_s1025" name="Visio" r:id="rId1" imgW="586105" imgH="485775" progId="Visio.Drawing.11">
                  <p:embed/>
                </p:oleObj>
              </mc:Choice>
              <mc:Fallback>
                <p:oleObj name="Visio" r:id="rId1" imgW="586105" imgH="485775" progId="Visio.Drawing.11">
                  <p:embed/>
                  <p:pic>
                    <p:nvPicPr>
                      <p:cNvPr id="0" name="图片 1024"/>
                      <p:cNvPicPr>
                        <a:picLocks noChangeAspect="1"/>
                      </p:cNvPicPr>
                      <p:nvPr/>
                    </p:nvPicPr>
                    <p:blipFill>
                      <a:blip r:embed="rId2"/>
                      <a:stretch>
                        <a:fillRect/>
                      </a:stretch>
                    </p:blipFill>
                    <p:spPr>
                      <a:xfrm>
                        <a:off x="6819900" y="4191000"/>
                        <a:ext cx="571500" cy="469900"/>
                      </a:xfrm>
                      <a:prstGeom prst="rect">
                        <a:avLst/>
                      </a:prstGeom>
                      <a:noFill/>
                      <a:ln w="9525">
                        <a:noFill/>
                      </a:ln>
                    </p:spPr>
                  </p:pic>
                </p:oleObj>
              </mc:Fallback>
            </mc:AlternateContent>
          </a:graphicData>
        </a:graphic>
      </p:graphicFrame>
      <p:graphicFrame>
        <p:nvGraphicFramePr>
          <p:cNvPr id="560131" name="Object 3"/>
          <p:cNvGraphicFramePr>
            <a:graphicFrameLocks noChangeAspect="1"/>
          </p:cNvGraphicFramePr>
          <p:nvPr/>
        </p:nvGraphicFramePr>
        <p:xfrm>
          <a:off x="6324600" y="4343400"/>
          <a:ext cx="641350" cy="484188"/>
        </p:xfrm>
        <a:graphic>
          <a:graphicData uri="http://schemas.openxmlformats.org/presentationml/2006/ole">
            <mc:AlternateContent xmlns:mc="http://schemas.openxmlformats.org/markup-compatibility/2006">
              <mc:Choice xmlns:v="urn:schemas-microsoft-com:vml" Requires="v">
                <p:oleObj spid="_x0000_s1026" name="Visio" r:id="rId3" imgW="571500" imgH="428625" progId="Visio.Drawing.11">
                  <p:embed/>
                </p:oleObj>
              </mc:Choice>
              <mc:Fallback>
                <p:oleObj name="Visio" r:id="rId3" imgW="571500" imgH="428625" progId="Visio.Drawing.11">
                  <p:embed/>
                  <p:pic>
                    <p:nvPicPr>
                      <p:cNvPr id="0" name="图片 1025"/>
                      <p:cNvPicPr>
                        <a:picLocks noChangeAspect="1"/>
                      </p:cNvPicPr>
                      <p:nvPr/>
                    </p:nvPicPr>
                    <p:blipFill>
                      <a:blip r:embed="rId4"/>
                      <a:stretch>
                        <a:fillRect/>
                      </a:stretch>
                    </p:blipFill>
                    <p:spPr>
                      <a:xfrm>
                        <a:off x="6324600" y="4343400"/>
                        <a:ext cx="641350" cy="484188"/>
                      </a:xfrm>
                      <a:prstGeom prst="rect">
                        <a:avLst/>
                      </a:prstGeom>
                      <a:noFill/>
                      <a:ln w="9525">
                        <a:noFill/>
                      </a:ln>
                    </p:spPr>
                  </p:pic>
                </p:oleObj>
              </mc:Fallback>
            </mc:AlternateContent>
          </a:graphicData>
        </a:graphic>
      </p:graphicFrame>
      <p:graphicFrame>
        <p:nvGraphicFramePr>
          <p:cNvPr id="560132" name="Object 4"/>
          <p:cNvGraphicFramePr>
            <a:graphicFrameLocks noChangeAspect="1"/>
          </p:cNvGraphicFramePr>
          <p:nvPr/>
        </p:nvGraphicFramePr>
        <p:xfrm>
          <a:off x="5176838" y="4252913"/>
          <a:ext cx="1223962" cy="928687"/>
        </p:xfrm>
        <a:graphic>
          <a:graphicData uri="http://schemas.openxmlformats.org/presentationml/2006/ole">
            <mc:AlternateContent xmlns:mc="http://schemas.openxmlformats.org/markup-compatibility/2006">
              <mc:Choice xmlns:v="urn:schemas-microsoft-com:vml" Requires="v">
                <p:oleObj spid="_x0000_s1027" name="Visio" r:id="rId5" imgW="1828800" imgH="986155" progId="Visio.Drawing.11">
                  <p:embed/>
                </p:oleObj>
              </mc:Choice>
              <mc:Fallback>
                <p:oleObj name="Visio" r:id="rId5" imgW="1828800" imgH="986155" progId="Visio.Drawing.11">
                  <p:embed/>
                  <p:pic>
                    <p:nvPicPr>
                      <p:cNvPr id="0" name="图片 1026"/>
                      <p:cNvPicPr>
                        <a:picLocks noChangeAspect="1"/>
                      </p:cNvPicPr>
                      <p:nvPr/>
                    </p:nvPicPr>
                    <p:blipFill>
                      <a:blip r:embed="rId6"/>
                      <a:srcRect l="23512" t="-7933"/>
                      <a:stretch>
                        <a:fillRect/>
                      </a:stretch>
                    </p:blipFill>
                    <p:spPr>
                      <a:xfrm>
                        <a:off x="5176838" y="4252913"/>
                        <a:ext cx="1223962" cy="928687"/>
                      </a:xfrm>
                      <a:prstGeom prst="rect">
                        <a:avLst/>
                      </a:prstGeom>
                      <a:noFill/>
                      <a:ln w="9525">
                        <a:noFill/>
                      </a:ln>
                    </p:spPr>
                  </p:pic>
                </p:oleObj>
              </mc:Fallback>
            </mc:AlternateContent>
          </a:graphicData>
        </a:graphic>
      </p:graphicFrame>
      <p:graphicFrame>
        <p:nvGraphicFramePr>
          <p:cNvPr id="560133" name="Object 5"/>
          <p:cNvGraphicFramePr>
            <a:graphicFrameLocks noChangeAspect="1"/>
          </p:cNvGraphicFramePr>
          <p:nvPr/>
        </p:nvGraphicFramePr>
        <p:xfrm>
          <a:off x="228600" y="4572000"/>
          <a:ext cx="565150" cy="1373188"/>
        </p:xfrm>
        <a:graphic>
          <a:graphicData uri="http://schemas.openxmlformats.org/presentationml/2006/ole">
            <mc:AlternateContent xmlns:mc="http://schemas.openxmlformats.org/markup-compatibility/2006">
              <mc:Choice xmlns:v="urn:schemas-microsoft-com:vml" Requires="v">
                <p:oleObj spid="_x0000_s1028" name="Visio" r:id="rId7" imgW="628650" imgH="1500505" progId="Visio.Drawing.11">
                  <p:embed/>
                </p:oleObj>
              </mc:Choice>
              <mc:Fallback>
                <p:oleObj name="Visio" r:id="rId7" imgW="628650" imgH="1500505" progId="Visio.Drawing.11">
                  <p:embed/>
                  <p:pic>
                    <p:nvPicPr>
                      <p:cNvPr id="0" name="图片 1027"/>
                      <p:cNvPicPr>
                        <a:picLocks noChangeAspect="1"/>
                      </p:cNvPicPr>
                      <p:nvPr/>
                    </p:nvPicPr>
                    <p:blipFill>
                      <a:blip r:embed="rId8"/>
                      <a:stretch>
                        <a:fillRect/>
                      </a:stretch>
                    </p:blipFill>
                    <p:spPr>
                      <a:xfrm>
                        <a:off x="228600" y="4572000"/>
                        <a:ext cx="565150" cy="1373188"/>
                      </a:xfrm>
                      <a:prstGeom prst="rect">
                        <a:avLst/>
                      </a:prstGeom>
                      <a:noFill/>
                      <a:ln w="9525">
                        <a:noFill/>
                      </a:ln>
                    </p:spPr>
                  </p:pic>
                </p:oleObj>
              </mc:Fallback>
            </mc:AlternateContent>
          </a:graphicData>
        </a:graphic>
      </p:graphicFrame>
      <p:graphicFrame>
        <p:nvGraphicFramePr>
          <p:cNvPr id="26630" name="Object 6"/>
          <p:cNvGraphicFramePr>
            <a:graphicFrameLocks noChangeAspect="1"/>
          </p:cNvGraphicFramePr>
          <p:nvPr/>
        </p:nvGraphicFramePr>
        <p:xfrm>
          <a:off x="1600200" y="1439863"/>
          <a:ext cx="7391400" cy="4808537"/>
        </p:xfrm>
        <a:graphic>
          <a:graphicData uri="http://schemas.openxmlformats.org/presentationml/2006/ole">
            <mc:AlternateContent xmlns:mc="http://schemas.openxmlformats.org/markup-compatibility/2006">
              <mc:Choice xmlns:v="urn:schemas-microsoft-com:vml" Requires="v">
                <p:oleObj spid="_x0000_s1029" name="Visio" r:id="rId9" imgW="10081260" imgH="6558915" progId="Visio.Drawing.11">
                  <p:embed/>
                </p:oleObj>
              </mc:Choice>
              <mc:Fallback>
                <p:oleObj name="Visio" r:id="rId9" imgW="10081260" imgH="6558915" progId="Visio.Drawing.11">
                  <p:embed/>
                  <p:pic>
                    <p:nvPicPr>
                      <p:cNvPr id="0" name="图片 1028"/>
                      <p:cNvPicPr>
                        <a:picLocks noChangeAspect="1"/>
                      </p:cNvPicPr>
                      <p:nvPr/>
                    </p:nvPicPr>
                    <p:blipFill>
                      <a:blip r:embed="rId10"/>
                      <a:stretch>
                        <a:fillRect/>
                      </a:stretch>
                    </p:blipFill>
                    <p:spPr>
                      <a:xfrm>
                        <a:off x="1600200" y="1439863"/>
                        <a:ext cx="7391400" cy="4808537"/>
                      </a:xfrm>
                      <a:prstGeom prst="rect">
                        <a:avLst/>
                      </a:prstGeom>
                      <a:noFill/>
                      <a:ln w="9525">
                        <a:noFill/>
                      </a:ln>
                    </p:spPr>
                  </p:pic>
                </p:oleObj>
              </mc:Fallback>
            </mc:AlternateContent>
          </a:graphicData>
        </a:graphic>
      </p:graphicFrame>
      <p:sp>
        <p:nvSpPr>
          <p:cNvPr id="26631" name="Rectangle 7"/>
          <p:cNvSpPr>
            <a:spLocks noChangeArrowheads="1"/>
          </p:cNvSpPr>
          <p:nvPr/>
        </p:nvSpPr>
        <p:spPr bwMode="auto">
          <a:xfrm>
            <a:off x="4953000" y="1676400"/>
            <a:ext cx="609600" cy="838200"/>
          </a:xfrm>
          <a:prstGeom prst="rect">
            <a:avLst/>
          </a:prstGeom>
          <a:solidFill>
            <a:srgbClr val="FFFFCC"/>
          </a:solidFill>
          <a:ln w="9525">
            <a:noFill/>
            <a:miter lim="800000"/>
          </a:ln>
        </p:spPr>
        <p:txBody>
          <a:bodyPr wrap="none" anchor="ctr">
            <a:spAutoFit/>
          </a:bodyPr>
          <a:lstStyle/>
          <a:p>
            <a:pPr algn="ctr"/>
            <a:endParaRPr lang="zh-CN" altLang="en-US">
              <a:ea typeface="黑体" panose="02010609060101010101" pitchFamily="2" charset="-122"/>
            </a:endParaRPr>
          </a:p>
        </p:txBody>
      </p:sp>
      <p:sp>
        <p:nvSpPr>
          <p:cNvPr id="26632" name="Text Box 8"/>
          <p:cNvSpPr txBox="1">
            <a:spLocks noChangeArrowheads="1"/>
          </p:cNvSpPr>
          <p:nvPr/>
        </p:nvSpPr>
        <p:spPr bwMode="auto">
          <a:xfrm>
            <a:off x="4643438" y="1916113"/>
            <a:ext cx="1200150" cy="701675"/>
          </a:xfrm>
          <a:prstGeom prst="rect">
            <a:avLst/>
          </a:prstGeom>
          <a:noFill/>
          <a:ln w="9525">
            <a:noFill/>
            <a:miter lim="800000"/>
          </a:ln>
        </p:spPr>
        <p:txBody>
          <a:bodyPr wrap="none">
            <a:spAutoFit/>
          </a:bodyPr>
          <a:lstStyle/>
          <a:p>
            <a:pPr algn="ctr"/>
            <a:r>
              <a:rPr lang="zh-CN" altLang="en-US" sz="4000">
                <a:ea typeface="黑体" panose="02010609060101010101" pitchFamily="2" charset="-122"/>
              </a:rPr>
              <a:t>银行</a:t>
            </a:r>
            <a:endParaRPr lang="zh-CN" altLang="en-US" sz="4000">
              <a:ea typeface="黑体" panose="02010609060101010101" pitchFamily="2" charset="-122"/>
            </a:endParaRPr>
          </a:p>
        </p:txBody>
      </p:sp>
      <p:sp>
        <p:nvSpPr>
          <p:cNvPr id="560137" name="AutoShape 9"/>
          <p:cNvSpPr>
            <a:spLocks noChangeArrowheads="1"/>
          </p:cNvSpPr>
          <p:nvPr/>
        </p:nvSpPr>
        <p:spPr bwMode="auto">
          <a:xfrm>
            <a:off x="685800" y="5638800"/>
            <a:ext cx="293370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1</a:t>
            </a:r>
            <a:r>
              <a:rPr lang="zh-CN" altLang="en-US" b="1" kern="0" dirty="0">
                <a:solidFill>
                  <a:schemeClr val="bg1"/>
                </a:solidFill>
                <a:latin typeface="Arial" panose="020B0604020202020204"/>
                <a:ea typeface="黑体" panose="02010609060101010101" pitchFamily="2" charset="-122"/>
              </a:rPr>
              <a:t>、带上存折</a:t>
            </a:r>
            <a:r>
              <a:rPr lang="en-US" altLang="zh-CN" b="1" kern="0" dirty="0">
                <a:solidFill>
                  <a:schemeClr val="bg1"/>
                </a:solidFill>
                <a:latin typeface="Arial" panose="020B0604020202020204"/>
                <a:ea typeface="黑体" panose="02010609060101010101" pitchFamily="2" charset="-122"/>
              </a:rPr>
              <a:t>/</a:t>
            </a:r>
            <a:r>
              <a:rPr lang="zh-CN" altLang="en-US" b="1" kern="0" dirty="0">
                <a:solidFill>
                  <a:schemeClr val="bg1"/>
                </a:solidFill>
                <a:latin typeface="Arial" panose="020B0604020202020204"/>
                <a:ea typeface="黑体" panose="02010609060101010101" pitchFamily="2" charset="-122"/>
              </a:rPr>
              <a:t>银行卡去银行 </a:t>
            </a:r>
            <a:endParaRPr lang="zh-CN" altLang="en-US" b="1" kern="0" dirty="0">
              <a:solidFill>
                <a:schemeClr val="bg1"/>
              </a:solidFill>
              <a:latin typeface="Arial" panose="020B0604020202020204"/>
              <a:ea typeface="黑体" panose="02010609060101010101" pitchFamily="2" charset="-122"/>
            </a:endParaRPr>
          </a:p>
        </p:txBody>
      </p:sp>
      <p:sp>
        <p:nvSpPr>
          <p:cNvPr id="560138" name="AutoShape 10"/>
          <p:cNvSpPr>
            <a:spLocks noChangeArrowheads="1"/>
          </p:cNvSpPr>
          <p:nvPr/>
        </p:nvSpPr>
        <p:spPr bwMode="auto">
          <a:xfrm>
            <a:off x="2268538" y="3357563"/>
            <a:ext cx="5165725"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3</a:t>
            </a:r>
            <a:r>
              <a:rPr lang="zh-CN" altLang="en-US" b="1" kern="0" dirty="0">
                <a:solidFill>
                  <a:schemeClr val="bg1"/>
                </a:solidFill>
                <a:latin typeface="Arial" panose="020B0604020202020204"/>
                <a:ea typeface="黑体" panose="02010609060101010101" pitchFamily="2" charset="-122"/>
              </a:rPr>
              <a:t>、将存折或储蓄卡递给银行职员并告知取款数额 </a:t>
            </a:r>
            <a:endParaRPr lang="zh-CN" altLang="en-US" b="1" kern="0" dirty="0">
              <a:solidFill>
                <a:schemeClr val="bg1"/>
              </a:solidFill>
              <a:latin typeface="Arial" panose="020B0604020202020204"/>
              <a:ea typeface="黑体" panose="02010609060101010101" pitchFamily="2" charset="-122"/>
            </a:endParaRPr>
          </a:p>
        </p:txBody>
      </p:sp>
      <p:graphicFrame>
        <p:nvGraphicFramePr>
          <p:cNvPr id="560139" name="Object 11"/>
          <p:cNvGraphicFramePr>
            <a:graphicFrameLocks noChangeAspect="1"/>
          </p:cNvGraphicFramePr>
          <p:nvPr/>
        </p:nvGraphicFramePr>
        <p:xfrm>
          <a:off x="4800600" y="4321175"/>
          <a:ext cx="373063" cy="936625"/>
        </p:xfrm>
        <a:graphic>
          <a:graphicData uri="http://schemas.openxmlformats.org/presentationml/2006/ole">
            <mc:AlternateContent xmlns:mc="http://schemas.openxmlformats.org/markup-compatibility/2006">
              <mc:Choice xmlns:v="urn:schemas-microsoft-com:vml" Requires="v">
                <p:oleObj spid="_x0000_s1030" name="Visio" r:id="rId11" imgW="1828800" imgH="986155" progId="Visio.Drawing.11">
                  <p:embed/>
                </p:oleObj>
              </mc:Choice>
              <mc:Fallback>
                <p:oleObj name="Visio" r:id="rId11" imgW="1828800" imgH="986155" progId="Visio.Drawing.11">
                  <p:embed/>
                  <p:pic>
                    <p:nvPicPr>
                      <p:cNvPr id="0" name="图片 1029"/>
                      <p:cNvPicPr>
                        <a:picLocks noChangeAspect="1"/>
                      </p:cNvPicPr>
                      <p:nvPr/>
                    </p:nvPicPr>
                    <p:blipFill>
                      <a:blip r:embed="rId6"/>
                      <a:srcRect r="76686" b="-8856"/>
                      <a:stretch>
                        <a:fillRect/>
                      </a:stretch>
                    </p:blipFill>
                    <p:spPr>
                      <a:xfrm>
                        <a:off x="4800600" y="4321175"/>
                        <a:ext cx="373063" cy="936625"/>
                      </a:xfrm>
                      <a:prstGeom prst="rect">
                        <a:avLst/>
                      </a:prstGeom>
                      <a:noFill/>
                      <a:ln w="9525">
                        <a:noFill/>
                      </a:ln>
                    </p:spPr>
                  </p:pic>
                </p:oleObj>
              </mc:Fallback>
            </mc:AlternateContent>
          </a:graphicData>
        </a:graphic>
      </p:graphicFrame>
      <p:sp>
        <p:nvSpPr>
          <p:cNvPr id="560140" name="AutoShape 12"/>
          <p:cNvSpPr>
            <a:spLocks noChangeArrowheads="1"/>
          </p:cNvSpPr>
          <p:nvPr/>
        </p:nvSpPr>
        <p:spPr bwMode="auto">
          <a:xfrm>
            <a:off x="3048000" y="5257800"/>
            <a:ext cx="140970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2</a:t>
            </a:r>
            <a:r>
              <a:rPr lang="zh-CN" altLang="en-US" b="1" kern="0" dirty="0">
                <a:solidFill>
                  <a:schemeClr val="bg1"/>
                </a:solidFill>
                <a:latin typeface="Arial" panose="020B0604020202020204"/>
                <a:ea typeface="黑体" panose="02010609060101010101" pitchFamily="2" charset="-122"/>
              </a:rPr>
              <a:t>、取号排队</a:t>
            </a:r>
            <a:endParaRPr lang="zh-CN" altLang="en-US" b="1" kern="0" dirty="0">
              <a:solidFill>
                <a:schemeClr val="bg1"/>
              </a:solidFill>
              <a:latin typeface="Arial" panose="020B0604020202020204"/>
              <a:ea typeface="黑体" panose="02010609060101010101" pitchFamily="2" charset="-122"/>
            </a:endParaRPr>
          </a:p>
        </p:txBody>
      </p:sp>
      <p:sp>
        <p:nvSpPr>
          <p:cNvPr id="560141" name="AutoShape 13"/>
          <p:cNvSpPr>
            <a:spLocks noChangeArrowheads="1"/>
          </p:cNvSpPr>
          <p:nvPr/>
        </p:nvSpPr>
        <p:spPr bwMode="auto">
          <a:xfrm>
            <a:off x="5545138" y="3716338"/>
            <a:ext cx="2868612"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5</a:t>
            </a:r>
            <a:r>
              <a:rPr lang="zh-CN" altLang="en-US" b="1" kern="0" dirty="0">
                <a:solidFill>
                  <a:schemeClr val="bg1"/>
                </a:solidFill>
                <a:latin typeface="Arial" panose="020B0604020202020204"/>
                <a:ea typeface="黑体" panose="02010609060101010101" pitchFamily="2" charset="-122"/>
              </a:rPr>
              <a:t>、银行职员办理取款事宜 </a:t>
            </a:r>
            <a:endParaRPr lang="zh-CN" altLang="en-US" b="1" kern="0" dirty="0">
              <a:solidFill>
                <a:schemeClr val="bg1"/>
              </a:solidFill>
              <a:latin typeface="Arial" panose="020B0604020202020204"/>
              <a:ea typeface="黑体" panose="02010609060101010101" pitchFamily="2" charset="-122"/>
            </a:endParaRPr>
          </a:p>
        </p:txBody>
      </p:sp>
      <p:sp>
        <p:nvSpPr>
          <p:cNvPr id="560143" name="AutoShape 15"/>
          <p:cNvSpPr>
            <a:spLocks noChangeArrowheads="1"/>
          </p:cNvSpPr>
          <p:nvPr/>
        </p:nvSpPr>
        <p:spPr bwMode="auto">
          <a:xfrm>
            <a:off x="1979613" y="4149725"/>
            <a:ext cx="240030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6</a:t>
            </a:r>
            <a:r>
              <a:rPr lang="zh-CN" altLang="en-US" b="1" kern="0" dirty="0">
                <a:solidFill>
                  <a:schemeClr val="bg1"/>
                </a:solidFill>
                <a:latin typeface="Arial" panose="020B0604020202020204"/>
                <a:ea typeface="黑体" panose="02010609060101010101" pitchFamily="2" charset="-122"/>
              </a:rPr>
              <a:t>、拿到钱并离开银行 </a:t>
            </a:r>
            <a:endParaRPr lang="zh-CN" altLang="en-US" b="1" kern="0" dirty="0">
              <a:solidFill>
                <a:schemeClr val="bg1"/>
              </a:solidFill>
              <a:latin typeface="Arial" panose="020B0604020202020204"/>
              <a:ea typeface="黑体" panose="02010609060101010101" pitchFamily="2" charset="-122"/>
            </a:endParaRPr>
          </a:p>
        </p:txBody>
      </p:sp>
      <p:sp>
        <p:nvSpPr>
          <p:cNvPr id="560144" name="AutoShape 16"/>
          <p:cNvSpPr>
            <a:spLocks noChangeArrowheads="1"/>
          </p:cNvSpPr>
          <p:nvPr/>
        </p:nvSpPr>
        <p:spPr bwMode="auto">
          <a:xfrm>
            <a:off x="5148263" y="3683000"/>
            <a:ext cx="1474787"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4</a:t>
            </a:r>
            <a:r>
              <a:rPr lang="zh-CN" altLang="en-US" b="1" kern="0" dirty="0">
                <a:solidFill>
                  <a:schemeClr val="bg1"/>
                </a:solidFill>
                <a:latin typeface="Arial" panose="020B0604020202020204"/>
                <a:ea typeface="黑体" panose="02010609060101010101" pitchFamily="2" charset="-122"/>
              </a:rPr>
              <a:t>、输入密码 </a:t>
            </a:r>
            <a:endParaRPr lang="zh-CN" altLang="en-US" b="1" kern="0" dirty="0">
              <a:solidFill>
                <a:schemeClr val="bg1"/>
              </a:solidFill>
              <a:latin typeface="Arial" panose="020B0604020202020204"/>
              <a:ea typeface="黑体" panose="02010609060101010101" pitchFamily="2" charset="-122"/>
            </a:endParaRPr>
          </a:p>
        </p:txBody>
      </p:sp>
      <p:sp>
        <p:nvSpPr>
          <p:cNvPr id="26640" name="标题 2"/>
          <p:cNvSpPr>
            <a:spLocks noGrp="1"/>
          </p:cNvSpPr>
          <p:nvPr>
            <p:ph type="title"/>
          </p:nvPr>
        </p:nvSpPr>
        <p:spPr>
          <a:xfrm>
            <a:off x="6156325" y="285750"/>
            <a:ext cx="2808288" cy="523875"/>
          </a:xfrm>
        </p:spPr>
        <p:txBody>
          <a:bodyPr/>
          <a:lstStyle/>
          <a:p>
            <a:pPr eaLnBrk="1" hangingPunct="1"/>
            <a:r>
              <a:rPr smtClean="0">
                <a:solidFill>
                  <a:srgbClr val="121F55"/>
                </a:solidFill>
              </a:rPr>
              <a:t>生活中的程序</a:t>
            </a:r>
            <a:endParaRPr smtClean="0">
              <a:solidFill>
                <a:srgbClr val="121F55"/>
              </a:solidFill>
            </a:endParaRPr>
          </a:p>
        </p:txBody>
      </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0133"/>
                                        </p:tgtEl>
                                        <p:attrNameLst>
                                          <p:attrName>style.visibility</p:attrName>
                                        </p:attrNameLst>
                                      </p:cBhvr>
                                      <p:to>
                                        <p:strVal val="visible"/>
                                      </p:to>
                                    </p:set>
                                    <p:animEffect transition="in" filter="wipe(left)">
                                      <p:cBhvr>
                                        <p:cTn id="7" dur="500"/>
                                        <p:tgtEl>
                                          <p:spTgt spid="5601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0137"/>
                                        </p:tgtEl>
                                        <p:attrNameLst>
                                          <p:attrName>style.visibility</p:attrName>
                                        </p:attrNameLst>
                                      </p:cBhvr>
                                      <p:to>
                                        <p:strVal val="visible"/>
                                      </p:to>
                                    </p:set>
                                    <p:animEffect transition="in" filter="wipe(left)">
                                      <p:cBhvr>
                                        <p:cTn id="12" dur="500"/>
                                        <p:tgtEl>
                                          <p:spTgt spid="56013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60131"/>
                                        </p:tgtEl>
                                        <p:attrNameLst>
                                          <p:attrName>style.visibility</p:attrName>
                                        </p:attrNameLst>
                                      </p:cBhvr>
                                      <p:to>
                                        <p:strVal val="visible"/>
                                      </p:to>
                                    </p:set>
                                    <p:animEffect transition="in" filter="wipe(left)">
                                      <p:cBhvr>
                                        <p:cTn id="16" dur="500"/>
                                        <p:tgtEl>
                                          <p:spTgt spid="560131"/>
                                        </p:tgtEl>
                                      </p:cBhvr>
                                    </p:animEffect>
                                  </p:childTnLst>
                                </p:cTn>
                              </p:par>
                              <p:par>
                                <p:cTn id="17" presetID="22" presetClass="entr" presetSubtype="8" fill="hold" nodeType="withEffect">
                                  <p:stCondLst>
                                    <p:cond delay="0"/>
                                  </p:stCondLst>
                                  <p:childTnLst>
                                    <p:set>
                                      <p:cBhvr>
                                        <p:cTn id="18" dur="1" fill="hold">
                                          <p:stCondLst>
                                            <p:cond delay="0"/>
                                          </p:stCondLst>
                                        </p:cTn>
                                        <p:tgtEl>
                                          <p:spTgt spid="560130"/>
                                        </p:tgtEl>
                                        <p:attrNameLst>
                                          <p:attrName>style.visibility</p:attrName>
                                        </p:attrNameLst>
                                      </p:cBhvr>
                                      <p:to>
                                        <p:strVal val="visible"/>
                                      </p:to>
                                    </p:set>
                                    <p:animEffect transition="in" filter="wipe(left)">
                                      <p:cBhvr>
                                        <p:cTn id="19" dur="500"/>
                                        <p:tgtEl>
                                          <p:spTgt spid="560130"/>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560132"/>
                                        </p:tgtEl>
                                        <p:attrNameLst>
                                          <p:attrName>style.visibility</p:attrName>
                                        </p:attrNameLst>
                                      </p:cBhvr>
                                      <p:to>
                                        <p:strVal val="visible"/>
                                      </p:to>
                                    </p:set>
                                    <p:animEffect transition="in" filter="wipe(left)">
                                      <p:cBhvr>
                                        <p:cTn id="23" dur="500"/>
                                        <p:tgtEl>
                                          <p:spTgt spid="56013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8" fill="hold" grpId="1" nodeType="clickEffect">
                                  <p:stCondLst>
                                    <p:cond delay="0"/>
                                  </p:stCondLst>
                                  <p:childTnLst>
                                    <p:animEffect transition="out" filter="wipe(left)">
                                      <p:cBhvr>
                                        <p:cTn id="27" dur="500"/>
                                        <p:tgtEl>
                                          <p:spTgt spid="560137"/>
                                        </p:tgtEl>
                                      </p:cBhvr>
                                    </p:animEffect>
                                    <p:set>
                                      <p:cBhvr>
                                        <p:cTn id="28" dur="1" fill="hold">
                                          <p:stCondLst>
                                            <p:cond delay="499"/>
                                          </p:stCondLst>
                                        </p:cTn>
                                        <p:tgtEl>
                                          <p:spTgt spid="560137"/>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560140"/>
                                        </p:tgtEl>
                                        <p:attrNameLst>
                                          <p:attrName>style.visibility</p:attrName>
                                        </p:attrNameLst>
                                      </p:cBhvr>
                                      <p:to>
                                        <p:strVal val="visible"/>
                                      </p:to>
                                    </p:set>
                                    <p:animEffect transition="in" filter="wipe(left)">
                                      <p:cBhvr>
                                        <p:cTn id="31" dur="500"/>
                                        <p:tgtEl>
                                          <p:spTgt spid="560140"/>
                                        </p:tgtEl>
                                      </p:cBhvr>
                                    </p:animEffect>
                                  </p:childTnLst>
                                </p:cTn>
                              </p:par>
                            </p:childTnLst>
                          </p:cTn>
                        </p:par>
                        <p:par>
                          <p:cTn id="32" fill="hold">
                            <p:stCondLst>
                              <p:cond delay="500"/>
                            </p:stCondLst>
                            <p:childTnLst>
                              <p:par>
                                <p:cTn id="33" presetID="22" presetClass="exit" presetSubtype="8" fill="hold" nodeType="afterEffect">
                                  <p:stCondLst>
                                    <p:cond delay="0"/>
                                  </p:stCondLst>
                                  <p:childTnLst>
                                    <p:animEffect transition="out" filter="wipe(left)">
                                      <p:cBhvr>
                                        <p:cTn id="34" dur="500"/>
                                        <p:tgtEl>
                                          <p:spTgt spid="560133"/>
                                        </p:tgtEl>
                                      </p:cBhvr>
                                    </p:animEffect>
                                    <p:set>
                                      <p:cBhvr>
                                        <p:cTn id="35" dur="1" fill="hold">
                                          <p:stCondLst>
                                            <p:cond delay="499"/>
                                          </p:stCondLst>
                                        </p:cTn>
                                        <p:tgtEl>
                                          <p:spTgt spid="560133"/>
                                        </p:tgtEl>
                                        <p:attrNameLst>
                                          <p:attrName>style.visibility</p:attrName>
                                        </p:attrNameLst>
                                      </p:cBhvr>
                                      <p:to>
                                        <p:strVal val="hidden"/>
                                      </p:to>
                                    </p:set>
                                  </p:childTnLst>
                                </p:cTn>
                              </p:par>
                              <p:par>
                                <p:cTn id="36" presetID="0" presetClass="path" presetSubtype="0" accel="50000" decel="50000" fill="hold" nodeType="withEffect">
                                  <p:stCondLst>
                                    <p:cond delay="0"/>
                                  </p:stCondLst>
                                  <p:childTnLst>
                                    <p:animMotion origin="layout" path="M 2.77778E-6 -9.66844E-7 L 0.49167 -0.0779 " pathEditMode="relative" ptsTypes="AA">
                                      <p:cBhvr>
                                        <p:cTn id="37" dur="1000" fill="hold"/>
                                        <p:tgtEl>
                                          <p:spTgt spid="560133"/>
                                        </p:tgtEl>
                                        <p:attrNameLst>
                                          <p:attrName>ppt_x</p:attrName>
                                          <p:attrName>ppt_y</p:attrName>
                                        </p:attrNameLst>
                                      </p:cBhvr>
                                    </p:animMotion>
                                  </p:childTnLst>
                                </p:cTn>
                              </p:par>
                              <p:par>
                                <p:cTn id="38" presetID="22" presetClass="entr" presetSubtype="8" fill="hold" nodeType="withEffect">
                                  <p:stCondLst>
                                    <p:cond delay="0"/>
                                  </p:stCondLst>
                                  <p:childTnLst>
                                    <p:set>
                                      <p:cBhvr>
                                        <p:cTn id="39" dur="1" fill="hold">
                                          <p:stCondLst>
                                            <p:cond delay="0"/>
                                          </p:stCondLst>
                                        </p:cTn>
                                        <p:tgtEl>
                                          <p:spTgt spid="560139"/>
                                        </p:tgtEl>
                                        <p:attrNameLst>
                                          <p:attrName>style.visibility</p:attrName>
                                        </p:attrNameLst>
                                      </p:cBhvr>
                                      <p:to>
                                        <p:strVal val="visible"/>
                                      </p:to>
                                    </p:set>
                                    <p:animEffect transition="in" filter="wipe(left)">
                                      <p:cBhvr>
                                        <p:cTn id="40" dur="500"/>
                                        <p:tgtEl>
                                          <p:spTgt spid="56013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8" fill="hold" grpId="1" nodeType="clickEffect">
                                  <p:stCondLst>
                                    <p:cond delay="0"/>
                                  </p:stCondLst>
                                  <p:childTnLst>
                                    <p:animEffect transition="out" filter="wipe(left)">
                                      <p:cBhvr>
                                        <p:cTn id="44" dur="500"/>
                                        <p:tgtEl>
                                          <p:spTgt spid="560140"/>
                                        </p:tgtEl>
                                      </p:cBhvr>
                                    </p:animEffect>
                                    <p:set>
                                      <p:cBhvr>
                                        <p:cTn id="45" dur="1" fill="hold">
                                          <p:stCondLst>
                                            <p:cond delay="499"/>
                                          </p:stCondLst>
                                        </p:cTn>
                                        <p:tgtEl>
                                          <p:spTgt spid="560140"/>
                                        </p:tgtEl>
                                        <p:attrNameLst>
                                          <p:attrName>style.visibility</p:attrName>
                                        </p:attrNameLst>
                                      </p:cBhvr>
                                      <p:to>
                                        <p:strVal val="hidden"/>
                                      </p:to>
                                    </p:set>
                                  </p:childTnLst>
                                </p:cTn>
                              </p:par>
                            </p:childTnLst>
                          </p:cTn>
                        </p:par>
                        <p:par>
                          <p:cTn id="46" fill="hold">
                            <p:stCondLst>
                              <p:cond delay="500"/>
                            </p:stCondLst>
                            <p:childTnLst>
                              <p:par>
                                <p:cTn id="47" presetID="22" presetClass="exit" presetSubtype="8" fill="hold" nodeType="afterEffect">
                                  <p:stCondLst>
                                    <p:cond delay="0"/>
                                  </p:stCondLst>
                                  <p:childTnLst>
                                    <p:animEffect transition="out" filter="wipe(left)">
                                      <p:cBhvr>
                                        <p:cTn id="48" dur="500"/>
                                        <p:tgtEl>
                                          <p:spTgt spid="560132"/>
                                        </p:tgtEl>
                                      </p:cBhvr>
                                    </p:animEffect>
                                    <p:set>
                                      <p:cBhvr>
                                        <p:cTn id="49" dur="1" fill="hold">
                                          <p:stCondLst>
                                            <p:cond delay="499"/>
                                          </p:stCondLst>
                                        </p:cTn>
                                        <p:tgtEl>
                                          <p:spTgt spid="560132"/>
                                        </p:tgtEl>
                                        <p:attrNameLst>
                                          <p:attrName>style.visibility</p:attrName>
                                        </p:attrNameLst>
                                      </p:cBhvr>
                                      <p:to>
                                        <p:strVal val="hidden"/>
                                      </p:to>
                                    </p:set>
                                  </p:childTnLst>
                                </p:cTn>
                              </p:par>
                              <p:par>
                                <p:cTn id="50" presetID="0" presetClass="path" presetSubtype="0" accel="50000" decel="50000" fill="hold" nodeType="withEffect">
                                  <p:stCondLst>
                                    <p:cond delay="0"/>
                                  </p:stCondLst>
                                  <p:childTnLst>
                                    <p:animMotion origin="layout" path="M -3.88889E-6 7.1412E-7 L 0.04167 7.1412E-7 " pathEditMode="relative" ptsTypes="AA">
                                      <p:cBhvr>
                                        <p:cTn id="51" dur="1000" fill="hold"/>
                                        <p:tgtEl>
                                          <p:spTgt spid="560132"/>
                                        </p:tgtEl>
                                        <p:attrNameLst>
                                          <p:attrName>ppt_x</p:attrName>
                                          <p:attrName>ppt_y</p:attrName>
                                        </p:attrNameLst>
                                      </p:cBhvr>
                                    </p:animMotion>
                                  </p:childTnLst>
                                </p:cTn>
                              </p:par>
                              <p:par>
                                <p:cTn id="52" presetID="0" presetClass="path" presetSubtype="0" accel="50000" decel="50000" fill="hold" nodeType="withEffect">
                                  <p:stCondLst>
                                    <p:cond delay="0"/>
                                  </p:stCondLst>
                                  <p:childTnLst>
                                    <p:animMotion origin="layout" path="M -3.33333E-6 6.99977E-6 L 0.06667 6.99977E-6 " pathEditMode="relative" ptsTypes="AA">
                                      <p:cBhvr>
                                        <p:cTn id="53" dur="1000" fill="hold"/>
                                        <p:tgtEl>
                                          <p:spTgt spid="560139"/>
                                        </p:tgtEl>
                                        <p:attrNameLst>
                                          <p:attrName>ppt_x</p:attrName>
                                          <p:attrName>ppt_y</p:attrName>
                                        </p:attrNameLst>
                                      </p:cBhvr>
                                    </p:animMotion>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560138"/>
                                        </p:tgtEl>
                                        <p:attrNameLst>
                                          <p:attrName>style.visibility</p:attrName>
                                        </p:attrNameLst>
                                      </p:cBhvr>
                                      <p:to>
                                        <p:strVal val="visible"/>
                                      </p:to>
                                    </p:set>
                                    <p:animEffect transition="in" filter="wipe(left)">
                                      <p:cBhvr>
                                        <p:cTn id="57" dur="500"/>
                                        <p:tgtEl>
                                          <p:spTgt spid="56013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8" fill="hold" grpId="1" nodeType="clickEffect">
                                  <p:stCondLst>
                                    <p:cond delay="0"/>
                                  </p:stCondLst>
                                  <p:childTnLst>
                                    <p:animEffect transition="out" filter="wipe(left)">
                                      <p:cBhvr>
                                        <p:cTn id="61" dur="500"/>
                                        <p:tgtEl>
                                          <p:spTgt spid="560138"/>
                                        </p:tgtEl>
                                      </p:cBhvr>
                                    </p:animEffect>
                                    <p:set>
                                      <p:cBhvr>
                                        <p:cTn id="62" dur="1" fill="hold">
                                          <p:stCondLst>
                                            <p:cond delay="499"/>
                                          </p:stCondLst>
                                        </p:cTn>
                                        <p:tgtEl>
                                          <p:spTgt spid="560138"/>
                                        </p:tgtEl>
                                        <p:attrNameLst>
                                          <p:attrName>style.visibility</p:attrName>
                                        </p:attrNameLst>
                                      </p:cBhvr>
                                      <p:to>
                                        <p:strVal val="hidden"/>
                                      </p:to>
                                    </p:set>
                                  </p:childTnLst>
                                </p:cTn>
                              </p:par>
                            </p:childTnLst>
                          </p:cTn>
                        </p:par>
                        <p:par>
                          <p:cTn id="63" fill="hold">
                            <p:stCondLst>
                              <p:cond delay="500"/>
                            </p:stCondLst>
                            <p:childTnLst>
                              <p:par>
                                <p:cTn id="64" presetID="22" presetClass="entr" presetSubtype="8" fill="hold" grpId="1" nodeType="afterEffect">
                                  <p:stCondLst>
                                    <p:cond delay="0"/>
                                  </p:stCondLst>
                                  <p:childTnLst>
                                    <p:set>
                                      <p:cBhvr>
                                        <p:cTn id="65" dur="1" fill="hold">
                                          <p:stCondLst>
                                            <p:cond delay="0"/>
                                          </p:stCondLst>
                                        </p:cTn>
                                        <p:tgtEl>
                                          <p:spTgt spid="560144"/>
                                        </p:tgtEl>
                                        <p:attrNameLst>
                                          <p:attrName>style.visibility</p:attrName>
                                        </p:attrNameLst>
                                      </p:cBhvr>
                                      <p:to>
                                        <p:strVal val="visible"/>
                                      </p:to>
                                    </p:set>
                                    <p:animEffect transition="in" filter="wipe(left)">
                                      <p:cBhvr>
                                        <p:cTn id="66" dur="500"/>
                                        <p:tgtEl>
                                          <p:spTgt spid="56014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grpId="0" nodeType="clickEffect">
                                  <p:stCondLst>
                                    <p:cond delay="0"/>
                                  </p:stCondLst>
                                  <p:childTnLst>
                                    <p:animEffect transition="out" filter="wipe(left)">
                                      <p:cBhvr>
                                        <p:cTn id="70" dur="500"/>
                                        <p:tgtEl>
                                          <p:spTgt spid="560144"/>
                                        </p:tgtEl>
                                      </p:cBhvr>
                                    </p:animEffect>
                                    <p:set>
                                      <p:cBhvr>
                                        <p:cTn id="71" dur="1" fill="hold">
                                          <p:stCondLst>
                                            <p:cond delay="499"/>
                                          </p:stCondLst>
                                        </p:cTn>
                                        <p:tgtEl>
                                          <p:spTgt spid="560144"/>
                                        </p:tgtEl>
                                        <p:attrNameLst>
                                          <p:attrName>style.visibility</p:attrName>
                                        </p:attrNameLst>
                                      </p:cBhvr>
                                      <p:to>
                                        <p:strVal val="hidden"/>
                                      </p:to>
                                    </p:se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560141"/>
                                        </p:tgtEl>
                                        <p:attrNameLst>
                                          <p:attrName>style.visibility</p:attrName>
                                        </p:attrNameLst>
                                      </p:cBhvr>
                                      <p:to>
                                        <p:strVal val="visible"/>
                                      </p:to>
                                    </p:set>
                                    <p:animEffect transition="in" filter="wipe(left)">
                                      <p:cBhvr>
                                        <p:cTn id="75" dur="500"/>
                                        <p:tgtEl>
                                          <p:spTgt spid="5601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8" fill="hold" grpId="1" nodeType="clickEffect">
                                  <p:stCondLst>
                                    <p:cond delay="0"/>
                                  </p:stCondLst>
                                  <p:childTnLst>
                                    <p:animEffect transition="out" filter="wipe(left)">
                                      <p:cBhvr>
                                        <p:cTn id="79" dur="500"/>
                                        <p:tgtEl>
                                          <p:spTgt spid="560141"/>
                                        </p:tgtEl>
                                      </p:cBhvr>
                                    </p:animEffect>
                                    <p:set>
                                      <p:cBhvr>
                                        <p:cTn id="80" dur="1" fill="hold">
                                          <p:stCondLst>
                                            <p:cond delay="499"/>
                                          </p:stCondLst>
                                        </p:cTn>
                                        <p:tgtEl>
                                          <p:spTgt spid="560141"/>
                                        </p:tgtEl>
                                        <p:attrNameLst>
                                          <p:attrName>style.visibility</p:attrName>
                                        </p:attrNameLst>
                                      </p:cBhvr>
                                      <p:to>
                                        <p:strVal val="hidden"/>
                                      </p:to>
                                    </p:se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560143"/>
                                        </p:tgtEl>
                                        <p:attrNameLst>
                                          <p:attrName>style.visibility</p:attrName>
                                        </p:attrNameLst>
                                      </p:cBhvr>
                                      <p:to>
                                        <p:strVal val="visible"/>
                                      </p:to>
                                    </p:set>
                                    <p:animEffect transition="in" filter="wipe(left)">
                                      <p:cBhvr>
                                        <p:cTn id="84" dur="500"/>
                                        <p:tgtEl>
                                          <p:spTgt spid="56014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xit" presetSubtype="8" fill="hold" grpId="1" nodeType="clickEffect">
                                  <p:stCondLst>
                                    <p:cond delay="0"/>
                                  </p:stCondLst>
                                  <p:childTnLst>
                                    <p:animEffect transition="out" filter="wipe(left)">
                                      <p:cBhvr>
                                        <p:cTn id="88" dur="500"/>
                                        <p:tgtEl>
                                          <p:spTgt spid="560143"/>
                                        </p:tgtEl>
                                      </p:cBhvr>
                                    </p:animEffect>
                                    <p:set>
                                      <p:cBhvr>
                                        <p:cTn id="89" dur="1" fill="hold">
                                          <p:stCondLst>
                                            <p:cond delay="499"/>
                                          </p:stCondLst>
                                        </p:cTn>
                                        <p:tgtEl>
                                          <p:spTgt spid="560143"/>
                                        </p:tgtEl>
                                        <p:attrNameLst>
                                          <p:attrName>style.visibility</p:attrName>
                                        </p:attrNameLst>
                                      </p:cBhvr>
                                      <p:to>
                                        <p:strVal val="hidden"/>
                                      </p:to>
                                    </p:set>
                                  </p:childTnLst>
                                </p:cTn>
                              </p:par>
                              <p:par>
                                <p:cTn id="90" presetID="0" presetClass="path" presetSubtype="0" accel="50000" decel="50000" fill="hold" nodeType="withEffect">
                                  <p:stCondLst>
                                    <p:cond delay="0"/>
                                  </p:stCondLst>
                                  <p:childTnLst>
                                    <p:animMotion origin="layout" path="M 2.77778E-7 -1.41433E-7 C -0.04705 -0.00463 -0.09409 -0.00927 -0.11632 -1.41433E-7 C -0.13871 0.00928 -0.1217 0.04545 -0.13489 0.05588 C -0.14809 0.06631 -0.18368 0.05171 -0.19531 0.06214 C -0.20694 0.07257 -0.18958 0.10828 -0.20469 0.11802 C -0.21979 0.12776 -0.21684 0.12057 -0.28611 0.12103 C -0.35538 0.1215 -0.48819 0.12126 -0.62083 0.12103 " pathEditMode="relative" ptsTypes="aaaaaaA">
                                      <p:cBhvr>
                                        <p:cTn id="91" dur="1000" fill="hold"/>
                                        <p:tgtEl>
                                          <p:spTgt spid="56013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7" grpId="0" animBg="1"/>
      <p:bldP spid="560137" grpId="1" animBg="1"/>
      <p:bldP spid="560138" grpId="0" animBg="1"/>
      <p:bldP spid="560138" grpId="1" animBg="1"/>
      <p:bldP spid="560140" grpId="0" animBg="1"/>
      <p:bldP spid="560140" grpId="1" animBg="1"/>
      <p:bldP spid="560141" grpId="0" animBg="1"/>
      <p:bldP spid="560141" grpId="1" animBg="1"/>
      <p:bldP spid="560143" grpId="0" animBg="1"/>
      <p:bldP spid="560143" grpId="1" animBg="1"/>
      <p:bldP spid="560144" grpId="0" animBg="1"/>
      <p:bldP spid="56014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541963" y="2811463"/>
            <a:ext cx="1766887" cy="1603375"/>
            <a:chOff x="4372" y="2939"/>
            <a:chExt cx="1269" cy="1178"/>
          </a:xfrm>
        </p:grpSpPr>
        <p:graphicFrame>
          <p:nvGraphicFramePr>
            <p:cNvPr id="27675" name="Object 3"/>
            <p:cNvGraphicFramePr>
              <a:graphicFrameLocks noChangeAspect="1"/>
            </p:cNvGraphicFramePr>
            <p:nvPr/>
          </p:nvGraphicFramePr>
          <p:xfrm>
            <a:off x="4372" y="2939"/>
            <a:ext cx="941" cy="1155"/>
          </p:xfrm>
          <a:graphic>
            <a:graphicData uri="http://schemas.openxmlformats.org/presentationml/2006/ole">
              <mc:AlternateContent xmlns:mc="http://schemas.openxmlformats.org/markup-compatibility/2006">
                <mc:Choice xmlns:v="urn:schemas-microsoft-com:vml" Requires="v">
                  <p:oleObj spid="_x0000_s2049" name="Image" r:id="rId1" imgW="2616200" imgH="2667000" progId="">
                    <p:embed/>
                  </p:oleObj>
                </mc:Choice>
                <mc:Fallback>
                  <p:oleObj name="Image" r:id="rId1" imgW="2616200" imgH="2667000" progId="">
                    <p:embed/>
                    <p:pic>
                      <p:nvPicPr>
                        <p:cNvPr id="0" name="图片 2048"/>
                        <p:cNvPicPr>
                          <a:picLocks noChangeAspect="1"/>
                        </p:cNvPicPr>
                        <p:nvPr/>
                      </p:nvPicPr>
                      <p:blipFill>
                        <a:blip r:embed="rId2"/>
                        <a:stretch>
                          <a:fillRect/>
                        </a:stretch>
                      </p:blipFill>
                      <p:spPr>
                        <a:xfrm>
                          <a:off x="4372" y="2939"/>
                          <a:ext cx="941" cy="1155"/>
                        </a:xfrm>
                        <a:prstGeom prst="rect">
                          <a:avLst/>
                        </a:prstGeom>
                        <a:noFill/>
                        <a:ln w="9525">
                          <a:noFill/>
                        </a:ln>
                      </p:spPr>
                    </p:pic>
                  </p:oleObj>
                </mc:Fallback>
              </mc:AlternateContent>
            </a:graphicData>
          </a:graphic>
        </p:graphicFrame>
        <p:pic>
          <p:nvPicPr>
            <p:cNvPr id="27676" name="Picture 4" descr="TowerCase"/>
            <p:cNvPicPr>
              <a:picLocks noChangeAspect="1" noChangeArrowheads="1"/>
            </p:cNvPicPr>
            <p:nvPr/>
          </p:nvPicPr>
          <p:blipFill>
            <a:blip r:embed="rId3"/>
            <a:srcRect/>
            <a:stretch>
              <a:fillRect/>
            </a:stretch>
          </p:blipFill>
          <p:spPr bwMode="auto">
            <a:xfrm>
              <a:off x="4967" y="3113"/>
              <a:ext cx="674" cy="1004"/>
            </a:xfrm>
            <a:prstGeom prst="rect">
              <a:avLst/>
            </a:prstGeom>
            <a:noFill/>
            <a:ln w="9525">
              <a:noFill/>
              <a:miter lim="800000"/>
              <a:headEnd/>
              <a:tailEnd/>
            </a:ln>
          </p:spPr>
        </p:pic>
      </p:grpSp>
      <p:sp>
        <p:nvSpPr>
          <p:cNvPr id="16387" name="WordArt 6"/>
          <p:cNvSpPr>
            <a:spLocks noChangeArrowheads="1" noChangeShapeType="1" noTextEdit="1"/>
          </p:cNvSpPr>
          <p:nvPr/>
        </p:nvSpPr>
        <p:spPr bwMode="auto">
          <a:xfrm>
            <a:off x="2357422" y="3284538"/>
            <a:ext cx="3028950" cy="504825"/>
          </a:xfrm>
          <a:prstGeom prst="rect">
            <a:avLst/>
          </a:prstGeom>
        </p:spPr>
        <p:txBody>
          <a:bodyPr wrap="none" fromWordArt="1">
            <a:prstTxWarp prst="textPlain">
              <a:avLst>
                <a:gd name="adj" fmla="val 50000"/>
              </a:avLst>
            </a:prstTxWarp>
          </a:bodyPr>
          <a:lstStyle/>
          <a:p>
            <a:pPr algn="ctr"/>
            <a:r>
              <a:rPr lang="zh-CN" altLang="en-US" sz="4400" b="1" kern="10" dirty="0">
                <a:ln w="9525">
                  <a:solidFill>
                    <a:srgbClr val="5E99E2">
                      <a:alpha val="45882"/>
                    </a:srgbClr>
                  </a:solidFill>
                  <a:round/>
                </a:ln>
                <a:gradFill rotWithShape="1">
                  <a:gsLst>
                    <a:gs pos="0">
                      <a:srgbClr val="03D4A8"/>
                    </a:gs>
                    <a:gs pos="25000">
                      <a:srgbClr val="21D6E0"/>
                    </a:gs>
                    <a:gs pos="75000">
                      <a:srgbClr val="0087E6"/>
                    </a:gs>
                    <a:gs pos="100000">
                      <a:srgbClr val="005CBF"/>
                    </a:gs>
                  </a:gsLst>
                  <a:lin ang="5400000"/>
                </a:gradFill>
                <a:latin typeface="黑体" panose="02010609060101010101" pitchFamily="2" charset="-122"/>
                <a:ea typeface="黑体" panose="02010609060101010101" pitchFamily="2" charset="-122"/>
              </a:rPr>
              <a:t>什么是指令？</a:t>
            </a:r>
            <a:endParaRPr lang="zh-CN" altLang="en-US" sz="4400" b="1" kern="10" dirty="0">
              <a:ln w="9525">
                <a:solidFill>
                  <a:srgbClr val="5E99E2">
                    <a:alpha val="45882"/>
                  </a:srgbClr>
                </a:solidFill>
                <a:round/>
              </a:ln>
              <a:gradFill rotWithShape="1">
                <a:gsLst>
                  <a:gs pos="0">
                    <a:srgbClr val="03D4A8"/>
                  </a:gs>
                  <a:gs pos="25000">
                    <a:srgbClr val="21D6E0"/>
                  </a:gs>
                  <a:gs pos="75000">
                    <a:srgbClr val="0087E6"/>
                  </a:gs>
                  <a:gs pos="100000">
                    <a:srgbClr val="005CBF"/>
                  </a:gs>
                </a:gsLst>
                <a:lin ang="5400000"/>
              </a:gradFill>
              <a:latin typeface="黑体" panose="02010609060101010101" pitchFamily="2" charset="-122"/>
              <a:ea typeface="黑体" panose="02010609060101010101" pitchFamily="2" charset="-122"/>
            </a:endParaRPr>
          </a:p>
        </p:txBody>
      </p:sp>
      <p:sp>
        <p:nvSpPr>
          <p:cNvPr id="561159" name="AutoShape 7"/>
          <p:cNvSpPr>
            <a:spLocks noChangeArrowheads="1"/>
          </p:cNvSpPr>
          <p:nvPr/>
        </p:nvSpPr>
        <p:spPr bwMode="auto">
          <a:xfrm>
            <a:off x="2463800" y="1595438"/>
            <a:ext cx="2735263" cy="11445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a:solidFill>
                  <a:schemeClr val="bg1"/>
                </a:solidFill>
                <a:latin typeface="Arial" panose="020B0604020202020204"/>
                <a:ea typeface="黑体" panose="02010609060101010101" pitchFamily="2" charset="-122"/>
              </a:rPr>
              <a:t>1</a:t>
            </a:r>
            <a:r>
              <a:rPr lang="zh-CN" altLang="en-US" b="1" kern="0">
                <a:solidFill>
                  <a:schemeClr val="bg1"/>
                </a:solidFill>
                <a:latin typeface="Arial" panose="020B0604020202020204"/>
                <a:ea typeface="黑体" panose="02010609060101010101" pitchFamily="2" charset="-122"/>
              </a:rPr>
              <a:t>、做口述笔记</a:t>
            </a:r>
            <a:r>
              <a:rPr lang="en-US" altLang="zh-CN" b="1" kern="0">
                <a:solidFill>
                  <a:schemeClr val="bg1"/>
                </a:solidFill>
                <a:latin typeface="Arial" panose="020B0604020202020204"/>
                <a:ea typeface="黑体" panose="02010609060101010101" pitchFamily="2" charset="-122"/>
              </a:rPr>
              <a:t>……</a:t>
            </a:r>
            <a:endParaRPr lang="en-US" altLang="zh-CN" b="1" kern="0">
              <a:solidFill>
                <a:schemeClr val="bg1"/>
              </a:solidFill>
              <a:latin typeface="Arial" panose="020B0604020202020204"/>
              <a:ea typeface="黑体" panose="02010609060101010101" pitchFamily="2" charset="-122"/>
            </a:endParaRPr>
          </a:p>
          <a:p>
            <a:pPr marL="0" lvl="1" indent="-285750" eaLnBrk="0" hangingPunct="0">
              <a:spcBef>
                <a:spcPct val="20000"/>
              </a:spcBef>
              <a:buClr>
                <a:srgbClr val="233DA9"/>
              </a:buClr>
              <a:buSzPct val="80000"/>
              <a:defRPr/>
            </a:pPr>
            <a:r>
              <a:rPr lang="en-US" altLang="zh-CN" b="1" kern="0">
                <a:solidFill>
                  <a:schemeClr val="bg1"/>
                </a:solidFill>
                <a:latin typeface="Arial" panose="020B0604020202020204"/>
                <a:ea typeface="黑体" panose="02010609060101010101" pitchFamily="2" charset="-122"/>
              </a:rPr>
              <a:t>2</a:t>
            </a:r>
            <a:r>
              <a:rPr lang="zh-CN" altLang="en-US" b="1" kern="0">
                <a:solidFill>
                  <a:schemeClr val="bg1"/>
                </a:solidFill>
                <a:latin typeface="Arial" panose="020B0604020202020204"/>
                <a:ea typeface="黑体" panose="02010609060101010101" pitchFamily="2" charset="-122"/>
              </a:rPr>
              <a:t>、键入信函的内容</a:t>
            </a:r>
            <a:r>
              <a:rPr lang="en-US" altLang="zh-CN" b="1" kern="0">
                <a:solidFill>
                  <a:schemeClr val="bg1"/>
                </a:solidFill>
                <a:latin typeface="Arial" panose="020B0604020202020204"/>
                <a:ea typeface="黑体" panose="02010609060101010101" pitchFamily="2" charset="-122"/>
              </a:rPr>
              <a:t>……</a:t>
            </a:r>
            <a:endParaRPr lang="en-US" altLang="zh-CN" b="1" kern="0">
              <a:solidFill>
                <a:schemeClr val="bg1"/>
              </a:solidFill>
              <a:latin typeface="Arial" panose="020B0604020202020204"/>
              <a:ea typeface="黑体" panose="02010609060101010101" pitchFamily="2" charset="-122"/>
            </a:endParaRPr>
          </a:p>
          <a:p>
            <a:pPr marL="0" lvl="1" indent="-285750" eaLnBrk="0" hangingPunct="0">
              <a:spcBef>
                <a:spcPct val="20000"/>
              </a:spcBef>
              <a:buClr>
                <a:srgbClr val="233DA9"/>
              </a:buClr>
              <a:buSzPct val="80000"/>
              <a:defRPr/>
            </a:pPr>
            <a:r>
              <a:rPr lang="en-US" altLang="zh-CN" b="1" kern="0">
                <a:solidFill>
                  <a:schemeClr val="bg1"/>
                </a:solidFill>
                <a:latin typeface="Arial" panose="020B0604020202020204"/>
                <a:ea typeface="黑体" panose="02010609060101010101" pitchFamily="2" charset="-122"/>
              </a:rPr>
              <a:t>3</a:t>
            </a:r>
            <a:r>
              <a:rPr lang="zh-CN" altLang="en-US" b="1" kern="0">
                <a:solidFill>
                  <a:schemeClr val="bg1"/>
                </a:solidFill>
                <a:latin typeface="Arial" panose="020B0604020202020204"/>
                <a:ea typeface="黑体" panose="02010609060101010101" pitchFamily="2" charset="-122"/>
              </a:rPr>
              <a:t>、发送传真</a:t>
            </a:r>
            <a:r>
              <a:rPr lang="en-US" altLang="zh-CN" b="1" kern="0">
                <a:solidFill>
                  <a:schemeClr val="bg1"/>
                </a:solidFill>
                <a:latin typeface="Arial" panose="020B0604020202020204"/>
                <a:ea typeface="黑体" panose="02010609060101010101" pitchFamily="2" charset="-122"/>
              </a:rPr>
              <a:t>……</a:t>
            </a:r>
            <a:endParaRPr lang="en-US" altLang="zh-CN" b="1" kern="0">
              <a:solidFill>
                <a:schemeClr val="bg1"/>
              </a:solidFill>
              <a:latin typeface="Arial" panose="020B0604020202020204"/>
              <a:ea typeface="黑体" panose="02010609060101010101" pitchFamily="2" charset="-122"/>
            </a:endParaRPr>
          </a:p>
        </p:txBody>
      </p:sp>
      <p:sp>
        <p:nvSpPr>
          <p:cNvPr id="561161" name="AutoShape 9"/>
          <p:cNvSpPr>
            <a:spLocks noChangeArrowheads="1"/>
          </p:cNvSpPr>
          <p:nvPr/>
        </p:nvSpPr>
        <p:spPr bwMode="auto">
          <a:xfrm>
            <a:off x="7194550" y="1700213"/>
            <a:ext cx="1317625"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1</a:t>
            </a:r>
            <a:r>
              <a:rPr lang="zh-CN" altLang="en-US" b="1" kern="0" dirty="0">
                <a:solidFill>
                  <a:schemeClr val="bg1"/>
                </a:solidFill>
                <a:latin typeface="Arial" panose="020B0604020202020204"/>
                <a:ea typeface="黑体" panose="02010609060101010101" pitchFamily="2" charset="-122"/>
              </a:rPr>
              <a:t>、口述</a:t>
            </a:r>
            <a:endParaRPr lang="zh-CN" altLang="en-US" b="1" kern="0" dirty="0">
              <a:solidFill>
                <a:schemeClr val="bg1"/>
              </a:solidFill>
              <a:latin typeface="Arial" panose="020B0604020202020204"/>
              <a:ea typeface="黑体" panose="02010609060101010101" pitchFamily="2" charset="-122"/>
            </a:endParaRPr>
          </a:p>
        </p:txBody>
      </p:sp>
      <p:sp>
        <p:nvSpPr>
          <p:cNvPr id="561165" name="AutoShape 13"/>
          <p:cNvSpPr>
            <a:spLocks noChangeArrowheads="1"/>
          </p:cNvSpPr>
          <p:nvPr/>
        </p:nvSpPr>
        <p:spPr bwMode="auto">
          <a:xfrm>
            <a:off x="7215188" y="2157413"/>
            <a:ext cx="1317625"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2</a:t>
            </a:r>
            <a:r>
              <a:rPr lang="zh-CN" altLang="en-US" b="1" kern="0" dirty="0">
                <a:solidFill>
                  <a:schemeClr val="bg1"/>
                </a:solidFill>
                <a:latin typeface="Arial" panose="020B0604020202020204"/>
                <a:ea typeface="黑体" panose="02010609060101010101" pitchFamily="2" charset="-122"/>
              </a:rPr>
              <a:t>、信函</a:t>
            </a:r>
            <a:endParaRPr lang="zh-CN" altLang="en-US" b="1" kern="0" dirty="0">
              <a:solidFill>
                <a:schemeClr val="bg1"/>
              </a:solidFill>
              <a:latin typeface="Arial" panose="020B0604020202020204"/>
              <a:ea typeface="黑体" panose="02010609060101010101" pitchFamily="2" charset="-122"/>
            </a:endParaRPr>
          </a:p>
        </p:txBody>
      </p:sp>
      <p:cxnSp>
        <p:nvCxnSpPr>
          <p:cNvPr id="561168" name="AutoShape 16"/>
          <p:cNvCxnSpPr>
            <a:cxnSpLocks noChangeShapeType="1"/>
          </p:cNvCxnSpPr>
          <p:nvPr/>
        </p:nvCxnSpPr>
        <p:spPr bwMode="auto">
          <a:xfrm rot="16200000">
            <a:off x="1423194" y="1753394"/>
            <a:ext cx="744537" cy="1216025"/>
          </a:xfrm>
          <a:prstGeom prst="curvedConnector2">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61170" name="AutoShape 18"/>
          <p:cNvSpPr>
            <a:spLocks noChangeArrowheads="1"/>
          </p:cNvSpPr>
          <p:nvPr/>
        </p:nvSpPr>
        <p:spPr bwMode="auto">
          <a:xfrm>
            <a:off x="1857375" y="1571625"/>
            <a:ext cx="3970338" cy="117316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tabLst>
                <a:tab pos="444500" algn="l"/>
              </a:tabLst>
              <a:defRPr/>
            </a:pPr>
            <a:r>
              <a:rPr lang="en-US" altLang="zh-CN" b="1">
                <a:solidFill>
                  <a:schemeClr val="accent5">
                    <a:lumMod val="10000"/>
                  </a:schemeClr>
                </a:solidFill>
                <a:latin typeface="+mn-lt"/>
                <a:ea typeface="黑体" panose="02010609060101010101" pitchFamily="2" charset="-122"/>
              </a:rPr>
              <a:t>System.out.println("</a:t>
            </a:r>
            <a:r>
              <a:rPr lang="zh-CN" altLang="en-US" b="1">
                <a:solidFill>
                  <a:schemeClr val="accent5">
                    <a:lumMod val="10000"/>
                  </a:schemeClr>
                </a:solidFill>
                <a:latin typeface="+mn-lt"/>
                <a:ea typeface="黑体" panose="02010609060101010101" pitchFamily="2" charset="-122"/>
              </a:rPr>
              <a:t>口述</a:t>
            </a:r>
            <a:r>
              <a:rPr lang="en-US" altLang="zh-CN" b="1">
                <a:solidFill>
                  <a:schemeClr val="accent5">
                    <a:lumMod val="10000"/>
                  </a:schemeClr>
                </a:solidFill>
                <a:latin typeface="+mn-lt"/>
                <a:ea typeface="黑体" panose="02010609060101010101" pitchFamily="2" charset="-122"/>
              </a:rPr>
              <a:t>");</a:t>
            </a:r>
            <a:endParaRPr lang="en-US" altLang="zh-CN" b="1">
              <a:solidFill>
                <a:schemeClr val="accent5">
                  <a:lumMod val="10000"/>
                </a:schemeClr>
              </a:solidFill>
              <a:latin typeface="+mn-lt"/>
              <a:ea typeface="黑体" panose="02010609060101010101" pitchFamily="2" charset="-122"/>
            </a:endParaRPr>
          </a:p>
          <a:p>
            <a:pPr lvl="1" indent="-457200" defTabSz="381000">
              <a:lnSpc>
                <a:spcPct val="130000"/>
              </a:lnSpc>
              <a:buClr>
                <a:schemeClr val="folHlink"/>
              </a:buClr>
              <a:buSzPct val="60000"/>
              <a:tabLst>
                <a:tab pos="444500" algn="l"/>
              </a:tabLst>
              <a:defRPr/>
            </a:pPr>
            <a:r>
              <a:rPr lang="en-US" altLang="zh-CN" b="1">
                <a:solidFill>
                  <a:schemeClr val="accent5">
                    <a:lumMod val="10000"/>
                  </a:schemeClr>
                </a:solidFill>
                <a:latin typeface="+mn-lt"/>
                <a:ea typeface="黑体" panose="02010609060101010101" pitchFamily="2" charset="-122"/>
              </a:rPr>
              <a:t>System.out.println("</a:t>
            </a:r>
            <a:r>
              <a:rPr lang="zh-CN" altLang="en-US" b="1">
                <a:solidFill>
                  <a:schemeClr val="accent5">
                    <a:lumMod val="10000"/>
                  </a:schemeClr>
                </a:solidFill>
                <a:latin typeface="+mn-lt"/>
                <a:ea typeface="黑体" panose="02010609060101010101" pitchFamily="2" charset="-122"/>
              </a:rPr>
              <a:t>信函</a:t>
            </a:r>
            <a:r>
              <a:rPr lang="en-US" altLang="zh-CN" b="1">
                <a:solidFill>
                  <a:schemeClr val="accent5">
                    <a:lumMod val="10000"/>
                  </a:schemeClr>
                </a:solidFill>
                <a:latin typeface="+mn-lt"/>
                <a:ea typeface="黑体" panose="02010609060101010101" pitchFamily="2" charset="-122"/>
              </a:rPr>
              <a:t>");</a:t>
            </a:r>
            <a:endParaRPr lang="en-US" altLang="zh-CN" b="1">
              <a:solidFill>
                <a:schemeClr val="accent5">
                  <a:lumMod val="10000"/>
                </a:schemeClr>
              </a:solidFill>
              <a:latin typeface="+mn-lt"/>
              <a:ea typeface="黑体" panose="02010609060101010101" pitchFamily="2" charset="-122"/>
            </a:endParaRPr>
          </a:p>
          <a:p>
            <a:pPr lvl="1" indent="-457200" defTabSz="381000">
              <a:lnSpc>
                <a:spcPct val="130000"/>
              </a:lnSpc>
              <a:buClr>
                <a:schemeClr val="folHlink"/>
              </a:buClr>
              <a:buSzPct val="60000"/>
              <a:tabLst>
                <a:tab pos="444500" algn="l"/>
              </a:tabLst>
              <a:defRPr/>
            </a:pPr>
            <a:r>
              <a:rPr lang="en-US" altLang="zh-CN" b="1">
                <a:solidFill>
                  <a:schemeClr val="accent5">
                    <a:lumMod val="10000"/>
                  </a:schemeClr>
                </a:solidFill>
                <a:latin typeface="+mn-lt"/>
                <a:ea typeface="黑体" panose="02010609060101010101" pitchFamily="2" charset="-122"/>
              </a:rPr>
              <a:t>System.out.println("</a:t>
            </a:r>
            <a:r>
              <a:rPr lang="zh-CN" altLang="en-US" b="1">
                <a:solidFill>
                  <a:schemeClr val="accent5">
                    <a:lumMod val="10000"/>
                  </a:schemeClr>
                </a:solidFill>
                <a:latin typeface="+mn-lt"/>
                <a:ea typeface="黑体" panose="02010609060101010101" pitchFamily="2" charset="-122"/>
              </a:rPr>
              <a:t>传真</a:t>
            </a:r>
            <a:r>
              <a:rPr lang="en-US" altLang="zh-CN" b="1">
                <a:solidFill>
                  <a:schemeClr val="accent5">
                    <a:lumMod val="10000"/>
                  </a:schemeClr>
                </a:solidFill>
                <a:latin typeface="+mn-lt"/>
                <a:ea typeface="黑体" panose="02010609060101010101" pitchFamily="2" charset="-122"/>
              </a:rPr>
              <a:t>");</a:t>
            </a:r>
            <a:endParaRPr lang="en-US" altLang="zh-CN" b="1">
              <a:solidFill>
                <a:schemeClr val="accent5">
                  <a:lumMod val="10000"/>
                </a:schemeClr>
              </a:solidFill>
              <a:latin typeface="+mn-lt"/>
              <a:ea typeface="黑体" panose="02010609060101010101" pitchFamily="2" charset="-122"/>
            </a:endParaRPr>
          </a:p>
        </p:txBody>
      </p:sp>
      <p:sp>
        <p:nvSpPr>
          <p:cNvPr id="561172" name="Text Box 20"/>
          <p:cNvSpPr txBox="1">
            <a:spLocks noChangeArrowheads="1"/>
          </p:cNvSpPr>
          <p:nvPr/>
        </p:nvSpPr>
        <p:spPr bwMode="auto">
          <a:xfrm>
            <a:off x="611188" y="4527550"/>
            <a:ext cx="1358900" cy="366713"/>
          </a:xfrm>
          <a:prstGeom prst="rect">
            <a:avLst/>
          </a:prstGeom>
          <a:solidFill>
            <a:schemeClr val="bg1"/>
          </a:solidFill>
          <a:ln w="9525">
            <a:noFill/>
            <a:miter lim="800000"/>
          </a:ln>
        </p:spPr>
        <p:txBody>
          <a:bodyPr>
            <a:spAutoFit/>
          </a:bodyPr>
          <a:lstStyle/>
          <a:p>
            <a:pPr algn="ctr"/>
            <a:r>
              <a:rPr lang="zh-CN" altLang="en-US" b="1">
                <a:ea typeface="黑体" panose="02010609060101010101" pitchFamily="2" charset="-122"/>
              </a:rPr>
              <a:t>程序员</a:t>
            </a:r>
            <a:endParaRPr lang="zh-CN" altLang="en-US" b="1">
              <a:ea typeface="黑体" panose="02010609060101010101" pitchFamily="2" charset="-122"/>
            </a:endParaRPr>
          </a:p>
        </p:txBody>
      </p:sp>
      <p:sp>
        <p:nvSpPr>
          <p:cNvPr id="561173" name="Text Box 21"/>
          <p:cNvSpPr txBox="1">
            <a:spLocks noChangeArrowheads="1"/>
          </p:cNvSpPr>
          <p:nvPr/>
        </p:nvSpPr>
        <p:spPr bwMode="auto">
          <a:xfrm>
            <a:off x="539750" y="4508500"/>
            <a:ext cx="1219200" cy="366713"/>
          </a:xfrm>
          <a:prstGeom prst="rect">
            <a:avLst/>
          </a:prstGeom>
          <a:solidFill>
            <a:schemeClr val="bg1"/>
          </a:solidFill>
          <a:ln w="9525">
            <a:noFill/>
            <a:miter lim="800000"/>
          </a:ln>
        </p:spPr>
        <p:txBody>
          <a:bodyPr>
            <a:spAutoFit/>
          </a:bodyPr>
          <a:lstStyle/>
          <a:p>
            <a:pPr algn="ctr"/>
            <a:r>
              <a:rPr lang="zh-CN" altLang="en-US" b="1">
                <a:ea typeface="黑体" panose="02010609060101010101" pitchFamily="2" charset="-122"/>
              </a:rPr>
              <a:t>老板</a:t>
            </a:r>
            <a:endParaRPr lang="zh-CN" altLang="en-US" b="1">
              <a:ea typeface="黑体" panose="02010609060101010101" pitchFamily="2" charset="-122"/>
            </a:endParaRPr>
          </a:p>
        </p:txBody>
      </p:sp>
      <p:sp>
        <p:nvSpPr>
          <p:cNvPr id="561174" name="Text Box 22"/>
          <p:cNvSpPr txBox="1">
            <a:spLocks noChangeArrowheads="1"/>
          </p:cNvSpPr>
          <p:nvPr/>
        </p:nvSpPr>
        <p:spPr bwMode="auto">
          <a:xfrm>
            <a:off x="5508625" y="4646613"/>
            <a:ext cx="1522413" cy="366712"/>
          </a:xfrm>
          <a:prstGeom prst="rect">
            <a:avLst/>
          </a:prstGeom>
          <a:noFill/>
          <a:ln w="9525">
            <a:noFill/>
            <a:miter lim="800000"/>
          </a:ln>
        </p:spPr>
        <p:txBody>
          <a:bodyPr>
            <a:spAutoFit/>
          </a:bodyPr>
          <a:lstStyle/>
          <a:p>
            <a:pPr algn="ctr"/>
            <a:r>
              <a:rPr lang="zh-CN" altLang="en-US" b="1">
                <a:ea typeface="黑体" panose="02010609060101010101" pitchFamily="2" charset="-122"/>
              </a:rPr>
              <a:t>秘书</a:t>
            </a:r>
            <a:endParaRPr lang="zh-CN" altLang="en-US" b="1">
              <a:ea typeface="黑体" panose="02010609060101010101" pitchFamily="2" charset="-122"/>
            </a:endParaRPr>
          </a:p>
        </p:txBody>
      </p:sp>
      <p:sp>
        <p:nvSpPr>
          <p:cNvPr id="561176" name="Text Box 24"/>
          <p:cNvSpPr txBox="1">
            <a:spLocks noChangeArrowheads="1"/>
          </p:cNvSpPr>
          <p:nvPr/>
        </p:nvSpPr>
        <p:spPr bwMode="auto">
          <a:xfrm>
            <a:off x="2024063" y="2708275"/>
            <a:ext cx="3124200" cy="366713"/>
          </a:xfrm>
          <a:prstGeom prst="rect">
            <a:avLst/>
          </a:prstGeom>
          <a:noFill/>
          <a:ln w="9525">
            <a:noFill/>
            <a:miter lim="800000"/>
          </a:ln>
        </p:spPr>
        <p:txBody>
          <a:bodyPr>
            <a:spAutoFit/>
          </a:bodyPr>
          <a:lstStyle/>
          <a:p>
            <a:pPr algn="ctr"/>
            <a:r>
              <a:rPr lang="zh-CN" altLang="en-US" b="1">
                <a:ea typeface="黑体" panose="02010609060101010101" pitchFamily="2" charset="-122"/>
              </a:rPr>
              <a:t>要执行的一组指令</a:t>
            </a:r>
            <a:endParaRPr lang="zh-CN" altLang="en-US" b="1">
              <a:ea typeface="黑体" panose="02010609060101010101" pitchFamily="2" charset="-122"/>
            </a:endParaRPr>
          </a:p>
        </p:txBody>
      </p:sp>
      <p:sp>
        <p:nvSpPr>
          <p:cNvPr id="561177" name="WordArt 25"/>
          <p:cNvSpPr>
            <a:spLocks noChangeArrowheads="1" noChangeShapeType="1" noTextEdit="1"/>
          </p:cNvSpPr>
          <p:nvPr/>
        </p:nvSpPr>
        <p:spPr bwMode="auto">
          <a:xfrm>
            <a:off x="3276600" y="1142984"/>
            <a:ext cx="1009650" cy="504825"/>
          </a:xfrm>
          <a:prstGeom prst="rect">
            <a:avLst/>
          </a:prstGeom>
        </p:spPr>
        <p:txBody>
          <a:bodyPr wrap="none" fromWordArt="1">
            <a:prstTxWarp prst="textPlain">
              <a:avLst>
                <a:gd name="adj" fmla="val 50000"/>
              </a:avLst>
            </a:prstTxWarp>
          </a:bodyPr>
          <a:lstStyle/>
          <a:p>
            <a:pPr algn="ctr"/>
            <a:r>
              <a:rPr lang="zh-CN" altLang="en-US" sz="4400" b="1" kern="10" dirty="0">
                <a:ln w="9525">
                  <a:solidFill>
                    <a:srgbClr val="5E99E2">
                      <a:alpha val="45882"/>
                    </a:srgbClr>
                  </a:solidFill>
                  <a:round/>
                </a:ln>
                <a:gradFill rotWithShape="1">
                  <a:gsLst>
                    <a:gs pos="0">
                      <a:srgbClr val="03D4A8"/>
                    </a:gs>
                    <a:gs pos="25000">
                      <a:srgbClr val="21D6E0"/>
                    </a:gs>
                    <a:gs pos="75000">
                      <a:srgbClr val="0087E6"/>
                    </a:gs>
                    <a:gs pos="100000">
                      <a:srgbClr val="005CBF"/>
                    </a:gs>
                  </a:gsLst>
                  <a:lin ang="5400000"/>
                </a:gradFill>
                <a:latin typeface="黑体" panose="02010609060101010101" pitchFamily="2" charset="-122"/>
                <a:ea typeface="黑体" panose="02010609060101010101" pitchFamily="2" charset="-122"/>
              </a:rPr>
              <a:t>程序</a:t>
            </a:r>
            <a:endParaRPr lang="zh-CN" altLang="en-US" sz="4400" b="1" kern="10" dirty="0">
              <a:ln w="9525">
                <a:solidFill>
                  <a:srgbClr val="5E99E2">
                    <a:alpha val="45882"/>
                  </a:srgbClr>
                </a:solidFill>
                <a:round/>
              </a:ln>
              <a:gradFill rotWithShape="1">
                <a:gsLst>
                  <a:gs pos="0">
                    <a:srgbClr val="03D4A8"/>
                  </a:gs>
                  <a:gs pos="25000">
                    <a:srgbClr val="21D6E0"/>
                  </a:gs>
                  <a:gs pos="75000">
                    <a:srgbClr val="0087E6"/>
                  </a:gs>
                  <a:gs pos="100000">
                    <a:srgbClr val="005CBF"/>
                  </a:gs>
                </a:gsLst>
                <a:lin ang="5400000"/>
              </a:gradFill>
              <a:latin typeface="黑体" panose="02010609060101010101" pitchFamily="2" charset="-122"/>
              <a:ea typeface="黑体" panose="02010609060101010101" pitchFamily="2" charset="-122"/>
            </a:endParaRPr>
          </a:p>
        </p:txBody>
      </p:sp>
      <p:sp>
        <p:nvSpPr>
          <p:cNvPr id="561179" name="AutoShape 27"/>
          <p:cNvSpPr>
            <a:spLocks noChangeArrowheads="1"/>
          </p:cNvSpPr>
          <p:nvPr/>
        </p:nvSpPr>
        <p:spPr bwMode="auto">
          <a:xfrm>
            <a:off x="7215188" y="2589213"/>
            <a:ext cx="1317625"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3</a:t>
            </a:r>
            <a:r>
              <a:rPr lang="zh-CN" altLang="en-US" b="1" kern="0" dirty="0">
                <a:solidFill>
                  <a:schemeClr val="bg1"/>
                </a:solidFill>
                <a:latin typeface="Arial" panose="020B0604020202020204"/>
                <a:ea typeface="黑体" panose="02010609060101010101" pitchFamily="2" charset="-122"/>
              </a:rPr>
              <a:t>、传真</a:t>
            </a:r>
            <a:endParaRPr lang="zh-CN" altLang="en-US" b="1" kern="0" dirty="0">
              <a:solidFill>
                <a:schemeClr val="bg1"/>
              </a:solidFill>
              <a:latin typeface="Arial" panose="020B0604020202020204"/>
              <a:ea typeface="黑体" panose="02010609060101010101" pitchFamily="2" charset="-122"/>
            </a:endParaRPr>
          </a:p>
        </p:txBody>
      </p:sp>
      <p:pic>
        <p:nvPicPr>
          <p:cNvPr id="561181" name="Picture 29" descr="computerman"/>
          <p:cNvPicPr>
            <a:picLocks noChangeAspect="1" noChangeArrowheads="1"/>
          </p:cNvPicPr>
          <p:nvPr/>
        </p:nvPicPr>
        <p:blipFill>
          <a:blip r:embed="rId4"/>
          <a:srcRect/>
          <a:stretch>
            <a:fillRect/>
          </a:stretch>
        </p:blipFill>
        <p:spPr bwMode="auto">
          <a:xfrm>
            <a:off x="423863" y="2708275"/>
            <a:ext cx="1700212" cy="1728788"/>
          </a:xfrm>
          <a:prstGeom prst="rect">
            <a:avLst/>
          </a:prstGeom>
          <a:noFill/>
          <a:ln w="9525">
            <a:noFill/>
            <a:miter lim="800000"/>
            <a:headEnd/>
            <a:tailEnd/>
          </a:ln>
        </p:spPr>
      </p:pic>
      <p:sp>
        <p:nvSpPr>
          <p:cNvPr id="27664" name="Rectangle 31"/>
          <p:cNvSpPr>
            <a:spLocks noGrp="1" noChangeArrowheads="1"/>
          </p:cNvSpPr>
          <p:nvPr>
            <p:ph type="title"/>
          </p:nvPr>
        </p:nvSpPr>
        <p:spPr>
          <a:xfrm>
            <a:off x="5940425" y="285750"/>
            <a:ext cx="3024188" cy="523875"/>
          </a:xfrm>
        </p:spPr>
        <p:txBody>
          <a:bodyPr/>
          <a:lstStyle/>
          <a:p>
            <a:pPr eaLnBrk="1" hangingPunct="1"/>
            <a:r>
              <a:rPr smtClean="0">
                <a:solidFill>
                  <a:srgbClr val="121F55"/>
                </a:solidFill>
              </a:rPr>
              <a:t>计算机中的程序</a:t>
            </a:r>
            <a:endParaRPr smtClean="0">
              <a:solidFill>
                <a:srgbClr val="121F55"/>
              </a:solidFill>
            </a:endParaRPr>
          </a:p>
        </p:txBody>
      </p:sp>
      <p:pic>
        <p:nvPicPr>
          <p:cNvPr id="561182" name="Picture 30" descr="客人1"/>
          <p:cNvPicPr>
            <a:picLocks noGrp="1" noChangeAspect="1" noChangeArrowheads="1"/>
          </p:cNvPicPr>
          <p:nvPr>
            <p:ph idx="1"/>
          </p:nvPr>
        </p:nvPicPr>
        <p:blipFill>
          <a:blip r:embed="rId5"/>
          <a:srcRect/>
          <a:stretch>
            <a:fillRect/>
          </a:stretch>
        </p:blipFill>
        <p:spPr>
          <a:xfrm>
            <a:off x="5567363" y="2586038"/>
            <a:ext cx="1463675" cy="2095500"/>
          </a:xfrm>
        </p:spPr>
      </p:pic>
      <p:cxnSp>
        <p:nvCxnSpPr>
          <p:cNvPr id="561169" name="AutoShape 17"/>
          <p:cNvCxnSpPr>
            <a:cxnSpLocks noChangeShapeType="1"/>
          </p:cNvCxnSpPr>
          <p:nvPr/>
        </p:nvCxnSpPr>
        <p:spPr bwMode="auto">
          <a:xfrm>
            <a:off x="5108575" y="2025644"/>
            <a:ext cx="1119188" cy="546100"/>
          </a:xfrm>
          <a:prstGeom prst="curvedConnector2">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61171" name="AutoShape 19"/>
          <p:cNvSpPr>
            <a:spLocks noChangeArrowheads="1"/>
          </p:cNvSpPr>
          <p:nvPr/>
        </p:nvSpPr>
        <p:spPr bwMode="auto">
          <a:xfrm>
            <a:off x="7019925" y="3411538"/>
            <a:ext cx="1873250"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指令被逐条执行</a:t>
            </a:r>
            <a:endParaRPr lang="zh-CN" altLang="en-US" b="1" kern="0" dirty="0">
              <a:solidFill>
                <a:schemeClr val="bg1"/>
              </a:solidFill>
              <a:latin typeface="Arial" panose="020B0604020202020204"/>
              <a:ea typeface="黑体" panose="02010609060101010101" pitchFamily="2" charset="-122"/>
            </a:endParaRPr>
          </a:p>
        </p:txBody>
      </p:sp>
      <p:grpSp>
        <p:nvGrpSpPr>
          <p:cNvPr id="5" name="组合 4"/>
          <p:cNvGrpSpPr/>
          <p:nvPr/>
        </p:nvGrpSpPr>
        <p:grpSpPr bwMode="auto">
          <a:xfrm>
            <a:off x="1547813" y="4797425"/>
            <a:ext cx="5954712" cy="1152525"/>
            <a:chOff x="1547664" y="4797152"/>
            <a:chExt cx="5954861" cy="1152128"/>
          </a:xfrm>
        </p:grpSpPr>
        <p:sp>
          <p:nvSpPr>
            <p:cNvPr id="25" name="AutoShape 32"/>
            <p:cNvSpPr>
              <a:spLocks noChangeArrowheads="1"/>
            </p:cNvSpPr>
            <p:nvPr/>
          </p:nvSpPr>
          <p:spPr bwMode="auto">
            <a:xfrm>
              <a:off x="1547664" y="5054238"/>
              <a:ext cx="5954861" cy="895042"/>
            </a:xfrm>
            <a:prstGeom prst="roundRect">
              <a:avLst>
                <a:gd name="adj" fmla="val 16667"/>
              </a:avLst>
            </a:prstGeom>
            <a:solidFill>
              <a:schemeClr val="accent1">
                <a:lumMod val="20000"/>
                <a:lumOff val="80000"/>
              </a:schemeClr>
            </a:solidFill>
          </p:spPr>
          <p:txBody>
            <a:bodyPr anchor="ctr"/>
            <a:lstStyle/>
            <a:p>
              <a:pPr>
                <a:defRPr/>
              </a:pPr>
              <a:r>
                <a:rPr lang="zh-CN" altLang="en-US" b="1" dirty="0">
                  <a:latin typeface="微软雅黑" panose="020B0503020204020204" pitchFamily="34" charset="-122"/>
                  <a:ea typeface="微软雅黑" panose="020B0503020204020204" pitchFamily="34" charset="-122"/>
                </a:rPr>
                <a:t>计算机程序：为了让计算机执行某些操作或解决某个问题而编写的一系列有序指令的集合 </a:t>
              </a:r>
              <a:endParaRPr lang="zh-CN" altLang="en-US" b="1" dirty="0">
                <a:latin typeface="微软雅黑" panose="020B0503020204020204" pitchFamily="34" charset="-122"/>
                <a:ea typeface="微软雅黑" panose="020B0503020204020204" pitchFamily="34" charset="-122"/>
              </a:endParaRPr>
            </a:p>
          </p:txBody>
        </p:sp>
        <p:sp>
          <p:nvSpPr>
            <p:cNvPr id="27674" name="AutoShape 4"/>
            <p:cNvSpPr>
              <a:spLocks noChangeArrowheads="1"/>
            </p:cNvSpPr>
            <p:nvPr/>
          </p:nvSpPr>
          <p:spPr bwMode="gray">
            <a:xfrm>
              <a:off x="6948264" y="4797152"/>
              <a:ext cx="357188" cy="360360"/>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34" charset="-122"/>
                  <a:ea typeface="微软雅黑" panose="020B0503020204020204" pitchFamily="34" charset="-122"/>
                </a:rPr>
                <a:t>!</a:t>
              </a:r>
              <a:endParaRPr lang="en-US" altLang="zh-CN" sz="2000" b="1">
                <a:solidFill>
                  <a:srgbClr val="0C83B8"/>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bwMode="auto">
          <a:xfrm>
            <a:off x="1349375" y="5805488"/>
            <a:ext cx="6534150" cy="792162"/>
            <a:chOff x="1349375" y="5804944"/>
            <a:chExt cx="6534150" cy="792408"/>
          </a:xfrm>
        </p:grpSpPr>
        <p:sp>
          <p:nvSpPr>
            <p:cNvPr id="561184" name="AutoShape 32"/>
            <p:cNvSpPr>
              <a:spLocks noChangeArrowheads="1"/>
            </p:cNvSpPr>
            <p:nvPr/>
          </p:nvSpPr>
          <p:spPr bwMode="auto">
            <a:xfrm>
              <a:off x="1349375" y="6022499"/>
              <a:ext cx="6534150" cy="574853"/>
            </a:xfrm>
            <a:prstGeom prst="roundRect">
              <a:avLst>
                <a:gd name="adj" fmla="val 16667"/>
              </a:avLst>
            </a:prstGeom>
            <a:solidFill>
              <a:schemeClr val="accent1">
                <a:lumMod val="20000"/>
                <a:lumOff val="80000"/>
              </a:schemeClr>
            </a:solidFill>
          </p:spPr>
          <p:txBody>
            <a:bodyPr anchor="ctr"/>
            <a:lstStyle/>
            <a:p>
              <a:pPr>
                <a:defRPr/>
              </a:pPr>
              <a:r>
                <a:rPr lang="zh-CN" altLang="en-US" b="1" dirty="0">
                  <a:latin typeface="微软雅黑" panose="020B0503020204020204" pitchFamily="34" charset="-122"/>
                  <a:ea typeface="微软雅黑" panose="020B0503020204020204" pitchFamily="34" charset="-122"/>
                </a:rPr>
                <a:t>编写程序的工具就是计算机语言，</a:t>
              </a:r>
              <a:r>
                <a:rPr lang="en-US" altLang="zh-CN" b="1" dirty="0">
                  <a:latin typeface="微软雅黑" panose="020B0503020204020204" pitchFamily="34" charset="-122"/>
                  <a:ea typeface="微软雅黑" panose="020B0503020204020204" pitchFamily="34" charset="-122"/>
                </a:rPr>
                <a:t>Java</a:t>
              </a:r>
              <a:r>
                <a:rPr lang="zh-CN" altLang="en-US" b="1" dirty="0">
                  <a:latin typeface="微软雅黑" panose="020B0503020204020204" pitchFamily="34" charset="-122"/>
                  <a:ea typeface="微软雅黑" panose="020B0503020204020204" pitchFamily="34" charset="-122"/>
                </a:rPr>
                <a:t>就是多种语言中的一种</a:t>
              </a:r>
              <a:endParaRPr lang="zh-CN" altLang="en-US" b="1" dirty="0">
                <a:latin typeface="微软雅黑" panose="020B0503020204020204" pitchFamily="34" charset="-122"/>
                <a:ea typeface="微软雅黑" panose="020B0503020204020204" pitchFamily="34" charset="-122"/>
              </a:endParaRPr>
            </a:p>
          </p:txBody>
        </p:sp>
        <p:sp>
          <p:nvSpPr>
            <p:cNvPr id="27672" name="AutoShape 4"/>
            <p:cNvSpPr>
              <a:spLocks noChangeArrowheads="1"/>
            </p:cNvSpPr>
            <p:nvPr/>
          </p:nvSpPr>
          <p:spPr bwMode="gray">
            <a:xfrm>
              <a:off x="7380312" y="5804944"/>
              <a:ext cx="357188" cy="360360"/>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34" charset="-122"/>
                  <a:ea typeface="微软雅黑" panose="020B0503020204020204" pitchFamily="34" charset="-122"/>
                </a:rPr>
                <a:t>!</a:t>
              </a:r>
              <a:endParaRPr lang="en-US" altLang="zh-CN" sz="2000" b="1">
                <a:solidFill>
                  <a:srgbClr val="0C83B8"/>
                </a:solidFill>
                <a:latin typeface="微软雅黑" panose="020B0503020204020204" pitchFamily="34" charset="-122"/>
                <a:ea typeface="微软雅黑" panose="020B0503020204020204" pitchFamily="34" charset="-122"/>
              </a:endParaRPr>
            </a:p>
          </p:txBody>
        </p:sp>
      </p:grpSp>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dirty="0"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6387"/>
                                        </p:tgtEl>
                                      </p:cBhvr>
                                    </p:animEffect>
                                    <p:set>
                                      <p:cBhvr>
                                        <p:cTn id="7" dur="1" fill="hold">
                                          <p:stCondLst>
                                            <p:cond delay="499"/>
                                          </p:stCondLst>
                                        </p:cTn>
                                        <p:tgtEl>
                                          <p:spTgt spid="16387"/>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61181"/>
                                        </p:tgtEl>
                                        <p:attrNameLst>
                                          <p:attrName>style.visibility</p:attrName>
                                        </p:attrNameLst>
                                      </p:cBhvr>
                                      <p:to>
                                        <p:strVal val="visible"/>
                                      </p:to>
                                    </p:set>
                                    <p:animEffect transition="in" filter="wipe(left)">
                                      <p:cBhvr>
                                        <p:cTn id="11" dur="500"/>
                                        <p:tgtEl>
                                          <p:spTgt spid="561181"/>
                                        </p:tgtEl>
                                      </p:cBhvr>
                                    </p:animEffect>
                                  </p:childTnLst>
                                </p:cTn>
                              </p:par>
                              <p:par>
                                <p:cTn id="12" presetID="22" presetClass="entr" presetSubtype="8" fill="hold" nodeType="withEffect">
                                  <p:stCondLst>
                                    <p:cond delay="0"/>
                                  </p:stCondLst>
                                  <p:childTnLst>
                                    <p:set>
                                      <p:cBhvr>
                                        <p:cTn id="13" dur="1" fill="hold">
                                          <p:stCondLst>
                                            <p:cond delay="0"/>
                                          </p:stCondLst>
                                        </p:cTn>
                                        <p:tgtEl>
                                          <p:spTgt spid="561182"/>
                                        </p:tgtEl>
                                        <p:attrNameLst>
                                          <p:attrName>style.visibility</p:attrName>
                                        </p:attrNameLst>
                                      </p:cBhvr>
                                      <p:to>
                                        <p:strVal val="visible"/>
                                      </p:to>
                                    </p:set>
                                    <p:animEffect transition="in" filter="wipe(left)">
                                      <p:cBhvr>
                                        <p:cTn id="14" dur="500"/>
                                        <p:tgtEl>
                                          <p:spTgt spid="561182"/>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61174"/>
                                        </p:tgtEl>
                                        <p:attrNameLst>
                                          <p:attrName>style.visibility</p:attrName>
                                        </p:attrNameLst>
                                      </p:cBhvr>
                                      <p:to>
                                        <p:strVal val="visible"/>
                                      </p:to>
                                    </p:set>
                                    <p:animEffect transition="in" filter="wipe(left)">
                                      <p:cBhvr>
                                        <p:cTn id="17" dur="500"/>
                                        <p:tgtEl>
                                          <p:spTgt spid="561174"/>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61173"/>
                                        </p:tgtEl>
                                        <p:attrNameLst>
                                          <p:attrName>style.visibility</p:attrName>
                                        </p:attrNameLst>
                                      </p:cBhvr>
                                      <p:to>
                                        <p:strVal val="visible"/>
                                      </p:to>
                                    </p:set>
                                    <p:animEffect transition="in" filter="wipe(left)">
                                      <p:cBhvr>
                                        <p:cTn id="20" dur="500"/>
                                        <p:tgtEl>
                                          <p:spTgt spid="561173"/>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61168"/>
                                        </p:tgtEl>
                                        <p:attrNameLst>
                                          <p:attrName>style.visibility</p:attrName>
                                        </p:attrNameLst>
                                      </p:cBhvr>
                                      <p:to>
                                        <p:strVal val="visible"/>
                                      </p:to>
                                    </p:set>
                                    <p:animEffect transition="in" filter="wipe(left)">
                                      <p:cBhvr>
                                        <p:cTn id="24" dur="500"/>
                                        <p:tgtEl>
                                          <p:spTgt spid="561168"/>
                                        </p:tgtEl>
                                      </p:cBhvr>
                                    </p:animEffect>
                                  </p:childTnLst>
                                </p:cTn>
                              </p:par>
                            </p:childTnLst>
                          </p:cTn>
                        </p:par>
                        <p:par>
                          <p:cTn id="25" fill="hold">
                            <p:stCondLst>
                              <p:cond delay="1500"/>
                            </p:stCondLst>
                            <p:childTnLst>
                              <p:par>
                                <p:cTn id="26" presetID="22" presetClass="entr" presetSubtype="8" fill="hold" grpId="0" nodeType="afterEffect">
                                  <p:stCondLst>
                                    <p:cond delay="0"/>
                                  </p:stCondLst>
                                  <p:iterate type="lt">
                                    <p:tmPct val="0"/>
                                  </p:iterate>
                                  <p:childTnLst>
                                    <p:set>
                                      <p:cBhvr>
                                        <p:cTn id="27" dur="1" fill="hold">
                                          <p:stCondLst>
                                            <p:cond delay="0"/>
                                          </p:stCondLst>
                                        </p:cTn>
                                        <p:tgtEl>
                                          <p:spTgt spid="561159"/>
                                        </p:tgtEl>
                                        <p:attrNameLst>
                                          <p:attrName>style.visibility</p:attrName>
                                        </p:attrNameLst>
                                      </p:cBhvr>
                                      <p:to>
                                        <p:strVal val="visible"/>
                                      </p:to>
                                    </p:set>
                                    <p:animEffect transition="in" filter="wipe(left)">
                                      <p:cBhvr>
                                        <p:cTn id="28" dur="500"/>
                                        <p:tgtEl>
                                          <p:spTgt spid="56115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61176"/>
                                        </p:tgtEl>
                                        <p:attrNameLst>
                                          <p:attrName>style.visibility</p:attrName>
                                        </p:attrNameLst>
                                      </p:cBhvr>
                                      <p:to>
                                        <p:strVal val="visible"/>
                                      </p:to>
                                    </p:set>
                                    <p:animEffect transition="in" filter="wipe(left)">
                                      <p:cBhvr>
                                        <p:cTn id="31" dur="500"/>
                                        <p:tgtEl>
                                          <p:spTgt spid="561176"/>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561169"/>
                                        </p:tgtEl>
                                        <p:attrNameLst>
                                          <p:attrName>style.visibility</p:attrName>
                                        </p:attrNameLst>
                                      </p:cBhvr>
                                      <p:to>
                                        <p:strVal val="visible"/>
                                      </p:to>
                                    </p:set>
                                    <p:animEffect transition="in" filter="wipe(left)">
                                      <p:cBhvr>
                                        <p:cTn id="35" dur="500"/>
                                        <p:tgtEl>
                                          <p:spTgt spid="561169"/>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561161"/>
                                        </p:tgtEl>
                                        <p:attrNameLst>
                                          <p:attrName>style.visibility</p:attrName>
                                        </p:attrNameLst>
                                      </p:cBhvr>
                                      <p:to>
                                        <p:strVal val="visible"/>
                                      </p:to>
                                    </p:set>
                                    <p:animEffect transition="in" filter="wipe(left)">
                                      <p:cBhvr>
                                        <p:cTn id="39" dur="500"/>
                                        <p:tgtEl>
                                          <p:spTgt spid="561161"/>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561165"/>
                                        </p:tgtEl>
                                        <p:attrNameLst>
                                          <p:attrName>style.visibility</p:attrName>
                                        </p:attrNameLst>
                                      </p:cBhvr>
                                      <p:to>
                                        <p:strVal val="visible"/>
                                      </p:to>
                                    </p:set>
                                    <p:animEffect transition="in" filter="wipe(left)">
                                      <p:cBhvr>
                                        <p:cTn id="43" dur="500"/>
                                        <p:tgtEl>
                                          <p:spTgt spid="561165"/>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561179"/>
                                        </p:tgtEl>
                                        <p:attrNameLst>
                                          <p:attrName>style.visibility</p:attrName>
                                        </p:attrNameLst>
                                      </p:cBhvr>
                                      <p:to>
                                        <p:strVal val="visible"/>
                                      </p:to>
                                    </p:set>
                                    <p:animEffect transition="in" filter="wipe(left)">
                                      <p:cBhvr>
                                        <p:cTn id="47" dur="500"/>
                                        <p:tgtEl>
                                          <p:spTgt spid="561179"/>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561171"/>
                                        </p:tgtEl>
                                        <p:attrNameLst>
                                          <p:attrName>style.visibility</p:attrName>
                                        </p:attrNameLst>
                                      </p:cBhvr>
                                      <p:to>
                                        <p:strVal val="visible"/>
                                      </p:to>
                                    </p:set>
                                    <p:animEffect transition="in" filter="wipe(left)">
                                      <p:cBhvr>
                                        <p:cTn id="51" dur="500"/>
                                        <p:tgtEl>
                                          <p:spTgt spid="56117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8" fill="hold" grpId="1" nodeType="clickEffect">
                                  <p:stCondLst>
                                    <p:cond delay="0"/>
                                  </p:stCondLst>
                                  <p:childTnLst>
                                    <p:animEffect transition="out" filter="wipe(left)">
                                      <p:cBhvr>
                                        <p:cTn id="55" dur="500"/>
                                        <p:tgtEl>
                                          <p:spTgt spid="561174"/>
                                        </p:tgtEl>
                                      </p:cBhvr>
                                    </p:animEffect>
                                    <p:set>
                                      <p:cBhvr>
                                        <p:cTn id="56" dur="1" fill="hold">
                                          <p:stCondLst>
                                            <p:cond delay="499"/>
                                          </p:stCondLst>
                                        </p:cTn>
                                        <p:tgtEl>
                                          <p:spTgt spid="561174"/>
                                        </p:tgtEl>
                                        <p:attrNameLst>
                                          <p:attrName>style.visibility</p:attrName>
                                        </p:attrNameLst>
                                      </p:cBhvr>
                                      <p:to>
                                        <p:strVal val="hidden"/>
                                      </p:to>
                                    </p:set>
                                  </p:childTnLst>
                                </p:cTn>
                              </p:par>
                              <p:par>
                                <p:cTn id="57" presetID="22" presetClass="exit" presetSubtype="8" fill="hold" grpId="1" nodeType="withEffect">
                                  <p:stCondLst>
                                    <p:cond delay="0"/>
                                  </p:stCondLst>
                                  <p:childTnLst>
                                    <p:animEffect transition="out" filter="wipe(left)">
                                      <p:cBhvr>
                                        <p:cTn id="58" dur="500"/>
                                        <p:tgtEl>
                                          <p:spTgt spid="561173"/>
                                        </p:tgtEl>
                                      </p:cBhvr>
                                    </p:animEffect>
                                    <p:set>
                                      <p:cBhvr>
                                        <p:cTn id="59" dur="1" fill="hold">
                                          <p:stCondLst>
                                            <p:cond delay="499"/>
                                          </p:stCondLst>
                                        </p:cTn>
                                        <p:tgtEl>
                                          <p:spTgt spid="561173"/>
                                        </p:tgtEl>
                                        <p:attrNameLst>
                                          <p:attrName>style.visibility</p:attrName>
                                        </p:attrNameLst>
                                      </p:cBhvr>
                                      <p:to>
                                        <p:strVal val="hidden"/>
                                      </p:to>
                                    </p:set>
                                  </p:childTnLst>
                                </p:cTn>
                              </p:par>
                              <p:par>
                                <p:cTn id="60" presetID="22" presetClass="exit" presetSubtype="8" fill="hold" nodeType="withEffect">
                                  <p:stCondLst>
                                    <p:cond delay="0"/>
                                  </p:stCondLst>
                                  <p:childTnLst>
                                    <p:animEffect transition="out" filter="wipe(left)">
                                      <p:cBhvr>
                                        <p:cTn id="61" dur="500"/>
                                        <p:tgtEl>
                                          <p:spTgt spid="561182"/>
                                        </p:tgtEl>
                                      </p:cBhvr>
                                    </p:animEffect>
                                    <p:set>
                                      <p:cBhvr>
                                        <p:cTn id="62" dur="1" fill="hold">
                                          <p:stCondLst>
                                            <p:cond delay="499"/>
                                          </p:stCondLst>
                                        </p:cTn>
                                        <p:tgtEl>
                                          <p:spTgt spid="561182"/>
                                        </p:tgtEl>
                                        <p:attrNameLst>
                                          <p:attrName>style.visibility</p:attrName>
                                        </p:attrNameLst>
                                      </p:cBhvr>
                                      <p:to>
                                        <p:strVal val="hidden"/>
                                      </p:to>
                                    </p:set>
                                  </p:childTnLst>
                                </p:cTn>
                              </p:par>
                              <p:par>
                                <p:cTn id="63" presetID="22" presetClass="exit" presetSubtype="8" fill="hold" nodeType="withEffect">
                                  <p:stCondLst>
                                    <p:cond delay="0"/>
                                  </p:stCondLst>
                                  <p:childTnLst>
                                    <p:animEffect transition="out" filter="wipe(left)">
                                      <p:cBhvr>
                                        <p:cTn id="64" dur="500"/>
                                        <p:tgtEl>
                                          <p:spTgt spid="561168"/>
                                        </p:tgtEl>
                                      </p:cBhvr>
                                    </p:animEffect>
                                    <p:set>
                                      <p:cBhvr>
                                        <p:cTn id="65" dur="1" fill="hold">
                                          <p:stCondLst>
                                            <p:cond delay="499"/>
                                          </p:stCondLst>
                                        </p:cTn>
                                        <p:tgtEl>
                                          <p:spTgt spid="561168"/>
                                        </p:tgtEl>
                                        <p:attrNameLst>
                                          <p:attrName>style.visibility</p:attrName>
                                        </p:attrNameLst>
                                      </p:cBhvr>
                                      <p:to>
                                        <p:strVal val="hidden"/>
                                      </p:to>
                                    </p:set>
                                  </p:childTnLst>
                                </p:cTn>
                              </p:par>
                              <p:par>
                                <p:cTn id="66" presetID="22" presetClass="exit" presetSubtype="8" fill="hold" nodeType="withEffect">
                                  <p:stCondLst>
                                    <p:cond delay="0"/>
                                  </p:stCondLst>
                                  <p:childTnLst>
                                    <p:animEffect transition="out" filter="wipe(left)">
                                      <p:cBhvr>
                                        <p:cTn id="67" dur="500"/>
                                        <p:tgtEl>
                                          <p:spTgt spid="561169"/>
                                        </p:tgtEl>
                                      </p:cBhvr>
                                    </p:animEffect>
                                    <p:set>
                                      <p:cBhvr>
                                        <p:cTn id="68" dur="1" fill="hold">
                                          <p:stCondLst>
                                            <p:cond delay="499"/>
                                          </p:stCondLst>
                                        </p:cTn>
                                        <p:tgtEl>
                                          <p:spTgt spid="561169"/>
                                        </p:tgtEl>
                                        <p:attrNameLst>
                                          <p:attrName>style.visibility</p:attrName>
                                        </p:attrNameLst>
                                      </p:cBhvr>
                                      <p:to>
                                        <p:strVal val="hidden"/>
                                      </p:to>
                                    </p:set>
                                  </p:childTnLst>
                                </p:cTn>
                              </p:par>
                              <p:par>
                                <p:cTn id="69" presetID="22" presetClass="exit" presetSubtype="8" fill="hold" grpId="1" nodeType="withEffect">
                                  <p:stCondLst>
                                    <p:cond delay="0"/>
                                  </p:stCondLst>
                                  <p:iterate type="lt">
                                    <p:tmPct val="0"/>
                                  </p:iterate>
                                  <p:childTnLst>
                                    <p:animEffect transition="out" filter="wipe(left)">
                                      <p:cBhvr>
                                        <p:cTn id="70" dur="500"/>
                                        <p:tgtEl>
                                          <p:spTgt spid="561159"/>
                                        </p:tgtEl>
                                      </p:cBhvr>
                                    </p:animEffect>
                                    <p:set>
                                      <p:cBhvr>
                                        <p:cTn id="71" dur="1" fill="hold">
                                          <p:stCondLst>
                                            <p:cond delay="499"/>
                                          </p:stCondLst>
                                        </p:cTn>
                                        <p:tgtEl>
                                          <p:spTgt spid="561159"/>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561161"/>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561165"/>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561179"/>
                                        </p:tgtEl>
                                        <p:attrNameLst>
                                          <p:attrName>style.visibility</p:attrName>
                                        </p:attrNameLst>
                                      </p:cBhvr>
                                      <p:to>
                                        <p:strVal val="hidden"/>
                                      </p:to>
                                    </p:se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wipe(left)">
                                      <p:cBhvr>
                                        <p:cTn id="81" dur="500"/>
                                        <p:tgtEl>
                                          <p:spTgt spid="2"/>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561172"/>
                                        </p:tgtEl>
                                        <p:attrNameLst>
                                          <p:attrName>style.visibility</p:attrName>
                                        </p:attrNameLst>
                                      </p:cBhvr>
                                      <p:to>
                                        <p:strVal val="visible"/>
                                      </p:to>
                                    </p:set>
                                    <p:animEffect transition="in" filter="wipe(left)">
                                      <p:cBhvr>
                                        <p:cTn id="84" dur="500"/>
                                        <p:tgtEl>
                                          <p:spTgt spid="561172"/>
                                        </p:tgtEl>
                                      </p:cBhvr>
                                    </p:animEffect>
                                  </p:childTnLst>
                                </p:cTn>
                              </p:par>
                            </p:childTnLst>
                          </p:cTn>
                        </p:par>
                        <p:par>
                          <p:cTn id="85" fill="hold">
                            <p:stCondLst>
                              <p:cond delay="1000"/>
                            </p:stCondLst>
                            <p:childTnLst>
                              <p:par>
                                <p:cTn id="86" presetID="22" presetClass="entr" presetSubtype="8" fill="hold" nodeType="afterEffect">
                                  <p:stCondLst>
                                    <p:cond delay="0"/>
                                  </p:stCondLst>
                                  <p:childTnLst>
                                    <p:set>
                                      <p:cBhvr>
                                        <p:cTn id="87" dur="1" fill="hold">
                                          <p:stCondLst>
                                            <p:cond delay="0"/>
                                          </p:stCondLst>
                                        </p:cTn>
                                        <p:tgtEl>
                                          <p:spTgt spid="561168"/>
                                        </p:tgtEl>
                                        <p:attrNameLst>
                                          <p:attrName>style.visibility</p:attrName>
                                        </p:attrNameLst>
                                      </p:cBhvr>
                                      <p:to>
                                        <p:strVal val="visible"/>
                                      </p:to>
                                    </p:set>
                                    <p:animEffect transition="in" filter="wipe(left)">
                                      <p:cBhvr>
                                        <p:cTn id="88" dur="500"/>
                                        <p:tgtEl>
                                          <p:spTgt spid="561168"/>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561170"/>
                                        </p:tgtEl>
                                        <p:attrNameLst>
                                          <p:attrName>style.visibility</p:attrName>
                                        </p:attrNameLst>
                                      </p:cBhvr>
                                      <p:to>
                                        <p:strVal val="visible"/>
                                      </p:to>
                                    </p:set>
                                    <p:animEffect transition="in" filter="wipe(left)">
                                      <p:cBhvr>
                                        <p:cTn id="91" dur="500"/>
                                        <p:tgtEl>
                                          <p:spTgt spid="561170"/>
                                        </p:tgtEl>
                                      </p:cBhvr>
                                    </p:animEffect>
                                  </p:childTnLst>
                                </p:cTn>
                              </p:par>
                            </p:childTnLst>
                          </p:cTn>
                        </p:par>
                        <p:par>
                          <p:cTn id="92" fill="hold">
                            <p:stCondLst>
                              <p:cond delay="1500"/>
                            </p:stCondLst>
                            <p:childTnLst>
                              <p:par>
                                <p:cTn id="93" presetID="22" presetClass="entr" presetSubtype="8" fill="hold" nodeType="afterEffect">
                                  <p:stCondLst>
                                    <p:cond delay="0"/>
                                  </p:stCondLst>
                                  <p:childTnLst>
                                    <p:set>
                                      <p:cBhvr>
                                        <p:cTn id="94" dur="1" fill="hold">
                                          <p:stCondLst>
                                            <p:cond delay="0"/>
                                          </p:stCondLst>
                                        </p:cTn>
                                        <p:tgtEl>
                                          <p:spTgt spid="561169"/>
                                        </p:tgtEl>
                                        <p:attrNameLst>
                                          <p:attrName>style.visibility</p:attrName>
                                        </p:attrNameLst>
                                      </p:cBhvr>
                                      <p:to>
                                        <p:strVal val="visible"/>
                                      </p:to>
                                    </p:set>
                                    <p:animEffect transition="in" filter="wipe(left)">
                                      <p:cBhvr>
                                        <p:cTn id="95" dur="500"/>
                                        <p:tgtEl>
                                          <p:spTgt spid="561169"/>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561177"/>
                                        </p:tgtEl>
                                        <p:attrNameLst>
                                          <p:attrName>style.visibility</p:attrName>
                                        </p:attrNameLst>
                                      </p:cBhvr>
                                      <p:to>
                                        <p:strVal val="visible"/>
                                      </p:to>
                                    </p:set>
                                    <p:animEffect transition="in" filter="wipe(left)">
                                      <p:cBhvr>
                                        <p:cTn id="98" dur="500"/>
                                        <p:tgtEl>
                                          <p:spTgt spid="56117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wipe(left)">
                                      <p:cBhvr>
                                        <p:cTn id="103" dur="500"/>
                                        <p:tgtEl>
                                          <p:spTgt spid="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6"/>
                                        </p:tgtEl>
                                        <p:attrNameLst>
                                          <p:attrName>style.visibility</p:attrName>
                                        </p:attrNameLst>
                                      </p:cBhvr>
                                      <p:to>
                                        <p:strVal val="visible"/>
                                      </p:to>
                                    </p:set>
                                    <p:animEffect transition="in" filter="wipe(left)">
                                      <p:cBhvr>
                                        <p:cTn id="10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p:bldP spid="561159" grpId="0" animBg="1"/>
      <p:bldP spid="561159" grpId="1" animBg="1"/>
      <p:bldP spid="561161" grpId="0" animBg="1"/>
      <p:bldP spid="561161" grpId="1" animBg="1"/>
      <p:bldP spid="561165" grpId="0" animBg="1"/>
      <p:bldP spid="561165" grpId="1" animBg="1"/>
      <p:bldP spid="561170" grpId="0" animBg="1"/>
      <p:bldP spid="561172" grpId="0" animBg="1"/>
      <p:bldP spid="561173" grpId="0" animBg="1"/>
      <p:bldP spid="561173" grpId="1" animBg="1"/>
      <p:bldP spid="561174" grpId="0"/>
      <p:bldP spid="561174" grpId="1"/>
      <p:bldP spid="561176" grpId="0"/>
      <p:bldP spid="561177" grpId="0" animBg="1"/>
      <p:bldP spid="561179" grpId="0" animBg="1"/>
      <p:bldP spid="561179" grpId="1" animBg="1"/>
      <p:bldP spid="56117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
          <p:cNvSpPr>
            <a:spLocks noGrp="1" noChangeArrowheads="1"/>
          </p:cNvSpPr>
          <p:nvPr>
            <p:ph type="title"/>
          </p:nvPr>
        </p:nvSpPr>
        <p:spPr>
          <a:xfrm>
            <a:off x="5580063" y="312738"/>
            <a:ext cx="3106737" cy="523875"/>
          </a:xfrm>
        </p:spPr>
        <p:txBody>
          <a:bodyPr>
            <a:spAutoFit/>
          </a:bodyPr>
          <a:lstStyle/>
          <a:p>
            <a:pPr eaLnBrk="1" hangingPunct="1"/>
            <a:r>
              <a:rPr lang="en-GB" altLang="zh-CN" smtClean="0"/>
              <a:t>为什么</a:t>
            </a:r>
            <a:r>
              <a:rPr altLang="en-GB" smtClean="0"/>
              <a:t>学习</a:t>
            </a:r>
            <a:r>
              <a:rPr lang="en-GB" smtClean="0"/>
              <a:t>Java</a:t>
            </a:r>
            <a:endParaRPr smtClean="0"/>
          </a:p>
        </p:txBody>
      </p:sp>
      <p:sp>
        <p:nvSpPr>
          <p:cNvPr id="28675" name="Rectangle 3"/>
          <p:cNvSpPr>
            <a:spLocks noGrp="1" noChangeArrowheads="1"/>
          </p:cNvSpPr>
          <p:nvPr>
            <p:ph type="body" sz="half" idx="1"/>
          </p:nvPr>
        </p:nvSpPr>
        <p:spPr>
          <a:xfrm>
            <a:off x="755650" y="1276350"/>
            <a:ext cx="7602564" cy="5248275"/>
          </a:xfrm>
        </p:spPr>
        <p:txBody>
          <a:bodyPr/>
          <a:lstStyle/>
          <a:p>
            <a:pPr eaLnBrk="1" hangingPunct="1"/>
            <a:r>
              <a:rPr lang="en-US" altLang="zh-CN" dirty="0" smtClean="0"/>
              <a:t>Java</a:t>
            </a:r>
            <a:r>
              <a:rPr lang="zh-CN" altLang="en-US" dirty="0" smtClean="0"/>
              <a:t>是</a:t>
            </a:r>
            <a:r>
              <a:rPr lang="en-US" altLang="zh-CN" dirty="0" smtClean="0"/>
              <a:t>Sun Microsystems</a:t>
            </a:r>
            <a:r>
              <a:rPr lang="zh-CN" altLang="en-US" dirty="0" smtClean="0"/>
              <a:t>于</a:t>
            </a:r>
            <a:r>
              <a:rPr lang="en-US" altLang="zh-CN" dirty="0" smtClean="0"/>
              <a:t>1995</a:t>
            </a:r>
            <a:r>
              <a:rPr lang="zh-CN" altLang="en-US" dirty="0" smtClean="0"/>
              <a:t>年推出的高级编程语言</a:t>
            </a:r>
            <a:endParaRPr lang="zh-CN" altLang="en-US" dirty="0" smtClean="0"/>
          </a:p>
          <a:p>
            <a:pPr eaLnBrk="1" hangingPunct="1"/>
            <a:r>
              <a:rPr lang="en-US" altLang="zh-CN" dirty="0" smtClean="0"/>
              <a:t>Java </a:t>
            </a:r>
            <a:r>
              <a:rPr lang="zh-CN" altLang="en-US" dirty="0" smtClean="0"/>
              <a:t>领域的</a:t>
            </a:r>
            <a:r>
              <a:rPr lang="en-US" altLang="zh-CN" dirty="0" err="1" smtClean="0"/>
              <a:t>JavaSE</a:t>
            </a:r>
            <a:r>
              <a:rPr lang="zh-CN" altLang="en-US" dirty="0" smtClean="0"/>
              <a:t>、</a:t>
            </a:r>
            <a:r>
              <a:rPr lang="en-US" altLang="zh-CN" dirty="0" err="1" smtClean="0"/>
              <a:t>JavaEE</a:t>
            </a:r>
            <a:r>
              <a:rPr lang="zh-CN" altLang="en-US" dirty="0" smtClean="0"/>
              <a:t>技术已发展成为同</a:t>
            </a:r>
            <a:r>
              <a:rPr lang="en-US" altLang="zh-CN" dirty="0" smtClean="0"/>
              <a:t>C#</a:t>
            </a:r>
            <a:r>
              <a:rPr lang="zh-CN" altLang="en-US" dirty="0" smtClean="0"/>
              <a:t>和</a:t>
            </a:r>
            <a:r>
              <a:rPr lang="en-US" altLang="zh-CN" dirty="0" smtClean="0"/>
              <a:t>.NET</a:t>
            </a:r>
            <a:r>
              <a:rPr lang="zh-CN" altLang="en-US" dirty="0" smtClean="0"/>
              <a:t>平分天下的应用软件开发平台和技术</a:t>
            </a:r>
            <a:endParaRPr lang="zh-CN" altLang="en-US" dirty="0" smtClean="0"/>
          </a:p>
          <a:p>
            <a:pPr eaLnBrk="1" hangingPunct="1"/>
            <a:endParaRPr lang="zh-CN" altLang="en-US" dirty="0" smtClean="0"/>
          </a:p>
        </p:txBody>
      </p:sp>
      <p:pic>
        <p:nvPicPr>
          <p:cNvPr id="12" name="Picture 12" descr="images1"/>
          <p:cNvPicPr>
            <a:picLocks noGrp="1" noChangeAspect="1" noChangeArrowheads="1"/>
          </p:cNvPicPr>
          <p:nvPr>
            <p:ph sz="quarter" idx="3"/>
          </p:nvPr>
        </p:nvPicPr>
        <p:blipFill>
          <a:blip r:embed="rId1"/>
          <a:srcRect/>
          <a:stretch>
            <a:fillRect/>
          </a:stretch>
        </p:blipFill>
        <p:spPr>
          <a:xfrm>
            <a:off x="4746625" y="4986338"/>
            <a:ext cx="1270000" cy="1322387"/>
          </a:xfrm>
        </p:spPr>
      </p:pic>
      <p:sp>
        <p:nvSpPr>
          <p:cNvPr id="13" name="Text Box 6"/>
          <p:cNvSpPr txBox="1">
            <a:spLocks noChangeArrowheads="1"/>
          </p:cNvSpPr>
          <p:nvPr/>
        </p:nvSpPr>
        <p:spPr bwMode="auto">
          <a:xfrm>
            <a:off x="4016375" y="5464175"/>
            <a:ext cx="565150" cy="366713"/>
          </a:xfrm>
          <a:prstGeom prst="rect">
            <a:avLst/>
          </a:prstGeom>
          <a:noFill/>
          <a:ln w="9525" algn="ctr">
            <a:noFill/>
            <a:miter lim="800000"/>
          </a:ln>
        </p:spPr>
        <p:txBody>
          <a:bodyPr wrap="none">
            <a:spAutoFit/>
          </a:bodyPr>
          <a:lstStyle/>
          <a:p>
            <a:pPr marL="342900" indent="-342900">
              <a:spcBef>
                <a:spcPct val="20000"/>
              </a:spcBef>
              <a:buClr>
                <a:srgbClr val="339966"/>
              </a:buClr>
              <a:buFont typeface="Wingdings" panose="05000000000000000000" pitchFamily="2" charset="2"/>
              <a:buNone/>
            </a:pPr>
            <a:r>
              <a:rPr lang="en-US" altLang="zh-CN" b="1">
                <a:ea typeface="黑体" panose="02010609060101010101" pitchFamily="2" charset="-122"/>
              </a:rPr>
              <a:t>PK.</a:t>
            </a:r>
            <a:endParaRPr lang="en-US" altLang="zh-CN" b="1">
              <a:ea typeface="黑体" panose="02010609060101010101" pitchFamily="2" charset="-122"/>
            </a:endParaRPr>
          </a:p>
        </p:txBody>
      </p:sp>
      <p:sp>
        <p:nvSpPr>
          <p:cNvPr id="14" name="Text Box 7"/>
          <p:cNvSpPr txBox="1">
            <a:spLocks noChangeArrowheads="1"/>
          </p:cNvSpPr>
          <p:nvPr/>
        </p:nvSpPr>
        <p:spPr bwMode="auto">
          <a:xfrm>
            <a:off x="3925888" y="3563938"/>
            <a:ext cx="565150" cy="366712"/>
          </a:xfrm>
          <a:prstGeom prst="rect">
            <a:avLst/>
          </a:prstGeom>
          <a:noFill/>
          <a:ln w="9525" algn="ctr">
            <a:noFill/>
            <a:miter lim="800000"/>
          </a:ln>
        </p:spPr>
        <p:txBody>
          <a:bodyPr wrap="none">
            <a:spAutoFit/>
          </a:bodyPr>
          <a:lstStyle/>
          <a:p>
            <a:pPr marL="342900" indent="-342900">
              <a:spcBef>
                <a:spcPct val="20000"/>
              </a:spcBef>
              <a:buClr>
                <a:srgbClr val="339966"/>
              </a:buClr>
              <a:buFont typeface="Wingdings" panose="05000000000000000000" pitchFamily="2" charset="2"/>
              <a:buNone/>
            </a:pPr>
            <a:r>
              <a:rPr lang="en-US" altLang="zh-CN" b="1">
                <a:ea typeface="黑体" panose="02010609060101010101" pitchFamily="2" charset="-122"/>
              </a:rPr>
              <a:t>PK.</a:t>
            </a:r>
            <a:endParaRPr lang="en-US" altLang="zh-CN" b="1">
              <a:ea typeface="黑体" panose="02010609060101010101" pitchFamily="2" charset="-122"/>
            </a:endParaRPr>
          </a:p>
        </p:txBody>
      </p:sp>
      <p:pic>
        <p:nvPicPr>
          <p:cNvPr id="15" name="Picture 13" descr="images"/>
          <p:cNvPicPr>
            <a:picLocks noChangeAspect="1" noChangeArrowheads="1"/>
          </p:cNvPicPr>
          <p:nvPr/>
        </p:nvPicPr>
        <p:blipFill>
          <a:blip r:embed="rId2"/>
          <a:srcRect/>
          <a:stretch>
            <a:fillRect/>
          </a:stretch>
        </p:blipFill>
        <p:spPr bwMode="auto">
          <a:xfrm>
            <a:off x="2914650" y="3067050"/>
            <a:ext cx="731838" cy="1360488"/>
          </a:xfrm>
          <a:prstGeom prst="rect">
            <a:avLst/>
          </a:prstGeom>
          <a:noFill/>
          <a:ln w="9525">
            <a:noFill/>
            <a:miter lim="800000"/>
            <a:headEnd/>
            <a:tailEnd/>
          </a:ln>
        </p:spPr>
      </p:pic>
      <p:pic>
        <p:nvPicPr>
          <p:cNvPr id="16" name="Picture 15" descr="1-5"/>
          <p:cNvPicPr>
            <a:picLocks noChangeAspect="1" noChangeArrowheads="1"/>
          </p:cNvPicPr>
          <p:nvPr/>
        </p:nvPicPr>
        <p:blipFill>
          <a:blip r:embed="rId3"/>
          <a:srcRect/>
          <a:stretch>
            <a:fillRect/>
          </a:stretch>
        </p:blipFill>
        <p:spPr bwMode="auto">
          <a:xfrm>
            <a:off x="2195513" y="5138738"/>
            <a:ext cx="1655762" cy="1017587"/>
          </a:xfrm>
          <a:prstGeom prst="rect">
            <a:avLst/>
          </a:prstGeom>
          <a:noFill/>
          <a:ln w="9525">
            <a:noFill/>
            <a:miter lim="800000"/>
            <a:headEnd/>
            <a:tailEnd/>
          </a:ln>
        </p:spPr>
      </p:pic>
      <p:pic>
        <p:nvPicPr>
          <p:cNvPr id="17" name="Picture 16" descr="cslogo"/>
          <p:cNvPicPr>
            <a:picLocks noChangeAspect="1" noChangeArrowheads="1"/>
          </p:cNvPicPr>
          <p:nvPr/>
        </p:nvPicPr>
        <p:blipFill>
          <a:blip r:embed="rId4"/>
          <a:srcRect/>
          <a:stretch>
            <a:fillRect/>
          </a:stretch>
        </p:blipFill>
        <p:spPr bwMode="auto">
          <a:xfrm>
            <a:off x="4772025" y="3228975"/>
            <a:ext cx="1150938" cy="1036638"/>
          </a:xfrm>
          <a:prstGeom prst="rect">
            <a:avLst/>
          </a:prstGeom>
          <a:noFill/>
          <a:ln w="9525">
            <a:noFill/>
            <a:miter lim="800000"/>
            <a:headEnd/>
            <a:tailEnd/>
          </a:ln>
        </p:spPr>
      </p:pic>
      <p:sp>
        <p:nvSpPr>
          <p:cNvPr id="11" name="灯片编号占位符 2"/>
          <p:cNvSpPr txBox="1"/>
          <p:nvPr/>
        </p:nvSpPr>
        <p:spPr>
          <a:xfrm>
            <a:off x="6938963" y="6421438"/>
            <a:ext cx="21336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r">
              <a:defRPr/>
            </a:pPr>
            <a:fld id="{20A3C244-A2EA-421B-AA84-7941BACD046B}" type="slidenum">
              <a:rPr lang="zh-CN" altLang="en-US" sz="1200">
                <a:ea typeface="黑体" panose="02010609060101010101" pitchFamily="2" charset="-122"/>
              </a:rPr>
            </a:fld>
            <a:r>
              <a:rPr lang="en-US" altLang="zh-CN" sz="1200" dirty="0">
                <a:ea typeface="黑体" panose="02010609060101010101" pitchFamily="2" charset="-122"/>
              </a:rPr>
              <a:t>/49</a:t>
            </a:r>
            <a:endParaRPr lang="zh-CN" altLang="en-US" sz="1200" dirty="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checkerboard(across)">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checkerboard(across)">
                                      <p:cBhvr>
                                        <p:cTn id="20" dur="500"/>
                                        <p:tgtEl>
                                          <p:spTgt spid="16"/>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par>
                          <p:cTn id="25" fill="hold">
                            <p:stCondLst>
                              <p:cond delay="1000"/>
                            </p:stCondLst>
                            <p:childTnLst>
                              <p:par>
                                <p:cTn id="26" presetID="5" presetClass="entr" presetSubtype="1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heckerboard(across)">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4228" name="Picture 4"/>
          <p:cNvPicPr>
            <a:picLocks noChangeAspect="1" noChangeArrowheads="1"/>
          </p:cNvPicPr>
          <p:nvPr/>
        </p:nvPicPr>
        <p:blipFill>
          <a:blip r:embed="rId1"/>
          <a:srcRect/>
          <a:stretch>
            <a:fillRect/>
          </a:stretch>
        </p:blipFill>
        <p:spPr bwMode="auto">
          <a:xfrm>
            <a:off x="4859338" y="3143250"/>
            <a:ext cx="3889375" cy="3095625"/>
          </a:xfrm>
          <a:prstGeom prst="rect">
            <a:avLst/>
          </a:prstGeom>
          <a:noFill/>
          <a:ln w="9525">
            <a:noFill/>
            <a:miter lim="800000"/>
            <a:headEnd/>
            <a:tailEnd/>
          </a:ln>
        </p:spPr>
      </p:pic>
      <p:pic>
        <p:nvPicPr>
          <p:cNvPr id="564229" name="Picture 5"/>
          <p:cNvPicPr>
            <a:picLocks noChangeAspect="1" noChangeArrowheads="1"/>
          </p:cNvPicPr>
          <p:nvPr/>
        </p:nvPicPr>
        <p:blipFill>
          <a:blip r:embed="rId2"/>
          <a:srcRect/>
          <a:stretch>
            <a:fillRect/>
          </a:stretch>
        </p:blipFill>
        <p:spPr bwMode="auto">
          <a:xfrm>
            <a:off x="684213" y="3143250"/>
            <a:ext cx="3887787" cy="3097213"/>
          </a:xfrm>
          <a:prstGeom prst="rect">
            <a:avLst/>
          </a:prstGeom>
          <a:noFill/>
          <a:ln w="9525">
            <a:noFill/>
            <a:miter lim="800000"/>
            <a:headEnd/>
            <a:tailEnd/>
          </a:ln>
        </p:spPr>
      </p:pic>
      <p:sp>
        <p:nvSpPr>
          <p:cNvPr id="29700" name="标题 1"/>
          <p:cNvSpPr>
            <a:spLocks noGrp="1"/>
          </p:cNvSpPr>
          <p:nvPr>
            <p:ph type="title"/>
          </p:nvPr>
        </p:nvSpPr>
        <p:spPr>
          <a:xfrm>
            <a:off x="6156325" y="285750"/>
            <a:ext cx="2808288" cy="523875"/>
          </a:xfrm>
        </p:spPr>
        <p:txBody>
          <a:bodyPr/>
          <a:lstStyle/>
          <a:p>
            <a:pPr eaLnBrk="1" hangingPunct="1"/>
            <a:r>
              <a:rPr lang="en-US" altLang="zh-CN" smtClean="0">
                <a:solidFill>
                  <a:srgbClr val="121F55"/>
                </a:solidFill>
              </a:rPr>
              <a:t>Java</a:t>
            </a:r>
            <a:r>
              <a:rPr smtClean="0">
                <a:solidFill>
                  <a:srgbClr val="121F55"/>
                </a:solidFill>
              </a:rPr>
              <a:t>可以做什么 </a:t>
            </a:r>
            <a:endParaRPr smtClean="0">
              <a:solidFill>
                <a:srgbClr val="121F55"/>
              </a:solidFill>
            </a:endParaRPr>
          </a:p>
        </p:txBody>
      </p:sp>
      <p:sp>
        <p:nvSpPr>
          <p:cNvPr id="5" name="内容占位符 4"/>
          <p:cNvSpPr>
            <a:spLocks noGrp="1"/>
          </p:cNvSpPr>
          <p:nvPr>
            <p:ph idx="1"/>
          </p:nvPr>
        </p:nvSpPr>
        <p:spPr>
          <a:xfrm>
            <a:off x="784225" y="1214438"/>
            <a:ext cx="7645400" cy="5143500"/>
          </a:xfrm>
        </p:spPr>
        <p:txBody>
          <a:bodyPr/>
          <a:lstStyle/>
          <a:p>
            <a:pPr eaLnBrk="1" hangingPunct="1">
              <a:defRPr/>
            </a:pPr>
            <a:r>
              <a:rPr lang="zh-CN" altLang="en-US" dirty="0" smtClean="0"/>
              <a:t>开发桌面应用程序    </a:t>
            </a:r>
            <a:endParaRPr lang="zh-CN" altLang="en-US" dirty="0" smtClean="0"/>
          </a:p>
          <a:p>
            <a:pPr lvl="1" eaLnBrk="1" hangingPunct="1">
              <a:defRPr/>
            </a:pPr>
            <a:r>
              <a:rPr lang="zh-CN" altLang="en-US" dirty="0" smtClean="0"/>
              <a:t>银行软件、商场结算软件</a:t>
            </a:r>
            <a:endParaRPr lang="zh-CN" altLang="en-US" dirty="0" smtClean="0"/>
          </a:p>
          <a:p>
            <a:pPr eaLnBrk="1" hangingPunct="1">
              <a:defRPr/>
            </a:pPr>
            <a:r>
              <a:rPr lang="zh-CN" altLang="en-US" dirty="0" smtClean="0"/>
              <a:t>开发面向</a:t>
            </a:r>
            <a:r>
              <a:rPr lang="en-US" altLang="zh-CN" dirty="0" smtClean="0"/>
              <a:t>Internet</a:t>
            </a:r>
            <a:r>
              <a:rPr lang="zh-CN" altLang="en-US" dirty="0" smtClean="0"/>
              <a:t>的应用程序 </a:t>
            </a:r>
            <a:endParaRPr lang="zh-CN" altLang="en-US" dirty="0" smtClean="0"/>
          </a:p>
          <a:p>
            <a:pPr lvl="1" eaLnBrk="1" hangingPunct="1">
              <a:defRPr/>
            </a:pPr>
            <a:r>
              <a:rPr lang="zh-CN" altLang="en-US" dirty="0" smtClean="0"/>
              <a:t>网上数码商城、阿里巴巴、易趣网</a:t>
            </a:r>
            <a:endParaRPr lang="zh-CN" altLang="en-US" dirty="0" smtClean="0"/>
          </a:p>
          <a:p>
            <a:pPr eaLnBrk="1" hangingPunct="1">
              <a:defRPr/>
            </a:pPr>
            <a:endParaRPr lang="zh-CN" altLang="en-US" dirty="0" smtClean="0"/>
          </a:p>
          <a:p>
            <a:pPr eaLnBrk="1" hangingPunct="1">
              <a:defRPr/>
            </a:pPr>
            <a:endParaRPr lang="zh-CN" altLang="en-US" dirty="0"/>
          </a:p>
        </p:txBody>
      </p:sp>
      <p:grpSp>
        <p:nvGrpSpPr>
          <p:cNvPr id="2" name="组合 13"/>
          <p:cNvGrpSpPr/>
          <p:nvPr/>
        </p:nvGrpSpPr>
        <p:grpSpPr bwMode="auto">
          <a:xfrm>
            <a:off x="2573338" y="6384925"/>
            <a:ext cx="372745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9710" name="Picture 8" descr="说话气泡new"/>
            <p:cNvPicPr>
              <a:picLocks noChangeAspect="1" noChangeArrowheads="1"/>
            </p:cNvPicPr>
            <p:nvPr/>
          </p:nvPicPr>
          <p:blipFill>
            <a:blip r:embed="rId3"/>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18" name="TextBox 17"/>
            <p:cNvSpPr txBox="1"/>
            <p:nvPr/>
          </p:nvSpPr>
          <p:spPr bwMode="auto">
            <a:xfrm>
              <a:off x="4332980" y="5187962"/>
              <a:ext cx="2854599"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 </a:t>
              </a:r>
              <a:r>
                <a:rPr lang="en-US" altLang="zh-CN" sz="1600" b="1" spc="300" dirty="0">
                  <a:solidFill>
                    <a:srgbClr val="FBFFFE"/>
                  </a:solidFill>
                  <a:latin typeface="微软雅黑" panose="020B0503020204020204" pitchFamily="34" charset="-122"/>
                  <a:ea typeface="微软雅黑" panose="020B0503020204020204" pitchFamily="34" charset="-122"/>
                </a:rPr>
                <a:t>Java2D Demo</a:t>
              </a:r>
              <a:endParaRPr lang="en-US" altLang="zh-CN" sz="1600" b="1" spc="300" dirty="0">
                <a:solidFill>
                  <a:srgbClr val="FBFFFE"/>
                </a:solidFill>
                <a:latin typeface="微软雅黑" panose="020B0503020204020204" pitchFamily="34" charset="-122"/>
                <a:ea typeface="微软雅黑" panose="020B0503020204020204" pitchFamily="34" charset="-122"/>
              </a:endParaRPr>
            </a:p>
          </p:txBody>
        </p:sp>
      </p:grpSp>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wipe(left)">
                                      <p:cBhvr>
                                        <p:cTn id="14" dur="500"/>
                                        <p:tgtEl>
                                          <p:spTgt spid="5">
                                            <p:txEl>
                                              <p:pRg st="2" end="2"/>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par>
                          <p:cTn id="18" fill="hold">
                            <p:stCondLst>
                              <p:cond delay="1000"/>
                            </p:stCondLst>
                            <p:childTnLst>
                              <p:par>
                                <p:cTn id="19" presetID="5" presetClass="entr" presetSubtype="10" fill="hold" nodeType="afterEffect">
                                  <p:stCondLst>
                                    <p:cond delay="0"/>
                                  </p:stCondLst>
                                  <p:childTnLst>
                                    <p:set>
                                      <p:cBhvr>
                                        <p:cTn id="20" dur="1" fill="hold">
                                          <p:stCondLst>
                                            <p:cond delay="0"/>
                                          </p:stCondLst>
                                        </p:cTn>
                                        <p:tgtEl>
                                          <p:spTgt spid="564229"/>
                                        </p:tgtEl>
                                        <p:attrNameLst>
                                          <p:attrName>style.visibility</p:attrName>
                                        </p:attrNameLst>
                                      </p:cBhvr>
                                      <p:to>
                                        <p:strVal val="visible"/>
                                      </p:to>
                                    </p:set>
                                    <p:animEffect transition="in" filter="checkerboard(across)">
                                      <p:cBhvr>
                                        <p:cTn id="21" dur="500"/>
                                        <p:tgtEl>
                                          <p:spTgt spid="564229"/>
                                        </p:tgtEl>
                                      </p:cBhvr>
                                    </p:animEffect>
                                  </p:childTnLst>
                                </p:cTn>
                              </p:par>
                            </p:childTnLst>
                          </p:cTn>
                        </p:par>
                        <p:par>
                          <p:cTn id="22" fill="hold">
                            <p:stCondLst>
                              <p:cond delay="1500"/>
                            </p:stCondLst>
                            <p:childTnLst>
                              <p:par>
                                <p:cTn id="23" presetID="5" presetClass="entr" presetSubtype="10" fill="hold" nodeType="afterEffect">
                                  <p:stCondLst>
                                    <p:cond delay="0"/>
                                  </p:stCondLst>
                                  <p:childTnLst>
                                    <p:set>
                                      <p:cBhvr>
                                        <p:cTn id="24" dur="1" fill="hold">
                                          <p:stCondLst>
                                            <p:cond delay="0"/>
                                          </p:stCondLst>
                                        </p:cTn>
                                        <p:tgtEl>
                                          <p:spTgt spid="564228"/>
                                        </p:tgtEl>
                                        <p:attrNameLst>
                                          <p:attrName>style.visibility</p:attrName>
                                        </p:attrNameLst>
                                      </p:cBhvr>
                                      <p:to>
                                        <p:strVal val="visible"/>
                                      </p:to>
                                    </p:set>
                                    <p:animEffect transition="in" filter="checkerboard(across)">
                                      <p:cBhvr>
                                        <p:cTn id="25" dur="500"/>
                                        <p:tgtEl>
                                          <p:spTgt spid="564228"/>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
          <p:cNvSpPr>
            <a:spLocks noGrp="1" noChangeArrowheads="1"/>
          </p:cNvSpPr>
          <p:nvPr>
            <p:ph type="title"/>
          </p:nvPr>
        </p:nvSpPr>
        <p:spPr>
          <a:xfrm>
            <a:off x="5580063" y="285750"/>
            <a:ext cx="3384550" cy="523875"/>
          </a:xfrm>
        </p:spPr>
        <p:txBody>
          <a:bodyPr/>
          <a:lstStyle/>
          <a:p>
            <a:pPr eaLnBrk="1" hangingPunct="1"/>
            <a:r>
              <a:rPr lang="en-US" smtClean="0">
                <a:solidFill>
                  <a:srgbClr val="121F55"/>
                </a:solidFill>
              </a:rPr>
              <a:t>Java</a:t>
            </a:r>
            <a:r>
              <a:rPr smtClean="0">
                <a:solidFill>
                  <a:srgbClr val="121F55"/>
                </a:solidFill>
              </a:rPr>
              <a:t>技术平台简介</a:t>
            </a:r>
            <a:endParaRPr smtClean="0">
              <a:solidFill>
                <a:srgbClr val="121F55"/>
              </a:solidFill>
            </a:endParaRPr>
          </a:p>
        </p:txBody>
      </p:sp>
      <p:sp>
        <p:nvSpPr>
          <p:cNvPr id="566275" name="Rectangle 3"/>
          <p:cNvSpPr>
            <a:spLocks noGrp="1" noChangeArrowheads="1"/>
          </p:cNvSpPr>
          <p:nvPr>
            <p:ph idx="1"/>
          </p:nvPr>
        </p:nvSpPr>
        <p:spPr>
          <a:xfrm>
            <a:off x="784225" y="1214438"/>
            <a:ext cx="7645400" cy="5143500"/>
          </a:xfrm>
        </p:spPr>
        <p:txBody>
          <a:bodyPr/>
          <a:lstStyle/>
          <a:p>
            <a:pPr eaLnBrk="1" hangingPunct="1">
              <a:defRPr/>
            </a:pPr>
            <a:r>
              <a:rPr lang="en-US" altLang="zh-CN" smtClean="0"/>
              <a:t>Java SE</a:t>
            </a:r>
            <a:r>
              <a:rPr lang="zh-CN" altLang="en-US" smtClean="0"/>
              <a:t>：标准版</a:t>
            </a:r>
            <a:endParaRPr lang="en-US" altLang="zh-CN" smtClean="0"/>
          </a:p>
          <a:p>
            <a:pPr lvl="1" eaLnBrk="1" hangingPunct="1">
              <a:defRPr/>
            </a:pPr>
            <a:r>
              <a:rPr lang="en-US" smtClean="0"/>
              <a:t>Java</a:t>
            </a:r>
            <a:r>
              <a:rPr lang="zh-CN" altLang="en-US" smtClean="0"/>
              <a:t>技术的基础和核心</a:t>
            </a:r>
            <a:endParaRPr lang="en-US" altLang="zh-CN" smtClean="0"/>
          </a:p>
          <a:p>
            <a:pPr lvl="1" eaLnBrk="1" hangingPunct="1">
              <a:defRPr/>
            </a:pPr>
            <a:r>
              <a:rPr lang="zh-CN" altLang="en-US" smtClean="0"/>
              <a:t>主要用于开发桌面应用程序</a:t>
            </a:r>
            <a:endParaRPr lang="en-US" altLang="zh-CN" smtClean="0"/>
          </a:p>
          <a:p>
            <a:pPr eaLnBrk="1" hangingPunct="1">
              <a:defRPr/>
            </a:pPr>
            <a:r>
              <a:rPr lang="en-US" altLang="zh-CN" smtClean="0"/>
              <a:t>Java EE</a:t>
            </a:r>
            <a:r>
              <a:rPr lang="zh-CN" altLang="en-US" smtClean="0"/>
              <a:t>：企业版</a:t>
            </a:r>
            <a:endParaRPr lang="en-US" altLang="zh-CN" smtClean="0"/>
          </a:p>
          <a:p>
            <a:pPr lvl="1" eaLnBrk="1" hangingPunct="1">
              <a:defRPr/>
            </a:pPr>
            <a:r>
              <a:rPr lang="zh-CN" altLang="en-US" smtClean="0"/>
              <a:t>提供了企业级应用开发的完整解决方案</a:t>
            </a:r>
            <a:endParaRPr lang="en-US" altLang="zh-CN" smtClean="0"/>
          </a:p>
          <a:p>
            <a:pPr lvl="1" eaLnBrk="1" hangingPunct="1">
              <a:defRPr/>
            </a:pPr>
            <a:r>
              <a:rPr lang="zh-CN" altLang="en-US" smtClean="0"/>
              <a:t>很多的网站都是采用</a:t>
            </a:r>
            <a:r>
              <a:rPr lang="en-US" smtClean="0"/>
              <a:t>Java EE</a:t>
            </a:r>
            <a:r>
              <a:rPr lang="zh-CN" altLang="en-US" smtClean="0"/>
              <a:t>技术开发</a:t>
            </a:r>
            <a:endParaRPr lang="en-US" altLang="zh-CN" smtClean="0"/>
          </a:p>
          <a:p>
            <a:pPr lvl="1" eaLnBrk="1" hangingPunct="1">
              <a:defRPr/>
            </a:pPr>
            <a:endParaRPr lang="en-US" altLang="zh-CN" smtClean="0"/>
          </a:p>
          <a:p>
            <a:pPr eaLnBrk="1" hangingPunct="1">
              <a:defRPr/>
            </a:pPr>
            <a:endParaRPr lang="en-US" altLang="zh-CN" smtClean="0"/>
          </a:p>
          <a:p>
            <a:pPr eaLnBrk="1" hangingPunct="1">
              <a:defRPr/>
            </a:pPr>
            <a:endParaRPr lang="zh-CN" altLang="en-US" dirty="0"/>
          </a:p>
        </p:txBody>
      </p:sp>
      <p:sp>
        <p:nvSpPr>
          <p:cNvPr id="30724"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pPr algn="ctr"/>
            <a:endParaRPr lang="zh-CN" altLang="en-US">
              <a:ea typeface="黑体" panose="02010609060101010101" pitchFamily="2" charset="-122"/>
            </a:endParaRPr>
          </a:p>
        </p:txBody>
      </p:sp>
      <p:graphicFrame>
        <p:nvGraphicFramePr>
          <p:cNvPr id="30725" name="Object 1"/>
          <p:cNvGraphicFramePr>
            <a:graphicFrameLocks noChangeAspect="1"/>
          </p:cNvGraphicFramePr>
          <p:nvPr/>
        </p:nvGraphicFramePr>
        <p:xfrm>
          <a:off x="3357563" y="4198938"/>
          <a:ext cx="2143125" cy="2417762"/>
        </p:xfrm>
        <a:graphic>
          <a:graphicData uri="http://schemas.openxmlformats.org/presentationml/2006/ole">
            <mc:AlternateContent xmlns:mc="http://schemas.openxmlformats.org/markup-compatibility/2006">
              <mc:Choice xmlns:v="urn:schemas-microsoft-com:vml" Requires="v">
                <p:oleObj spid="_x0000_s3073" name="Picture" r:id="rId1" imgW="1343660" imgH="1518285" progId="Word.Picture.8">
                  <p:embed/>
                </p:oleObj>
              </mc:Choice>
              <mc:Fallback>
                <p:oleObj name="Picture" r:id="rId1" imgW="1343660" imgH="1518285" progId="Word.Picture.8">
                  <p:embed/>
                  <p:pic>
                    <p:nvPicPr>
                      <p:cNvPr id="0" name="图片 3072"/>
                      <p:cNvPicPr>
                        <a:picLocks noChangeAspect="1"/>
                      </p:cNvPicPr>
                      <p:nvPr/>
                    </p:nvPicPr>
                    <p:blipFill>
                      <a:blip r:embed="rId2"/>
                      <a:stretch>
                        <a:fillRect/>
                      </a:stretch>
                    </p:blipFill>
                    <p:spPr>
                      <a:xfrm>
                        <a:off x="3357563" y="4198938"/>
                        <a:ext cx="2143125" cy="2417762"/>
                      </a:xfrm>
                      <a:prstGeom prst="rect">
                        <a:avLst/>
                      </a:prstGeom>
                      <a:noFill/>
                      <a:ln w="9525">
                        <a:noFill/>
                      </a:ln>
                    </p:spPr>
                  </p:pic>
                </p:oleObj>
              </mc:Fallback>
            </mc:AlternateContent>
          </a:graphicData>
        </a:graphic>
      </p:graphicFrame>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57884" y="285729"/>
            <a:ext cx="3106728" cy="571503"/>
          </a:xfrm>
        </p:spPr>
        <p:txBody>
          <a:bodyPr/>
          <a:lstStyle/>
          <a:p>
            <a:r>
              <a:rPr altLang="en-US" dirty="0" smtClean="0"/>
              <a:t>安装、配置</a:t>
            </a:r>
            <a:r>
              <a:rPr lang="en-US" altLang="zh-CN" dirty="0" smtClean="0"/>
              <a:t>JDK</a:t>
            </a:r>
            <a:endParaRPr lang="zh-CN" altLang="en-US" dirty="0"/>
          </a:p>
        </p:txBody>
      </p:sp>
      <p:sp>
        <p:nvSpPr>
          <p:cNvPr id="3" name="内容占位符 2"/>
          <p:cNvSpPr>
            <a:spLocks noGrp="1"/>
          </p:cNvSpPr>
          <p:nvPr>
            <p:ph idx="1"/>
          </p:nvPr>
        </p:nvSpPr>
        <p:spPr>
          <a:xfrm>
            <a:off x="784254" y="1214422"/>
            <a:ext cx="7859712" cy="5143536"/>
          </a:xfrm>
        </p:spPr>
        <p:txBody>
          <a:bodyPr/>
          <a:lstStyle/>
          <a:p>
            <a:r>
              <a:rPr lang="zh-CN" altLang="en-US" dirty="0" smtClean="0"/>
              <a:t>下载</a:t>
            </a:r>
            <a:r>
              <a:rPr lang="en-US" altLang="zh-CN" dirty="0" smtClean="0"/>
              <a:t>JDK1.7</a:t>
            </a:r>
            <a:r>
              <a:rPr lang="zh-CN" altLang="en-US" dirty="0" smtClean="0"/>
              <a:t>安装包</a:t>
            </a:r>
            <a:endParaRPr lang="en-US" altLang="zh-CN" dirty="0" smtClean="0"/>
          </a:p>
          <a:p>
            <a:endParaRPr lang="en-US" altLang="zh-CN" dirty="0" smtClean="0"/>
          </a:p>
          <a:p>
            <a:r>
              <a:rPr lang="zh-CN" altLang="en-US" dirty="0" smtClean="0"/>
              <a:t>配置环境变量</a:t>
            </a:r>
            <a:endParaRPr lang="en-US" altLang="zh-CN" dirty="0" smtClean="0"/>
          </a:p>
          <a:p>
            <a:pPr lvl="1"/>
            <a:r>
              <a:rPr lang="zh-CN" altLang="en-US" dirty="0" smtClean="0"/>
              <a:t>系统变量</a:t>
            </a:r>
            <a:r>
              <a:rPr lang="en-US" altLang="zh-CN" dirty="0" smtClean="0"/>
              <a:t>path</a:t>
            </a:r>
            <a:endParaRPr lang="en-US" altLang="zh-CN" dirty="0" smtClean="0"/>
          </a:p>
          <a:p>
            <a:endParaRPr lang="zh-CN" altLang="en-US" dirty="0"/>
          </a:p>
        </p:txBody>
      </p:sp>
      <p:pic>
        <p:nvPicPr>
          <p:cNvPr id="5" name="图片 4" descr="图1.13配置环境变量.bmp"/>
          <p:cNvPicPr/>
          <p:nvPr/>
        </p:nvPicPr>
        <p:blipFill>
          <a:blip r:embed="rId1"/>
          <a:stretch>
            <a:fillRect/>
          </a:stretch>
        </p:blipFill>
        <p:spPr>
          <a:xfrm>
            <a:off x="4214810" y="2643182"/>
            <a:ext cx="3714776" cy="3714776"/>
          </a:xfrm>
          <a:prstGeom prst="rect">
            <a:avLst/>
          </a:prstGeom>
        </p:spPr>
      </p:pic>
      <p:grpSp>
        <p:nvGrpSpPr>
          <p:cNvPr id="6" name="组合 13"/>
          <p:cNvGrpSpPr/>
          <p:nvPr/>
        </p:nvGrpSpPr>
        <p:grpSpPr bwMode="auto">
          <a:xfrm>
            <a:off x="2573338" y="6384925"/>
            <a:ext cx="3727450" cy="428625"/>
            <a:chOff x="3143240" y="5143512"/>
            <a:chExt cx="4572032" cy="428628"/>
          </a:xfrm>
        </p:grpSpPr>
        <p:sp>
          <p:nvSpPr>
            <p:cNvPr id="7" name="圆角矩形 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8" name="圆角矩形 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9"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10" name="TextBox 9"/>
            <p:cNvSpPr txBox="1"/>
            <p:nvPr/>
          </p:nvSpPr>
          <p:spPr bwMode="auto">
            <a:xfrm>
              <a:off x="4332980" y="5187962"/>
              <a:ext cx="303820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 </a:t>
              </a:r>
              <a:r>
                <a:rPr lang="zh-CN" altLang="en-US" sz="1600" b="1" spc="300" dirty="0" smtClean="0">
                  <a:solidFill>
                    <a:srgbClr val="FBFFFE"/>
                  </a:solidFill>
                  <a:latin typeface="微软雅黑" panose="020B0503020204020204" pitchFamily="34" charset="-122"/>
                  <a:ea typeface="微软雅黑" panose="020B0503020204020204" pitchFamily="34" charset="-122"/>
                </a:rPr>
                <a:t>配置环境变量</a:t>
              </a:r>
              <a:endParaRPr lang="en-US" altLang="zh-CN" sz="1600" b="1" spc="300" dirty="0">
                <a:solidFill>
                  <a:srgbClr val="FBFFFE"/>
                </a:solidFill>
                <a:latin typeface="微软雅黑" panose="020B0503020204020204" pitchFamily="34" charset="-122"/>
                <a:ea typeface="微软雅黑" panose="020B0503020204020204" pitchFamily="34" charset="-122"/>
              </a:endParaRPr>
            </a:p>
          </p:txBody>
        </p:sp>
      </p:grpSp>
      <p:sp>
        <p:nvSpPr>
          <p:cNvPr id="4" name="灯片编号占位符 3"/>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title"/>
          </p:nvPr>
        </p:nvSpPr>
        <p:spPr>
          <a:xfrm>
            <a:off x="6215063" y="285750"/>
            <a:ext cx="2749550" cy="523875"/>
          </a:xfrm>
        </p:spPr>
        <p:txBody>
          <a:bodyPr/>
          <a:lstStyle/>
          <a:p>
            <a:pPr eaLnBrk="1" hangingPunct="1"/>
            <a:r>
              <a:rPr smtClean="0">
                <a:solidFill>
                  <a:srgbClr val="121F55"/>
                </a:solidFill>
              </a:rPr>
              <a:t>开发</a:t>
            </a:r>
            <a:r>
              <a:rPr lang="en-US" altLang="zh-CN" smtClean="0">
                <a:solidFill>
                  <a:srgbClr val="121F55"/>
                </a:solidFill>
              </a:rPr>
              <a:t>Java</a:t>
            </a:r>
            <a:r>
              <a:rPr smtClean="0">
                <a:solidFill>
                  <a:srgbClr val="121F55"/>
                </a:solidFill>
              </a:rPr>
              <a:t>程序</a:t>
            </a:r>
            <a:endParaRPr smtClean="0">
              <a:solidFill>
                <a:srgbClr val="121F55"/>
              </a:solidFill>
            </a:endParaRPr>
          </a:p>
        </p:txBody>
      </p:sp>
      <p:sp>
        <p:nvSpPr>
          <p:cNvPr id="567299" name="Rectangle 3"/>
          <p:cNvSpPr>
            <a:spLocks noGrp="1" noChangeArrowheads="1"/>
          </p:cNvSpPr>
          <p:nvPr>
            <p:ph idx="1"/>
          </p:nvPr>
        </p:nvSpPr>
        <p:spPr>
          <a:xfrm>
            <a:off x="784225" y="1214438"/>
            <a:ext cx="7645400" cy="5143500"/>
          </a:xfrm>
        </p:spPr>
        <p:txBody>
          <a:bodyPr/>
          <a:lstStyle/>
          <a:p>
            <a:pPr eaLnBrk="1" hangingPunct="1">
              <a:defRPr/>
            </a:pPr>
            <a:r>
              <a:rPr lang="zh-CN" altLang="en-US" dirty="0" smtClean="0"/>
              <a:t>三步走</a:t>
            </a:r>
            <a:endParaRPr lang="zh-CN" altLang="en-US" dirty="0" smtClean="0"/>
          </a:p>
          <a:p>
            <a:pPr eaLnBrk="1" hangingPunct="1">
              <a:defRPr/>
            </a:pPr>
            <a:endParaRPr lang="zh-CN" altLang="en-US" dirty="0"/>
          </a:p>
        </p:txBody>
      </p:sp>
      <p:pic>
        <p:nvPicPr>
          <p:cNvPr id="567300" name="Picture 4" descr="程序开发过程"/>
          <p:cNvPicPr>
            <a:picLocks noChangeAspect="1" noChangeArrowheads="1"/>
          </p:cNvPicPr>
          <p:nvPr/>
        </p:nvPicPr>
        <p:blipFill>
          <a:blip r:embed="rId1"/>
          <a:srcRect/>
          <a:stretch>
            <a:fillRect/>
          </a:stretch>
        </p:blipFill>
        <p:spPr bwMode="auto">
          <a:xfrm>
            <a:off x="119063" y="3721100"/>
            <a:ext cx="8905875" cy="1724025"/>
          </a:xfrm>
          <a:prstGeom prst="rect">
            <a:avLst/>
          </a:prstGeom>
          <a:noFill/>
          <a:ln w="9525">
            <a:noFill/>
            <a:miter lim="800000"/>
            <a:headEnd/>
            <a:tailEnd/>
          </a:ln>
        </p:spPr>
      </p:pic>
      <p:sp>
        <p:nvSpPr>
          <p:cNvPr id="567301" name="AutoShape 5"/>
          <p:cNvSpPr>
            <a:spLocks noChangeArrowheads="1"/>
          </p:cNvSpPr>
          <p:nvPr/>
        </p:nvSpPr>
        <p:spPr bwMode="gray">
          <a:xfrm>
            <a:off x="661988" y="2205038"/>
            <a:ext cx="2160587" cy="647700"/>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algn="ct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1</a:t>
            </a:r>
            <a:r>
              <a:rPr lang="zh-CN" altLang="en-US" b="1" kern="0" dirty="0">
                <a:solidFill>
                  <a:schemeClr val="bg1"/>
                </a:solidFill>
                <a:latin typeface="Arial" panose="020B0604020202020204"/>
                <a:ea typeface="黑体" panose="02010609060101010101" pitchFamily="2" charset="-122"/>
              </a:rPr>
              <a:t>、编写源程序</a:t>
            </a:r>
            <a:endParaRPr lang="zh-CN" altLang="en-US" b="1" kern="0" dirty="0">
              <a:solidFill>
                <a:schemeClr val="bg1"/>
              </a:solidFill>
              <a:latin typeface="Arial" panose="020B0604020202020204"/>
              <a:ea typeface="黑体" panose="02010609060101010101" pitchFamily="2" charset="-122"/>
            </a:endParaRPr>
          </a:p>
        </p:txBody>
      </p:sp>
      <p:sp>
        <p:nvSpPr>
          <p:cNvPr id="567302" name="AutoShape 6"/>
          <p:cNvSpPr>
            <a:spLocks noChangeArrowheads="1"/>
          </p:cNvSpPr>
          <p:nvPr/>
        </p:nvSpPr>
        <p:spPr bwMode="gray">
          <a:xfrm>
            <a:off x="3438525" y="2205038"/>
            <a:ext cx="2160588" cy="647700"/>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algn="ct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2</a:t>
            </a:r>
            <a:r>
              <a:rPr lang="zh-CN" altLang="en-US" b="1" kern="0" dirty="0">
                <a:solidFill>
                  <a:schemeClr val="bg1"/>
                </a:solidFill>
                <a:latin typeface="Arial" panose="020B0604020202020204"/>
                <a:ea typeface="黑体" panose="02010609060101010101" pitchFamily="2" charset="-122"/>
              </a:rPr>
              <a:t>、编译源程序</a:t>
            </a:r>
            <a:endParaRPr lang="zh-CN" altLang="en-US" b="1" kern="0" dirty="0">
              <a:solidFill>
                <a:schemeClr val="bg1"/>
              </a:solidFill>
              <a:latin typeface="Arial" panose="020B0604020202020204"/>
              <a:ea typeface="黑体" panose="02010609060101010101" pitchFamily="2" charset="-122"/>
            </a:endParaRPr>
          </a:p>
        </p:txBody>
      </p:sp>
      <p:sp>
        <p:nvSpPr>
          <p:cNvPr id="567303" name="AutoShape 7"/>
          <p:cNvSpPr>
            <a:spLocks noChangeArrowheads="1"/>
          </p:cNvSpPr>
          <p:nvPr/>
        </p:nvSpPr>
        <p:spPr bwMode="gray">
          <a:xfrm>
            <a:off x="6215063" y="2205038"/>
            <a:ext cx="2160587" cy="647700"/>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lstStyle/>
          <a:p>
            <a:pPr marL="0" lvl="1" indent="-285750" algn="ct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3</a:t>
            </a:r>
            <a:r>
              <a:rPr lang="zh-CN" altLang="en-US" b="1" kern="0" dirty="0">
                <a:solidFill>
                  <a:schemeClr val="bg1"/>
                </a:solidFill>
                <a:latin typeface="Arial" panose="020B0604020202020204"/>
                <a:ea typeface="黑体" panose="02010609060101010101" pitchFamily="2" charset="-122"/>
              </a:rPr>
              <a:t>、运行</a:t>
            </a:r>
            <a:endParaRPr lang="zh-CN" altLang="en-US" b="1" kern="0" dirty="0">
              <a:solidFill>
                <a:schemeClr val="bg1"/>
              </a:solidFill>
              <a:latin typeface="Arial" panose="020B0604020202020204"/>
              <a:ea typeface="黑体" panose="02010609060101010101" pitchFamily="2" charset="-122"/>
            </a:endParaRPr>
          </a:p>
        </p:txBody>
      </p:sp>
      <p:cxnSp>
        <p:nvCxnSpPr>
          <p:cNvPr id="11" name="直接箭头连接符 10"/>
          <p:cNvCxnSpPr/>
          <p:nvPr/>
        </p:nvCxnSpPr>
        <p:spPr>
          <a:xfrm rot="16200000" flipH="1">
            <a:off x="1321571" y="3178966"/>
            <a:ext cx="642945" cy="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2" name="直接箭头连接符 11"/>
          <p:cNvCxnSpPr>
            <a:stCxn id="567302" idx="2"/>
          </p:cNvCxnSpPr>
          <p:nvPr/>
        </p:nvCxnSpPr>
        <p:spPr>
          <a:xfrm rot="5400000">
            <a:off x="4185847" y="3167756"/>
            <a:ext cx="647402" cy="1796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3" name="直接箭头连接符 12"/>
          <p:cNvCxnSpPr>
            <a:stCxn id="567303" idx="2"/>
          </p:cNvCxnSpPr>
          <p:nvPr/>
        </p:nvCxnSpPr>
        <p:spPr>
          <a:xfrm rot="5400000">
            <a:off x="6967159" y="3172523"/>
            <a:ext cx="647400" cy="843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7299">
                                            <p:txEl>
                                              <p:pRg st="0" end="0"/>
                                            </p:txEl>
                                          </p:spTgt>
                                        </p:tgtEl>
                                        <p:attrNameLst>
                                          <p:attrName>style.visibility</p:attrName>
                                        </p:attrNameLst>
                                      </p:cBhvr>
                                      <p:to>
                                        <p:strVal val="visible"/>
                                      </p:to>
                                    </p:set>
                                    <p:animEffect transition="in" filter="wipe(left)">
                                      <p:cBhvr>
                                        <p:cTn id="7" dur="500"/>
                                        <p:tgtEl>
                                          <p:spTgt spid="56729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7301"/>
                                        </p:tgtEl>
                                        <p:attrNameLst>
                                          <p:attrName>style.visibility</p:attrName>
                                        </p:attrNameLst>
                                      </p:cBhvr>
                                      <p:to>
                                        <p:strVal val="visible"/>
                                      </p:to>
                                    </p:set>
                                    <p:animEffect transition="in" filter="wipe(left)">
                                      <p:cBhvr>
                                        <p:cTn id="11" dur="500"/>
                                        <p:tgtEl>
                                          <p:spTgt spid="56730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67302"/>
                                        </p:tgtEl>
                                        <p:attrNameLst>
                                          <p:attrName>style.visibility</p:attrName>
                                        </p:attrNameLst>
                                      </p:cBhvr>
                                      <p:to>
                                        <p:strVal val="visible"/>
                                      </p:to>
                                    </p:set>
                                    <p:animEffect transition="in" filter="wipe(left)">
                                      <p:cBhvr>
                                        <p:cTn id="15" dur="500"/>
                                        <p:tgtEl>
                                          <p:spTgt spid="56730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67303"/>
                                        </p:tgtEl>
                                        <p:attrNameLst>
                                          <p:attrName>style.visibility</p:attrName>
                                        </p:attrNameLst>
                                      </p:cBhvr>
                                      <p:to>
                                        <p:strVal val="visible"/>
                                      </p:to>
                                    </p:set>
                                    <p:animEffect transition="in" filter="wipe(left)">
                                      <p:cBhvr>
                                        <p:cTn id="19" dur="500"/>
                                        <p:tgtEl>
                                          <p:spTgt spid="56730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par>
                                <p:cTn id="25" presetID="22" presetClass="entr" presetSubtype="1"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par>
                                <p:cTn id="28" presetID="22" presetClass="entr" presetSubtype="1"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up)">
                                      <p:cBhvr>
                                        <p:cTn id="30" dur="500"/>
                                        <p:tgtEl>
                                          <p:spTgt spid="13"/>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567300"/>
                                        </p:tgtEl>
                                        <p:attrNameLst>
                                          <p:attrName>style.visibility</p:attrName>
                                        </p:attrNameLst>
                                      </p:cBhvr>
                                      <p:to>
                                        <p:strVal val="visible"/>
                                      </p:to>
                                    </p:set>
                                    <p:animEffect transition="in" filter="wipe(left)">
                                      <p:cBhvr>
                                        <p:cTn id="34" dur="500"/>
                                        <p:tgtEl>
                                          <p:spTgt spid="567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1" grpId="0" animBg="1"/>
      <p:bldP spid="567302" grpId="0" animBg="1"/>
      <p:bldP spid="56730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bwMode="auto">
          <a:xfrm>
            <a:off x="4788024" y="260648"/>
            <a:ext cx="4284570" cy="633412"/>
          </a:xfrm>
          <a:solidFill>
            <a:schemeClr val="bg1"/>
          </a:solidFill>
          <a:ln algn="ctr">
            <a:miter lim="800000"/>
          </a:ln>
        </p:spPr>
        <p:txBody>
          <a:bodyPr vert="horz" wrap="square" lIns="91440" tIns="45720" rIns="91440" bIns="45720" numCol="1" anchor="t" anchorCtr="0" compatLnSpc="1"/>
          <a:lstStyle/>
          <a:p>
            <a:r>
              <a:rPr lang="en-US" altLang="zh-CN" dirty="0" smtClean="0"/>
              <a:t>Java</a:t>
            </a:r>
            <a:r>
              <a:rPr lang="zh-CN" altLang="en-US" dirty="0" smtClean="0"/>
              <a:t>虚拟机与跨平台原理</a:t>
            </a:r>
            <a:endParaRPr lang="zh-CN" altLang="en-US" b="1" dirty="0"/>
          </a:p>
        </p:txBody>
      </p:sp>
      <p:pic>
        <p:nvPicPr>
          <p:cNvPr id="52226" name="Picture 2" descr="效果图2"/>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1428728" y="1214422"/>
            <a:ext cx="6143668" cy="4990578"/>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auto">
          <a:xfrm>
            <a:off x="909638" y="4179888"/>
            <a:ext cx="7591425"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public class </a:t>
            </a:r>
            <a:r>
              <a:rPr lang="en-US" altLang="zh-CN" b="1" dirty="0" err="1">
                <a:solidFill>
                  <a:schemeClr val="accent5">
                    <a:lumMod val="10000"/>
                  </a:schemeClr>
                </a:solidFill>
                <a:latin typeface="+mn-lt"/>
                <a:ea typeface="黑体" panose="02010609060101010101" pitchFamily="2" charset="-122"/>
              </a:rPr>
              <a:t>HelloWorld</a:t>
            </a:r>
            <a:r>
              <a:rPr lang="en-US" altLang="zh-CN" b="1" dirty="0">
                <a:solidFill>
                  <a:schemeClr val="accent5">
                    <a:lumMod val="10000"/>
                  </a:schemeClr>
                </a:solidFill>
                <a:latin typeface="+mn-lt"/>
                <a:ea typeface="黑体" panose="02010609060101010101" pitchFamily="2" charset="-122"/>
              </a:rPr>
              <a:t> {</a:t>
            </a:r>
            <a:endParaRPr lang="en-US" altLang="zh-CN" b="1" dirty="0">
              <a:solidFill>
                <a:schemeClr val="accent5">
                  <a:lumMod val="10000"/>
                </a:schemeClr>
              </a:solidFill>
              <a:latin typeface="+mn-lt"/>
              <a:ea typeface="黑体" panose="02010609060101010101" pitchFamily="2" charset="-122"/>
            </a:endParaRPr>
          </a:p>
          <a:p>
            <a:pPr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public static void main(String[ ] </a:t>
            </a:r>
            <a:r>
              <a:rPr lang="en-US" altLang="zh-CN" b="1" dirty="0" err="1">
                <a:solidFill>
                  <a:schemeClr val="accent5">
                    <a:lumMod val="10000"/>
                  </a:schemeClr>
                </a:solidFill>
                <a:latin typeface="+mn-lt"/>
                <a:ea typeface="黑体" panose="02010609060101010101" pitchFamily="2" charset="-122"/>
              </a:rPr>
              <a:t>args</a:t>
            </a:r>
            <a:r>
              <a:rPr lang="en-US" altLang="zh-CN" b="1" dirty="0">
                <a:solidFill>
                  <a:schemeClr val="accent5">
                    <a:lumMod val="10000"/>
                  </a:schemeClr>
                </a:solidFill>
                <a:latin typeface="+mn-lt"/>
                <a:ea typeface="黑体" panose="02010609060101010101" pitchFamily="2" charset="-122"/>
              </a:rPr>
              <a:t>) {</a:t>
            </a:r>
            <a:endParaRPr lang="en-US" altLang="zh-CN" b="1" dirty="0">
              <a:solidFill>
                <a:schemeClr val="accent5">
                  <a:lumMod val="10000"/>
                </a:schemeClr>
              </a:solidFill>
              <a:latin typeface="+mn-lt"/>
              <a:ea typeface="黑体" panose="02010609060101010101" pitchFamily="2" charset="-122"/>
            </a:endParaRPr>
          </a:p>
          <a:p>
            <a:pPr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a:t>
            </a:r>
            <a:r>
              <a:rPr lang="en-US" altLang="zh-CN" b="1" dirty="0" err="1">
                <a:solidFill>
                  <a:schemeClr val="accent5">
                    <a:lumMod val="10000"/>
                  </a:schemeClr>
                </a:solidFill>
                <a:latin typeface="+mn-lt"/>
                <a:ea typeface="黑体" panose="02010609060101010101" pitchFamily="2" charset="-122"/>
              </a:rPr>
              <a:t>System.out.println</a:t>
            </a:r>
            <a:r>
              <a:rPr lang="en-US" altLang="zh-CN" b="1" dirty="0">
                <a:solidFill>
                  <a:schemeClr val="accent5">
                    <a:lumMod val="10000"/>
                  </a:schemeClr>
                </a:solidFill>
                <a:latin typeface="+mn-lt"/>
                <a:ea typeface="黑体" panose="02010609060101010101" pitchFamily="2" charset="-122"/>
              </a:rPr>
              <a:t>("Hello  World!!!");</a:t>
            </a:r>
            <a:endParaRPr lang="en-US" altLang="zh-CN" b="1" dirty="0">
              <a:solidFill>
                <a:schemeClr val="accent5">
                  <a:lumMod val="10000"/>
                </a:schemeClr>
              </a:solidFill>
              <a:latin typeface="+mn-lt"/>
              <a:ea typeface="黑体" panose="02010609060101010101" pitchFamily="2" charset="-122"/>
            </a:endParaRPr>
          </a:p>
          <a:p>
            <a:pPr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a:t>
            </a:r>
            <a:endParaRPr lang="en-US" altLang="zh-CN" b="1" dirty="0">
              <a:solidFill>
                <a:schemeClr val="accent5">
                  <a:lumMod val="10000"/>
                </a:schemeClr>
              </a:solidFill>
              <a:latin typeface="+mn-lt"/>
              <a:ea typeface="黑体" panose="02010609060101010101" pitchFamily="2" charset="-122"/>
            </a:endParaRPr>
          </a:p>
          <a:p>
            <a:pPr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a:t>
            </a:r>
            <a:endParaRPr lang="en-US" altLang="zh-CN" b="1" dirty="0">
              <a:solidFill>
                <a:schemeClr val="accent5">
                  <a:lumMod val="10000"/>
                </a:schemeClr>
              </a:solidFill>
              <a:latin typeface="+mn-lt"/>
              <a:ea typeface="黑体" panose="02010609060101010101" pitchFamily="2" charset="-122"/>
            </a:endParaRPr>
          </a:p>
        </p:txBody>
      </p:sp>
      <p:sp>
        <p:nvSpPr>
          <p:cNvPr id="32771" name="标题 1"/>
          <p:cNvSpPr>
            <a:spLocks noGrp="1"/>
          </p:cNvSpPr>
          <p:nvPr>
            <p:ph type="title"/>
          </p:nvPr>
        </p:nvSpPr>
        <p:spPr>
          <a:xfrm>
            <a:off x="4357688" y="285750"/>
            <a:ext cx="4606925" cy="523875"/>
          </a:xfrm>
        </p:spPr>
        <p:txBody>
          <a:bodyPr/>
          <a:lstStyle/>
          <a:p>
            <a:r>
              <a:rPr smtClean="0">
                <a:solidFill>
                  <a:srgbClr val="121F55"/>
                </a:solidFill>
              </a:rPr>
              <a:t>使用记事本开发</a:t>
            </a:r>
            <a:r>
              <a:rPr lang="en-US" altLang="zh-CN" smtClean="0">
                <a:solidFill>
                  <a:srgbClr val="121F55"/>
                </a:solidFill>
              </a:rPr>
              <a:t>Java</a:t>
            </a:r>
            <a:r>
              <a:rPr smtClean="0">
                <a:solidFill>
                  <a:srgbClr val="121F55"/>
                </a:solidFill>
              </a:rPr>
              <a:t>程序</a:t>
            </a:r>
            <a:endParaRPr smtClean="0">
              <a:solidFill>
                <a:srgbClr val="121F55"/>
              </a:solidFill>
            </a:endParaRPr>
          </a:p>
        </p:txBody>
      </p:sp>
      <p:sp>
        <p:nvSpPr>
          <p:cNvPr id="5" name="内容占位符 4"/>
          <p:cNvSpPr>
            <a:spLocks noGrp="1"/>
          </p:cNvSpPr>
          <p:nvPr>
            <p:ph idx="1"/>
          </p:nvPr>
        </p:nvSpPr>
        <p:spPr>
          <a:xfrm>
            <a:off x="784225" y="836613"/>
            <a:ext cx="7645400" cy="5143500"/>
          </a:xfrm>
        </p:spPr>
        <p:txBody>
          <a:bodyPr/>
          <a:lstStyle/>
          <a:p>
            <a:pPr>
              <a:defRPr/>
            </a:pPr>
            <a:r>
              <a:rPr lang="zh-CN" altLang="en-US" dirty="0"/>
              <a:t>开发步骤</a:t>
            </a:r>
            <a:endParaRPr lang="zh-CN" altLang="en-US" dirty="0"/>
          </a:p>
          <a:p>
            <a:pPr>
              <a:defRPr/>
            </a:pPr>
            <a:endParaRPr lang="zh-CN" altLang="en-US" dirty="0"/>
          </a:p>
        </p:txBody>
      </p:sp>
      <p:graphicFrame>
        <p:nvGraphicFramePr>
          <p:cNvPr id="18" name="内容占位符 4"/>
          <p:cNvGraphicFramePr/>
          <p:nvPr/>
        </p:nvGraphicFramePr>
        <p:xfrm>
          <a:off x="1357290" y="1357298"/>
          <a:ext cx="6858048" cy="22860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19" name="组合 18"/>
          <p:cNvGrpSpPr/>
          <p:nvPr/>
        </p:nvGrpSpPr>
        <p:grpSpPr bwMode="auto">
          <a:xfrm>
            <a:off x="323850" y="6294438"/>
            <a:ext cx="5005388" cy="428625"/>
            <a:chOff x="3143240" y="5143512"/>
            <a:chExt cx="5005864" cy="428628"/>
          </a:xfrm>
        </p:grpSpPr>
        <p:sp>
          <p:nvSpPr>
            <p:cNvPr id="20" name="圆角矩形 1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443436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2787" name="Picture 8" descr="说话气泡new"/>
            <p:cNvPicPr>
              <a:picLocks noChangeAspect="1" noChangeArrowheads="1"/>
            </p:cNvPicPr>
            <p:nvPr/>
          </p:nvPicPr>
          <p:blipFill>
            <a:blip r:embed="rId6"/>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7" name="TextBox 26"/>
            <p:cNvSpPr txBox="1"/>
            <p:nvPr/>
          </p:nvSpPr>
          <p:spPr bwMode="auto">
            <a:xfrm>
              <a:off x="3614773" y="5187962"/>
              <a:ext cx="4461299"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 演示示例</a:t>
              </a:r>
              <a:r>
                <a:rPr lang="en-US" altLang="zh-CN" sz="1600" b="1" spc="300" dirty="0">
                  <a:solidFill>
                    <a:srgbClr val="FBFFFE"/>
                  </a:solidFill>
                  <a:latin typeface="微软雅黑" panose="020B0503020204020204" pitchFamily="34" charset="-122"/>
                  <a:ea typeface="微软雅黑" panose="020B0503020204020204" pitchFamily="34" charset="-122"/>
                </a:rPr>
                <a:t>1</a:t>
              </a:r>
              <a:r>
                <a:rPr lang="zh-CN" altLang="en-US" sz="1600" b="1" spc="300" dirty="0">
                  <a:solidFill>
                    <a:srgbClr val="FBFFFE"/>
                  </a:solidFill>
                  <a:latin typeface="微软雅黑" panose="020B0503020204020204" pitchFamily="34" charset="-122"/>
                  <a:ea typeface="微软雅黑" panose="020B0503020204020204" pitchFamily="34" charset="-122"/>
                </a:rPr>
                <a:t>：使用记事本开发</a:t>
              </a:r>
              <a:r>
                <a:rPr lang="en-US" altLang="zh-CN" sz="1600" b="1" spc="300" dirty="0">
                  <a:solidFill>
                    <a:srgbClr val="FBFFFE"/>
                  </a:solidFill>
                  <a:latin typeface="微软雅黑" panose="020B0503020204020204" pitchFamily="34" charset="-122"/>
                  <a:ea typeface="微软雅黑" panose="020B0503020204020204" pitchFamily="34" charset="-122"/>
                </a:rPr>
                <a:t>Java</a:t>
              </a:r>
              <a:r>
                <a:rPr lang="zh-CN" altLang="en-US" sz="1600" b="1" spc="300" dirty="0">
                  <a:solidFill>
                    <a:srgbClr val="FBFFFE"/>
                  </a:solidFill>
                  <a:latin typeface="微软雅黑" panose="020B0503020204020204" pitchFamily="34" charset="-122"/>
                  <a:ea typeface="微软雅黑" panose="020B0503020204020204" pitchFamily="34" charset="-122"/>
                </a:rPr>
                <a:t>程序</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pic>
        <p:nvPicPr>
          <p:cNvPr id="22" name="图片 21" descr="图1.14.bmp"/>
          <p:cNvPicPr>
            <a:picLocks noChangeAspect="1"/>
          </p:cNvPicPr>
          <p:nvPr/>
        </p:nvPicPr>
        <p:blipFill>
          <a:blip r:embed="rId7"/>
          <a:stretch>
            <a:fillRect/>
          </a:stretch>
        </p:blipFill>
        <p:spPr>
          <a:xfrm>
            <a:off x="4357686" y="3714752"/>
            <a:ext cx="3643338" cy="2372963"/>
          </a:xfrm>
          <a:prstGeom prst="rect">
            <a:avLst/>
          </a:prstGeom>
        </p:spPr>
      </p:pic>
      <p:pic>
        <p:nvPicPr>
          <p:cNvPr id="23" name="图片 22" descr="图1.15.bmp"/>
          <p:cNvPicPr>
            <a:picLocks noChangeAspect="1"/>
          </p:cNvPicPr>
          <p:nvPr/>
        </p:nvPicPr>
        <p:blipFill>
          <a:blip r:embed="rId8"/>
          <a:stretch>
            <a:fillRect/>
          </a:stretch>
        </p:blipFill>
        <p:spPr>
          <a:xfrm>
            <a:off x="5572132" y="5624143"/>
            <a:ext cx="3571868" cy="1162443"/>
          </a:xfrm>
          <a:prstGeom prst="rect">
            <a:avLst/>
          </a:prstGeom>
        </p:spPr>
      </p:pic>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学士后Java\PBDEVJ6.0\1.课程设计\课程体系图\java体系图.png"/>
          <p:cNvPicPr>
            <a:picLocks noChangeAspect="1" noChangeArrowheads="1"/>
          </p:cNvPicPr>
          <p:nvPr/>
        </p:nvPicPr>
        <p:blipFill>
          <a:blip r:embed="rId1"/>
          <a:srcRect/>
          <a:stretch>
            <a:fillRect/>
          </a:stretch>
        </p:blipFill>
        <p:spPr bwMode="auto">
          <a:xfrm>
            <a:off x="1119198" y="592163"/>
            <a:ext cx="7596206" cy="6480175"/>
          </a:xfrm>
          <a:prstGeom prst="rect">
            <a:avLst/>
          </a:prstGeom>
          <a:noFill/>
        </p:spPr>
      </p:pic>
      <p:sp>
        <p:nvSpPr>
          <p:cNvPr id="8194" name="Rectangle 50"/>
          <p:cNvSpPr>
            <a:spLocks noGrp="1" noChangeArrowheads="1"/>
          </p:cNvSpPr>
          <p:nvPr>
            <p:ph type="title"/>
          </p:nvPr>
        </p:nvSpPr>
        <p:spPr>
          <a:xfrm>
            <a:off x="7286644" y="285728"/>
            <a:ext cx="1677968" cy="523220"/>
          </a:xfrm>
        </p:spPr>
        <p:txBody>
          <a:bodyPr/>
          <a:lstStyle/>
          <a:p>
            <a:r>
              <a:rPr lang="zh-CN" altLang="en-US" smtClean="0"/>
              <a:t>课程地位</a:t>
            </a:r>
            <a:endParaRPr lang="zh-CN" altLang="en-US" dirty="0" smtClean="0"/>
          </a:p>
        </p:txBody>
      </p:sp>
      <p:sp>
        <p:nvSpPr>
          <p:cNvPr id="58" name="矩形 57"/>
          <p:cNvSpPr/>
          <p:nvPr/>
        </p:nvSpPr>
        <p:spPr bwMode="auto">
          <a:xfrm>
            <a:off x="4714876" y="6000768"/>
            <a:ext cx="1285884" cy="357190"/>
          </a:xfrm>
          <a:prstGeom prst="rect">
            <a:avLst/>
          </a:prstGeom>
          <a:ln w="25400" cmpd="sng">
            <a:solidFill>
              <a:srgbClr val="FF0000"/>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AutoShape 2"/>
          <p:cNvSpPr>
            <a:spLocks noChangeArrowheads="1"/>
          </p:cNvSpPr>
          <p:nvPr/>
        </p:nvSpPr>
        <p:spPr bwMode="auto">
          <a:xfrm>
            <a:off x="488950" y="2143125"/>
            <a:ext cx="7797800"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rgbClr val="FF0000"/>
                </a:solidFill>
                <a:ea typeface="宋体" panose="02010600030101010101" pitchFamily="2" charset="-122"/>
                <a:cs typeface="Times New Roman" panose="02020603050405020304" pitchFamily="18" charset="0"/>
              </a:rPr>
              <a:t>public class </a:t>
            </a:r>
            <a:r>
              <a:rPr lang="en-US" altLang="zh-CN" b="1" dirty="0" err="1">
                <a:solidFill>
                  <a:schemeClr val="accent5">
                    <a:lumMod val="10000"/>
                  </a:schemeClr>
                </a:solidFill>
                <a:latin typeface="+mn-lt"/>
                <a:ea typeface="宋体" panose="02010600030101010101" pitchFamily="2" charset="-122"/>
              </a:rPr>
              <a:t>HelloWorld</a:t>
            </a:r>
            <a:r>
              <a:rPr lang="en-US" altLang="zh-CN" b="1" dirty="0">
                <a:solidFill>
                  <a:schemeClr val="accent5">
                    <a:lumMod val="10000"/>
                  </a:schemeClr>
                </a:solidFill>
                <a:latin typeface="+mn-lt"/>
                <a:ea typeface="宋体" panose="02010600030101010101" pitchFamily="2" charset="-122"/>
              </a:rPr>
              <a:t>  {</a:t>
            </a:r>
            <a:endParaRPr lang="en-US" altLang="zh-CN" b="1" dirty="0">
              <a:solidFill>
                <a:schemeClr val="accent5">
                  <a:lumMod val="10000"/>
                </a:schemeClr>
              </a:solidFill>
              <a:latin typeface="+mn-lt"/>
              <a:ea typeface="宋体" panose="0201060003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rgbClr val="FF0000"/>
                </a:solidFill>
                <a:latin typeface="+mn-lt"/>
                <a:ea typeface="宋体" panose="02010600030101010101" pitchFamily="2" charset="-122"/>
              </a:rPr>
              <a:t>       </a:t>
            </a:r>
            <a:r>
              <a:rPr lang="en-US" altLang="zh-CN" b="1" dirty="0">
                <a:solidFill>
                  <a:srgbClr val="FF0000"/>
                </a:solidFill>
                <a:ea typeface="宋体" panose="02010600030101010101" pitchFamily="2" charset="-122"/>
                <a:cs typeface="Times New Roman" panose="02020603050405020304" pitchFamily="18" charset="0"/>
              </a:rPr>
              <a:t>public static void </a:t>
            </a:r>
            <a:r>
              <a:rPr lang="en-US" altLang="zh-CN" b="1" dirty="0">
                <a:solidFill>
                  <a:schemeClr val="accent5">
                    <a:lumMod val="10000"/>
                  </a:schemeClr>
                </a:solidFill>
                <a:latin typeface="+mn-lt"/>
                <a:ea typeface="宋体" panose="02010600030101010101" pitchFamily="2" charset="-122"/>
              </a:rPr>
              <a:t>main(String[ ] </a:t>
            </a:r>
            <a:r>
              <a:rPr lang="en-US" altLang="zh-CN" b="1" dirty="0" err="1">
                <a:solidFill>
                  <a:schemeClr val="accent5">
                    <a:lumMod val="10000"/>
                  </a:schemeClr>
                </a:solidFill>
                <a:latin typeface="+mn-lt"/>
                <a:ea typeface="宋体" panose="02010600030101010101" pitchFamily="2" charset="-122"/>
              </a:rPr>
              <a:t>args</a:t>
            </a:r>
            <a:r>
              <a:rPr lang="en-US" altLang="zh-CN" b="1" dirty="0">
                <a:solidFill>
                  <a:schemeClr val="accent5">
                    <a:lumMod val="10000"/>
                  </a:schemeClr>
                </a:solidFill>
                <a:latin typeface="+mn-lt"/>
                <a:ea typeface="宋体" panose="02010600030101010101" pitchFamily="2" charset="-122"/>
              </a:rPr>
              <a:t>)  {</a:t>
            </a:r>
            <a:endParaRPr lang="en-US" altLang="zh-CN" b="1" dirty="0">
              <a:solidFill>
                <a:schemeClr val="accent5">
                  <a:lumMod val="10000"/>
                </a:schemeClr>
              </a:solidFill>
              <a:latin typeface="+mn-lt"/>
              <a:ea typeface="宋体" panose="0201060003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宋体" panose="02010600030101010101" pitchFamily="2" charset="-122"/>
              </a:rPr>
              <a:t>             </a:t>
            </a:r>
            <a:r>
              <a:rPr lang="en-US" altLang="zh-CN" b="1" dirty="0" err="1">
                <a:solidFill>
                  <a:schemeClr val="accent5">
                    <a:lumMod val="10000"/>
                  </a:schemeClr>
                </a:solidFill>
                <a:latin typeface="+mn-lt"/>
                <a:ea typeface="宋体" panose="02010600030101010101" pitchFamily="2" charset="-122"/>
              </a:rPr>
              <a:t>System.out.println</a:t>
            </a:r>
            <a:r>
              <a:rPr lang="en-US" altLang="zh-CN" b="1" dirty="0">
                <a:solidFill>
                  <a:schemeClr val="accent5">
                    <a:lumMod val="10000"/>
                  </a:schemeClr>
                </a:solidFill>
                <a:latin typeface="+mn-lt"/>
                <a:ea typeface="宋体" panose="02010600030101010101" pitchFamily="2" charset="-122"/>
              </a:rPr>
              <a:t>("Hello  World!!!");</a:t>
            </a:r>
            <a:endParaRPr lang="en-US" altLang="zh-CN" b="1" dirty="0">
              <a:solidFill>
                <a:schemeClr val="accent5">
                  <a:lumMod val="10000"/>
                </a:schemeClr>
              </a:solidFill>
              <a:latin typeface="+mn-lt"/>
              <a:ea typeface="宋体" panose="0201060003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宋体" panose="02010600030101010101" pitchFamily="2" charset="-122"/>
              </a:rPr>
              <a:t>      }</a:t>
            </a:r>
            <a:endParaRPr lang="en-US" altLang="zh-CN" b="1" dirty="0">
              <a:solidFill>
                <a:schemeClr val="accent5">
                  <a:lumMod val="10000"/>
                </a:schemeClr>
              </a:solidFill>
              <a:latin typeface="+mn-lt"/>
              <a:ea typeface="宋体" panose="0201060003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宋体" panose="02010600030101010101" pitchFamily="2" charset="-122"/>
              </a:rPr>
              <a:t>}</a:t>
            </a:r>
            <a:endParaRPr lang="en-US" altLang="zh-CN" b="1" dirty="0">
              <a:solidFill>
                <a:schemeClr val="accent5">
                  <a:lumMod val="10000"/>
                </a:schemeClr>
              </a:solidFill>
              <a:latin typeface="+mn-lt"/>
              <a:ea typeface="宋体" panose="02010600030101010101" pitchFamily="2" charset="-122"/>
            </a:endParaRPr>
          </a:p>
        </p:txBody>
      </p:sp>
      <p:sp>
        <p:nvSpPr>
          <p:cNvPr id="593924" name="AutoShape 4"/>
          <p:cNvSpPr>
            <a:spLocks noChangeArrowheads="1"/>
          </p:cNvSpPr>
          <p:nvPr/>
        </p:nvSpPr>
        <p:spPr bwMode="auto">
          <a:xfrm>
            <a:off x="3851275" y="1520825"/>
            <a:ext cx="1146175" cy="407988"/>
          </a:xfrm>
          <a:prstGeom prst="wedgeRoundRectCallout">
            <a:avLst>
              <a:gd name="adj1" fmla="val 971"/>
              <a:gd name="adj2" fmla="val 50297"/>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外层框架</a:t>
            </a:r>
            <a:endParaRPr lang="zh-CN" altLang="en-US" b="1" kern="0" dirty="0">
              <a:solidFill>
                <a:schemeClr val="bg1"/>
              </a:solidFill>
              <a:latin typeface="Arial" panose="020B0604020202020204"/>
              <a:ea typeface="黑体" panose="02010609060101010101" pitchFamily="2" charset="-122"/>
            </a:endParaRPr>
          </a:p>
        </p:txBody>
      </p:sp>
      <p:sp>
        <p:nvSpPr>
          <p:cNvPr id="593925" name="AutoShape 5"/>
          <p:cNvSpPr>
            <a:spLocks noChangeArrowheads="1"/>
          </p:cNvSpPr>
          <p:nvPr/>
        </p:nvSpPr>
        <p:spPr bwMode="auto">
          <a:xfrm>
            <a:off x="5429250" y="1928813"/>
            <a:ext cx="2112963" cy="407987"/>
          </a:xfrm>
          <a:prstGeom prst="wedgeRoundRectCallout">
            <a:avLst>
              <a:gd name="adj1" fmla="val 2528"/>
              <a:gd name="adj2" fmla="val 4890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Java</a:t>
            </a:r>
            <a:r>
              <a:rPr lang="zh-CN" altLang="en-US" b="1" kern="0" dirty="0">
                <a:solidFill>
                  <a:schemeClr val="bg1"/>
                </a:solidFill>
                <a:latin typeface="Arial" panose="020B0604020202020204"/>
                <a:ea typeface="黑体" panose="02010609060101010101" pitchFamily="2" charset="-122"/>
              </a:rPr>
              <a:t>入口程序框架</a:t>
            </a:r>
            <a:endParaRPr lang="zh-CN" altLang="en-US" b="1" kern="0" dirty="0">
              <a:solidFill>
                <a:schemeClr val="bg1"/>
              </a:solidFill>
              <a:latin typeface="Arial" panose="020B0604020202020204"/>
              <a:ea typeface="黑体" panose="02010609060101010101" pitchFamily="2" charset="-122"/>
            </a:endParaRPr>
          </a:p>
        </p:txBody>
      </p:sp>
      <p:sp>
        <p:nvSpPr>
          <p:cNvPr id="593926" name="AutoShape 6"/>
          <p:cNvSpPr>
            <a:spLocks noChangeArrowheads="1"/>
          </p:cNvSpPr>
          <p:nvPr/>
        </p:nvSpPr>
        <p:spPr bwMode="auto">
          <a:xfrm>
            <a:off x="2714625" y="3714750"/>
            <a:ext cx="1146175" cy="407988"/>
          </a:xfrm>
          <a:prstGeom prst="wedgeRoundRectCallout">
            <a:avLst>
              <a:gd name="adj1" fmla="val 163"/>
              <a:gd name="adj2" fmla="val -5028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编写代码</a:t>
            </a:r>
            <a:endParaRPr lang="zh-CN" altLang="en-US" b="1" kern="0" dirty="0">
              <a:solidFill>
                <a:schemeClr val="bg1"/>
              </a:solidFill>
              <a:latin typeface="Arial" panose="020B0604020202020204"/>
              <a:ea typeface="黑体" panose="02010609060101010101" pitchFamily="2" charset="-122"/>
            </a:endParaRPr>
          </a:p>
        </p:txBody>
      </p:sp>
      <p:sp>
        <p:nvSpPr>
          <p:cNvPr id="593928" name="Rectangle 8"/>
          <p:cNvSpPr>
            <a:spLocks noGrp="1" noChangeArrowheads="1"/>
          </p:cNvSpPr>
          <p:nvPr>
            <p:ph type="title"/>
          </p:nvPr>
        </p:nvSpPr>
        <p:spPr>
          <a:xfrm>
            <a:off x="6084888" y="285750"/>
            <a:ext cx="2879725" cy="523875"/>
          </a:xfrm>
        </p:spPr>
        <p:txBody>
          <a:bodyPr/>
          <a:lstStyle/>
          <a:p>
            <a:pPr>
              <a:defRPr/>
            </a:pPr>
            <a:r>
              <a:rPr lang="en-US" altLang="zh-CN" smtClean="0"/>
              <a:t>Java</a:t>
            </a:r>
            <a:r>
              <a:rPr smtClean="0"/>
              <a:t>程序的结构</a:t>
            </a:r>
            <a:endParaRPr dirty="0"/>
          </a:p>
        </p:txBody>
      </p:sp>
      <p:grpSp>
        <p:nvGrpSpPr>
          <p:cNvPr id="33800" name="组合 7"/>
          <p:cNvGrpSpPr/>
          <p:nvPr/>
        </p:nvGrpSpPr>
        <p:grpSpPr bwMode="auto">
          <a:xfrm>
            <a:off x="71438" y="857250"/>
            <a:ext cx="1000125" cy="400050"/>
            <a:chOff x="1000100" y="1801286"/>
            <a:chExt cx="1000132" cy="400110"/>
          </a:xfrm>
        </p:grpSpPr>
        <p:pic>
          <p:nvPicPr>
            <p:cNvPr id="33804"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a:ln w="9525">
              <a:noFill/>
              <a:miter lim="800000"/>
              <a:headEnd/>
              <a:tailEnd/>
            </a:ln>
          </p:spPr>
        </p:pic>
        <p:sp>
          <p:nvSpPr>
            <p:cNvPr id="10" name="TextBox 9"/>
            <p:cNvSpPr txBox="1"/>
            <p:nvPr/>
          </p:nvSpPr>
          <p:spPr>
            <a:xfrm>
              <a:off x="1300139" y="1801286"/>
              <a:ext cx="700093"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语法</a:t>
              </a:r>
              <a:endParaRPr lang="zh-CN" altLang="en-US" sz="2000" b="1" dirty="0">
                <a:latin typeface="黑体" panose="02010609060101010101" pitchFamily="2" charset="-122"/>
                <a:ea typeface="黑体" panose="02010609060101010101" pitchFamily="2" charset="-122"/>
              </a:endParaRPr>
            </a:p>
          </p:txBody>
        </p:sp>
      </p:grpSp>
      <p:cxnSp>
        <p:nvCxnSpPr>
          <p:cNvPr id="11" name="直接箭头连接符 10"/>
          <p:cNvCxnSpPr/>
          <p:nvPr/>
        </p:nvCxnSpPr>
        <p:spPr bwMode="auto">
          <a:xfrm flipV="1">
            <a:off x="3714744" y="2000240"/>
            <a:ext cx="642942"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2" name="直接箭头连接符 11"/>
          <p:cNvCxnSpPr/>
          <p:nvPr/>
        </p:nvCxnSpPr>
        <p:spPr bwMode="auto">
          <a:xfrm flipV="1">
            <a:off x="4786314" y="2214554"/>
            <a:ext cx="642942"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bwMode="auto">
          <a:xfrm rot="16200000" flipH="1">
            <a:off x="2678891" y="3321845"/>
            <a:ext cx="428629" cy="35718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22"/>
                                        </p:tgtEl>
                                        <p:attrNameLst>
                                          <p:attrName>style.visibility</p:attrName>
                                        </p:attrNameLst>
                                      </p:cBhvr>
                                      <p:to>
                                        <p:strVal val="visible"/>
                                      </p:to>
                                    </p:set>
                                    <p:animEffect transition="in" filter="wipe(left)">
                                      <p:cBhvr>
                                        <p:cTn id="7" dur="500"/>
                                        <p:tgtEl>
                                          <p:spTgt spid="5939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93924"/>
                                        </p:tgtEl>
                                        <p:attrNameLst>
                                          <p:attrName>style.visibility</p:attrName>
                                        </p:attrNameLst>
                                      </p:cBhvr>
                                      <p:to>
                                        <p:strVal val="visible"/>
                                      </p:to>
                                    </p:set>
                                    <p:animEffect transition="in" filter="wipe(left)">
                                      <p:cBhvr>
                                        <p:cTn id="15" dur="500"/>
                                        <p:tgtEl>
                                          <p:spTgt spid="593924"/>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93925"/>
                                        </p:tgtEl>
                                        <p:attrNameLst>
                                          <p:attrName>style.visibility</p:attrName>
                                        </p:attrNameLst>
                                      </p:cBhvr>
                                      <p:to>
                                        <p:strVal val="visible"/>
                                      </p:to>
                                    </p:set>
                                    <p:animEffect transition="in" filter="wipe(left)">
                                      <p:cBhvr>
                                        <p:cTn id="22" dur="500"/>
                                        <p:tgtEl>
                                          <p:spTgt spid="593925"/>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93926"/>
                                        </p:tgtEl>
                                        <p:attrNameLst>
                                          <p:attrName>style.visibility</p:attrName>
                                        </p:attrNameLst>
                                      </p:cBhvr>
                                      <p:to>
                                        <p:strVal val="visible"/>
                                      </p:to>
                                    </p:set>
                                    <p:animEffect transition="in" filter="wipe(left)">
                                      <p:cBhvr>
                                        <p:cTn id="29" dur="500"/>
                                        <p:tgtEl>
                                          <p:spTgt spid="593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2" grpId="0" animBg="1"/>
      <p:bldP spid="593924" grpId="0" animBg="1"/>
      <p:bldP spid="593925" grpId="0" animBg="1"/>
      <p:bldP spid="5939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3"/>
          <p:cNvSpPr>
            <a:spLocks noGrp="1" noChangeArrowheads="1"/>
          </p:cNvSpPr>
          <p:nvPr>
            <p:ph idx="1"/>
          </p:nvPr>
        </p:nvSpPr>
        <p:spPr>
          <a:xfrm>
            <a:off x="857250" y="2205038"/>
            <a:ext cx="7645400" cy="1938337"/>
          </a:xfrm>
          <a:prstGeom prst="roundRect">
            <a:avLst>
              <a:gd name="adj" fmla="val 0"/>
            </a:avLst>
          </a:prstGeom>
          <a:solidFill>
            <a:srgbClr val="EDF5FD"/>
          </a:solidFill>
          <a:ln w="50800" cap="flat" algn="ctr">
            <a:solidFill>
              <a:srgbClr val="00B0F0"/>
            </a:solidFill>
            <a:round/>
            <a:headEnd type="none" w="med" len="med"/>
            <a:tailEnd type="none" w="med" len="med"/>
          </a:ln>
          <a:effectLst>
            <a:outerShdw blurRad="38100" sx="101000" sy="101000" algn="ctr" rotWithShape="0">
              <a:prstClr val="black">
                <a:alpha val="10000"/>
              </a:prstClr>
            </a:outerShdw>
          </a:effectLst>
        </p:spPr>
        <p:txBody>
          <a:bodyPr/>
          <a:lstStyle/>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smtClean="0">
                <a:solidFill>
                  <a:srgbClr val="FF0000"/>
                </a:solidFill>
                <a:ea typeface="黑体" panose="02010609060101010101" pitchFamily="2" charset="-122"/>
                <a:cs typeface="Times New Roman" panose="02020603050405020304" pitchFamily="18" charset="0"/>
              </a:rPr>
              <a:t>public class </a:t>
            </a:r>
            <a:r>
              <a:rPr lang="en-US" altLang="zh-CN" sz="1800" kern="1200" dirty="0" err="1" smtClean="0">
                <a:solidFill>
                  <a:schemeClr val="accent5">
                    <a:lumMod val="10000"/>
                  </a:schemeClr>
                </a:solidFill>
                <a:ea typeface="黑体" panose="02010609060101010101" pitchFamily="2" charset="-122"/>
              </a:rPr>
              <a:t>HelloWorld</a:t>
            </a:r>
            <a:r>
              <a:rPr lang="en-US" altLang="zh-CN" sz="1800" kern="1200" dirty="0" smtClean="0">
                <a:solidFill>
                  <a:schemeClr val="accent5">
                    <a:lumMod val="10000"/>
                  </a:schemeClr>
                </a:solidFill>
                <a:ea typeface="黑体" panose="02010609060101010101" pitchFamily="2" charset="-122"/>
              </a:rPr>
              <a:t>   {</a:t>
            </a:r>
            <a:endParaRPr lang="en-US" altLang="zh-CN" sz="1800" kern="1200" dirty="0" smtClean="0">
              <a:solidFill>
                <a:schemeClr val="accent5">
                  <a:lumMod val="10000"/>
                </a:schemeClr>
              </a:solidFill>
              <a:ea typeface="黑体" panose="02010609060101010101" pitchFamily="2"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smtClean="0">
                <a:solidFill>
                  <a:schemeClr val="accent5">
                    <a:lumMod val="10000"/>
                  </a:schemeClr>
                </a:solidFill>
                <a:ea typeface="黑体" panose="02010609060101010101" pitchFamily="2" charset="-122"/>
              </a:rPr>
              <a:t>	</a:t>
            </a:r>
            <a:r>
              <a:rPr lang="en-US" altLang="zh-CN" sz="1800" kern="1200" dirty="0" smtClean="0">
                <a:ea typeface="黑体" panose="02010609060101010101" pitchFamily="2" charset="-122"/>
                <a:cs typeface="Times New Roman" panose="02020603050405020304" pitchFamily="18" charset="0"/>
              </a:rPr>
              <a:t>public static void </a:t>
            </a:r>
            <a:r>
              <a:rPr lang="en-US" altLang="zh-CN" sz="1800" kern="1200" dirty="0" smtClean="0">
                <a:solidFill>
                  <a:schemeClr val="accent5">
                    <a:lumMod val="10000"/>
                  </a:schemeClr>
                </a:solidFill>
                <a:ea typeface="黑体" panose="02010609060101010101" pitchFamily="2" charset="-122"/>
              </a:rPr>
              <a:t>main(String[ ] </a:t>
            </a:r>
            <a:r>
              <a:rPr lang="en-US" altLang="zh-CN" sz="1800" kern="1200" dirty="0" err="1" smtClean="0">
                <a:solidFill>
                  <a:schemeClr val="accent5">
                    <a:lumMod val="10000"/>
                  </a:schemeClr>
                </a:solidFill>
                <a:ea typeface="黑体" panose="02010609060101010101" pitchFamily="2" charset="-122"/>
              </a:rPr>
              <a:t>args</a:t>
            </a:r>
            <a:r>
              <a:rPr lang="en-US" altLang="zh-CN" sz="1800" kern="1200" dirty="0" smtClean="0">
                <a:solidFill>
                  <a:schemeClr val="accent5">
                    <a:lumMod val="10000"/>
                  </a:schemeClr>
                </a:solidFill>
                <a:ea typeface="黑体" panose="02010609060101010101" pitchFamily="2" charset="-122"/>
              </a:rPr>
              <a:t> )  {</a:t>
            </a:r>
            <a:endParaRPr lang="en-US" altLang="zh-CN" sz="1800" kern="1200" dirty="0" smtClean="0">
              <a:solidFill>
                <a:schemeClr val="accent5">
                  <a:lumMod val="10000"/>
                </a:schemeClr>
              </a:solidFill>
              <a:ea typeface="黑体" panose="02010609060101010101" pitchFamily="2"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smtClean="0">
                <a:solidFill>
                  <a:schemeClr val="accent5">
                    <a:lumMod val="10000"/>
                  </a:schemeClr>
                </a:solidFill>
                <a:ea typeface="黑体" panose="02010609060101010101" pitchFamily="2" charset="-122"/>
              </a:rPr>
              <a:t>		</a:t>
            </a:r>
            <a:r>
              <a:rPr lang="en-US" altLang="zh-CN" sz="1800" kern="1200" dirty="0" err="1" smtClean="0">
                <a:solidFill>
                  <a:schemeClr val="accent5">
                    <a:lumMod val="10000"/>
                  </a:schemeClr>
                </a:solidFill>
                <a:ea typeface="黑体" panose="02010609060101010101" pitchFamily="2" charset="-122"/>
              </a:rPr>
              <a:t>System.out.println</a:t>
            </a:r>
            <a:r>
              <a:rPr lang="en-US" altLang="zh-CN" sz="1800" kern="1200" dirty="0" smtClean="0">
                <a:solidFill>
                  <a:schemeClr val="accent5">
                    <a:lumMod val="10000"/>
                  </a:schemeClr>
                </a:solidFill>
                <a:ea typeface="黑体" panose="02010609060101010101" pitchFamily="2" charset="-122"/>
              </a:rPr>
              <a:t>("Hello  World!!!");</a:t>
            </a:r>
            <a:endParaRPr lang="en-US" altLang="zh-CN" sz="1800" kern="1200" dirty="0" smtClean="0">
              <a:solidFill>
                <a:schemeClr val="accent5">
                  <a:lumMod val="10000"/>
                </a:schemeClr>
              </a:solidFill>
              <a:ea typeface="黑体" panose="02010609060101010101" pitchFamily="2"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smtClean="0">
                <a:solidFill>
                  <a:schemeClr val="accent5">
                    <a:lumMod val="10000"/>
                  </a:schemeClr>
                </a:solidFill>
                <a:ea typeface="黑体" panose="02010609060101010101" pitchFamily="2" charset="-122"/>
              </a:rPr>
              <a:t>	}</a:t>
            </a:r>
            <a:endParaRPr lang="en-US" altLang="zh-CN" sz="1800" kern="1200" dirty="0" smtClean="0">
              <a:solidFill>
                <a:schemeClr val="accent5">
                  <a:lumMod val="10000"/>
                </a:schemeClr>
              </a:solidFill>
              <a:ea typeface="黑体" panose="02010609060101010101" pitchFamily="2"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smtClean="0">
                <a:solidFill>
                  <a:schemeClr val="accent5">
                    <a:lumMod val="10000"/>
                  </a:schemeClr>
                </a:solidFill>
                <a:ea typeface="黑体" panose="02010609060101010101" pitchFamily="2" charset="-122"/>
              </a:rPr>
              <a:t>}</a:t>
            </a:r>
            <a:endParaRPr lang="en-US" altLang="zh-CN" sz="1800" kern="1200" dirty="0">
              <a:solidFill>
                <a:schemeClr val="accent5">
                  <a:lumMod val="10000"/>
                </a:schemeClr>
              </a:solidFill>
              <a:ea typeface="黑体" panose="02010609060101010101" pitchFamily="2" charset="-122"/>
            </a:endParaRPr>
          </a:p>
        </p:txBody>
      </p:sp>
      <p:sp>
        <p:nvSpPr>
          <p:cNvPr id="34819" name="Rectangle 17"/>
          <p:cNvSpPr>
            <a:spLocks noGrp="1" noChangeArrowheads="1"/>
          </p:cNvSpPr>
          <p:nvPr>
            <p:ph type="title"/>
          </p:nvPr>
        </p:nvSpPr>
        <p:spPr>
          <a:xfrm>
            <a:off x="5940425" y="285750"/>
            <a:ext cx="3024188" cy="523875"/>
          </a:xfrm>
        </p:spPr>
        <p:txBody>
          <a:bodyPr/>
          <a:lstStyle/>
          <a:p>
            <a:pPr eaLnBrk="1" hangingPunct="1"/>
            <a:r>
              <a:rPr lang="en-US" altLang="zh-CN" smtClean="0">
                <a:solidFill>
                  <a:srgbClr val="121F55"/>
                </a:solidFill>
              </a:rPr>
              <a:t>Java</a:t>
            </a:r>
            <a:r>
              <a:rPr smtClean="0">
                <a:solidFill>
                  <a:srgbClr val="121F55"/>
                </a:solidFill>
              </a:rPr>
              <a:t>程序的结构 </a:t>
            </a:r>
            <a:endParaRPr smtClean="0">
              <a:solidFill>
                <a:srgbClr val="121F55"/>
              </a:solidFill>
            </a:endParaRPr>
          </a:p>
        </p:txBody>
      </p:sp>
      <p:sp>
        <p:nvSpPr>
          <p:cNvPr id="588804" name="AutoShape 4"/>
          <p:cNvSpPr>
            <a:spLocks noChangeArrowheads="1"/>
          </p:cNvSpPr>
          <p:nvPr/>
        </p:nvSpPr>
        <p:spPr bwMode="auto">
          <a:xfrm>
            <a:off x="930275" y="1357313"/>
            <a:ext cx="915988" cy="407987"/>
          </a:xfrm>
          <a:prstGeom prst="wedgeRoundRectCallout">
            <a:avLst>
              <a:gd name="adj1" fmla="val 2994"/>
              <a:gd name="adj2" fmla="val 4967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关键字</a:t>
            </a:r>
            <a:endParaRPr lang="zh-CN" altLang="en-US" b="1" kern="0" dirty="0">
              <a:solidFill>
                <a:schemeClr val="bg1"/>
              </a:solidFill>
              <a:latin typeface="Arial" panose="020B0604020202020204"/>
              <a:ea typeface="黑体" panose="02010609060101010101" pitchFamily="2" charset="-122"/>
            </a:endParaRPr>
          </a:p>
        </p:txBody>
      </p:sp>
      <p:sp>
        <p:nvSpPr>
          <p:cNvPr id="588805" name="AutoShape 5"/>
          <p:cNvSpPr>
            <a:spLocks noChangeArrowheads="1"/>
          </p:cNvSpPr>
          <p:nvPr/>
        </p:nvSpPr>
        <p:spPr bwMode="auto">
          <a:xfrm>
            <a:off x="2501900" y="1214438"/>
            <a:ext cx="2533650" cy="407987"/>
          </a:xfrm>
          <a:prstGeom prst="wedgeRoundRectCallout">
            <a:avLst>
              <a:gd name="adj1" fmla="val 674"/>
              <a:gd name="adj2" fmla="val 5090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类名与文件名完全一样</a:t>
            </a:r>
            <a:endParaRPr lang="zh-CN" altLang="en-US" b="1" kern="0" dirty="0">
              <a:solidFill>
                <a:schemeClr val="bg1"/>
              </a:solidFill>
              <a:latin typeface="Arial" panose="020B0604020202020204"/>
              <a:ea typeface="黑体" panose="02010609060101010101" pitchFamily="2" charset="-122"/>
            </a:endParaRPr>
          </a:p>
        </p:txBody>
      </p:sp>
      <p:sp>
        <p:nvSpPr>
          <p:cNvPr id="588806" name="AutoShape 6"/>
          <p:cNvSpPr>
            <a:spLocks noChangeArrowheads="1"/>
          </p:cNvSpPr>
          <p:nvPr/>
        </p:nvSpPr>
        <p:spPr bwMode="auto">
          <a:xfrm>
            <a:off x="6413500" y="2428875"/>
            <a:ext cx="2630488" cy="776288"/>
          </a:xfrm>
          <a:prstGeom prst="wedgeRoundRectCallout">
            <a:avLst>
              <a:gd name="adj1" fmla="val -50538"/>
              <a:gd name="adj2" fmla="val -980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main()</a:t>
            </a:r>
            <a:r>
              <a:rPr lang="zh-CN" altLang="en-US" b="1" kern="0" dirty="0">
                <a:solidFill>
                  <a:schemeClr val="bg1"/>
                </a:solidFill>
                <a:latin typeface="Arial" panose="020B0604020202020204"/>
                <a:ea typeface="黑体" panose="02010609060101010101" pitchFamily="2" charset="-122"/>
              </a:rPr>
              <a:t>方法是</a:t>
            </a:r>
            <a:endParaRPr lang="en-US" altLang="zh-CN" b="1" kern="0" dirty="0">
              <a:solidFill>
                <a:schemeClr val="bg1"/>
              </a:solidFill>
              <a:latin typeface="Arial" panose="020B0604020202020204"/>
              <a:ea typeface="黑体" panose="02010609060101010101" pitchFamily="2" charset="-122"/>
            </a:endParaRPr>
          </a:p>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Java</a:t>
            </a:r>
            <a:r>
              <a:rPr lang="zh-CN" altLang="en-US" b="1" kern="0" dirty="0">
                <a:solidFill>
                  <a:schemeClr val="bg1"/>
                </a:solidFill>
                <a:latin typeface="Arial" panose="020B0604020202020204"/>
                <a:ea typeface="黑体" panose="02010609060101010101" pitchFamily="2" charset="-122"/>
              </a:rPr>
              <a:t>程序执行的入口点</a:t>
            </a:r>
            <a:endParaRPr lang="zh-CN" altLang="en-US" b="1" kern="0" dirty="0">
              <a:solidFill>
                <a:schemeClr val="bg1"/>
              </a:solidFill>
              <a:latin typeface="Arial" panose="020B0604020202020204"/>
              <a:ea typeface="黑体" panose="02010609060101010101" pitchFamily="2" charset="-122"/>
            </a:endParaRPr>
          </a:p>
        </p:txBody>
      </p:sp>
      <p:sp>
        <p:nvSpPr>
          <p:cNvPr id="588807" name="AutoShape 7"/>
          <p:cNvSpPr>
            <a:spLocks noChangeArrowheads="1"/>
          </p:cNvSpPr>
          <p:nvPr/>
        </p:nvSpPr>
        <p:spPr bwMode="auto">
          <a:xfrm>
            <a:off x="1073150" y="4429125"/>
            <a:ext cx="2843213" cy="407988"/>
          </a:xfrm>
          <a:prstGeom prst="wedgeRoundRectCallout">
            <a:avLst>
              <a:gd name="adj1" fmla="val -127"/>
              <a:gd name="adj2" fmla="val -4899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 </a:t>
            </a:r>
            <a:r>
              <a:rPr lang="zh-CN" altLang="en-US" b="1" kern="0" dirty="0">
                <a:solidFill>
                  <a:schemeClr val="bg1"/>
                </a:solidFill>
                <a:latin typeface="Arial" panose="020B0604020202020204"/>
                <a:ea typeface="黑体" panose="02010609060101010101" pitchFamily="2" charset="-122"/>
              </a:rPr>
              <a:t>和 </a:t>
            </a:r>
            <a:r>
              <a:rPr lang="en-US" altLang="zh-CN" b="1" kern="0" dirty="0">
                <a:solidFill>
                  <a:schemeClr val="bg1"/>
                </a:solidFill>
                <a:latin typeface="Arial" panose="020B0604020202020204"/>
                <a:ea typeface="黑体" panose="02010609060101010101" pitchFamily="2" charset="-122"/>
              </a:rPr>
              <a:t>}</a:t>
            </a:r>
            <a:r>
              <a:rPr lang="zh-CN" altLang="en-US" b="1" kern="0" dirty="0">
                <a:solidFill>
                  <a:schemeClr val="bg1"/>
                </a:solidFill>
                <a:latin typeface="Arial" panose="020B0604020202020204"/>
                <a:ea typeface="黑体" panose="02010609060101010101" pitchFamily="2" charset="-122"/>
              </a:rPr>
              <a:t>一一对应，缺一不可</a:t>
            </a:r>
            <a:endParaRPr lang="zh-CN" altLang="en-US" b="1" kern="0" dirty="0">
              <a:solidFill>
                <a:schemeClr val="bg1"/>
              </a:solidFill>
              <a:latin typeface="Arial" panose="020B0604020202020204"/>
              <a:ea typeface="黑体" panose="02010609060101010101" pitchFamily="2" charset="-122"/>
            </a:endParaRPr>
          </a:p>
        </p:txBody>
      </p:sp>
      <p:sp>
        <p:nvSpPr>
          <p:cNvPr id="588808" name="AutoShape 8"/>
          <p:cNvSpPr>
            <a:spLocks noChangeArrowheads="1"/>
          </p:cNvSpPr>
          <p:nvPr/>
        </p:nvSpPr>
        <p:spPr bwMode="auto">
          <a:xfrm>
            <a:off x="5000625" y="1949450"/>
            <a:ext cx="2997200" cy="407988"/>
          </a:xfrm>
          <a:prstGeom prst="wedgeRoundRectCallout">
            <a:avLst>
              <a:gd name="adj1" fmla="val 297"/>
              <a:gd name="adj2" fmla="val 4987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main()</a:t>
            </a:r>
            <a:r>
              <a:rPr lang="zh-CN" altLang="en-US" b="1" kern="0" dirty="0">
                <a:solidFill>
                  <a:schemeClr val="bg1"/>
                </a:solidFill>
                <a:latin typeface="Arial" panose="020B0604020202020204"/>
                <a:ea typeface="黑体" panose="02010609060101010101" pitchFamily="2" charset="-122"/>
              </a:rPr>
              <a:t>方法四要素必不可少</a:t>
            </a:r>
            <a:endParaRPr lang="zh-CN" altLang="en-US" b="1" kern="0" dirty="0">
              <a:solidFill>
                <a:schemeClr val="bg1"/>
              </a:solidFill>
              <a:latin typeface="Arial" panose="020B0604020202020204"/>
              <a:ea typeface="黑体" panose="02010609060101010101" pitchFamily="2" charset="-122"/>
            </a:endParaRPr>
          </a:p>
        </p:txBody>
      </p:sp>
      <p:sp>
        <p:nvSpPr>
          <p:cNvPr id="588809" name="AutoShape 9"/>
          <p:cNvSpPr>
            <a:spLocks noChangeArrowheads="1"/>
          </p:cNvSpPr>
          <p:nvPr/>
        </p:nvSpPr>
        <p:spPr bwMode="auto">
          <a:xfrm>
            <a:off x="2986088" y="4000500"/>
            <a:ext cx="2063750" cy="407988"/>
          </a:xfrm>
          <a:prstGeom prst="wedgeRoundRectCallout">
            <a:avLst>
              <a:gd name="adj1" fmla="val 1242"/>
              <a:gd name="adj2" fmla="val -4851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从控制台输出信息</a:t>
            </a:r>
            <a:endParaRPr lang="zh-CN" altLang="en-US" b="1" kern="0" dirty="0">
              <a:solidFill>
                <a:schemeClr val="bg1"/>
              </a:solidFill>
              <a:latin typeface="Arial" panose="020B0604020202020204"/>
              <a:ea typeface="黑体" panose="02010609060101010101" pitchFamily="2" charset="-122"/>
            </a:endParaRPr>
          </a:p>
        </p:txBody>
      </p:sp>
      <p:sp>
        <p:nvSpPr>
          <p:cNvPr id="588810" name="Rectangle 10"/>
          <p:cNvSpPr>
            <a:spLocks noChangeArrowheads="1"/>
          </p:cNvSpPr>
          <p:nvPr/>
        </p:nvSpPr>
        <p:spPr bwMode="auto">
          <a:xfrm>
            <a:off x="2287588" y="2214563"/>
            <a:ext cx="1357312" cy="35877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88811" name="Rectangle 11"/>
          <p:cNvSpPr>
            <a:spLocks noChangeArrowheads="1"/>
          </p:cNvSpPr>
          <p:nvPr/>
        </p:nvSpPr>
        <p:spPr bwMode="auto">
          <a:xfrm>
            <a:off x="1216025" y="2643188"/>
            <a:ext cx="785813" cy="35877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88812" name="Rectangle 12"/>
          <p:cNvSpPr>
            <a:spLocks noChangeArrowheads="1"/>
          </p:cNvSpPr>
          <p:nvPr/>
        </p:nvSpPr>
        <p:spPr bwMode="auto">
          <a:xfrm>
            <a:off x="2001838" y="2643188"/>
            <a:ext cx="642937" cy="35877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88813" name="Rectangle 13"/>
          <p:cNvSpPr>
            <a:spLocks noChangeArrowheads="1"/>
          </p:cNvSpPr>
          <p:nvPr/>
        </p:nvSpPr>
        <p:spPr bwMode="auto">
          <a:xfrm>
            <a:off x="2644775" y="2643188"/>
            <a:ext cx="571500" cy="35877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88814" name="Rectangle 14"/>
          <p:cNvSpPr>
            <a:spLocks noChangeArrowheads="1"/>
          </p:cNvSpPr>
          <p:nvPr/>
        </p:nvSpPr>
        <p:spPr bwMode="auto">
          <a:xfrm>
            <a:off x="3846513" y="2643188"/>
            <a:ext cx="1512887" cy="35877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88815" name="Rectangle 15"/>
          <p:cNvSpPr>
            <a:spLocks noChangeArrowheads="1"/>
          </p:cNvSpPr>
          <p:nvPr/>
        </p:nvSpPr>
        <p:spPr bwMode="auto">
          <a:xfrm>
            <a:off x="1573213" y="3000375"/>
            <a:ext cx="4248150" cy="35877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grpSp>
        <p:nvGrpSpPr>
          <p:cNvPr id="34832" name="组合 16"/>
          <p:cNvGrpSpPr/>
          <p:nvPr/>
        </p:nvGrpSpPr>
        <p:grpSpPr bwMode="auto">
          <a:xfrm>
            <a:off x="71438" y="857250"/>
            <a:ext cx="1000125" cy="447675"/>
            <a:chOff x="1000100" y="3235185"/>
            <a:chExt cx="1000132" cy="446983"/>
          </a:xfrm>
        </p:grpSpPr>
        <p:pic>
          <p:nvPicPr>
            <p:cNvPr id="34840" name="Picture 11" descr="E:\设计支持\模板设计\FX.png"/>
            <p:cNvPicPr>
              <a:picLocks noChangeAspect="1" noChangeArrowheads="1"/>
            </p:cNvPicPr>
            <p:nvPr/>
          </p:nvPicPr>
          <p:blipFill>
            <a:blip r:embed="rId1"/>
            <a:srcRect/>
            <a:stretch>
              <a:fillRect/>
            </a:stretch>
          </p:blipFill>
          <p:spPr bwMode="auto">
            <a:xfrm>
              <a:off x="1000100" y="3235185"/>
              <a:ext cx="398223" cy="446983"/>
            </a:xfrm>
            <a:prstGeom prst="rect">
              <a:avLst/>
            </a:prstGeom>
            <a:noFill/>
            <a:ln w="9525">
              <a:noFill/>
              <a:miter lim="800000"/>
              <a:headEnd/>
              <a:tailEnd/>
            </a:ln>
          </p:spPr>
        </p:pic>
        <p:sp>
          <p:nvSpPr>
            <p:cNvPr id="19" name="TextBox 18"/>
            <p:cNvSpPr txBox="1"/>
            <p:nvPr/>
          </p:nvSpPr>
          <p:spPr>
            <a:xfrm>
              <a:off x="1300139" y="3258961"/>
              <a:ext cx="700093" cy="39943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分析</a:t>
              </a:r>
              <a:endParaRPr lang="zh-CN" altLang="en-US" sz="2000" b="1" dirty="0">
                <a:latin typeface="黑体" panose="02010609060101010101" pitchFamily="2" charset="-122"/>
                <a:ea typeface="黑体" panose="02010609060101010101" pitchFamily="2" charset="-122"/>
              </a:endParaRPr>
            </a:p>
          </p:txBody>
        </p:sp>
      </p:grpSp>
      <p:cxnSp>
        <p:nvCxnSpPr>
          <p:cNvPr id="20" name="直接箭头连接符 19"/>
          <p:cNvCxnSpPr/>
          <p:nvPr/>
        </p:nvCxnSpPr>
        <p:spPr bwMode="auto">
          <a:xfrm rot="16200000" flipV="1">
            <a:off x="1353662" y="1995080"/>
            <a:ext cx="428628" cy="1032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1" name="直接箭头连接符 20"/>
          <p:cNvCxnSpPr/>
          <p:nvPr/>
        </p:nvCxnSpPr>
        <p:spPr bwMode="auto">
          <a:xfrm rot="5400000" flipH="1" flipV="1">
            <a:off x="3050314" y="1630351"/>
            <a:ext cx="428628" cy="59690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2" name="直接箭头连接符 21"/>
          <p:cNvCxnSpPr/>
          <p:nvPr/>
        </p:nvCxnSpPr>
        <p:spPr bwMode="auto">
          <a:xfrm flipV="1">
            <a:off x="4502094" y="2357430"/>
            <a:ext cx="500066" cy="1428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3" name="直接箭头连接符 22"/>
          <p:cNvCxnSpPr/>
          <p:nvPr/>
        </p:nvCxnSpPr>
        <p:spPr bwMode="auto">
          <a:xfrm flipV="1">
            <a:off x="5716540" y="2786414"/>
            <a:ext cx="714380" cy="59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bwMode="auto">
          <a:xfrm rot="16200000" flipH="1">
            <a:off x="3798856" y="3632172"/>
            <a:ext cx="500066" cy="23659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5" name="直接箭头连接符 24"/>
          <p:cNvCxnSpPr/>
          <p:nvPr/>
        </p:nvCxnSpPr>
        <p:spPr bwMode="auto">
          <a:xfrm rot="16200000" flipH="1">
            <a:off x="1031768" y="4072651"/>
            <a:ext cx="357190"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88804"/>
                                        </p:tgtEl>
                                        <p:attrNameLst>
                                          <p:attrName>style.visibility</p:attrName>
                                        </p:attrNameLst>
                                      </p:cBhvr>
                                      <p:to>
                                        <p:strVal val="visible"/>
                                      </p:to>
                                    </p:set>
                                    <p:animEffect transition="in" filter="wipe(left)">
                                      <p:cBhvr>
                                        <p:cTn id="10" dur="500"/>
                                        <p:tgtEl>
                                          <p:spTgt spid="58880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88810"/>
                                        </p:tgtEl>
                                        <p:attrNameLst>
                                          <p:attrName>style.visibility</p:attrName>
                                        </p:attrNameLst>
                                      </p:cBhvr>
                                      <p:to>
                                        <p:strVal val="visible"/>
                                      </p:to>
                                    </p:set>
                                    <p:animEffect transition="in" filter="wipe(left)">
                                      <p:cBhvr>
                                        <p:cTn id="13" dur="500"/>
                                        <p:tgtEl>
                                          <p:spTgt spid="58881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88805"/>
                                        </p:tgtEl>
                                        <p:attrNameLst>
                                          <p:attrName>style.visibility</p:attrName>
                                        </p:attrNameLst>
                                      </p:cBhvr>
                                      <p:to>
                                        <p:strVal val="visible"/>
                                      </p:to>
                                    </p:set>
                                    <p:animEffect transition="in" filter="wipe(left)">
                                      <p:cBhvr>
                                        <p:cTn id="20" dur="500"/>
                                        <p:tgtEl>
                                          <p:spTgt spid="588805"/>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500"/>
                                        <p:tgtEl>
                                          <p:spTgt spid="2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88807"/>
                                        </p:tgtEl>
                                        <p:attrNameLst>
                                          <p:attrName>style.visibility</p:attrName>
                                        </p:attrNameLst>
                                      </p:cBhvr>
                                      <p:to>
                                        <p:strVal val="visible"/>
                                      </p:to>
                                    </p:set>
                                    <p:animEffect transition="in" filter="wipe(left)">
                                      <p:cBhvr>
                                        <p:cTn id="27" dur="500"/>
                                        <p:tgtEl>
                                          <p:spTgt spid="5888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588806"/>
                                        </p:tgtEl>
                                        <p:attrNameLst>
                                          <p:attrName>style.visibility</p:attrName>
                                        </p:attrNameLst>
                                      </p:cBhvr>
                                      <p:to>
                                        <p:strVal val="visible"/>
                                      </p:to>
                                    </p:set>
                                    <p:animEffect transition="in" filter="wipe(left)">
                                      <p:cBhvr>
                                        <p:cTn id="36" dur="500"/>
                                        <p:tgtEl>
                                          <p:spTgt spid="588806"/>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588811"/>
                                        </p:tgtEl>
                                        <p:attrNameLst>
                                          <p:attrName>style.visibility</p:attrName>
                                        </p:attrNameLst>
                                      </p:cBhvr>
                                      <p:to>
                                        <p:strVal val="visible"/>
                                      </p:to>
                                    </p:set>
                                    <p:animEffect transition="in" filter="wipe(left)">
                                      <p:cBhvr>
                                        <p:cTn id="40" dur="500"/>
                                        <p:tgtEl>
                                          <p:spTgt spid="588811"/>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588812"/>
                                        </p:tgtEl>
                                        <p:attrNameLst>
                                          <p:attrName>style.visibility</p:attrName>
                                        </p:attrNameLst>
                                      </p:cBhvr>
                                      <p:to>
                                        <p:strVal val="visible"/>
                                      </p:to>
                                    </p:set>
                                    <p:animEffect transition="in" filter="wipe(left)">
                                      <p:cBhvr>
                                        <p:cTn id="44" dur="500"/>
                                        <p:tgtEl>
                                          <p:spTgt spid="588812"/>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588813"/>
                                        </p:tgtEl>
                                        <p:attrNameLst>
                                          <p:attrName>style.visibility</p:attrName>
                                        </p:attrNameLst>
                                      </p:cBhvr>
                                      <p:to>
                                        <p:strVal val="visible"/>
                                      </p:to>
                                    </p:set>
                                    <p:animEffect transition="in" filter="wipe(left)">
                                      <p:cBhvr>
                                        <p:cTn id="48" dur="500"/>
                                        <p:tgtEl>
                                          <p:spTgt spid="588813"/>
                                        </p:tgtEl>
                                      </p:cBhvr>
                                    </p:animEffect>
                                  </p:childTnLst>
                                </p:cTn>
                              </p:par>
                            </p:childTnLst>
                          </p:cTn>
                        </p:par>
                        <p:par>
                          <p:cTn id="49" fill="hold">
                            <p:stCondLst>
                              <p:cond delay="2500"/>
                            </p:stCondLst>
                            <p:childTnLst>
                              <p:par>
                                <p:cTn id="50" presetID="22" presetClass="entr" presetSubtype="8" fill="hold" grpId="0" nodeType="afterEffect">
                                  <p:stCondLst>
                                    <p:cond delay="0"/>
                                  </p:stCondLst>
                                  <p:childTnLst>
                                    <p:set>
                                      <p:cBhvr>
                                        <p:cTn id="51" dur="1" fill="hold">
                                          <p:stCondLst>
                                            <p:cond delay="0"/>
                                          </p:stCondLst>
                                        </p:cTn>
                                        <p:tgtEl>
                                          <p:spTgt spid="588814"/>
                                        </p:tgtEl>
                                        <p:attrNameLst>
                                          <p:attrName>style.visibility</p:attrName>
                                        </p:attrNameLst>
                                      </p:cBhvr>
                                      <p:to>
                                        <p:strVal val="visible"/>
                                      </p:to>
                                    </p:set>
                                    <p:animEffect transition="in" filter="wipe(left)">
                                      <p:cBhvr>
                                        <p:cTn id="52" dur="500"/>
                                        <p:tgtEl>
                                          <p:spTgt spid="588814"/>
                                        </p:tgtEl>
                                      </p:cBhvr>
                                    </p:animEffect>
                                  </p:childTnLst>
                                </p:cTn>
                              </p:par>
                            </p:childTnLst>
                          </p:cTn>
                        </p:par>
                        <p:par>
                          <p:cTn id="53" fill="hold">
                            <p:stCondLst>
                              <p:cond delay="3000"/>
                            </p:stCondLst>
                            <p:childTnLst>
                              <p:par>
                                <p:cTn id="54" presetID="22" presetClass="entr" presetSubtype="8"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88808"/>
                                        </p:tgtEl>
                                        <p:attrNameLst>
                                          <p:attrName>style.visibility</p:attrName>
                                        </p:attrNameLst>
                                      </p:cBhvr>
                                      <p:to>
                                        <p:strVal val="visible"/>
                                      </p:to>
                                    </p:set>
                                    <p:animEffect transition="in" filter="wipe(left)">
                                      <p:cBhvr>
                                        <p:cTn id="59" dur="500"/>
                                        <p:tgtEl>
                                          <p:spTgt spid="58880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88815"/>
                                        </p:tgtEl>
                                        <p:attrNameLst>
                                          <p:attrName>style.visibility</p:attrName>
                                        </p:attrNameLst>
                                      </p:cBhvr>
                                      <p:to>
                                        <p:strVal val="visible"/>
                                      </p:to>
                                    </p:set>
                                    <p:animEffect transition="in" filter="wipe(left)">
                                      <p:cBhvr>
                                        <p:cTn id="64" dur="500"/>
                                        <p:tgtEl>
                                          <p:spTgt spid="588815"/>
                                        </p:tgtEl>
                                      </p:cBhvr>
                                    </p:animEffect>
                                  </p:childTnLst>
                                </p:cTn>
                              </p:par>
                            </p:childTnLst>
                          </p:cTn>
                        </p:par>
                        <p:par>
                          <p:cTn id="65" fill="hold">
                            <p:stCondLst>
                              <p:cond delay="500"/>
                            </p:stCondLst>
                            <p:childTnLst>
                              <p:par>
                                <p:cTn id="66" presetID="22" presetClass="entr" presetSubtype="1"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up)">
                                      <p:cBhvr>
                                        <p:cTn id="68" dur="500"/>
                                        <p:tgtEl>
                                          <p:spTgt spid="2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588809"/>
                                        </p:tgtEl>
                                        <p:attrNameLst>
                                          <p:attrName>style.visibility</p:attrName>
                                        </p:attrNameLst>
                                      </p:cBhvr>
                                      <p:to>
                                        <p:strVal val="visible"/>
                                      </p:to>
                                    </p:set>
                                    <p:animEffect transition="in" filter="wipe(left)">
                                      <p:cBhvr>
                                        <p:cTn id="71" dur="500"/>
                                        <p:tgtEl>
                                          <p:spTgt spid="588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4" grpId="0" animBg="1"/>
      <p:bldP spid="588805" grpId="0" animBg="1"/>
      <p:bldP spid="588806" grpId="0" animBg="1"/>
      <p:bldP spid="588807" grpId="0" animBg="1"/>
      <p:bldP spid="588808" grpId="0" animBg="1"/>
      <p:bldP spid="588809" grpId="0" animBg="1"/>
      <p:bldP spid="588810" grpId="0" animBg="1"/>
      <p:bldP spid="588811" grpId="0" animBg="1"/>
      <p:bldP spid="588812" grpId="0" animBg="1"/>
      <p:bldP spid="588813" grpId="0" animBg="1"/>
      <p:bldP spid="588814" grpId="0" animBg="1"/>
      <p:bldP spid="5888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5214938" y="285750"/>
            <a:ext cx="3749675" cy="523875"/>
          </a:xfrm>
        </p:spPr>
        <p:txBody>
          <a:bodyPr/>
          <a:lstStyle/>
          <a:p>
            <a:pPr>
              <a:defRPr/>
            </a:pPr>
            <a:r>
              <a:rPr smtClean="0"/>
              <a:t>从控制台输出信息</a:t>
            </a:r>
            <a:r>
              <a:rPr lang="en-US" altLang="zh-CN" smtClean="0"/>
              <a:t>2-1</a:t>
            </a:r>
            <a:endParaRPr lang="en-US" altLang="zh-CN" smtClean="0"/>
          </a:p>
        </p:txBody>
      </p:sp>
      <p:sp>
        <p:nvSpPr>
          <p:cNvPr id="608260" name="AutoShape 4"/>
          <p:cNvSpPr>
            <a:spLocks noChangeArrowheads="1"/>
          </p:cNvSpPr>
          <p:nvPr/>
        </p:nvSpPr>
        <p:spPr bwMode="auto">
          <a:xfrm>
            <a:off x="1214438" y="2047875"/>
            <a:ext cx="4302125" cy="41433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err="1">
                <a:solidFill>
                  <a:schemeClr val="accent5">
                    <a:lumMod val="10000"/>
                  </a:schemeClr>
                </a:solidFill>
                <a:latin typeface="+mn-lt"/>
                <a:ea typeface="黑体" panose="02010609060101010101" pitchFamily="2" charset="-122"/>
              </a:rPr>
              <a:t>System.out.println</a:t>
            </a:r>
            <a:r>
              <a:rPr lang="en-US" altLang="zh-CN" b="1" dirty="0">
                <a:solidFill>
                  <a:schemeClr val="accent5">
                    <a:lumMod val="10000"/>
                  </a:schemeClr>
                </a:solidFill>
                <a:latin typeface="+mn-lt"/>
                <a:ea typeface="黑体" panose="02010609060101010101" pitchFamily="2" charset="-122"/>
              </a:rPr>
              <a:t>("Hello  World!!!");</a:t>
            </a:r>
            <a:endParaRPr lang="en-US" altLang="zh-CN" b="1" dirty="0">
              <a:solidFill>
                <a:schemeClr val="accent5">
                  <a:lumMod val="10000"/>
                </a:schemeClr>
              </a:solidFill>
              <a:latin typeface="+mn-lt"/>
              <a:ea typeface="黑体" panose="02010609060101010101" pitchFamily="2" charset="-122"/>
            </a:endParaRPr>
          </a:p>
        </p:txBody>
      </p:sp>
      <p:sp>
        <p:nvSpPr>
          <p:cNvPr id="608261" name="AutoShape 5"/>
          <p:cNvSpPr>
            <a:spLocks noChangeArrowheads="1"/>
          </p:cNvSpPr>
          <p:nvPr/>
        </p:nvSpPr>
        <p:spPr bwMode="auto">
          <a:xfrm>
            <a:off x="1214438" y="3714750"/>
            <a:ext cx="4302125" cy="41433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err="1">
                <a:solidFill>
                  <a:schemeClr val="accent5">
                    <a:lumMod val="10000"/>
                  </a:schemeClr>
                </a:solidFill>
                <a:latin typeface="+mn-lt"/>
                <a:ea typeface="黑体" panose="02010609060101010101" pitchFamily="2" charset="-122"/>
              </a:rPr>
              <a:t>System.out.print</a:t>
            </a:r>
            <a:r>
              <a:rPr lang="en-US" altLang="zh-CN" b="1" dirty="0">
                <a:solidFill>
                  <a:schemeClr val="accent5">
                    <a:lumMod val="10000"/>
                  </a:schemeClr>
                </a:solidFill>
                <a:latin typeface="+mn-lt"/>
                <a:ea typeface="黑体" panose="02010609060101010101" pitchFamily="2" charset="-122"/>
              </a:rPr>
              <a:t>("Hello  World!!!");</a:t>
            </a:r>
            <a:endParaRPr lang="en-US" altLang="zh-CN" b="1" dirty="0">
              <a:solidFill>
                <a:schemeClr val="accent5">
                  <a:lumMod val="10000"/>
                </a:schemeClr>
              </a:solidFill>
              <a:latin typeface="+mn-lt"/>
              <a:ea typeface="黑体" panose="02010609060101010101" pitchFamily="2" charset="-122"/>
            </a:endParaRPr>
          </a:p>
        </p:txBody>
      </p:sp>
      <p:sp>
        <p:nvSpPr>
          <p:cNvPr id="608264" name="AutoShape 8"/>
          <p:cNvSpPr>
            <a:spLocks noChangeArrowheads="1"/>
          </p:cNvSpPr>
          <p:nvPr/>
        </p:nvSpPr>
        <p:spPr bwMode="auto">
          <a:xfrm>
            <a:off x="5530850" y="2643188"/>
            <a:ext cx="2581275" cy="776287"/>
          </a:xfrm>
          <a:prstGeom prst="wedgeRoundRectCallout">
            <a:avLst>
              <a:gd name="adj1" fmla="val 653"/>
              <a:gd name="adj2" fmla="val -4831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打印完引号中的信息后</a:t>
            </a:r>
            <a:endParaRPr lang="en-US" altLang="zh-CN" b="1" kern="0" dirty="0">
              <a:solidFill>
                <a:schemeClr val="bg1"/>
              </a:solidFill>
              <a:latin typeface="Arial" panose="020B0604020202020204"/>
              <a:ea typeface="黑体" panose="02010609060101010101" pitchFamily="2" charset="-122"/>
            </a:endParaRPr>
          </a:p>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会自动换行</a:t>
            </a:r>
            <a:endParaRPr lang="zh-CN" altLang="en-US" b="1" kern="0" dirty="0">
              <a:solidFill>
                <a:schemeClr val="bg1"/>
              </a:solidFill>
              <a:latin typeface="Arial" panose="020B0604020202020204"/>
              <a:ea typeface="黑体" panose="02010609060101010101" pitchFamily="2" charset="-122"/>
            </a:endParaRPr>
          </a:p>
        </p:txBody>
      </p:sp>
      <p:sp>
        <p:nvSpPr>
          <p:cNvPr id="608265" name="AutoShape 9"/>
          <p:cNvSpPr>
            <a:spLocks noChangeArrowheads="1"/>
          </p:cNvSpPr>
          <p:nvPr/>
        </p:nvSpPr>
        <p:spPr bwMode="auto">
          <a:xfrm>
            <a:off x="5572125" y="4286250"/>
            <a:ext cx="3302000" cy="407988"/>
          </a:xfrm>
          <a:prstGeom prst="wedgeRoundRectCallout">
            <a:avLst>
              <a:gd name="adj1" fmla="val 64"/>
              <a:gd name="adj2" fmla="val -5299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打印输出信息后不会自动换行 </a:t>
            </a:r>
            <a:endParaRPr lang="zh-CN" altLang="en-US" b="1" kern="0" dirty="0">
              <a:solidFill>
                <a:schemeClr val="bg1"/>
              </a:solidFill>
              <a:latin typeface="Arial" panose="020B0604020202020204"/>
              <a:ea typeface="黑体" panose="02010609060101010101" pitchFamily="2" charset="-122"/>
            </a:endParaRPr>
          </a:p>
        </p:txBody>
      </p:sp>
      <p:grpSp>
        <p:nvGrpSpPr>
          <p:cNvPr id="35848" name="组合 9"/>
          <p:cNvGrpSpPr/>
          <p:nvPr/>
        </p:nvGrpSpPr>
        <p:grpSpPr bwMode="auto">
          <a:xfrm>
            <a:off x="71438" y="5429250"/>
            <a:ext cx="985837" cy="422275"/>
            <a:chOff x="1000100" y="1173499"/>
            <a:chExt cx="986586" cy="422603"/>
          </a:xfrm>
        </p:grpSpPr>
        <p:pic>
          <p:nvPicPr>
            <p:cNvPr id="35855" name="Picture 5" descr="E:\设计支持\模板设计\WT.png"/>
            <p:cNvPicPr>
              <a:picLocks noChangeAspect="1" noChangeArrowheads="1"/>
            </p:cNvPicPr>
            <p:nvPr/>
          </p:nvPicPr>
          <p:blipFill>
            <a:blip r:embed="rId1"/>
            <a:srcRect/>
            <a:stretch>
              <a:fillRect/>
            </a:stretch>
          </p:blipFill>
          <p:spPr bwMode="auto">
            <a:xfrm>
              <a:off x="1000100" y="1173499"/>
              <a:ext cx="414476" cy="422603"/>
            </a:xfrm>
            <a:prstGeom prst="rect">
              <a:avLst/>
            </a:prstGeom>
            <a:noFill/>
            <a:ln w="9525">
              <a:noFill/>
              <a:miter lim="800000"/>
              <a:headEnd/>
              <a:tailEnd/>
            </a:ln>
          </p:spPr>
        </p:pic>
        <p:sp>
          <p:nvSpPr>
            <p:cNvPr id="12" name="TextBox 11"/>
            <p:cNvSpPr txBox="1"/>
            <p:nvPr/>
          </p:nvSpPr>
          <p:spPr>
            <a:xfrm>
              <a:off x="1286067" y="1184621"/>
              <a:ext cx="700619" cy="40036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问题</a:t>
              </a:r>
              <a:endParaRPr lang="zh-CN" altLang="en-US" sz="2000" b="1" dirty="0">
                <a:latin typeface="黑体" panose="02010609060101010101" pitchFamily="2" charset="-122"/>
                <a:ea typeface="黑体" panose="02010609060101010101" pitchFamily="2" charset="-122"/>
              </a:endParaRPr>
            </a:p>
          </p:txBody>
        </p:sp>
      </p:grpSp>
      <p:cxnSp>
        <p:nvCxnSpPr>
          <p:cNvPr id="13" name="直接箭头连接符 12"/>
          <p:cNvCxnSpPr/>
          <p:nvPr/>
        </p:nvCxnSpPr>
        <p:spPr bwMode="auto">
          <a:xfrm>
            <a:off x="5429256" y="2357430"/>
            <a:ext cx="357190" cy="28575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14" name="直接箭头连接符 13"/>
          <p:cNvCxnSpPr/>
          <p:nvPr/>
        </p:nvCxnSpPr>
        <p:spPr bwMode="auto">
          <a:xfrm>
            <a:off x="5214942" y="4143380"/>
            <a:ext cx="357190" cy="2864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5851" name="组合 2"/>
          <p:cNvGrpSpPr/>
          <p:nvPr/>
        </p:nvGrpSpPr>
        <p:grpSpPr bwMode="auto">
          <a:xfrm>
            <a:off x="1285875" y="5295900"/>
            <a:ext cx="6643688" cy="941388"/>
            <a:chOff x="1285875" y="5296281"/>
            <a:chExt cx="6643688" cy="941007"/>
          </a:xfrm>
        </p:grpSpPr>
        <p:sp>
          <p:nvSpPr>
            <p:cNvPr id="608263" name="AutoShape 7"/>
            <p:cNvSpPr>
              <a:spLocks noChangeArrowheads="1"/>
            </p:cNvSpPr>
            <p:nvPr/>
          </p:nvSpPr>
          <p:spPr bwMode="gray">
            <a:xfrm>
              <a:off x="1285875" y="5515267"/>
              <a:ext cx="6643688" cy="722021"/>
            </a:xfrm>
            <a:prstGeom prst="flowChartAlternateProcess">
              <a:avLst/>
            </a:prstGeom>
            <a:solidFill>
              <a:schemeClr val="accent1">
                <a:lumMod val="20000"/>
                <a:lumOff val="80000"/>
              </a:schemeClr>
            </a:solidFill>
          </p:spPr>
          <p:txBody>
            <a:bodyPr anchor="ctr"/>
            <a:lstStyle/>
            <a:p>
              <a:pPr algn="ctr">
                <a:defRPr/>
              </a:pPr>
              <a:r>
                <a:rPr lang="en-US" altLang="zh-CN" b="1" dirty="0" err="1">
                  <a:latin typeface="微软雅黑" panose="020B0503020204020204" pitchFamily="34" charset="-122"/>
                  <a:ea typeface="微软雅黑" panose="020B0503020204020204" pitchFamily="34" charset="-122"/>
                </a:rPr>
                <a:t>System.out.println</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和</a:t>
              </a:r>
              <a:r>
                <a:rPr lang="en-US" altLang="zh-CN" b="1" dirty="0" err="1">
                  <a:latin typeface="微软雅黑" panose="020B0503020204020204" pitchFamily="34" charset="-122"/>
                  <a:ea typeface="微软雅黑" panose="020B0503020204020204" pitchFamily="34" charset="-122"/>
                </a:rPr>
                <a:t>System.out.print</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有什么区别呢？ </a:t>
              </a:r>
              <a:endParaRPr lang="en-US" altLang="zh-CN" b="1" dirty="0">
                <a:latin typeface="微软雅黑" panose="020B0503020204020204" pitchFamily="34" charset="-122"/>
                <a:ea typeface="微软雅黑" panose="020B0503020204020204" pitchFamily="34" charset="-122"/>
              </a:endParaRPr>
            </a:p>
          </p:txBody>
        </p:sp>
        <p:sp>
          <p:nvSpPr>
            <p:cNvPr id="35854" name="AutoShape 4"/>
            <p:cNvSpPr>
              <a:spLocks noChangeArrowheads="1"/>
            </p:cNvSpPr>
            <p:nvPr/>
          </p:nvSpPr>
          <p:spPr bwMode="gray">
            <a:xfrm>
              <a:off x="7036594" y="5296281"/>
              <a:ext cx="357188" cy="360363"/>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34" charset="-122"/>
                  <a:ea typeface="微软雅黑" panose="020B0503020204020204" pitchFamily="34" charset="-122"/>
                </a:rPr>
                <a:t>!</a:t>
              </a:r>
              <a:endParaRPr lang="en-US" altLang="zh-CN" sz="2000" b="1">
                <a:solidFill>
                  <a:srgbClr val="0C83B8"/>
                </a:solidFill>
                <a:latin typeface="微软雅黑" panose="020B0503020204020204" pitchFamily="34" charset="-122"/>
                <a:ea typeface="微软雅黑" panose="020B0503020204020204" pitchFamily="34" charset="-122"/>
              </a:endParaRPr>
            </a:p>
          </p:txBody>
        </p:sp>
      </p:grpSp>
      <p:sp>
        <p:nvSpPr>
          <p:cNvPr id="35852" name="Rectangle 3"/>
          <p:cNvSpPr txBox="1">
            <a:spLocks noChangeArrowheads="1"/>
          </p:cNvSpPr>
          <p:nvPr/>
        </p:nvSpPr>
        <p:spPr bwMode="auto">
          <a:xfrm>
            <a:off x="814388" y="1196975"/>
            <a:ext cx="7645400" cy="3600450"/>
          </a:xfrm>
          <a:prstGeom prst="rect">
            <a:avLst/>
          </a:prstGeom>
          <a:noFill/>
          <a:ln w="9525">
            <a:noFill/>
            <a:miter lim="800000"/>
          </a:ln>
        </p:spPr>
        <p:txBody>
          <a:bodyPr/>
          <a:lstStyle/>
          <a:p>
            <a:pPr marL="342900" indent="-342900" eaLnBrk="0" hangingPunct="0">
              <a:spcBef>
                <a:spcPct val="20000"/>
              </a:spcBef>
              <a:buClr>
                <a:srgbClr val="0E9CDE"/>
              </a:buClr>
              <a:buSzPct val="100000"/>
              <a:buFont typeface="Wingdings" panose="05000000000000000000" pitchFamily="2" charset="2"/>
              <a:buChar char="n"/>
            </a:pPr>
            <a:r>
              <a:rPr lang="en-US" altLang="zh-CN" sz="2600" b="1">
                <a:ea typeface="微软雅黑" panose="020B0503020204020204" pitchFamily="34" charset="-122"/>
              </a:rPr>
              <a:t>System.out.println ()</a:t>
            </a:r>
            <a:endParaRPr lang="en-US" altLang="zh-CN" sz="2600" b="1">
              <a:ea typeface="微软雅黑" panose="020B0503020204020204" pitchFamily="34" charset="-122"/>
            </a:endParaRPr>
          </a:p>
          <a:p>
            <a:pPr marL="342900" indent="-342900" eaLnBrk="0" hangingPunct="0">
              <a:spcBef>
                <a:spcPct val="20000"/>
              </a:spcBef>
              <a:buClr>
                <a:srgbClr val="0E9CDE"/>
              </a:buClr>
              <a:buSzPct val="100000"/>
              <a:buFont typeface="Wingdings" panose="05000000000000000000" pitchFamily="2" charset="2"/>
              <a:buChar char="n"/>
            </a:pPr>
            <a:endParaRPr lang="en-US" altLang="zh-CN" sz="2600" b="1">
              <a:ea typeface="微软雅黑" panose="020B0503020204020204" pitchFamily="34" charset="-122"/>
            </a:endParaRPr>
          </a:p>
          <a:p>
            <a:pPr marL="342900" indent="-342900" eaLnBrk="0" hangingPunct="0">
              <a:spcBef>
                <a:spcPct val="20000"/>
              </a:spcBef>
              <a:buClr>
                <a:srgbClr val="0E9CDE"/>
              </a:buClr>
              <a:buSzPct val="100000"/>
              <a:buFont typeface="Wingdings" panose="05000000000000000000" pitchFamily="2" charset="2"/>
              <a:buChar char="n"/>
            </a:pPr>
            <a:endParaRPr lang="en-US" altLang="zh-CN" sz="2600" b="1">
              <a:ea typeface="微软雅黑" panose="020B0503020204020204" pitchFamily="34" charset="-122"/>
            </a:endParaRPr>
          </a:p>
          <a:p>
            <a:pPr marL="342900" indent="-342900" eaLnBrk="0" hangingPunct="0">
              <a:spcBef>
                <a:spcPct val="20000"/>
              </a:spcBef>
              <a:buClr>
                <a:srgbClr val="0E9CDE"/>
              </a:buClr>
              <a:buSzPct val="100000"/>
              <a:buFont typeface="Wingdings" panose="05000000000000000000" pitchFamily="2" charset="2"/>
              <a:buChar char="n"/>
            </a:pPr>
            <a:endParaRPr lang="en-US" altLang="zh-CN" sz="2600" b="1">
              <a:ea typeface="微软雅黑" panose="020B0503020204020204" pitchFamily="34" charset="-122"/>
            </a:endParaRPr>
          </a:p>
          <a:p>
            <a:pPr marL="342900" indent="-342900" eaLnBrk="0" hangingPunct="0">
              <a:spcBef>
                <a:spcPct val="20000"/>
              </a:spcBef>
              <a:buClr>
                <a:srgbClr val="0E9CDE"/>
              </a:buClr>
              <a:buSzPct val="100000"/>
              <a:buFont typeface="Wingdings" panose="05000000000000000000" pitchFamily="2" charset="2"/>
              <a:buChar char="n"/>
            </a:pPr>
            <a:r>
              <a:rPr lang="en-US" altLang="zh-CN" sz="2600" b="1">
                <a:ea typeface="微软雅黑" panose="020B0503020204020204" pitchFamily="34" charset="-122"/>
              </a:rPr>
              <a:t>System.out.println ()</a:t>
            </a:r>
            <a:endParaRPr lang="zh-CN" altLang="en-US" sz="2600" b="1">
              <a:ea typeface="微软雅黑" panose="020B0503020204020204" pitchFamily="34" charset="-122"/>
            </a:endParaRPr>
          </a:p>
        </p:txBody>
      </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08264"/>
                                        </p:tgtEl>
                                        <p:attrNameLst>
                                          <p:attrName>style.visibility</p:attrName>
                                        </p:attrNameLst>
                                      </p:cBhvr>
                                      <p:to>
                                        <p:strVal val="visible"/>
                                      </p:to>
                                    </p:set>
                                    <p:animEffect transition="in" filter="wipe(left)">
                                      <p:cBhvr>
                                        <p:cTn id="13" dur="500"/>
                                        <p:tgtEl>
                                          <p:spTgt spid="60826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08265"/>
                                        </p:tgtEl>
                                        <p:attrNameLst>
                                          <p:attrName>style.visibility</p:attrName>
                                        </p:attrNameLst>
                                      </p:cBhvr>
                                      <p:to>
                                        <p:strVal val="visible"/>
                                      </p:to>
                                    </p:set>
                                    <p:animEffect transition="in" filter="wipe(left)">
                                      <p:cBhvr>
                                        <p:cTn id="16" dur="500"/>
                                        <p:tgtEl>
                                          <p:spTgt spid="608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4" grpId="0" animBg="1"/>
      <p:bldP spid="60826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a:xfrm>
            <a:off x="5072063" y="285750"/>
            <a:ext cx="3892550" cy="523875"/>
          </a:xfrm>
        </p:spPr>
        <p:txBody>
          <a:bodyPr/>
          <a:lstStyle/>
          <a:p>
            <a:pPr>
              <a:defRPr/>
            </a:pPr>
            <a:r>
              <a:rPr smtClean="0"/>
              <a:t>从控制台输出信息</a:t>
            </a:r>
            <a:r>
              <a:rPr lang="en-US" altLang="zh-CN" smtClean="0"/>
              <a:t>2-2</a:t>
            </a:r>
            <a:endParaRPr lang="en-US" altLang="zh-CN" dirty="0"/>
          </a:p>
        </p:txBody>
      </p:sp>
      <p:sp>
        <p:nvSpPr>
          <p:cNvPr id="609283" name="Rectangle 3"/>
          <p:cNvSpPr>
            <a:spLocks noGrp="1" noChangeArrowheads="1"/>
          </p:cNvSpPr>
          <p:nvPr>
            <p:ph idx="1"/>
          </p:nvPr>
        </p:nvSpPr>
        <p:spPr>
          <a:xfrm>
            <a:off x="784225" y="1214438"/>
            <a:ext cx="7645400" cy="5143500"/>
          </a:xfrm>
        </p:spPr>
        <p:txBody>
          <a:bodyPr/>
          <a:lstStyle/>
          <a:p>
            <a:pPr>
              <a:defRPr/>
            </a:pPr>
            <a:r>
              <a:rPr lang="zh-CN" altLang="en-US" dirty="0" smtClean="0"/>
              <a:t>如何使下面</a:t>
            </a:r>
            <a:r>
              <a:rPr lang="en-US" altLang="zh-CN" dirty="0" smtClean="0"/>
              <a:t>2</a:t>
            </a:r>
            <a:r>
              <a:rPr lang="zh-CN" altLang="en-US" dirty="0" smtClean="0"/>
              <a:t>个语句达到同样的效果？ </a:t>
            </a:r>
            <a:endParaRPr lang="zh-CN" altLang="en-US" dirty="0"/>
          </a:p>
        </p:txBody>
      </p:sp>
      <p:sp>
        <p:nvSpPr>
          <p:cNvPr id="609285" name="AutoShape 5"/>
          <p:cNvSpPr>
            <a:spLocks noChangeArrowheads="1"/>
          </p:cNvSpPr>
          <p:nvPr/>
        </p:nvSpPr>
        <p:spPr bwMode="auto">
          <a:xfrm>
            <a:off x="1801813" y="4608513"/>
            <a:ext cx="6127750"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0" lvl="1" defTabSz="381000">
              <a:lnSpc>
                <a:spcPct val="130000"/>
              </a:lnSpc>
              <a:buClr>
                <a:schemeClr val="folHlink"/>
              </a:buClr>
              <a:buSzPct val="60000"/>
              <a:buFont typeface="Wingdings" panose="05000000000000000000" pitchFamily="2" charset="2"/>
              <a:buNone/>
              <a:defRPr/>
            </a:pPr>
            <a:r>
              <a:rPr lang="en-US" altLang="zh-CN" b="1" dirty="0">
                <a:solidFill>
                  <a:srgbClr val="FF0000"/>
                </a:solidFill>
                <a:ea typeface="宋体" panose="02010600030101010101" pitchFamily="2" charset="-122"/>
                <a:cs typeface="Times New Roman" panose="02020603050405020304" pitchFamily="18" charset="0"/>
              </a:rPr>
              <a:t>public class </a:t>
            </a:r>
            <a:r>
              <a:rPr lang="en-US" altLang="zh-CN" b="1" dirty="0" err="1">
                <a:solidFill>
                  <a:schemeClr val="accent5">
                    <a:lumMod val="10000"/>
                  </a:schemeClr>
                </a:solidFill>
                <a:latin typeface="+mn-lt"/>
                <a:ea typeface="宋体" panose="02010600030101010101" pitchFamily="2" charset="-122"/>
              </a:rPr>
              <a:t>HelloWorld</a:t>
            </a:r>
            <a:r>
              <a:rPr lang="en-US" altLang="zh-CN" b="1" dirty="0">
                <a:solidFill>
                  <a:schemeClr val="accent5">
                    <a:lumMod val="10000"/>
                  </a:schemeClr>
                </a:solidFill>
                <a:latin typeface="+mn-lt"/>
                <a:ea typeface="宋体" panose="02010600030101010101" pitchFamily="2" charset="-122"/>
              </a:rPr>
              <a:t>{	</a:t>
            </a:r>
            <a:endParaRPr lang="en-US" altLang="zh-CN" b="1" dirty="0">
              <a:solidFill>
                <a:schemeClr val="accent5">
                  <a:lumMod val="10000"/>
                </a:schemeClr>
              </a:solidFill>
              <a:latin typeface="+mn-lt"/>
              <a:ea typeface="宋体" panose="02010600030101010101" pitchFamily="2" charset="-122"/>
            </a:endParaRPr>
          </a:p>
          <a:p>
            <a:pPr marL="0" lvl="1" defTabSz="381000">
              <a:lnSpc>
                <a:spcPct val="130000"/>
              </a:lnSpc>
              <a:buClr>
                <a:schemeClr val="folHlink"/>
              </a:buClr>
              <a:buSzPct val="60000"/>
              <a:buFont typeface="Wingdings" panose="05000000000000000000" pitchFamily="2" charset="2"/>
              <a:buNone/>
              <a:defRPr/>
            </a:pPr>
            <a:r>
              <a:rPr lang="en-US" altLang="zh-CN" b="1" dirty="0">
                <a:solidFill>
                  <a:srgbClr val="0000FF"/>
                </a:solidFill>
                <a:ea typeface="宋体" panose="02010600030101010101" pitchFamily="2" charset="-122"/>
                <a:cs typeface="Times New Roman" panose="02020603050405020304" pitchFamily="18" charset="0"/>
              </a:rPr>
              <a:t>	</a:t>
            </a:r>
            <a:r>
              <a:rPr lang="en-US" altLang="zh-CN" b="1" dirty="0">
                <a:solidFill>
                  <a:srgbClr val="FF0000"/>
                </a:solidFill>
                <a:ea typeface="宋体" panose="02010600030101010101" pitchFamily="2" charset="-122"/>
                <a:cs typeface="Times New Roman" panose="02020603050405020304" pitchFamily="18" charset="0"/>
              </a:rPr>
              <a:t>public static void </a:t>
            </a:r>
            <a:r>
              <a:rPr lang="en-US" altLang="zh-CN" b="1" dirty="0">
                <a:solidFill>
                  <a:schemeClr val="accent5">
                    <a:lumMod val="10000"/>
                  </a:schemeClr>
                </a:solidFill>
                <a:latin typeface="+mn-lt"/>
                <a:ea typeface="宋体" panose="02010600030101010101" pitchFamily="2" charset="-122"/>
              </a:rPr>
              <a:t>main(String[ ] </a:t>
            </a:r>
            <a:r>
              <a:rPr lang="en-US" altLang="zh-CN" b="1" dirty="0" err="1">
                <a:solidFill>
                  <a:schemeClr val="accent5">
                    <a:lumMod val="10000"/>
                  </a:schemeClr>
                </a:solidFill>
                <a:latin typeface="+mn-lt"/>
                <a:ea typeface="宋体" panose="02010600030101010101" pitchFamily="2" charset="-122"/>
              </a:rPr>
              <a:t>args</a:t>
            </a:r>
            <a:r>
              <a:rPr lang="en-US" altLang="zh-CN" b="1" dirty="0">
                <a:solidFill>
                  <a:schemeClr val="accent5">
                    <a:lumMod val="10000"/>
                  </a:schemeClr>
                </a:solidFill>
                <a:latin typeface="+mn-lt"/>
                <a:ea typeface="宋体" panose="02010600030101010101" pitchFamily="2" charset="-122"/>
              </a:rPr>
              <a:t>){</a:t>
            </a:r>
            <a:endParaRPr lang="en-US" altLang="zh-CN" b="1" dirty="0">
              <a:solidFill>
                <a:schemeClr val="accent5">
                  <a:lumMod val="10000"/>
                </a:schemeClr>
              </a:solidFill>
              <a:latin typeface="+mn-lt"/>
              <a:ea typeface="宋体" panose="02010600030101010101" pitchFamily="2" charset="-122"/>
            </a:endParaRPr>
          </a:p>
          <a:p>
            <a:pPr marL="0"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宋体" panose="02010600030101010101" pitchFamily="2" charset="-122"/>
              </a:rPr>
              <a:t>		</a:t>
            </a:r>
            <a:r>
              <a:rPr lang="en-US" altLang="zh-CN" b="1" dirty="0" err="1">
                <a:solidFill>
                  <a:schemeClr val="accent5">
                    <a:lumMod val="10000"/>
                  </a:schemeClr>
                </a:solidFill>
                <a:latin typeface="+mn-lt"/>
                <a:ea typeface="宋体" panose="02010600030101010101" pitchFamily="2" charset="-122"/>
              </a:rPr>
              <a:t>System.out.print</a:t>
            </a:r>
            <a:r>
              <a:rPr lang="en-US" altLang="zh-CN" b="1" dirty="0">
                <a:solidFill>
                  <a:schemeClr val="accent5">
                    <a:lumMod val="10000"/>
                  </a:schemeClr>
                </a:solidFill>
                <a:latin typeface="+mn-lt"/>
                <a:ea typeface="宋体" panose="02010600030101010101" pitchFamily="2" charset="-122"/>
              </a:rPr>
              <a:t>("Hello  World!!!\n");</a:t>
            </a:r>
            <a:endParaRPr lang="en-US" altLang="zh-CN" b="1" dirty="0">
              <a:solidFill>
                <a:schemeClr val="accent5">
                  <a:lumMod val="10000"/>
                </a:schemeClr>
              </a:solidFill>
              <a:latin typeface="+mn-lt"/>
              <a:ea typeface="宋体" panose="02010600030101010101" pitchFamily="2" charset="-122"/>
            </a:endParaRPr>
          </a:p>
          <a:p>
            <a:pPr marL="0"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宋体" panose="02010600030101010101" pitchFamily="2" charset="-122"/>
              </a:rPr>
              <a:t>	}</a:t>
            </a:r>
            <a:endParaRPr lang="en-US" altLang="zh-CN" b="1" dirty="0">
              <a:solidFill>
                <a:schemeClr val="accent5">
                  <a:lumMod val="10000"/>
                </a:schemeClr>
              </a:solidFill>
              <a:latin typeface="+mn-lt"/>
              <a:ea typeface="宋体" panose="02010600030101010101" pitchFamily="2" charset="-122"/>
            </a:endParaRPr>
          </a:p>
          <a:p>
            <a:pPr marL="0" lvl="1"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宋体" panose="02010600030101010101" pitchFamily="2" charset="-122"/>
              </a:rPr>
              <a:t>}</a:t>
            </a:r>
            <a:endParaRPr lang="en-US" altLang="zh-CN" b="1" dirty="0">
              <a:solidFill>
                <a:schemeClr val="accent5">
                  <a:lumMod val="10000"/>
                </a:schemeClr>
              </a:solidFill>
              <a:latin typeface="+mn-lt"/>
              <a:ea typeface="宋体" panose="02010600030101010101" pitchFamily="2" charset="-122"/>
            </a:endParaRPr>
          </a:p>
        </p:txBody>
      </p:sp>
      <p:sp>
        <p:nvSpPr>
          <p:cNvPr id="609288" name="AutoShape 8"/>
          <p:cNvSpPr>
            <a:spLocks noChangeArrowheads="1"/>
          </p:cNvSpPr>
          <p:nvPr/>
        </p:nvSpPr>
        <p:spPr bwMode="auto">
          <a:xfrm>
            <a:off x="5072063" y="6072188"/>
            <a:ext cx="3302000" cy="407987"/>
          </a:xfrm>
          <a:prstGeom prst="wedgeRoundRectCallout">
            <a:avLst>
              <a:gd name="adj1" fmla="val -2457"/>
              <a:gd name="adj2" fmla="val -51740"/>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打印输出信息后将会自动换行 </a:t>
            </a:r>
            <a:endParaRPr lang="zh-CN" altLang="en-US" b="1" kern="0" dirty="0">
              <a:solidFill>
                <a:schemeClr val="bg1"/>
              </a:solidFill>
              <a:latin typeface="Arial" panose="020B0604020202020204"/>
              <a:ea typeface="黑体" panose="02010609060101010101" pitchFamily="2" charset="-122"/>
            </a:endParaRPr>
          </a:p>
        </p:txBody>
      </p:sp>
      <p:sp>
        <p:nvSpPr>
          <p:cNvPr id="609291" name="Rectangle 11"/>
          <p:cNvSpPr>
            <a:spLocks noChangeArrowheads="1"/>
          </p:cNvSpPr>
          <p:nvPr/>
        </p:nvSpPr>
        <p:spPr bwMode="auto">
          <a:xfrm>
            <a:off x="795338" y="2632075"/>
            <a:ext cx="7848600" cy="1296988"/>
          </a:xfrm>
          <a:prstGeom prst="rect">
            <a:avLst/>
          </a:prstGeom>
          <a:noFill/>
          <a:ln w="9525">
            <a:noFill/>
            <a:miter lim="800000"/>
          </a:ln>
          <a:effectLst/>
        </p:spPr>
        <p:txBody>
          <a:bodyPr/>
          <a:lstStyle/>
          <a:p>
            <a:pPr marL="342900" indent="-342900" eaLnBrk="0" hangingPunct="0">
              <a:lnSpc>
                <a:spcPct val="115000"/>
              </a:lnSpc>
              <a:spcBef>
                <a:spcPct val="20000"/>
              </a:spcBef>
              <a:buClr>
                <a:srgbClr val="0E9CDE"/>
              </a:buClr>
              <a:buSzPct val="100000"/>
              <a:buFont typeface="Wingdings" panose="05000000000000000000" pitchFamily="2" charset="2"/>
              <a:buChar char="n"/>
              <a:defRPr/>
            </a:pPr>
            <a:r>
              <a:rPr lang="zh-CN" altLang="en-US" sz="2600" b="1" dirty="0">
                <a:latin typeface="+mn-lt"/>
                <a:ea typeface="微软雅黑" panose="020B0503020204020204" pitchFamily="34" charset="-122"/>
              </a:rPr>
              <a:t>使用转义符</a:t>
            </a:r>
            <a:r>
              <a:rPr lang="en-US" altLang="zh-CN" sz="2600" b="1" dirty="0">
                <a:latin typeface="+mn-lt"/>
                <a:ea typeface="微软雅黑" panose="020B0503020204020204" pitchFamily="34" charset="-122"/>
              </a:rPr>
              <a:t> </a:t>
            </a:r>
            <a:endParaRPr lang="en-US" altLang="zh-CN" sz="2600" b="1" dirty="0">
              <a:latin typeface="+mn-lt"/>
              <a:ea typeface="微软雅黑" panose="020B0503020204020204" pitchFamily="34" charset="-122"/>
            </a:endParaRPr>
          </a:p>
        </p:txBody>
      </p:sp>
      <p:grpSp>
        <p:nvGrpSpPr>
          <p:cNvPr id="2" name="组合 10"/>
          <p:cNvGrpSpPr/>
          <p:nvPr/>
        </p:nvGrpSpPr>
        <p:grpSpPr bwMode="auto">
          <a:xfrm>
            <a:off x="127000" y="2286000"/>
            <a:ext cx="1000125" cy="447675"/>
            <a:chOff x="1000100" y="3235185"/>
            <a:chExt cx="1000132" cy="446983"/>
          </a:xfrm>
        </p:grpSpPr>
        <p:pic>
          <p:nvPicPr>
            <p:cNvPr id="36882" name="Picture 11" descr="E:\设计支持\模板设计\FX.png"/>
            <p:cNvPicPr>
              <a:picLocks noChangeAspect="1" noChangeArrowheads="1"/>
            </p:cNvPicPr>
            <p:nvPr/>
          </p:nvPicPr>
          <p:blipFill>
            <a:blip r:embed="rId1"/>
            <a:srcRect/>
            <a:stretch>
              <a:fillRect/>
            </a:stretch>
          </p:blipFill>
          <p:spPr bwMode="auto">
            <a:xfrm>
              <a:off x="1000100" y="3235185"/>
              <a:ext cx="398223" cy="446983"/>
            </a:xfrm>
            <a:prstGeom prst="rect">
              <a:avLst/>
            </a:prstGeom>
            <a:noFill/>
            <a:ln w="9525">
              <a:noFill/>
              <a:miter lim="800000"/>
              <a:headEnd/>
              <a:tailEnd/>
            </a:ln>
          </p:spPr>
        </p:pic>
        <p:sp>
          <p:nvSpPr>
            <p:cNvPr id="13" name="TextBox 12"/>
            <p:cNvSpPr txBox="1"/>
            <p:nvPr/>
          </p:nvSpPr>
          <p:spPr>
            <a:xfrm>
              <a:off x="1300140" y="3258961"/>
              <a:ext cx="700092" cy="39943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分析</a:t>
              </a:r>
              <a:endParaRPr lang="zh-CN" altLang="en-US" sz="2000" b="1" dirty="0">
                <a:latin typeface="黑体" panose="02010609060101010101" pitchFamily="2" charset="-122"/>
                <a:ea typeface="黑体" panose="02010609060101010101" pitchFamily="2" charset="-122"/>
              </a:endParaRPr>
            </a:p>
          </p:txBody>
        </p:sp>
      </p:grpSp>
      <p:grpSp>
        <p:nvGrpSpPr>
          <p:cNvPr id="36872" name="组合 13"/>
          <p:cNvGrpSpPr/>
          <p:nvPr/>
        </p:nvGrpSpPr>
        <p:grpSpPr bwMode="auto">
          <a:xfrm>
            <a:off x="141288" y="857250"/>
            <a:ext cx="985837" cy="422275"/>
            <a:chOff x="1000100" y="1173499"/>
            <a:chExt cx="986586" cy="422603"/>
          </a:xfrm>
        </p:grpSpPr>
        <p:pic>
          <p:nvPicPr>
            <p:cNvPr id="36880" name="Picture 5" descr="E:\设计支持\模板设计\WT.png"/>
            <p:cNvPicPr>
              <a:picLocks noChangeAspect="1" noChangeArrowheads="1"/>
            </p:cNvPicPr>
            <p:nvPr/>
          </p:nvPicPr>
          <p:blipFill>
            <a:blip r:embed="rId2"/>
            <a:srcRect/>
            <a:stretch>
              <a:fillRect/>
            </a:stretch>
          </p:blipFill>
          <p:spPr bwMode="auto">
            <a:xfrm>
              <a:off x="1000100" y="1173499"/>
              <a:ext cx="414476" cy="422603"/>
            </a:xfrm>
            <a:prstGeom prst="rect">
              <a:avLst/>
            </a:prstGeom>
            <a:noFill/>
            <a:ln w="9525">
              <a:noFill/>
              <a:miter lim="800000"/>
              <a:headEnd/>
              <a:tailEnd/>
            </a:ln>
          </p:spPr>
        </p:pic>
        <p:sp>
          <p:nvSpPr>
            <p:cNvPr id="16" name="TextBox 15"/>
            <p:cNvSpPr txBox="1"/>
            <p:nvPr/>
          </p:nvSpPr>
          <p:spPr>
            <a:xfrm>
              <a:off x="1286067" y="1184621"/>
              <a:ext cx="700619" cy="40036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问题</a:t>
              </a:r>
              <a:endParaRPr lang="zh-CN" altLang="en-US" sz="2000" b="1" dirty="0">
                <a:latin typeface="黑体" panose="02010609060101010101" pitchFamily="2" charset="-122"/>
                <a:ea typeface="黑体" panose="02010609060101010101" pitchFamily="2" charset="-122"/>
              </a:endParaRPr>
            </a:p>
          </p:txBody>
        </p:sp>
      </p:grpSp>
      <p:grpSp>
        <p:nvGrpSpPr>
          <p:cNvPr id="4" name="组合 16"/>
          <p:cNvGrpSpPr/>
          <p:nvPr/>
        </p:nvGrpSpPr>
        <p:grpSpPr bwMode="auto">
          <a:xfrm>
            <a:off x="127000" y="4214813"/>
            <a:ext cx="1000125" cy="414337"/>
            <a:chOff x="1000100" y="2528843"/>
            <a:chExt cx="1000132" cy="414475"/>
          </a:xfrm>
        </p:grpSpPr>
        <p:pic>
          <p:nvPicPr>
            <p:cNvPr id="36878"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a:ln w="9525">
              <a:noFill/>
              <a:miter lim="800000"/>
              <a:headEnd/>
              <a:tailEnd/>
            </a:ln>
          </p:spPr>
        </p:pic>
        <p:sp>
          <p:nvSpPr>
            <p:cNvPr id="19" name="TextBox 18"/>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示例</a:t>
              </a:r>
              <a:endParaRPr lang="zh-CN" altLang="en-US" sz="2000" b="1" dirty="0">
                <a:latin typeface="黑体" panose="02010609060101010101" pitchFamily="2" charset="-122"/>
                <a:ea typeface="黑体" panose="02010609060101010101" pitchFamily="2" charset="-122"/>
              </a:endParaRPr>
            </a:p>
          </p:txBody>
        </p:sp>
      </p:grpSp>
      <p:cxnSp>
        <p:nvCxnSpPr>
          <p:cNvPr id="20" name="直接箭头连接符 19"/>
          <p:cNvCxnSpPr/>
          <p:nvPr/>
        </p:nvCxnSpPr>
        <p:spPr bwMode="auto">
          <a:xfrm>
            <a:off x="5351990" y="5786454"/>
            <a:ext cx="428628" cy="28575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4" name="AutoShape 5"/>
          <p:cNvSpPr>
            <a:spLocks noChangeArrowheads="1"/>
          </p:cNvSpPr>
          <p:nvPr/>
        </p:nvSpPr>
        <p:spPr bwMode="auto">
          <a:xfrm>
            <a:off x="1801813" y="1830388"/>
            <a:ext cx="6127750" cy="8128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0" lvl="1" defTabSz="381000">
              <a:lnSpc>
                <a:spcPct val="130000"/>
              </a:lnSpc>
              <a:buClr>
                <a:schemeClr val="folHlink"/>
              </a:buClr>
              <a:buSzPct val="60000"/>
              <a:defRPr/>
            </a:pPr>
            <a:r>
              <a:rPr lang="en-US" altLang="zh-CN" b="1" dirty="0" err="1">
                <a:solidFill>
                  <a:schemeClr val="accent5">
                    <a:lumMod val="10000"/>
                  </a:schemeClr>
                </a:solidFill>
                <a:latin typeface="+mn-lt"/>
                <a:ea typeface="宋体" panose="02010600030101010101" pitchFamily="2" charset="-122"/>
              </a:rPr>
              <a:t>System.out.println</a:t>
            </a:r>
            <a:r>
              <a:rPr lang="en-US" altLang="zh-CN" b="1" dirty="0" smtClean="0">
                <a:solidFill>
                  <a:schemeClr val="accent5">
                    <a:lumMod val="10000"/>
                  </a:schemeClr>
                </a:solidFill>
                <a:latin typeface="+mn-lt"/>
                <a:ea typeface="宋体" panose="02010600030101010101" pitchFamily="2" charset="-122"/>
              </a:rPr>
              <a:t>();</a:t>
            </a:r>
            <a:endParaRPr lang="en-US" altLang="zh-CN" b="1" dirty="0">
              <a:solidFill>
                <a:schemeClr val="accent5">
                  <a:lumMod val="10000"/>
                </a:schemeClr>
              </a:solidFill>
              <a:latin typeface="+mn-lt"/>
              <a:ea typeface="宋体" panose="02010600030101010101" pitchFamily="2" charset="-122"/>
            </a:endParaRPr>
          </a:p>
          <a:p>
            <a:pPr marL="0" lvl="1" defTabSz="381000">
              <a:lnSpc>
                <a:spcPct val="130000"/>
              </a:lnSpc>
              <a:buClr>
                <a:schemeClr val="folHlink"/>
              </a:buClr>
              <a:buSzPct val="60000"/>
              <a:defRPr/>
            </a:pPr>
            <a:r>
              <a:rPr lang="en-US" altLang="zh-CN" b="1" dirty="0" err="1">
                <a:solidFill>
                  <a:schemeClr val="accent5">
                    <a:lumMod val="10000"/>
                  </a:schemeClr>
                </a:solidFill>
                <a:latin typeface="+mn-lt"/>
                <a:ea typeface="宋体" panose="02010600030101010101" pitchFamily="2" charset="-122"/>
              </a:rPr>
              <a:t>System.out.print</a:t>
            </a:r>
            <a:r>
              <a:rPr lang="en-US" altLang="zh-CN" b="1" dirty="0" smtClean="0">
                <a:solidFill>
                  <a:schemeClr val="accent5">
                    <a:lumMod val="10000"/>
                  </a:schemeClr>
                </a:solidFill>
                <a:latin typeface="+mn-lt"/>
                <a:ea typeface="宋体" panose="02010600030101010101" pitchFamily="2" charset="-122"/>
              </a:rPr>
              <a:t>();</a:t>
            </a:r>
            <a:endParaRPr lang="en-US" altLang="zh-CN" b="1" dirty="0">
              <a:solidFill>
                <a:schemeClr val="accent5">
                  <a:lumMod val="10000"/>
                </a:schemeClr>
              </a:solidFill>
              <a:latin typeface="+mn-lt"/>
              <a:ea typeface="宋体" panose="02010600030101010101" pitchFamily="2" charset="-122"/>
            </a:endParaRPr>
          </a:p>
        </p:txBody>
      </p:sp>
      <p:graphicFrame>
        <p:nvGraphicFramePr>
          <p:cNvPr id="22" name="Group 29"/>
          <p:cNvGraphicFramePr>
            <a:graphicFrameLocks noGrp="1"/>
          </p:cNvGraphicFramePr>
          <p:nvPr/>
        </p:nvGraphicFramePr>
        <p:xfrm>
          <a:off x="1785918" y="3214686"/>
          <a:ext cx="6143668" cy="1267287"/>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186666"/>
                <a:gridCol w="4957002"/>
              </a:tblGrid>
              <a:tr h="374751">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bg1"/>
                          </a:solidFill>
                          <a:effectLst/>
                          <a:latin typeface="+mn-lt"/>
                          <a:ea typeface="+mn-ea"/>
                        </a:rPr>
                        <a:t>转义符</a:t>
                      </a:r>
                      <a:endParaRPr kumimoji="0" lang="zh-CN" altLang="en-US" sz="2000" b="1" i="0" u="none" strike="noStrike" cap="none" normalizeH="0" baseline="0" dirty="0" smtClean="0">
                        <a:ln>
                          <a:noFill/>
                        </a:ln>
                        <a:solidFill>
                          <a:schemeClr val="bg1"/>
                        </a:solidFill>
                        <a:effectLst/>
                        <a:latin typeface="+mn-lt"/>
                        <a:ea typeface="+mn-ea"/>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bg1"/>
                          </a:solidFill>
                          <a:effectLst/>
                          <a:latin typeface="+mn-lt"/>
                          <a:ea typeface="+mn-ea"/>
                        </a:rPr>
                        <a:t>说  明</a:t>
                      </a:r>
                      <a:endParaRPr kumimoji="0" lang="zh-CN" altLang="en-US" sz="2000" b="1" i="0" u="none" strike="noStrike" cap="none" normalizeH="0" baseline="0" dirty="0" smtClean="0">
                        <a:ln>
                          <a:noFill/>
                        </a:ln>
                        <a:solidFill>
                          <a:schemeClr val="bg1"/>
                        </a:solidFill>
                        <a:effectLst/>
                        <a:latin typeface="+mn-lt"/>
                        <a:ea typeface="+mn-ea"/>
                      </a:endParaRPr>
                    </a:p>
                  </a:txBody>
                  <a:tcP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443699">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mn-lt"/>
                          <a:ea typeface="+mn-ea"/>
                          <a:cs typeface="Times New Roman" panose="02020603050405020304" pitchFamily="18" charset="0"/>
                        </a:rPr>
                        <a:t>\n</a:t>
                      </a:r>
                      <a:endParaRPr kumimoji="0" lang="en-US" altLang="zh-CN" sz="2000" b="1" i="0" u="none" strike="noStrike" cap="none" normalizeH="0" baseline="0" smtClean="0">
                        <a:ln>
                          <a:noFill/>
                        </a:ln>
                        <a:solidFill>
                          <a:schemeClr val="tx1"/>
                        </a:solidFill>
                        <a:effectLst/>
                        <a:latin typeface="+mn-lt"/>
                        <a:ea typeface="+mn-ea"/>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mn-lt"/>
                          <a:ea typeface="+mn-ea"/>
                        </a:rPr>
                        <a:t>将光标移动到下一行的第一格 </a:t>
                      </a:r>
                      <a:endParaRPr kumimoji="0" lang="zh-CN" altLang="en-US" sz="2000" b="1"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2734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mn-lt"/>
                          <a:ea typeface="+mn-ea"/>
                          <a:cs typeface="Times New Roman" panose="02020603050405020304" pitchFamily="18" charset="0"/>
                        </a:rPr>
                        <a:t>\t</a:t>
                      </a:r>
                      <a:endParaRPr kumimoji="0" lang="en-US" altLang="zh-CN" sz="2000" b="1" i="0" u="none" strike="noStrike" cap="none" normalizeH="0" baseline="0" dirty="0" smtClean="0">
                        <a:ln>
                          <a:noFill/>
                        </a:ln>
                        <a:solidFill>
                          <a:schemeClr val="tx1"/>
                        </a:solidFill>
                        <a:effectLst/>
                        <a:latin typeface="+mn-lt"/>
                        <a:ea typeface="+mn-ea"/>
                        <a:cs typeface="Times New Roman" panose="02020603050405020304" pitchFamily="18" charset="0"/>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mn-lt"/>
                          <a:ea typeface="+mn-ea"/>
                        </a:rPr>
                        <a:t>将光标移到下一个水平制表位置 </a:t>
                      </a:r>
                      <a:endParaRPr kumimoji="0" lang="zh-CN" altLang="en-US" sz="2000" b="1" i="0" u="none" strike="noStrike" cap="none" normalizeH="0" baseline="0" dirty="0" smtClean="0">
                        <a:ln>
                          <a:noFill/>
                        </a:ln>
                        <a:solidFill>
                          <a:schemeClr val="tx1"/>
                        </a:solidFill>
                        <a:effectLst/>
                        <a:latin typeface="+mn-lt"/>
                        <a:ea typeface="+mn-ea"/>
                      </a:endParaRPr>
                    </a:p>
                  </a:txBody>
                  <a:tcPr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09291"/>
                                        </p:tgtEl>
                                        <p:attrNameLst>
                                          <p:attrName>style.visibility</p:attrName>
                                        </p:attrNameLst>
                                      </p:cBhvr>
                                      <p:to>
                                        <p:strVal val="visible"/>
                                      </p:to>
                                    </p:set>
                                    <p:animEffect transition="in" filter="wipe(left)">
                                      <p:cBhvr>
                                        <p:cTn id="10" dur="500"/>
                                        <p:tgtEl>
                                          <p:spTgt spid="60929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09285"/>
                                        </p:tgtEl>
                                        <p:attrNameLst>
                                          <p:attrName>style.visibility</p:attrName>
                                        </p:attrNameLst>
                                      </p:cBhvr>
                                      <p:to>
                                        <p:strVal val="visible"/>
                                      </p:to>
                                    </p:set>
                                    <p:animEffect transition="in" filter="wipe(left)">
                                      <p:cBhvr>
                                        <p:cTn id="22" dur="500"/>
                                        <p:tgtEl>
                                          <p:spTgt spid="609285"/>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09288"/>
                                        </p:tgtEl>
                                        <p:attrNameLst>
                                          <p:attrName>style.visibility</p:attrName>
                                        </p:attrNameLst>
                                      </p:cBhvr>
                                      <p:to>
                                        <p:strVal val="visible"/>
                                      </p:to>
                                    </p:set>
                                    <p:animEffect transition="in" filter="wipe(left)">
                                      <p:cBhvr>
                                        <p:cTn id="29" dur="500"/>
                                        <p:tgtEl>
                                          <p:spTgt spid="609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5" grpId="0" animBg="1"/>
      <p:bldP spid="609288" grpId="0" animBg="1"/>
      <p:bldP spid="60929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3"/>
          <p:cNvSpPr>
            <a:spLocks noGrp="1" noChangeArrowheads="1"/>
          </p:cNvSpPr>
          <p:nvPr>
            <p:ph idx="1"/>
          </p:nvPr>
        </p:nvSpPr>
        <p:spPr>
          <a:xfrm>
            <a:off x="784225" y="1214438"/>
            <a:ext cx="7645400" cy="5143500"/>
          </a:xfrm>
        </p:spPr>
        <p:txBody>
          <a:bodyPr/>
          <a:lstStyle/>
          <a:p>
            <a:pPr eaLnBrk="1" hangingPunct="1">
              <a:defRPr/>
            </a:pPr>
            <a:r>
              <a:rPr lang="zh-CN" altLang="en-US" dirty="0" smtClean="0"/>
              <a:t>从控制台打印输出张三的姓名和年龄</a:t>
            </a:r>
            <a:endParaRPr lang="zh-CN" altLang="en-US" dirty="0" smtClean="0"/>
          </a:p>
          <a:p>
            <a:pPr lvl="1" eaLnBrk="1" hangingPunct="1">
              <a:defRPr/>
            </a:pPr>
            <a:endParaRPr lang="zh-CN" altLang="en-US" dirty="0" smtClean="0"/>
          </a:p>
          <a:p>
            <a:pPr lvl="1" eaLnBrk="1" hangingPunct="1">
              <a:defRPr/>
            </a:pPr>
            <a:endParaRPr lang="zh-CN" altLang="en-US" dirty="0" smtClean="0"/>
          </a:p>
          <a:p>
            <a:pPr lvl="1" eaLnBrk="1" hangingPunct="1">
              <a:defRPr/>
            </a:pPr>
            <a:endParaRPr lang="zh-CN" altLang="en-US" dirty="0" smtClean="0"/>
          </a:p>
          <a:p>
            <a:pPr lvl="1" eaLnBrk="1" hangingPunct="1">
              <a:defRPr/>
            </a:pPr>
            <a:endParaRPr lang="zh-CN" altLang="en-US" dirty="0" smtClean="0"/>
          </a:p>
          <a:p>
            <a:pPr lvl="1" eaLnBrk="1" hangingPunct="1">
              <a:defRPr/>
            </a:pPr>
            <a:endParaRPr lang="zh-CN" altLang="en-US" dirty="0" smtClean="0"/>
          </a:p>
          <a:p>
            <a:pPr eaLnBrk="1" hangingPunct="1">
              <a:defRPr/>
            </a:pPr>
            <a:r>
              <a:rPr lang="zh-CN" altLang="en-US" dirty="0" smtClean="0"/>
              <a:t>从控制台打印输出字符串：“张三        </a:t>
            </a:r>
            <a:r>
              <a:rPr lang="en-US" altLang="zh-CN" dirty="0" smtClean="0"/>
              <a:t>18</a:t>
            </a:r>
            <a:r>
              <a:rPr lang="zh-CN" altLang="en-US" dirty="0" smtClean="0"/>
              <a:t>”</a:t>
            </a:r>
            <a:endParaRPr lang="zh-CN" altLang="en-US" dirty="0"/>
          </a:p>
        </p:txBody>
      </p:sp>
      <p:sp>
        <p:nvSpPr>
          <p:cNvPr id="595972" name="AutoShape 4"/>
          <p:cNvSpPr>
            <a:spLocks noChangeArrowheads="1"/>
          </p:cNvSpPr>
          <p:nvPr/>
        </p:nvSpPr>
        <p:spPr bwMode="auto">
          <a:xfrm>
            <a:off x="1498600" y="1785926"/>
            <a:ext cx="3716338" cy="8890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723900">
              <a:lnSpc>
                <a:spcPct val="130000"/>
              </a:lnSpc>
              <a:buClr>
                <a:schemeClr val="folHlink"/>
              </a:buClr>
              <a:buSzPct val="60000"/>
              <a:tabLst>
                <a:tab pos="444500" algn="l"/>
              </a:tabLst>
              <a:defRPr/>
            </a:pPr>
            <a:r>
              <a:rPr lang="en-US" altLang="zh-CN" b="1" dirty="0" err="1">
                <a:solidFill>
                  <a:schemeClr val="accent5">
                    <a:lumMod val="10000"/>
                  </a:schemeClr>
                </a:solidFill>
                <a:latin typeface="+mn-lt"/>
                <a:ea typeface="黑体" panose="02010609060101010101" pitchFamily="2" charset="-122"/>
              </a:rPr>
              <a:t>System.out.println</a:t>
            </a:r>
            <a:r>
              <a:rPr lang="en-US" altLang="zh-CN" b="1" dirty="0">
                <a:solidFill>
                  <a:schemeClr val="accent5">
                    <a:lumMod val="10000"/>
                  </a:schemeClr>
                </a:solidFill>
                <a:latin typeface="+mn-lt"/>
                <a:ea typeface="黑体" panose="02010609060101010101" pitchFamily="2" charset="-122"/>
              </a:rPr>
              <a:t>("</a:t>
            </a:r>
            <a:r>
              <a:rPr lang="zh-CN" altLang="en-US" b="1" dirty="0">
                <a:solidFill>
                  <a:schemeClr val="accent5">
                    <a:lumMod val="10000"/>
                  </a:schemeClr>
                </a:solidFill>
                <a:latin typeface="+mn-lt"/>
                <a:ea typeface="黑体" panose="02010609060101010101" pitchFamily="2" charset="-122"/>
              </a:rPr>
              <a:t>张三</a:t>
            </a:r>
            <a:r>
              <a:rPr lang="en-US" altLang="zh-CN" b="1" dirty="0">
                <a:solidFill>
                  <a:schemeClr val="accent5">
                    <a:lumMod val="10000"/>
                  </a:schemeClr>
                </a:solidFill>
                <a:latin typeface="+mn-lt"/>
                <a:ea typeface="黑体" panose="02010609060101010101" pitchFamily="2" charset="-122"/>
              </a:rPr>
              <a:t>");</a:t>
            </a:r>
            <a:endParaRPr lang="en-US" altLang="zh-CN" b="1" dirty="0">
              <a:solidFill>
                <a:schemeClr val="accent5">
                  <a:lumMod val="10000"/>
                </a:schemeClr>
              </a:solidFill>
              <a:latin typeface="+mn-lt"/>
              <a:ea typeface="黑体" panose="02010609060101010101" pitchFamily="2" charset="-122"/>
            </a:endParaRPr>
          </a:p>
          <a:p>
            <a:pPr lvl="1" indent="-457200" defTabSz="723900">
              <a:lnSpc>
                <a:spcPct val="130000"/>
              </a:lnSpc>
              <a:buClr>
                <a:schemeClr val="folHlink"/>
              </a:buClr>
              <a:buSzPct val="60000"/>
              <a:tabLst>
                <a:tab pos="444500" algn="l"/>
              </a:tabLst>
              <a:defRPr/>
            </a:pPr>
            <a:r>
              <a:rPr lang="en-US" altLang="zh-CN" b="1" dirty="0">
                <a:solidFill>
                  <a:schemeClr val="accent5">
                    <a:lumMod val="10000"/>
                  </a:schemeClr>
                </a:solidFill>
                <a:latin typeface="+mn-lt"/>
                <a:ea typeface="黑体" panose="02010609060101010101" pitchFamily="2" charset="-122"/>
              </a:rPr>
              <a:t>System.out.println("18");</a:t>
            </a:r>
            <a:endParaRPr lang="en-US" altLang="zh-CN" b="1" dirty="0">
              <a:solidFill>
                <a:schemeClr val="accent5">
                  <a:lumMod val="10000"/>
                </a:schemeClr>
              </a:solidFill>
              <a:latin typeface="+mn-lt"/>
              <a:ea typeface="黑体" panose="02010609060101010101" pitchFamily="2" charset="-122"/>
            </a:endParaRPr>
          </a:p>
        </p:txBody>
      </p:sp>
      <p:sp>
        <p:nvSpPr>
          <p:cNvPr id="595973" name="AutoShape 5"/>
          <p:cNvSpPr>
            <a:spLocks noChangeArrowheads="1"/>
          </p:cNvSpPr>
          <p:nvPr/>
        </p:nvSpPr>
        <p:spPr bwMode="auto">
          <a:xfrm>
            <a:off x="1500188" y="2773351"/>
            <a:ext cx="3714750" cy="8890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723900">
              <a:lnSpc>
                <a:spcPct val="130000"/>
              </a:lnSpc>
              <a:buClr>
                <a:schemeClr val="folHlink"/>
              </a:buClr>
              <a:buSzPct val="60000"/>
              <a:tabLst>
                <a:tab pos="444500" algn="l"/>
              </a:tabLst>
              <a:defRPr/>
            </a:pPr>
            <a:r>
              <a:rPr lang="en-US" altLang="zh-CN" b="1" dirty="0" err="1">
                <a:solidFill>
                  <a:schemeClr val="accent5">
                    <a:lumMod val="10000"/>
                  </a:schemeClr>
                </a:solidFill>
                <a:latin typeface="+mn-lt"/>
                <a:ea typeface="黑体" panose="02010609060101010101" pitchFamily="2" charset="-122"/>
              </a:rPr>
              <a:t>System.out.print</a:t>
            </a:r>
            <a:r>
              <a:rPr lang="en-US" altLang="zh-CN" b="1" dirty="0">
                <a:solidFill>
                  <a:schemeClr val="accent5">
                    <a:lumMod val="10000"/>
                  </a:schemeClr>
                </a:solidFill>
                <a:latin typeface="+mn-lt"/>
                <a:ea typeface="黑体" panose="02010609060101010101" pitchFamily="2" charset="-122"/>
              </a:rPr>
              <a:t>("</a:t>
            </a:r>
            <a:r>
              <a:rPr lang="zh-CN" altLang="en-US" b="1" dirty="0">
                <a:solidFill>
                  <a:schemeClr val="accent5">
                    <a:lumMod val="10000"/>
                  </a:schemeClr>
                </a:solidFill>
                <a:latin typeface="+mn-lt"/>
                <a:ea typeface="黑体" panose="02010609060101010101" pitchFamily="2" charset="-122"/>
              </a:rPr>
              <a:t>张三</a:t>
            </a:r>
            <a:r>
              <a:rPr lang="en-US" altLang="zh-CN" b="1" dirty="0">
                <a:solidFill>
                  <a:schemeClr val="accent5">
                    <a:lumMod val="10000"/>
                  </a:schemeClr>
                </a:solidFill>
                <a:latin typeface="+mn-lt"/>
                <a:ea typeface="黑体" panose="02010609060101010101" pitchFamily="2" charset="-122"/>
              </a:rPr>
              <a:t>\n");</a:t>
            </a:r>
            <a:endParaRPr lang="en-US" altLang="zh-CN" b="1" dirty="0">
              <a:solidFill>
                <a:schemeClr val="accent5">
                  <a:lumMod val="10000"/>
                </a:schemeClr>
              </a:solidFill>
              <a:latin typeface="+mn-lt"/>
              <a:ea typeface="黑体" panose="02010609060101010101" pitchFamily="2" charset="-122"/>
            </a:endParaRPr>
          </a:p>
          <a:p>
            <a:pPr lvl="1" indent="-457200" defTabSz="723900">
              <a:lnSpc>
                <a:spcPct val="130000"/>
              </a:lnSpc>
              <a:buClr>
                <a:schemeClr val="folHlink"/>
              </a:buClr>
              <a:buSzPct val="60000"/>
              <a:tabLst>
                <a:tab pos="444500" algn="l"/>
              </a:tabLst>
              <a:defRPr/>
            </a:pPr>
            <a:r>
              <a:rPr lang="en-US" altLang="zh-CN" b="1" dirty="0" err="1">
                <a:solidFill>
                  <a:schemeClr val="accent5">
                    <a:lumMod val="10000"/>
                  </a:schemeClr>
                </a:solidFill>
                <a:latin typeface="+mn-lt"/>
                <a:ea typeface="黑体" panose="02010609060101010101" pitchFamily="2" charset="-122"/>
              </a:rPr>
              <a:t>System.out.print</a:t>
            </a:r>
            <a:r>
              <a:rPr lang="en-US" altLang="zh-CN" b="1" dirty="0">
                <a:solidFill>
                  <a:schemeClr val="accent5">
                    <a:lumMod val="10000"/>
                  </a:schemeClr>
                </a:solidFill>
                <a:latin typeface="+mn-lt"/>
                <a:ea typeface="黑体" panose="02010609060101010101" pitchFamily="2" charset="-122"/>
              </a:rPr>
              <a:t>("18");</a:t>
            </a:r>
            <a:endParaRPr lang="en-US" altLang="zh-CN" b="1" dirty="0">
              <a:solidFill>
                <a:schemeClr val="accent5">
                  <a:lumMod val="10000"/>
                </a:schemeClr>
              </a:solidFill>
              <a:latin typeface="+mn-lt"/>
              <a:ea typeface="黑体" panose="02010609060101010101" pitchFamily="2" charset="-122"/>
            </a:endParaRPr>
          </a:p>
        </p:txBody>
      </p:sp>
      <p:sp>
        <p:nvSpPr>
          <p:cNvPr id="595974" name="AutoShape 6"/>
          <p:cNvSpPr>
            <a:spLocks noChangeArrowheads="1"/>
          </p:cNvSpPr>
          <p:nvPr/>
        </p:nvSpPr>
        <p:spPr bwMode="auto">
          <a:xfrm>
            <a:off x="5072063" y="2079614"/>
            <a:ext cx="2944812"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err="1">
                <a:solidFill>
                  <a:schemeClr val="bg1"/>
                </a:solidFill>
                <a:latin typeface="Arial" panose="020B0604020202020204"/>
                <a:ea typeface="黑体" panose="02010609060101010101" pitchFamily="2" charset="-122"/>
              </a:rPr>
              <a:t>println</a:t>
            </a:r>
            <a:r>
              <a:rPr lang="en-US" altLang="zh-CN" b="1" kern="0" dirty="0">
                <a:solidFill>
                  <a:schemeClr val="bg1"/>
                </a:solidFill>
                <a:latin typeface="Arial" panose="020B0604020202020204"/>
                <a:ea typeface="黑体" panose="02010609060101010101" pitchFamily="2" charset="-122"/>
              </a:rPr>
              <a:t>()</a:t>
            </a:r>
            <a:r>
              <a:rPr lang="zh-CN" altLang="en-US" b="1" kern="0" dirty="0">
                <a:solidFill>
                  <a:schemeClr val="bg1"/>
                </a:solidFill>
                <a:latin typeface="Arial" panose="020B0604020202020204"/>
                <a:ea typeface="黑体" panose="02010609060101010101" pitchFamily="2" charset="-122"/>
              </a:rPr>
              <a:t>：输出信息并换行</a:t>
            </a:r>
            <a:endParaRPr lang="zh-CN" altLang="en-US" b="1" kern="0" dirty="0">
              <a:solidFill>
                <a:schemeClr val="bg1"/>
              </a:solidFill>
              <a:latin typeface="Arial" panose="020B0604020202020204"/>
              <a:ea typeface="黑体" panose="02010609060101010101" pitchFamily="2" charset="-122"/>
            </a:endParaRPr>
          </a:p>
        </p:txBody>
      </p:sp>
      <p:sp>
        <p:nvSpPr>
          <p:cNvPr id="595975" name="AutoShape 7"/>
          <p:cNvSpPr>
            <a:spLocks noChangeArrowheads="1"/>
          </p:cNvSpPr>
          <p:nvPr/>
        </p:nvSpPr>
        <p:spPr bwMode="auto">
          <a:xfrm>
            <a:off x="5072063" y="2989251"/>
            <a:ext cx="3236912" cy="7762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print()</a:t>
            </a:r>
            <a:r>
              <a:rPr lang="zh-CN" altLang="en-US" b="1" kern="0" dirty="0">
                <a:solidFill>
                  <a:schemeClr val="bg1"/>
                </a:solidFill>
                <a:latin typeface="Arial" panose="020B0604020202020204"/>
                <a:ea typeface="黑体" panose="02010609060101010101" pitchFamily="2" charset="-122"/>
              </a:rPr>
              <a:t>：输出信息，但不换行</a:t>
            </a:r>
            <a:endParaRPr lang="zh-CN" altLang="en-US" b="1" kern="0" dirty="0">
              <a:solidFill>
                <a:schemeClr val="bg1"/>
              </a:solidFill>
              <a:latin typeface="Arial" panose="020B0604020202020204"/>
              <a:ea typeface="黑体" panose="02010609060101010101" pitchFamily="2" charset="-122"/>
            </a:endParaRPr>
          </a:p>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\n</a:t>
            </a:r>
            <a:r>
              <a:rPr lang="zh-CN" altLang="en-US" b="1" kern="0" dirty="0">
                <a:solidFill>
                  <a:schemeClr val="bg1"/>
                </a:solidFill>
                <a:latin typeface="Arial" panose="020B0604020202020204"/>
                <a:ea typeface="黑体" panose="02010609060101010101" pitchFamily="2" charset="-122"/>
              </a:rPr>
              <a:t>：换行符</a:t>
            </a:r>
            <a:endParaRPr lang="zh-CN" altLang="en-US" b="1" kern="0" dirty="0">
              <a:solidFill>
                <a:schemeClr val="bg1"/>
              </a:solidFill>
              <a:latin typeface="Arial" panose="020B0604020202020204"/>
              <a:ea typeface="黑体" panose="02010609060101010101" pitchFamily="2" charset="-122"/>
            </a:endParaRPr>
          </a:p>
        </p:txBody>
      </p:sp>
      <p:sp>
        <p:nvSpPr>
          <p:cNvPr id="595981" name="Rectangle 13"/>
          <p:cNvSpPr>
            <a:spLocks noChangeArrowheads="1"/>
          </p:cNvSpPr>
          <p:nvPr/>
        </p:nvSpPr>
        <p:spPr bwMode="auto">
          <a:xfrm>
            <a:off x="4321175" y="214313"/>
            <a:ext cx="4608513" cy="579437"/>
          </a:xfrm>
          <a:prstGeom prst="rect">
            <a:avLst/>
          </a:prstGeom>
          <a:noFill/>
          <a:ln w="9525" algn="ctr">
            <a:noFill/>
            <a:miter lim="800000"/>
          </a:ln>
          <a:effectLst/>
        </p:spPr>
        <p:txBody>
          <a:bodyPr/>
          <a:lstStyle/>
          <a:p>
            <a:pPr algn="r">
              <a:defRPr/>
            </a:pPr>
            <a:r>
              <a:rPr lang="zh-CN" altLang="en-US" sz="3600" b="1" dirty="0">
                <a:solidFill>
                  <a:schemeClr val="tx2">
                    <a:lumMod val="75000"/>
                  </a:schemeClr>
                </a:solidFill>
                <a:latin typeface="+mj-lt"/>
                <a:ea typeface="+mj-ea"/>
                <a:cs typeface="+mj-cs"/>
              </a:rPr>
              <a:t>小结</a:t>
            </a:r>
            <a:endParaRPr lang="zh-CN" altLang="en-US" sz="3600" b="1" dirty="0">
              <a:solidFill>
                <a:schemeClr val="tx2">
                  <a:lumMod val="75000"/>
                </a:schemeClr>
              </a:solidFill>
              <a:latin typeface="+mj-lt"/>
              <a:ea typeface="+mj-ea"/>
              <a:cs typeface="+mj-cs"/>
            </a:endParaRPr>
          </a:p>
        </p:txBody>
      </p:sp>
      <p:grpSp>
        <p:nvGrpSpPr>
          <p:cNvPr id="37896" name="组合 12"/>
          <p:cNvGrpSpPr/>
          <p:nvPr/>
        </p:nvGrpSpPr>
        <p:grpSpPr bwMode="auto">
          <a:xfrm>
            <a:off x="71438" y="857250"/>
            <a:ext cx="1503362" cy="400050"/>
            <a:chOff x="6641147" y="5088888"/>
            <a:chExt cx="1502753" cy="400110"/>
          </a:xfrm>
        </p:grpSpPr>
        <p:pic>
          <p:nvPicPr>
            <p:cNvPr id="37901" name="Picture 3" descr="C:\Users\meng.zhang\Desktop\未命名-2.png"/>
            <p:cNvPicPr>
              <a:picLocks noChangeAspect="1" noChangeArrowheads="1"/>
            </p:cNvPicPr>
            <p:nvPr/>
          </p:nvPicPr>
          <p:blipFill>
            <a:blip r:embed="rId1"/>
            <a:srcRect/>
            <a:stretch>
              <a:fillRect/>
            </a:stretch>
          </p:blipFill>
          <p:spPr bwMode="auto">
            <a:xfrm>
              <a:off x="6641147" y="5098445"/>
              <a:ext cx="380996" cy="380996"/>
            </a:xfrm>
            <a:prstGeom prst="rect">
              <a:avLst/>
            </a:prstGeom>
            <a:noFill/>
            <a:ln w="9525">
              <a:noFill/>
              <a:miter lim="800000"/>
              <a:headEnd/>
              <a:tailEnd/>
            </a:ln>
          </p:spPr>
        </p:pic>
        <p:sp>
          <p:nvSpPr>
            <p:cNvPr id="15" name="TextBox 14"/>
            <p:cNvSpPr txBox="1"/>
            <p:nvPr/>
          </p:nvSpPr>
          <p:spPr>
            <a:xfrm>
              <a:off x="6855372" y="5088888"/>
              <a:ext cx="1288528" cy="400110"/>
            </a:xfrm>
            <a:prstGeom prst="rect">
              <a:avLst/>
            </a:prstGeom>
            <a:noFill/>
            <a:effectLst>
              <a:outerShdw blurRad="25400" dist="12700" dir="5400000" algn="t" rotWithShape="0">
                <a:prstClr val="black">
                  <a:alpha val="40000"/>
                </a:prstClr>
              </a:outerShdw>
            </a:effectLst>
          </p:spPr>
          <p:txBody>
            <a:bodyPr>
              <a:spAutoFit/>
            </a:bodyPr>
            <a:lstStyle/>
            <a:p>
              <a:pPr algn="ctr">
                <a:defRPr/>
              </a:pPr>
              <a:r>
                <a:rPr lang="zh-CN" altLang="en-US" sz="2000" b="1" dirty="0">
                  <a:latin typeface="黑体" panose="02010609060101010101" pitchFamily="2" charset="-122"/>
                  <a:ea typeface="黑体" panose="02010609060101010101" pitchFamily="2" charset="-122"/>
                </a:rPr>
                <a:t>现场编程</a:t>
              </a:r>
              <a:endParaRPr lang="zh-CN" altLang="en-US" sz="2000" b="1" dirty="0">
                <a:latin typeface="黑体" panose="02010609060101010101" pitchFamily="2" charset="-122"/>
                <a:ea typeface="黑体" panose="02010609060101010101" pitchFamily="2" charset="-122"/>
              </a:endParaRPr>
            </a:p>
          </p:txBody>
        </p:sp>
      </p:grpSp>
      <p:sp>
        <p:nvSpPr>
          <p:cNvPr id="16" name="AutoShape 5"/>
          <p:cNvSpPr>
            <a:spLocks noChangeArrowheads="1"/>
          </p:cNvSpPr>
          <p:nvPr/>
        </p:nvSpPr>
        <p:spPr bwMode="auto">
          <a:xfrm>
            <a:off x="1500188" y="4826000"/>
            <a:ext cx="3714750" cy="53181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723900">
              <a:lnSpc>
                <a:spcPct val="130000"/>
              </a:lnSpc>
              <a:buClr>
                <a:schemeClr val="folHlink"/>
              </a:buClr>
              <a:buSzPct val="60000"/>
              <a:tabLst>
                <a:tab pos="444500" algn="l"/>
              </a:tabLst>
              <a:defRPr/>
            </a:pPr>
            <a:r>
              <a:rPr lang="en-US" altLang="zh-CN" b="1" dirty="0" err="1">
                <a:solidFill>
                  <a:schemeClr val="accent5">
                    <a:lumMod val="10000"/>
                  </a:schemeClr>
                </a:solidFill>
                <a:ea typeface="黑体" panose="02010609060101010101" pitchFamily="2" charset="-122"/>
              </a:rPr>
              <a:t>System.out.println</a:t>
            </a:r>
            <a:r>
              <a:rPr lang="en-US" altLang="zh-CN" b="1" dirty="0">
                <a:solidFill>
                  <a:schemeClr val="accent5">
                    <a:lumMod val="10000"/>
                  </a:schemeClr>
                </a:solidFill>
                <a:ea typeface="黑体" panose="02010609060101010101" pitchFamily="2" charset="-122"/>
              </a:rPr>
              <a:t>(</a:t>
            </a:r>
            <a:r>
              <a:rPr lang="zh-CN" altLang="zh-CN" b="1" dirty="0">
                <a:solidFill>
                  <a:schemeClr val="accent5">
                    <a:lumMod val="10000"/>
                  </a:schemeClr>
                </a:solidFill>
                <a:ea typeface="黑体" panose="02010609060101010101" pitchFamily="2" charset="-122"/>
              </a:rPr>
              <a:t>"</a:t>
            </a:r>
            <a:r>
              <a:rPr lang="zh-CN" altLang="en-US" b="1" dirty="0">
                <a:solidFill>
                  <a:schemeClr val="accent5">
                    <a:lumMod val="10000"/>
                  </a:schemeClr>
                </a:solidFill>
                <a:ea typeface="黑体" panose="02010609060101010101" pitchFamily="2" charset="-122"/>
              </a:rPr>
              <a:t>张三</a:t>
            </a:r>
            <a:r>
              <a:rPr lang="en-US" altLang="zh-CN" b="1" dirty="0">
                <a:solidFill>
                  <a:schemeClr val="accent5">
                    <a:lumMod val="10000"/>
                  </a:schemeClr>
                </a:solidFill>
                <a:ea typeface="黑体" panose="02010609060101010101" pitchFamily="2" charset="-122"/>
              </a:rPr>
              <a:t>\t18");</a:t>
            </a:r>
            <a:endParaRPr lang="en-US" altLang="zh-CN" b="1" dirty="0">
              <a:solidFill>
                <a:schemeClr val="accent5">
                  <a:lumMod val="10000"/>
                </a:schemeClr>
              </a:solidFill>
              <a:ea typeface="黑体" panose="02010609060101010101" pitchFamily="2" charset="-122"/>
            </a:endParaRPr>
          </a:p>
        </p:txBody>
      </p:sp>
      <p:sp>
        <p:nvSpPr>
          <p:cNvPr id="595977" name="AutoShape 9"/>
          <p:cNvSpPr>
            <a:spLocks noChangeArrowheads="1"/>
          </p:cNvSpPr>
          <p:nvPr/>
        </p:nvSpPr>
        <p:spPr bwMode="auto">
          <a:xfrm>
            <a:off x="5072063" y="4986338"/>
            <a:ext cx="1292225"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\t</a:t>
            </a:r>
            <a:r>
              <a:rPr lang="zh-CN" altLang="en-US" b="1" kern="0" dirty="0">
                <a:solidFill>
                  <a:schemeClr val="bg1"/>
                </a:solidFill>
                <a:latin typeface="Arial" panose="020B0604020202020204"/>
                <a:ea typeface="黑体" panose="02010609060101010101" pitchFamily="2" charset="-122"/>
              </a:rPr>
              <a:t>：制表位</a:t>
            </a:r>
            <a:endParaRPr lang="zh-CN" altLang="en-US" b="1" kern="0" dirty="0">
              <a:solidFill>
                <a:schemeClr val="bg1"/>
              </a:solidFill>
              <a:latin typeface="Arial" panose="020B0604020202020204"/>
              <a:ea typeface="黑体" panose="02010609060101010101" pitchFamily="2" charset="-122"/>
            </a:endParaRPr>
          </a:p>
        </p:txBody>
      </p:sp>
      <p:sp>
        <p:nvSpPr>
          <p:cNvPr id="37899" name="标题 5"/>
          <p:cNvSpPr>
            <a:spLocks noGrp="1"/>
          </p:cNvSpPr>
          <p:nvPr>
            <p:ph type="title"/>
          </p:nvPr>
        </p:nvSpPr>
        <p:spPr>
          <a:xfrm>
            <a:off x="7956550" y="285750"/>
            <a:ext cx="1008063" cy="523875"/>
          </a:xfrm>
        </p:spPr>
        <p:txBody>
          <a:bodyPr/>
          <a:lstStyle/>
          <a:p>
            <a:pPr eaLnBrk="1" hangingPunct="1"/>
            <a:r>
              <a:rPr smtClean="0">
                <a:solidFill>
                  <a:srgbClr val="121F55"/>
                </a:solidFill>
              </a:rPr>
              <a:t>小结</a:t>
            </a:r>
            <a:endParaRPr smtClean="0">
              <a:solidFill>
                <a:srgbClr val="121F55"/>
              </a:solidFill>
            </a:endParaRPr>
          </a:p>
        </p:txBody>
      </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animEffect transition="in" filter="wipe(left)">
                                      <p:cBhvr>
                                        <p:cTn id="7" dur="500"/>
                                        <p:tgtEl>
                                          <p:spTgt spid="595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5972"/>
                                        </p:tgtEl>
                                        <p:attrNameLst>
                                          <p:attrName>style.visibility</p:attrName>
                                        </p:attrNameLst>
                                      </p:cBhvr>
                                      <p:to>
                                        <p:strVal val="visible"/>
                                      </p:to>
                                    </p:set>
                                    <p:animEffect transition="in" filter="wipe(left)">
                                      <p:cBhvr>
                                        <p:cTn id="12" dur="500"/>
                                        <p:tgtEl>
                                          <p:spTgt spid="59597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95974"/>
                                        </p:tgtEl>
                                        <p:attrNameLst>
                                          <p:attrName>style.visibility</p:attrName>
                                        </p:attrNameLst>
                                      </p:cBhvr>
                                      <p:to>
                                        <p:strVal val="visible"/>
                                      </p:to>
                                    </p:set>
                                    <p:animEffect transition="in" filter="wipe(left)">
                                      <p:cBhvr>
                                        <p:cTn id="16" dur="500"/>
                                        <p:tgtEl>
                                          <p:spTgt spid="59597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95973"/>
                                        </p:tgtEl>
                                        <p:attrNameLst>
                                          <p:attrName>style.visibility</p:attrName>
                                        </p:attrNameLst>
                                      </p:cBhvr>
                                      <p:to>
                                        <p:strVal val="visible"/>
                                      </p:to>
                                    </p:set>
                                    <p:animEffect transition="in" filter="wipe(left)">
                                      <p:cBhvr>
                                        <p:cTn id="21" dur="500"/>
                                        <p:tgtEl>
                                          <p:spTgt spid="595973"/>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95975"/>
                                        </p:tgtEl>
                                        <p:attrNameLst>
                                          <p:attrName>style.visibility</p:attrName>
                                        </p:attrNameLst>
                                      </p:cBhvr>
                                      <p:to>
                                        <p:strVal val="visible"/>
                                      </p:to>
                                    </p:set>
                                    <p:animEffect transition="in" filter="wipe(left)">
                                      <p:cBhvr>
                                        <p:cTn id="25" dur="500"/>
                                        <p:tgtEl>
                                          <p:spTgt spid="59597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95971">
                                            <p:txEl>
                                              <p:pRg st="6" end="6"/>
                                            </p:txEl>
                                          </p:spTgt>
                                        </p:tgtEl>
                                        <p:attrNameLst>
                                          <p:attrName>style.visibility</p:attrName>
                                        </p:attrNameLst>
                                      </p:cBhvr>
                                      <p:to>
                                        <p:strVal val="visible"/>
                                      </p:to>
                                    </p:set>
                                    <p:animEffect transition="in" filter="wipe(left)">
                                      <p:cBhvr>
                                        <p:cTn id="30" dur="500"/>
                                        <p:tgtEl>
                                          <p:spTgt spid="595971">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95977"/>
                                        </p:tgtEl>
                                        <p:attrNameLst>
                                          <p:attrName>style.visibility</p:attrName>
                                        </p:attrNameLst>
                                      </p:cBhvr>
                                      <p:to>
                                        <p:strVal val="visible"/>
                                      </p:to>
                                    </p:set>
                                    <p:animEffect transition="in" filter="wipe(left)">
                                      <p:cBhvr>
                                        <p:cTn id="39" dur="500"/>
                                        <p:tgtEl>
                                          <p:spTgt spid="595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uiExpand="1" build="p"/>
      <p:bldP spid="595972" grpId="0" animBg="1"/>
      <p:bldP spid="595973" grpId="0" animBg="1"/>
      <p:bldP spid="595974" grpId="0" animBg="1"/>
      <p:bldP spid="595975" grpId="0" animBg="1"/>
      <p:bldP spid="16" grpId="0" animBg="1"/>
      <p:bldP spid="59597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a:xfrm>
            <a:off x="5508625" y="285750"/>
            <a:ext cx="3455988" cy="523875"/>
          </a:xfrm>
        </p:spPr>
        <p:txBody>
          <a:bodyPr/>
          <a:lstStyle/>
          <a:p>
            <a:pPr eaLnBrk="1" hangingPunct="1"/>
            <a:r>
              <a:rPr lang="en-GB" altLang="zh-CN" smtClean="0">
                <a:solidFill>
                  <a:srgbClr val="121F55"/>
                </a:solidFill>
              </a:rPr>
              <a:t>Java</a:t>
            </a:r>
            <a:r>
              <a:rPr altLang="en-GB" smtClean="0">
                <a:solidFill>
                  <a:srgbClr val="121F55"/>
                </a:solidFill>
              </a:rPr>
              <a:t>程序</a:t>
            </a:r>
            <a:r>
              <a:rPr altLang="zh-CN" smtClean="0">
                <a:solidFill>
                  <a:srgbClr val="121F55"/>
                </a:solidFill>
              </a:rPr>
              <a:t>的</a:t>
            </a:r>
            <a:r>
              <a:rPr smtClean="0">
                <a:solidFill>
                  <a:srgbClr val="121F55"/>
                </a:solidFill>
              </a:rPr>
              <a:t>注释</a:t>
            </a:r>
            <a:r>
              <a:rPr lang="en-US" altLang="zh-CN" smtClean="0">
                <a:solidFill>
                  <a:srgbClr val="121F55"/>
                </a:solidFill>
              </a:rPr>
              <a:t>2-1</a:t>
            </a:r>
            <a:endParaRPr smtClean="0">
              <a:solidFill>
                <a:srgbClr val="121F55"/>
              </a:solidFill>
            </a:endParaRPr>
          </a:p>
        </p:txBody>
      </p:sp>
      <p:grpSp>
        <p:nvGrpSpPr>
          <p:cNvPr id="38915" name="组合 5"/>
          <p:cNvGrpSpPr/>
          <p:nvPr/>
        </p:nvGrpSpPr>
        <p:grpSpPr bwMode="auto">
          <a:xfrm>
            <a:off x="71438" y="857250"/>
            <a:ext cx="1000125" cy="400050"/>
            <a:chOff x="1000100" y="1801286"/>
            <a:chExt cx="1000132" cy="400110"/>
          </a:xfrm>
        </p:grpSpPr>
        <p:pic>
          <p:nvPicPr>
            <p:cNvPr id="38930"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a:ln w="9525">
              <a:noFill/>
              <a:miter lim="800000"/>
              <a:headEnd/>
              <a:tailEnd/>
            </a:ln>
          </p:spPr>
        </p:pic>
        <p:sp>
          <p:nvSpPr>
            <p:cNvPr id="8" name="TextBox 7"/>
            <p:cNvSpPr txBox="1"/>
            <p:nvPr/>
          </p:nvSpPr>
          <p:spPr>
            <a:xfrm>
              <a:off x="1300139" y="1801286"/>
              <a:ext cx="700093"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语法</a:t>
              </a:r>
              <a:endParaRPr lang="zh-CN" altLang="en-US" sz="2000" b="1" dirty="0">
                <a:latin typeface="黑体" panose="02010609060101010101" pitchFamily="2" charset="-122"/>
                <a:ea typeface="黑体" panose="02010609060101010101" pitchFamily="2" charset="-122"/>
              </a:endParaRPr>
            </a:p>
          </p:txBody>
        </p:sp>
      </p:grpSp>
      <p:grpSp>
        <p:nvGrpSpPr>
          <p:cNvPr id="3" name="组合 15"/>
          <p:cNvGrpSpPr/>
          <p:nvPr/>
        </p:nvGrpSpPr>
        <p:grpSpPr bwMode="auto">
          <a:xfrm>
            <a:off x="2960688" y="5737225"/>
            <a:ext cx="3222625" cy="428625"/>
            <a:chOff x="3143240" y="5143512"/>
            <a:chExt cx="3221656" cy="428628"/>
          </a:xfrm>
        </p:grpSpPr>
        <p:sp>
          <p:nvSpPr>
            <p:cNvPr id="17" name="圆角矩形 1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3714745" y="5143512"/>
              <a:ext cx="2650151"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8928"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0" name="TextBox 19"/>
            <p:cNvSpPr txBox="1"/>
            <p:nvPr/>
          </p:nvSpPr>
          <p:spPr bwMode="auto">
            <a:xfrm>
              <a:off x="3722503" y="5187962"/>
              <a:ext cx="2642393"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 演示示例</a:t>
              </a:r>
              <a:r>
                <a:rPr lang="en-US" altLang="zh-CN" sz="1600" b="1" spc="300" dirty="0">
                  <a:solidFill>
                    <a:srgbClr val="FBFFFE"/>
                  </a:solidFill>
                  <a:latin typeface="微软雅黑" panose="020B0503020204020204" pitchFamily="34" charset="-122"/>
                  <a:ea typeface="微软雅黑" panose="020B0503020204020204" pitchFamily="34" charset="-122"/>
                </a:rPr>
                <a:t>2</a:t>
              </a:r>
              <a:r>
                <a:rPr lang="zh-CN" altLang="en-US" sz="1600" b="1" spc="300" dirty="0">
                  <a:solidFill>
                    <a:srgbClr val="FBFFFE"/>
                  </a:solidFill>
                  <a:latin typeface="微软雅黑" panose="020B0503020204020204" pitchFamily="34" charset="-122"/>
                  <a:ea typeface="微软雅黑" panose="020B0503020204020204" pitchFamily="34" charset="-122"/>
                </a:rPr>
                <a:t>：单行注释</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22" name="AutoShape 3"/>
          <p:cNvSpPr>
            <a:spLocks noGrp="1" noChangeArrowheads="1"/>
          </p:cNvSpPr>
          <p:nvPr>
            <p:ph idx="1"/>
          </p:nvPr>
        </p:nvSpPr>
        <p:spPr>
          <a:xfrm>
            <a:off x="784225" y="1285875"/>
            <a:ext cx="7645400" cy="2224088"/>
          </a:xfrm>
          <a:prstGeom prst="roundRect">
            <a:avLst>
              <a:gd name="adj" fmla="val 0"/>
            </a:avLst>
          </a:prstGeom>
          <a:solidFill>
            <a:srgbClr val="EDF5FD"/>
          </a:solidFill>
          <a:ln w="50800" cap="flat" algn="ctr">
            <a:solidFill>
              <a:srgbClr val="00B0F0"/>
            </a:solidFill>
            <a:round/>
            <a:headEnd type="none" w="med" len="med"/>
            <a:tailEnd type="none" w="med" len="med"/>
          </a:ln>
          <a:effectLst>
            <a:outerShdw blurRad="38100" sx="101000" sy="101000" algn="ctr" rotWithShape="0">
              <a:prstClr val="black">
                <a:alpha val="10000"/>
              </a:prstClr>
            </a:outerShdw>
          </a:effectLst>
        </p:spPr>
        <p:txBody>
          <a:bodyPr/>
          <a:lstStyle/>
          <a:p>
            <a:pPr marL="457200" lvl="1"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2" charset="-122"/>
                <a:cs typeface="+mn-cs"/>
              </a:rPr>
              <a:t>public class </a:t>
            </a:r>
            <a:r>
              <a:rPr lang="en-US" altLang="zh-CN" sz="1800" kern="1200" dirty="0" err="1">
                <a:solidFill>
                  <a:schemeClr val="accent5">
                    <a:lumMod val="10000"/>
                  </a:schemeClr>
                </a:solidFill>
                <a:ea typeface="黑体" panose="02010609060101010101" pitchFamily="2" charset="-122"/>
                <a:cs typeface="+mn-cs"/>
              </a:rPr>
              <a:t>HelloWorld</a:t>
            </a:r>
            <a:r>
              <a:rPr lang="en-US" altLang="zh-CN" sz="1800" kern="1200" dirty="0">
                <a:solidFill>
                  <a:schemeClr val="accent5">
                    <a:lumMod val="10000"/>
                  </a:schemeClr>
                </a:solidFill>
                <a:ea typeface="黑体" panose="02010609060101010101" pitchFamily="2" charset="-122"/>
                <a:cs typeface="+mn-cs"/>
              </a:rPr>
              <a:t>{</a:t>
            </a:r>
            <a:endParaRPr lang="en-US" altLang="zh-CN" sz="1800" kern="1200" dirty="0">
              <a:solidFill>
                <a:schemeClr val="accent5">
                  <a:lumMod val="10000"/>
                </a:schemeClr>
              </a:solidFill>
              <a:ea typeface="黑体" panose="02010609060101010101" pitchFamily="2" charset="-122"/>
              <a:cs typeface="+mn-cs"/>
            </a:endParaRPr>
          </a:p>
          <a:p>
            <a:pPr marL="457200" lvl="1"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2" charset="-122"/>
                <a:cs typeface="+mn-cs"/>
              </a:rPr>
              <a:t>	public static void main(String[ ] </a:t>
            </a:r>
            <a:r>
              <a:rPr lang="en-US" altLang="zh-CN" sz="1800" kern="1200" dirty="0" err="1">
                <a:solidFill>
                  <a:schemeClr val="accent5">
                    <a:lumMod val="10000"/>
                  </a:schemeClr>
                </a:solidFill>
                <a:ea typeface="黑体" panose="02010609060101010101" pitchFamily="2" charset="-122"/>
                <a:cs typeface="+mn-cs"/>
              </a:rPr>
              <a:t>args</a:t>
            </a:r>
            <a:r>
              <a:rPr lang="en-US" altLang="zh-CN" sz="1800" kern="1200" dirty="0">
                <a:solidFill>
                  <a:schemeClr val="accent5">
                    <a:lumMod val="10000"/>
                  </a:schemeClr>
                </a:solidFill>
                <a:ea typeface="黑体" panose="02010609060101010101" pitchFamily="2" charset="-122"/>
                <a:cs typeface="+mn-cs"/>
              </a:rPr>
              <a:t>){</a:t>
            </a:r>
            <a:endParaRPr lang="en-US" altLang="zh-CN" sz="1800" kern="1200" dirty="0">
              <a:solidFill>
                <a:schemeClr val="accent5">
                  <a:lumMod val="10000"/>
                </a:schemeClr>
              </a:solidFill>
              <a:ea typeface="黑体" panose="02010609060101010101" pitchFamily="2" charset="-122"/>
              <a:cs typeface="+mn-cs"/>
            </a:endParaRPr>
          </a:p>
          <a:p>
            <a:pPr marL="457200" lvl="1"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2" charset="-122"/>
                <a:cs typeface="+mn-cs"/>
              </a:rPr>
              <a:t>	</a:t>
            </a:r>
            <a:r>
              <a:rPr lang="en-US" altLang="zh-CN" sz="1800" kern="1200" dirty="0">
                <a:solidFill>
                  <a:srgbClr val="0000FF"/>
                </a:solidFill>
                <a:ea typeface="黑体" panose="02010609060101010101" pitchFamily="2" charset="-122"/>
                <a:cs typeface="Times New Roman" panose="02020603050405020304" pitchFamily="18" charset="0"/>
              </a:rPr>
              <a:t>	</a:t>
            </a:r>
            <a:r>
              <a:rPr lang="en-US" altLang="zh-CN" sz="1800" kern="1200" dirty="0">
                <a:solidFill>
                  <a:srgbClr val="FF0000"/>
                </a:solidFill>
                <a:ea typeface="黑体" panose="02010609060101010101" pitchFamily="2" charset="-122"/>
                <a:cs typeface="Times New Roman" panose="02020603050405020304" pitchFamily="18" charset="0"/>
              </a:rPr>
              <a:t>//</a:t>
            </a:r>
            <a:r>
              <a:rPr lang="zh-CN" altLang="en-US" sz="1800" kern="1200" dirty="0">
                <a:solidFill>
                  <a:srgbClr val="FF0000"/>
                </a:solidFill>
                <a:ea typeface="黑体" panose="02010609060101010101" pitchFamily="2" charset="-122"/>
                <a:cs typeface="Times New Roman" panose="02020603050405020304" pitchFamily="18" charset="0"/>
              </a:rPr>
              <a:t>输出消息到控制台</a:t>
            </a:r>
            <a:endParaRPr lang="zh-CN" altLang="en-US" sz="1800" kern="1200" dirty="0">
              <a:solidFill>
                <a:srgbClr val="FF0000"/>
              </a:solidFill>
              <a:ea typeface="黑体" panose="02010609060101010101" pitchFamily="2" charset="-122"/>
              <a:cs typeface="Times New Roman" panose="02020603050405020304" pitchFamily="18" charset="0"/>
            </a:endParaRPr>
          </a:p>
          <a:p>
            <a:pPr marL="457200" lvl="1" indent="0" defTabSz="381000" eaLnBrk="1" hangingPunct="1">
              <a:lnSpc>
                <a:spcPct val="130000"/>
              </a:lnSpc>
              <a:spcBef>
                <a:spcPct val="0"/>
              </a:spcBef>
              <a:buClr>
                <a:schemeClr val="folHlink"/>
              </a:buClr>
              <a:buSzPct val="60000"/>
              <a:buFont typeface="Wingdings" panose="05000000000000000000" pitchFamily="2" charset="2"/>
              <a:buNone/>
              <a:defRPr/>
            </a:pPr>
            <a:r>
              <a:rPr lang="zh-CN" altLang="en-US" sz="1800" kern="1200" dirty="0">
                <a:solidFill>
                  <a:schemeClr val="accent5">
                    <a:lumMod val="10000"/>
                  </a:schemeClr>
                </a:solidFill>
                <a:ea typeface="黑体" panose="02010609060101010101" pitchFamily="2" charset="-122"/>
                <a:cs typeface="+mn-cs"/>
              </a:rPr>
              <a:t>		</a:t>
            </a:r>
            <a:r>
              <a:rPr lang="en-US" altLang="zh-CN" sz="1800" kern="1200" dirty="0" err="1">
                <a:solidFill>
                  <a:schemeClr val="accent5">
                    <a:lumMod val="10000"/>
                  </a:schemeClr>
                </a:solidFill>
                <a:ea typeface="黑体" panose="02010609060101010101" pitchFamily="2" charset="-122"/>
                <a:cs typeface="+mn-cs"/>
              </a:rPr>
              <a:t>System.out.println</a:t>
            </a:r>
            <a:r>
              <a:rPr lang="en-US" altLang="zh-CN" sz="1800" kern="1200" dirty="0" smtClean="0">
                <a:solidFill>
                  <a:schemeClr val="accent5">
                    <a:lumMod val="10000"/>
                  </a:schemeClr>
                </a:solidFill>
                <a:ea typeface="黑体" panose="02010609060101010101" pitchFamily="2" charset="-122"/>
                <a:cs typeface="+mn-cs"/>
              </a:rPr>
              <a:t>("Hello  </a:t>
            </a:r>
            <a:r>
              <a:rPr lang="en-US" altLang="zh-CN" sz="1800" kern="1200" dirty="0">
                <a:solidFill>
                  <a:schemeClr val="accent5">
                    <a:lumMod val="10000"/>
                  </a:schemeClr>
                </a:solidFill>
                <a:ea typeface="黑体" panose="02010609060101010101" pitchFamily="2" charset="-122"/>
                <a:cs typeface="+mn-cs"/>
              </a:rPr>
              <a:t>World</a:t>
            </a:r>
            <a:r>
              <a:rPr lang="en-US" altLang="zh-CN" sz="1800" kern="1200" dirty="0" smtClean="0">
                <a:solidFill>
                  <a:schemeClr val="accent5">
                    <a:lumMod val="10000"/>
                  </a:schemeClr>
                </a:solidFill>
                <a:ea typeface="黑体" panose="02010609060101010101" pitchFamily="2" charset="-122"/>
                <a:cs typeface="+mn-cs"/>
              </a:rPr>
              <a:t>!!! ");</a:t>
            </a:r>
            <a:r>
              <a:rPr lang="zh-CN" altLang="en-US" sz="1800" kern="1200" dirty="0" smtClean="0">
                <a:solidFill>
                  <a:schemeClr val="accent5">
                    <a:lumMod val="10000"/>
                  </a:schemeClr>
                </a:solidFill>
                <a:ea typeface="黑体" panose="02010609060101010101" pitchFamily="2" charset="-122"/>
                <a:cs typeface="+mn-cs"/>
              </a:rPr>
              <a:t>  </a:t>
            </a:r>
            <a:endParaRPr lang="en-US" altLang="zh-CN" sz="1800" kern="1200" dirty="0">
              <a:solidFill>
                <a:schemeClr val="accent5">
                  <a:lumMod val="10000"/>
                </a:schemeClr>
              </a:solidFill>
              <a:ea typeface="黑体" panose="02010609060101010101" pitchFamily="2" charset="-122"/>
              <a:cs typeface="+mn-cs"/>
            </a:endParaRPr>
          </a:p>
          <a:p>
            <a:pPr marL="457200" lvl="1"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2" charset="-122"/>
                <a:cs typeface="+mn-cs"/>
              </a:rPr>
              <a:t>	}</a:t>
            </a:r>
            <a:endParaRPr lang="en-US" altLang="zh-CN" sz="1800" kern="1200" dirty="0">
              <a:solidFill>
                <a:schemeClr val="accent5">
                  <a:lumMod val="10000"/>
                </a:schemeClr>
              </a:solidFill>
              <a:ea typeface="黑体" panose="02010609060101010101" pitchFamily="2" charset="-122"/>
              <a:cs typeface="+mn-cs"/>
            </a:endParaRPr>
          </a:p>
          <a:p>
            <a:pPr marL="457200" lvl="1"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2" charset="-122"/>
                <a:cs typeface="+mn-cs"/>
              </a:rPr>
              <a:t>}</a:t>
            </a:r>
            <a:endParaRPr lang="en-US" altLang="zh-CN" sz="1800" kern="1200" dirty="0">
              <a:solidFill>
                <a:schemeClr val="accent5">
                  <a:lumMod val="10000"/>
                </a:schemeClr>
              </a:solidFill>
              <a:ea typeface="黑体" panose="02010609060101010101" pitchFamily="2" charset="-122"/>
              <a:cs typeface="+mn-cs"/>
            </a:endParaRPr>
          </a:p>
        </p:txBody>
      </p:sp>
      <p:grpSp>
        <p:nvGrpSpPr>
          <p:cNvPr id="2" name="组合 1"/>
          <p:cNvGrpSpPr/>
          <p:nvPr/>
        </p:nvGrpSpPr>
        <p:grpSpPr bwMode="auto">
          <a:xfrm>
            <a:off x="2052638" y="4659313"/>
            <a:ext cx="4786312" cy="681037"/>
            <a:chOff x="2052638" y="4660106"/>
            <a:chExt cx="4786312" cy="680244"/>
          </a:xfrm>
        </p:grpSpPr>
        <p:sp>
          <p:nvSpPr>
            <p:cNvPr id="582660" name="AutoShape 4"/>
            <p:cNvSpPr>
              <a:spLocks noChangeArrowheads="1"/>
            </p:cNvSpPr>
            <p:nvPr/>
          </p:nvSpPr>
          <p:spPr bwMode="auto">
            <a:xfrm>
              <a:off x="2052638" y="4840870"/>
              <a:ext cx="4786312" cy="499480"/>
            </a:xfrm>
            <a:prstGeom prst="wedgeRoundRectCallout">
              <a:avLst>
                <a:gd name="adj1" fmla="val -50220"/>
                <a:gd name="adj2" fmla="val -331"/>
                <a:gd name="adj3" fmla="val 16667"/>
              </a:avLst>
            </a:prstGeom>
            <a:solidFill>
              <a:schemeClr val="accent1">
                <a:lumMod val="20000"/>
                <a:lumOff val="80000"/>
              </a:schemeClr>
            </a:solidFill>
          </p:spPr>
          <p:txBody>
            <a:bodyPr anchor="ctr"/>
            <a:lstStyle/>
            <a:p>
              <a:pPr algn="ctr">
                <a:defRPr/>
              </a:pPr>
              <a:r>
                <a:rPr lang="zh-CN" altLang="en-US" b="1" dirty="0">
                  <a:latin typeface="微软雅黑" panose="020B0503020204020204" pitchFamily="34" charset="-122"/>
                  <a:ea typeface="微软雅黑" panose="020B0503020204020204" pitchFamily="34" charset="-122"/>
                </a:rPr>
                <a:t>单行注释以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开始</a:t>
              </a:r>
              <a:endParaRPr lang="zh-CN" altLang="en-US" b="1" dirty="0">
                <a:latin typeface="微软雅黑" panose="020B0503020204020204" pitchFamily="34" charset="-122"/>
                <a:ea typeface="微软雅黑" panose="020B0503020204020204" pitchFamily="34" charset="-122"/>
              </a:endParaRPr>
            </a:p>
          </p:txBody>
        </p:sp>
        <p:sp>
          <p:nvSpPr>
            <p:cNvPr id="38921" name="AutoShape 4"/>
            <p:cNvSpPr>
              <a:spLocks noChangeArrowheads="1"/>
            </p:cNvSpPr>
            <p:nvPr/>
          </p:nvSpPr>
          <p:spPr bwMode="gray">
            <a:xfrm>
              <a:off x="6372200" y="4660106"/>
              <a:ext cx="357188" cy="360363"/>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34" charset="-122"/>
                  <a:ea typeface="微软雅黑" panose="020B0503020204020204" pitchFamily="34" charset="-122"/>
                </a:rPr>
                <a:t>!</a:t>
              </a:r>
              <a:endParaRPr lang="en-US" altLang="zh-CN" sz="2000" b="1">
                <a:solidFill>
                  <a:srgbClr val="0C83B8"/>
                </a:solidFill>
                <a:latin typeface="微软雅黑" panose="020B0503020204020204" pitchFamily="34" charset="-122"/>
                <a:ea typeface="微软雅黑" panose="020B0503020204020204" pitchFamily="34" charset="-122"/>
              </a:endParaRPr>
            </a:p>
          </p:txBody>
        </p:sp>
      </p:grpSp>
      <p:sp>
        <p:nvSpPr>
          <p:cNvPr id="4" name="灯片编号占位符 3"/>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xEl>
                                              <p:pRg st="2" end="2"/>
                                            </p:txEl>
                                          </p:spTgt>
                                        </p:tgtEl>
                                        <p:attrNameLst>
                                          <p:attrName>style.visibility</p:attrName>
                                        </p:attrNameLst>
                                      </p:cBhvr>
                                      <p:to>
                                        <p:strVal val="visible"/>
                                      </p:to>
                                    </p:set>
                                    <p:animEffect transition="in" filter="wipe(left)">
                                      <p:cBhvr>
                                        <p:cTn id="12" dur="500"/>
                                        <p:tgtEl>
                                          <p:spTgt spid="22">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3"/>
          <p:cNvSpPr>
            <a:spLocks noGrp="1" noChangeArrowheads="1"/>
          </p:cNvSpPr>
          <p:nvPr>
            <p:ph idx="1"/>
          </p:nvPr>
        </p:nvSpPr>
        <p:spPr>
          <a:xfrm>
            <a:off x="784225" y="1276350"/>
            <a:ext cx="7645400" cy="4795838"/>
          </a:xfrm>
          <a:prstGeom prst="roundRect">
            <a:avLst>
              <a:gd name="adj" fmla="val 24"/>
            </a:avLst>
          </a:prstGeom>
          <a:solidFill>
            <a:srgbClr val="EDF5FD"/>
          </a:solidFill>
          <a:ln w="50800" cap="flat" algn="ctr">
            <a:solidFill>
              <a:schemeClr val="accent1">
                <a:lumMod val="75000"/>
              </a:schemeClr>
            </a:solidFill>
            <a:round/>
            <a:headEnd type="none" w="med" len="med"/>
            <a:tailEnd type="none" w="med" len="med"/>
          </a:ln>
          <a:effectLst>
            <a:outerShdw blurRad="38100" sx="101000" sy="101000" algn="ctr" rotWithShape="0">
              <a:prstClr val="black">
                <a:alpha val="10000"/>
              </a:prstClr>
            </a:outerShdw>
          </a:effectLst>
        </p:spPr>
        <p:txBody>
          <a:bodyPr/>
          <a:lstStyle/>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a:solidFill>
                  <a:srgbClr val="FF0000"/>
                </a:solidFill>
                <a:ea typeface="黑体" panose="02010609060101010101" pitchFamily="2" charset="-122"/>
                <a:cs typeface="Times New Roman" panose="02020603050405020304" pitchFamily="18" charset="0"/>
              </a:rPr>
              <a:t>/*</a:t>
            </a:r>
            <a:endParaRPr lang="en-US" altLang="zh-CN" sz="1800" kern="1200" dirty="0">
              <a:solidFill>
                <a:srgbClr val="FF0000"/>
              </a:solidFill>
              <a:ea typeface="黑体" panose="02010609060101010101" pitchFamily="2" charset="-122"/>
              <a:cs typeface="Times New Roman" panose="02020603050405020304" pitchFamily="18" charset="0"/>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a:solidFill>
                  <a:srgbClr val="FF0000"/>
                </a:solidFill>
                <a:ea typeface="黑体" panose="02010609060101010101" pitchFamily="2" charset="-122"/>
                <a:cs typeface="Times New Roman" panose="02020603050405020304" pitchFamily="18" charset="0"/>
              </a:rPr>
              <a:t> * HelloWorld.java</a:t>
            </a:r>
            <a:endParaRPr lang="en-US" altLang="zh-CN" sz="1800" kern="1200" dirty="0">
              <a:solidFill>
                <a:srgbClr val="FF0000"/>
              </a:solidFill>
              <a:ea typeface="黑体" panose="02010609060101010101" pitchFamily="2" charset="-122"/>
              <a:cs typeface="Times New Roman" panose="02020603050405020304" pitchFamily="18" charset="0"/>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a:solidFill>
                  <a:srgbClr val="FF0000"/>
                </a:solidFill>
                <a:ea typeface="黑体" panose="02010609060101010101" pitchFamily="2" charset="-122"/>
                <a:cs typeface="Times New Roman" panose="02020603050405020304" pitchFamily="18" charset="0"/>
              </a:rPr>
              <a:t> * </a:t>
            </a:r>
            <a:r>
              <a:rPr lang="en-US" altLang="zh-CN" sz="1800" kern="1200" dirty="0" smtClean="0">
                <a:solidFill>
                  <a:srgbClr val="FF0000"/>
                </a:solidFill>
                <a:ea typeface="黑体" panose="02010609060101010101" pitchFamily="2" charset="-122"/>
                <a:cs typeface="Times New Roman" panose="02020603050405020304" pitchFamily="18" charset="0"/>
              </a:rPr>
              <a:t>2013-4-23</a:t>
            </a:r>
            <a:endParaRPr lang="en-US" altLang="zh-CN" sz="1800" kern="1200" dirty="0">
              <a:solidFill>
                <a:srgbClr val="FF0000"/>
              </a:solidFill>
              <a:ea typeface="黑体" panose="02010609060101010101" pitchFamily="2" charset="-122"/>
              <a:cs typeface="Times New Roman" panose="02020603050405020304" pitchFamily="18" charset="0"/>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a:solidFill>
                  <a:srgbClr val="FF0000"/>
                </a:solidFill>
                <a:ea typeface="黑体" panose="02010609060101010101" pitchFamily="2" charset="-122"/>
                <a:cs typeface="Times New Roman" panose="02020603050405020304" pitchFamily="18" charset="0"/>
              </a:rPr>
              <a:t> * </a:t>
            </a:r>
            <a:r>
              <a:rPr lang="zh-CN" altLang="en-US" sz="1800" kern="1200" dirty="0">
                <a:solidFill>
                  <a:srgbClr val="FF0000"/>
                </a:solidFill>
                <a:ea typeface="黑体" panose="02010609060101010101" pitchFamily="2" charset="-122"/>
                <a:cs typeface="Times New Roman" panose="02020603050405020304" pitchFamily="18" charset="0"/>
              </a:rPr>
              <a:t>第一个</a:t>
            </a:r>
            <a:r>
              <a:rPr lang="en-US" altLang="zh-CN" sz="1800" kern="1200" dirty="0">
                <a:solidFill>
                  <a:srgbClr val="FF0000"/>
                </a:solidFill>
                <a:ea typeface="黑体" panose="02010609060101010101" pitchFamily="2" charset="-122"/>
                <a:cs typeface="Times New Roman" panose="02020603050405020304" pitchFamily="18" charset="0"/>
              </a:rPr>
              <a:t>Java</a:t>
            </a:r>
            <a:r>
              <a:rPr lang="zh-CN" altLang="en-US" sz="1800" kern="1200" dirty="0">
                <a:solidFill>
                  <a:srgbClr val="FF0000"/>
                </a:solidFill>
                <a:ea typeface="黑体" panose="02010609060101010101" pitchFamily="2" charset="-122"/>
                <a:cs typeface="Times New Roman" panose="02020603050405020304" pitchFamily="18" charset="0"/>
              </a:rPr>
              <a:t>程序</a:t>
            </a:r>
            <a:endParaRPr lang="zh-CN" altLang="en-US" sz="1800" kern="1200" dirty="0">
              <a:solidFill>
                <a:srgbClr val="FF0000"/>
              </a:solidFill>
              <a:ea typeface="黑体" panose="02010609060101010101" pitchFamily="2" charset="-122"/>
              <a:cs typeface="Times New Roman" panose="02020603050405020304" pitchFamily="18" charset="0"/>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zh-CN" altLang="en-US" sz="1800" kern="1200" dirty="0">
                <a:solidFill>
                  <a:srgbClr val="FF0000"/>
                </a:solidFill>
                <a:ea typeface="黑体" panose="02010609060101010101" pitchFamily="2" charset="-122"/>
                <a:cs typeface="Times New Roman" panose="02020603050405020304" pitchFamily="18" charset="0"/>
              </a:rPr>
              <a:t> *</a:t>
            </a:r>
            <a:r>
              <a:rPr lang="en-US" altLang="zh-CN" sz="1800" kern="1200" dirty="0">
                <a:solidFill>
                  <a:srgbClr val="FF0000"/>
                </a:solidFill>
                <a:ea typeface="黑体" panose="02010609060101010101" pitchFamily="2" charset="-122"/>
                <a:cs typeface="Times New Roman" panose="02020603050405020304" pitchFamily="18" charset="0"/>
              </a:rPr>
              <a:t>/</a:t>
            </a:r>
            <a:endParaRPr lang="en-US" altLang="zh-CN" sz="1800" kern="1200" dirty="0">
              <a:solidFill>
                <a:srgbClr val="FF0000"/>
              </a:solidFill>
              <a:ea typeface="黑体" panose="02010609060101010101" pitchFamily="2" charset="-122"/>
              <a:cs typeface="Times New Roman" panose="02020603050405020304" pitchFamily="18" charset="0"/>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a:solidFill>
                  <a:schemeClr val="accent5">
                    <a:lumMod val="10000"/>
                  </a:schemeClr>
                </a:solidFill>
                <a:ea typeface="黑体" panose="02010609060101010101" pitchFamily="2" charset="-122"/>
              </a:rPr>
              <a:t>public class </a:t>
            </a:r>
            <a:r>
              <a:rPr lang="en-US" altLang="zh-CN" sz="1800" kern="1200" dirty="0" err="1" smtClean="0">
                <a:solidFill>
                  <a:schemeClr val="accent5">
                    <a:lumMod val="10000"/>
                  </a:schemeClr>
                </a:solidFill>
                <a:ea typeface="黑体" panose="02010609060101010101" pitchFamily="2" charset="-122"/>
              </a:rPr>
              <a:t>HelloWorld</a:t>
            </a:r>
            <a:r>
              <a:rPr lang="en-US" altLang="zh-CN" sz="1800" kern="1200" dirty="0" smtClean="0">
                <a:solidFill>
                  <a:schemeClr val="accent5">
                    <a:lumMod val="10000"/>
                  </a:schemeClr>
                </a:solidFill>
                <a:ea typeface="黑体" panose="02010609060101010101" pitchFamily="2" charset="-122"/>
              </a:rPr>
              <a:t> {</a:t>
            </a:r>
            <a:endParaRPr lang="en-US" altLang="zh-CN" sz="1800" kern="1200" dirty="0">
              <a:solidFill>
                <a:schemeClr val="accent5">
                  <a:lumMod val="10000"/>
                </a:schemeClr>
              </a:solidFill>
              <a:ea typeface="黑体" panose="02010609060101010101" pitchFamily="2"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zh-CN" altLang="en-US" sz="1800" kern="1200" dirty="0" smtClean="0">
                <a:solidFill>
                  <a:schemeClr val="accent5">
                    <a:lumMod val="10000"/>
                  </a:schemeClr>
                </a:solidFill>
                <a:ea typeface="黑体" panose="02010609060101010101" pitchFamily="2" charset="-122"/>
              </a:rPr>
              <a:t>     </a:t>
            </a:r>
            <a:r>
              <a:rPr lang="en-US" altLang="zh-CN" sz="1800" kern="1200" dirty="0" smtClean="0">
                <a:solidFill>
                  <a:schemeClr val="accent5">
                    <a:lumMod val="10000"/>
                  </a:schemeClr>
                </a:solidFill>
                <a:ea typeface="黑体" panose="02010609060101010101" pitchFamily="2" charset="-122"/>
              </a:rPr>
              <a:t>public </a:t>
            </a:r>
            <a:r>
              <a:rPr lang="en-US" altLang="zh-CN" sz="1800" kern="1200" dirty="0">
                <a:solidFill>
                  <a:schemeClr val="accent5">
                    <a:lumMod val="10000"/>
                  </a:schemeClr>
                </a:solidFill>
                <a:ea typeface="黑体" panose="02010609060101010101" pitchFamily="2" charset="-122"/>
              </a:rPr>
              <a:t>static void main(String[ ] </a:t>
            </a:r>
            <a:r>
              <a:rPr lang="en-US" altLang="zh-CN" sz="1800" kern="1200" dirty="0" err="1">
                <a:solidFill>
                  <a:schemeClr val="accent5">
                    <a:lumMod val="10000"/>
                  </a:schemeClr>
                </a:solidFill>
                <a:ea typeface="黑体" panose="02010609060101010101" pitchFamily="2" charset="-122"/>
              </a:rPr>
              <a:t>args</a:t>
            </a:r>
            <a:r>
              <a:rPr lang="en-US" altLang="zh-CN" sz="1800" kern="1200" dirty="0" smtClean="0">
                <a:solidFill>
                  <a:schemeClr val="accent5">
                    <a:lumMod val="10000"/>
                  </a:schemeClr>
                </a:solidFill>
                <a:ea typeface="黑体" panose="02010609060101010101" pitchFamily="2" charset="-122"/>
              </a:rPr>
              <a:t>) {</a:t>
            </a:r>
            <a:endParaRPr lang="en-US" altLang="zh-CN" sz="1800" kern="1200" dirty="0">
              <a:solidFill>
                <a:schemeClr val="accent5">
                  <a:lumMod val="10000"/>
                </a:schemeClr>
              </a:solidFill>
              <a:ea typeface="黑体" panose="02010609060101010101" pitchFamily="2"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zh-CN" altLang="en-US" sz="1800" kern="1200" dirty="0" smtClean="0">
                <a:solidFill>
                  <a:srgbClr val="FF0000"/>
                </a:solidFill>
                <a:ea typeface="黑体" panose="02010609060101010101" pitchFamily="2" charset="-122"/>
                <a:cs typeface="Times New Roman" panose="02020603050405020304" pitchFamily="18" charset="0"/>
              </a:rPr>
              <a:t>         </a:t>
            </a:r>
            <a:r>
              <a:rPr lang="en-US" altLang="zh-CN" sz="1800" kern="1200" dirty="0" smtClean="0">
                <a:solidFill>
                  <a:srgbClr val="FF0000"/>
                </a:solidFill>
                <a:ea typeface="黑体" panose="02010609060101010101" pitchFamily="2" charset="-122"/>
                <a:cs typeface="Times New Roman" panose="02020603050405020304" pitchFamily="18" charset="0"/>
              </a:rPr>
              <a:t>/</a:t>
            </a:r>
            <a:r>
              <a:rPr lang="zh-CN" altLang="en-US" sz="1800" kern="1200" dirty="0" smtClean="0">
                <a:solidFill>
                  <a:srgbClr val="FF0000"/>
                </a:solidFill>
                <a:ea typeface="黑体" panose="02010609060101010101" pitchFamily="2" charset="-122"/>
                <a:cs typeface="Times New Roman" panose="02020603050405020304" pitchFamily="18" charset="0"/>
              </a:rPr>
              <a:t>*</a:t>
            </a:r>
            <a:r>
              <a:rPr lang="en-US" altLang="zh-CN" sz="1800" kern="1200" dirty="0">
                <a:solidFill>
                  <a:srgbClr val="0000FF"/>
                </a:solidFill>
                <a:ea typeface="黑体" panose="02010609060101010101" pitchFamily="2" charset="-122"/>
                <a:cs typeface="Times New Roman" panose="02020603050405020304" pitchFamily="18" charset="0"/>
              </a:rPr>
              <a:t>	</a:t>
            </a:r>
            <a:r>
              <a:rPr lang="en-US" altLang="zh-CN" sz="1800" kern="1200" dirty="0">
                <a:solidFill>
                  <a:schemeClr val="accent5">
                    <a:lumMod val="10000"/>
                  </a:schemeClr>
                </a:solidFill>
                <a:ea typeface="黑体" panose="02010609060101010101" pitchFamily="2" charset="-122"/>
              </a:rPr>
              <a:t>	</a:t>
            </a:r>
            <a:endParaRPr lang="en-US" altLang="zh-CN" sz="1800" kern="1200" dirty="0" smtClean="0">
              <a:solidFill>
                <a:schemeClr val="accent5">
                  <a:lumMod val="10000"/>
                </a:schemeClr>
              </a:solidFill>
              <a:ea typeface="黑体" panose="02010609060101010101" pitchFamily="2"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zh-CN" altLang="en-US" sz="1800" kern="1200" dirty="0" smtClean="0">
                <a:solidFill>
                  <a:schemeClr val="accent5">
                    <a:lumMod val="10000"/>
                  </a:schemeClr>
                </a:solidFill>
                <a:ea typeface="黑体" panose="02010609060101010101" pitchFamily="2" charset="-122"/>
              </a:rPr>
              <a:t>         </a:t>
            </a:r>
            <a:r>
              <a:rPr lang="en-US" altLang="zh-CN" sz="1800" kern="1200" dirty="0" err="1" smtClean="0">
                <a:solidFill>
                  <a:schemeClr val="accent5">
                    <a:lumMod val="10000"/>
                  </a:schemeClr>
                </a:solidFill>
                <a:ea typeface="黑体" panose="02010609060101010101" pitchFamily="2" charset="-122"/>
              </a:rPr>
              <a:t>System.out.println</a:t>
            </a:r>
            <a:r>
              <a:rPr lang="en-US" altLang="zh-CN" sz="1800" kern="1200" dirty="0">
                <a:solidFill>
                  <a:schemeClr val="accent5">
                    <a:lumMod val="10000"/>
                  </a:schemeClr>
                </a:solidFill>
                <a:ea typeface="黑体" panose="02010609060101010101" pitchFamily="2" charset="-122"/>
              </a:rPr>
              <a:t>("Hello  World</a:t>
            </a:r>
            <a:r>
              <a:rPr lang="en-US" altLang="zh-CN" sz="1800" kern="1200" dirty="0" smtClean="0">
                <a:solidFill>
                  <a:schemeClr val="accent5">
                    <a:lumMod val="10000"/>
                  </a:schemeClr>
                </a:solidFill>
                <a:ea typeface="黑体" panose="02010609060101010101" pitchFamily="2" charset="-122"/>
              </a:rPr>
              <a:t>!!!");</a:t>
            </a:r>
            <a:endParaRPr lang="en-US" altLang="zh-CN" sz="1800" kern="1200" dirty="0" smtClean="0">
              <a:solidFill>
                <a:schemeClr val="accent5">
                  <a:lumMod val="10000"/>
                </a:schemeClr>
              </a:solidFill>
              <a:ea typeface="黑体" panose="02010609060101010101" pitchFamily="2"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smtClean="0">
                <a:solidFill>
                  <a:schemeClr val="accent5">
                    <a:lumMod val="10000"/>
                  </a:schemeClr>
                </a:solidFill>
                <a:ea typeface="黑体" panose="02010609060101010101" pitchFamily="2" charset="-122"/>
              </a:rPr>
              <a:t>	</a:t>
            </a:r>
            <a:r>
              <a:rPr lang="zh-CN" altLang="en-US" sz="1800" kern="1200" dirty="0" smtClean="0">
                <a:solidFill>
                  <a:schemeClr val="accent5">
                    <a:lumMod val="10000"/>
                  </a:schemeClr>
                </a:solidFill>
                <a:ea typeface="黑体" panose="02010609060101010101" pitchFamily="2" charset="-122"/>
              </a:rPr>
              <a:t> </a:t>
            </a:r>
            <a:r>
              <a:rPr lang="en-US" altLang="zh-CN" sz="1800" kern="1200" dirty="0" err="1" smtClean="0">
                <a:solidFill>
                  <a:schemeClr val="accent5">
                    <a:lumMod val="10000"/>
                  </a:schemeClr>
                </a:solidFill>
                <a:ea typeface="黑体" panose="02010609060101010101" pitchFamily="2" charset="-122"/>
              </a:rPr>
              <a:t>System.out.println</a:t>
            </a:r>
            <a:r>
              <a:rPr lang="en-US" altLang="zh-CN" sz="1800" kern="1200" dirty="0" smtClean="0">
                <a:solidFill>
                  <a:schemeClr val="accent5">
                    <a:lumMod val="10000"/>
                  </a:schemeClr>
                </a:solidFill>
                <a:ea typeface="黑体" panose="02010609060101010101" pitchFamily="2" charset="-122"/>
              </a:rPr>
              <a:t>("Hello  World!!!");</a:t>
            </a:r>
            <a:endParaRPr lang="en-US" altLang="zh-CN" sz="1800" kern="1200" dirty="0" smtClean="0">
              <a:solidFill>
                <a:schemeClr val="accent5">
                  <a:lumMod val="10000"/>
                </a:schemeClr>
              </a:solidFill>
              <a:ea typeface="黑体" panose="02010609060101010101" pitchFamily="2"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zh-CN" altLang="en-US" sz="1800" kern="1200" dirty="0" smtClean="0">
                <a:solidFill>
                  <a:srgbClr val="FF0000"/>
                </a:solidFill>
                <a:ea typeface="黑体" panose="02010609060101010101" pitchFamily="2" charset="-122"/>
                <a:cs typeface="Times New Roman" panose="02020603050405020304" pitchFamily="18" charset="0"/>
              </a:rPr>
              <a:t>        *</a:t>
            </a:r>
            <a:r>
              <a:rPr lang="en-US" altLang="zh-CN" sz="1800" kern="1200" dirty="0" smtClean="0">
                <a:solidFill>
                  <a:srgbClr val="FF0000"/>
                </a:solidFill>
                <a:ea typeface="黑体" panose="02010609060101010101" pitchFamily="2" charset="-122"/>
                <a:cs typeface="Times New Roman" panose="02020603050405020304" pitchFamily="18" charset="0"/>
              </a:rPr>
              <a:t>/</a:t>
            </a:r>
            <a:endParaRPr lang="en-US" altLang="zh-CN" sz="1800" kern="1200" dirty="0" smtClean="0">
              <a:solidFill>
                <a:srgbClr val="FF0000"/>
              </a:solidFill>
              <a:ea typeface="黑体" panose="02010609060101010101" pitchFamily="2" charset="-122"/>
              <a:cs typeface="Times New Roman" panose="02020603050405020304" pitchFamily="18" charset="0"/>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zh-CN" altLang="en-US" sz="1800" kern="1200" dirty="0" smtClean="0">
                <a:solidFill>
                  <a:schemeClr val="accent5">
                    <a:lumMod val="10000"/>
                  </a:schemeClr>
                </a:solidFill>
                <a:ea typeface="黑体" panose="02010609060101010101" pitchFamily="2" charset="-122"/>
              </a:rPr>
              <a:t>     </a:t>
            </a:r>
            <a:r>
              <a:rPr lang="en-US" altLang="zh-CN" sz="1800" kern="1200" dirty="0" smtClean="0">
                <a:solidFill>
                  <a:schemeClr val="accent5">
                    <a:lumMod val="10000"/>
                  </a:schemeClr>
                </a:solidFill>
                <a:ea typeface="黑体" panose="02010609060101010101" pitchFamily="2" charset="-122"/>
              </a:rPr>
              <a:t>}</a:t>
            </a:r>
            <a:endParaRPr lang="en-US" altLang="zh-CN" sz="1800" kern="1200" dirty="0" smtClean="0">
              <a:solidFill>
                <a:schemeClr val="accent5">
                  <a:lumMod val="10000"/>
                </a:schemeClr>
              </a:solidFill>
              <a:ea typeface="黑体" panose="02010609060101010101" pitchFamily="2"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tabLst>
                <a:tab pos="533400" algn="l"/>
              </a:tabLst>
              <a:defRPr/>
            </a:pPr>
            <a:r>
              <a:rPr lang="en-US" altLang="zh-CN" sz="1800" kern="1200" dirty="0" smtClean="0">
                <a:solidFill>
                  <a:schemeClr val="accent5">
                    <a:lumMod val="10000"/>
                  </a:schemeClr>
                </a:solidFill>
                <a:ea typeface="黑体" panose="02010609060101010101" pitchFamily="2" charset="-122"/>
              </a:rPr>
              <a:t>}</a:t>
            </a:r>
            <a:endParaRPr lang="en-US" altLang="zh-CN" sz="1800" kern="1200" dirty="0">
              <a:solidFill>
                <a:schemeClr val="accent5">
                  <a:lumMod val="10000"/>
                </a:schemeClr>
              </a:solidFill>
              <a:ea typeface="黑体" panose="02010609060101010101" pitchFamily="2" charset="-122"/>
            </a:endParaRPr>
          </a:p>
        </p:txBody>
      </p:sp>
      <p:sp>
        <p:nvSpPr>
          <p:cNvPr id="39939" name="Rectangle 15"/>
          <p:cNvSpPr>
            <a:spLocks noGrp="1" noChangeArrowheads="1"/>
          </p:cNvSpPr>
          <p:nvPr>
            <p:ph type="title"/>
          </p:nvPr>
        </p:nvSpPr>
        <p:spPr>
          <a:xfrm>
            <a:off x="5307013" y="285750"/>
            <a:ext cx="3657600" cy="523875"/>
          </a:xfrm>
        </p:spPr>
        <p:txBody>
          <a:bodyPr/>
          <a:lstStyle/>
          <a:p>
            <a:pPr eaLnBrk="1" hangingPunct="1"/>
            <a:r>
              <a:rPr lang="en-GB" altLang="zh-CN" smtClean="0">
                <a:solidFill>
                  <a:srgbClr val="121F55"/>
                </a:solidFill>
              </a:rPr>
              <a:t>Java</a:t>
            </a:r>
            <a:r>
              <a:rPr altLang="en-GB" smtClean="0">
                <a:solidFill>
                  <a:srgbClr val="121F55"/>
                </a:solidFill>
              </a:rPr>
              <a:t>程序</a:t>
            </a:r>
            <a:r>
              <a:rPr altLang="zh-CN" smtClean="0">
                <a:solidFill>
                  <a:srgbClr val="121F55"/>
                </a:solidFill>
              </a:rPr>
              <a:t>的</a:t>
            </a:r>
            <a:r>
              <a:rPr smtClean="0">
                <a:solidFill>
                  <a:srgbClr val="121F55"/>
                </a:solidFill>
              </a:rPr>
              <a:t>注释</a:t>
            </a:r>
            <a:r>
              <a:rPr lang="en-US" altLang="zh-CN" smtClean="0">
                <a:solidFill>
                  <a:srgbClr val="121F55"/>
                </a:solidFill>
              </a:rPr>
              <a:t>2-2</a:t>
            </a:r>
            <a:endParaRPr smtClean="0">
              <a:solidFill>
                <a:srgbClr val="121F55"/>
              </a:solidFill>
            </a:endParaRPr>
          </a:p>
        </p:txBody>
      </p:sp>
      <p:grpSp>
        <p:nvGrpSpPr>
          <p:cNvPr id="2" name="Group 4"/>
          <p:cNvGrpSpPr/>
          <p:nvPr/>
        </p:nvGrpSpPr>
        <p:grpSpPr bwMode="auto">
          <a:xfrm>
            <a:off x="2928938" y="1752600"/>
            <a:ext cx="2378075" cy="247650"/>
            <a:chOff x="2154" y="1236"/>
            <a:chExt cx="1498" cy="156"/>
          </a:xfrm>
        </p:grpSpPr>
        <p:sp>
          <p:nvSpPr>
            <p:cNvPr id="39962" name="Text Box 5"/>
            <p:cNvSpPr txBox="1">
              <a:spLocks noChangeArrowheads="1"/>
            </p:cNvSpPr>
            <p:nvPr/>
          </p:nvSpPr>
          <p:spPr bwMode="auto">
            <a:xfrm>
              <a:off x="2336" y="1236"/>
              <a:ext cx="1316" cy="156"/>
            </a:xfrm>
            <a:prstGeom prst="rect">
              <a:avLst/>
            </a:prstGeom>
            <a:noFill/>
            <a:ln w="6350" algn="ctr">
              <a:noFill/>
              <a:miter lim="800000"/>
            </a:ln>
          </p:spPr>
          <p:txBody>
            <a:bodyPr lIns="0" tIns="0" rIns="0" bIns="0" anchor="ctr">
              <a:spAutoFit/>
            </a:bodyPr>
            <a:lstStyle/>
            <a:p>
              <a:pPr marL="342900" indent="-342900" algn="ctr">
                <a:lnSpc>
                  <a:spcPct val="90000"/>
                </a:lnSpc>
                <a:spcBef>
                  <a:spcPct val="20000"/>
                </a:spcBef>
                <a:buClr>
                  <a:srgbClr val="339966"/>
                </a:buClr>
                <a:buFont typeface="Wingdings" panose="05000000000000000000" pitchFamily="2" charset="2"/>
                <a:buNone/>
              </a:pPr>
              <a:r>
                <a:rPr lang="zh-CN" altLang="en-US" b="1" dirty="0">
                  <a:ea typeface="黑体" panose="02010609060101010101" pitchFamily="2" charset="-122"/>
                </a:rPr>
                <a:t>文件的名称</a:t>
              </a:r>
              <a:endParaRPr lang="zh-CN" altLang="en-US" b="1" dirty="0">
                <a:ea typeface="黑体" panose="02010609060101010101" pitchFamily="2" charset="-122"/>
              </a:endParaRPr>
            </a:p>
          </p:txBody>
        </p:sp>
        <p:sp>
          <p:nvSpPr>
            <p:cNvPr id="581638" name="AutoShape 6"/>
            <p:cNvSpPr>
              <a:spLocks noChangeArrowheads="1"/>
            </p:cNvSpPr>
            <p:nvPr/>
          </p:nvSpPr>
          <p:spPr bwMode="auto">
            <a:xfrm>
              <a:off x="2154" y="1253"/>
              <a:ext cx="362" cy="136"/>
            </a:xfrm>
            <a:prstGeom prst="leftArrow">
              <a:avLst>
                <a:gd name="adj1" fmla="val 50000"/>
                <a:gd name="adj2" fmla="val 66544"/>
              </a:avLst>
            </a:prstGeom>
            <a:solidFill>
              <a:schemeClr val="accent5">
                <a:lumMod val="50000"/>
              </a:schemeClr>
            </a:solidFill>
            <a:ln w="6350" algn="ctr">
              <a:noFill/>
              <a:miter lim="800000"/>
            </a:ln>
            <a:effectLst/>
          </p:spPr>
          <p:txBody>
            <a:bodyPr lIns="0" tIns="0" rIns="0" bIns="0" anchor="ctr">
              <a:spAutoFit/>
            </a:bodyPr>
            <a:lstStyle/>
            <a:p>
              <a:pPr algn="ctr">
                <a:defRPr/>
              </a:pPr>
              <a:endParaRPr lang="zh-CN" altLang="en-US">
                <a:ea typeface="黑体" panose="02010609060101010101" pitchFamily="2" charset="-122"/>
              </a:endParaRPr>
            </a:p>
          </p:txBody>
        </p:sp>
      </p:grpSp>
      <p:grpSp>
        <p:nvGrpSpPr>
          <p:cNvPr id="3" name="Group 7"/>
          <p:cNvGrpSpPr/>
          <p:nvPr/>
        </p:nvGrpSpPr>
        <p:grpSpPr bwMode="auto">
          <a:xfrm>
            <a:off x="2928938" y="2109788"/>
            <a:ext cx="2378075" cy="247650"/>
            <a:chOff x="2154" y="1236"/>
            <a:chExt cx="1498" cy="156"/>
          </a:xfrm>
        </p:grpSpPr>
        <p:sp>
          <p:nvSpPr>
            <p:cNvPr id="39960" name="Text Box 8"/>
            <p:cNvSpPr txBox="1">
              <a:spLocks noChangeArrowheads="1"/>
            </p:cNvSpPr>
            <p:nvPr/>
          </p:nvSpPr>
          <p:spPr bwMode="auto">
            <a:xfrm>
              <a:off x="2336" y="1236"/>
              <a:ext cx="1316" cy="156"/>
            </a:xfrm>
            <a:prstGeom prst="rect">
              <a:avLst/>
            </a:prstGeom>
            <a:noFill/>
            <a:ln w="6350" algn="ctr">
              <a:noFill/>
              <a:miter lim="800000"/>
            </a:ln>
          </p:spPr>
          <p:txBody>
            <a:bodyPr lIns="0" tIns="0" rIns="0" bIns="0" anchor="ctr">
              <a:spAutoFit/>
            </a:bodyPr>
            <a:lstStyle/>
            <a:p>
              <a:pPr marL="342900" indent="-342900" algn="ctr">
                <a:lnSpc>
                  <a:spcPct val="90000"/>
                </a:lnSpc>
                <a:spcBef>
                  <a:spcPct val="20000"/>
                </a:spcBef>
                <a:buClr>
                  <a:srgbClr val="339966"/>
                </a:buClr>
                <a:buFont typeface="Wingdings" panose="05000000000000000000" pitchFamily="2" charset="2"/>
                <a:buNone/>
              </a:pPr>
              <a:r>
                <a:rPr lang="zh-CN" altLang="en-US" b="1">
                  <a:ea typeface="黑体" panose="02010609060101010101" pitchFamily="2" charset="-122"/>
                </a:rPr>
                <a:t>日期</a:t>
              </a:r>
              <a:endParaRPr lang="zh-CN" altLang="en-US" b="1">
                <a:ea typeface="黑体" panose="02010609060101010101" pitchFamily="2" charset="-122"/>
              </a:endParaRPr>
            </a:p>
          </p:txBody>
        </p:sp>
        <p:sp>
          <p:nvSpPr>
            <p:cNvPr id="581641" name="AutoShape 9"/>
            <p:cNvSpPr>
              <a:spLocks noChangeArrowheads="1"/>
            </p:cNvSpPr>
            <p:nvPr/>
          </p:nvSpPr>
          <p:spPr bwMode="auto">
            <a:xfrm>
              <a:off x="2154" y="1253"/>
              <a:ext cx="362" cy="136"/>
            </a:xfrm>
            <a:prstGeom prst="leftArrow">
              <a:avLst>
                <a:gd name="adj1" fmla="val 50000"/>
                <a:gd name="adj2" fmla="val 66544"/>
              </a:avLst>
            </a:prstGeom>
            <a:solidFill>
              <a:schemeClr val="accent5">
                <a:lumMod val="50000"/>
              </a:schemeClr>
            </a:solidFill>
            <a:ln w="6350" algn="ctr">
              <a:noFill/>
              <a:miter lim="800000"/>
            </a:ln>
            <a:effectLst/>
          </p:spPr>
          <p:txBody>
            <a:bodyPr lIns="0" tIns="0" rIns="0" bIns="0" anchor="ctr">
              <a:spAutoFit/>
            </a:bodyPr>
            <a:lstStyle/>
            <a:p>
              <a:pPr algn="ctr">
                <a:defRPr/>
              </a:pPr>
              <a:endParaRPr lang="zh-CN" altLang="en-US">
                <a:ea typeface="黑体" panose="02010609060101010101" pitchFamily="2" charset="-122"/>
              </a:endParaRPr>
            </a:p>
          </p:txBody>
        </p:sp>
      </p:grpSp>
      <p:grpSp>
        <p:nvGrpSpPr>
          <p:cNvPr id="4" name="Group 10"/>
          <p:cNvGrpSpPr/>
          <p:nvPr/>
        </p:nvGrpSpPr>
        <p:grpSpPr bwMode="auto">
          <a:xfrm>
            <a:off x="2928938" y="2466975"/>
            <a:ext cx="2378075" cy="247650"/>
            <a:chOff x="2154" y="1236"/>
            <a:chExt cx="1498" cy="156"/>
          </a:xfrm>
        </p:grpSpPr>
        <p:sp>
          <p:nvSpPr>
            <p:cNvPr id="39958" name="Text Box 11"/>
            <p:cNvSpPr txBox="1">
              <a:spLocks noChangeArrowheads="1"/>
            </p:cNvSpPr>
            <p:nvPr/>
          </p:nvSpPr>
          <p:spPr bwMode="auto">
            <a:xfrm>
              <a:off x="2336" y="1236"/>
              <a:ext cx="1316" cy="156"/>
            </a:xfrm>
            <a:prstGeom prst="rect">
              <a:avLst/>
            </a:prstGeom>
            <a:noFill/>
            <a:ln w="6350" algn="ctr">
              <a:noFill/>
              <a:miter lim="800000"/>
            </a:ln>
          </p:spPr>
          <p:txBody>
            <a:bodyPr lIns="0" tIns="0" rIns="0" bIns="0" anchor="ctr">
              <a:spAutoFit/>
            </a:bodyPr>
            <a:lstStyle/>
            <a:p>
              <a:pPr marL="342900" indent="-342900" algn="ctr">
                <a:lnSpc>
                  <a:spcPct val="90000"/>
                </a:lnSpc>
                <a:spcBef>
                  <a:spcPct val="20000"/>
                </a:spcBef>
                <a:buClr>
                  <a:srgbClr val="339966"/>
                </a:buClr>
                <a:buFont typeface="Wingdings" panose="05000000000000000000" pitchFamily="2" charset="2"/>
                <a:buNone/>
              </a:pPr>
              <a:r>
                <a:rPr lang="zh-CN" altLang="en-US" b="1">
                  <a:ea typeface="黑体" panose="02010609060101010101" pitchFamily="2" charset="-122"/>
                </a:rPr>
                <a:t>功能说明</a:t>
              </a:r>
              <a:endParaRPr lang="zh-CN" altLang="en-US" b="1">
                <a:ea typeface="黑体" panose="02010609060101010101" pitchFamily="2" charset="-122"/>
              </a:endParaRPr>
            </a:p>
          </p:txBody>
        </p:sp>
        <p:sp>
          <p:nvSpPr>
            <p:cNvPr id="581644" name="AutoShape 12"/>
            <p:cNvSpPr>
              <a:spLocks noChangeArrowheads="1"/>
            </p:cNvSpPr>
            <p:nvPr/>
          </p:nvSpPr>
          <p:spPr bwMode="auto">
            <a:xfrm>
              <a:off x="2154" y="1253"/>
              <a:ext cx="362" cy="136"/>
            </a:xfrm>
            <a:prstGeom prst="leftArrow">
              <a:avLst>
                <a:gd name="adj1" fmla="val 50000"/>
                <a:gd name="adj2" fmla="val 66544"/>
              </a:avLst>
            </a:prstGeom>
            <a:solidFill>
              <a:schemeClr val="accent5">
                <a:lumMod val="50000"/>
              </a:schemeClr>
            </a:solidFill>
            <a:ln w="6350" algn="ctr">
              <a:noFill/>
              <a:miter lim="800000"/>
            </a:ln>
            <a:effectLst/>
          </p:spPr>
          <p:txBody>
            <a:bodyPr lIns="0" tIns="0" rIns="0" bIns="0" anchor="ctr">
              <a:spAutoFit/>
            </a:bodyPr>
            <a:lstStyle/>
            <a:p>
              <a:pPr algn="ctr">
                <a:defRPr/>
              </a:pPr>
              <a:endParaRPr lang="zh-CN" altLang="en-US">
                <a:ea typeface="黑体" panose="02010609060101010101" pitchFamily="2" charset="-122"/>
              </a:endParaRPr>
            </a:p>
          </p:txBody>
        </p:sp>
      </p:grpSp>
      <p:sp>
        <p:nvSpPr>
          <p:cNvPr id="581645" name="AutoShape 13"/>
          <p:cNvSpPr>
            <a:spLocks noChangeArrowheads="1"/>
          </p:cNvSpPr>
          <p:nvPr/>
        </p:nvSpPr>
        <p:spPr bwMode="auto">
          <a:xfrm>
            <a:off x="2252663" y="5521325"/>
            <a:ext cx="3781425" cy="407988"/>
          </a:xfrm>
          <a:prstGeom prst="wedgeRoundRectCallout">
            <a:avLst>
              <a:gd name="adj1" fmla="val -50582"/>
              <a:gd name="adj2" fmla="val 68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algn="ctr"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2" charset="-122"/>
              </a:rPr>
              <a:t>多行注释以“</a:t>
            </a:r>
            <a:r>
              <a:rPr lang="en-US" altLang="zh-CN" b="1" kern="0" dirty="0">
                <a:solidFill>
                  <a:schemeClr val="bg1"/>
                </a:solidFill>
                <a:latin typeface="Arial" panose="020B0604020202020204"/>
                <a:ea typeface="黑体" panose="02010609060101010101" pitchFamily="2" charset="-122"/>
              </a:rPr>
              <a:t>/*”</a:t>
            </a:r>
            <a:r>
              <a:rPr lang="zh-CN" altLang="en-US" b="1" kern="0" dirty="0">
                <a:solidFill>
                  <a:schemeClr val="bg1"/>
                </a:solidFill>
                <a:latin typeface="Arial" panose="020B0604020202020204"/>
                <a:ea typeface="黑体" panose="02010609060101010101" pitchFamily="2" charset="-122"/>
              </a:rPr>
              <a:t>开头，以“*</a:t>
            </a:r>
            <a:r>
              <a:rPr lang="en-US" altLang="zh-CN" b="1" kern="0" dirty="0">
                <a:solidFill>
                  <a:schemeClr val="bg1"/>
                </a:solidFill>
                <a:latin typeface="Arial" panose="020B0604020202020204"/>
                <a:ea typeface="黑体" panose="02010609060101010101" pitchFamily="2" charset="-122"/>
              </a:rPr>
              <a:t>/”</a:t>
            </a:r>
            <a:r>
              <a:rPr lang="zh-CN" altLang="en-US" b="1" kern="0" dirty="0">
                <a:solidFill>
                  <a:schemeClr val="bg1"/>
                </a:solidFill>
                <a:latin typeface="Arial" panose="020B0604020202020204"/>
                <a:ea typeface="黑体" panose="02010609060101010101" pitchFamily="2" charset="-122"/>
              </a:rPr>
              <a:t>结尾</a:t>
            </a:r>
            <a:endParaRPr lang="zh-CN" altLang="en-US" b="1" kern="0" dirty="0">
              <a:solidFill>
                <a:schemeClr val="bg1"/>
              </a:solidFill>
              <a:latin typeface="Arial" panose="020B0604020202020204"/>
              <a:ea typeface="黑体" panose="02010609060101010101" pitchFamily="2" charset="-122"/>
            </a:endParaRPr>
          </a:p>
        </p:txBody>
      </p:sp>
      <p:sp>
        <p:nvSpPr>
          <p:cNvPr id="581649" name="AutoShape 17"/>
          <p:cNvSpPr>
            <a:spLocks noChangeArrowheads="1"/>
          </p:cNvSpPr>
          <p:nvPr/>
        </p:nvSpPr>
        <p:spPr bwMode="auto">
          <a:xfrm>
            <a:off x="4067175" y="2876550"/>
            <a:ext cx="4225925" cy="407988"/>
          </a:xfrm>
          <a:prstGeom prst="wedgeRoundRectCallout">
            <a:avLst>
              <a:gd name="adj1" fmla="val -167"/>
              <a:gd name="adj2" fmla="val 49865"/>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algn="ctr" eaLnBrk="0" hangingPunct="0">
              <a:spcBef>
                <a:spcPct val="20000"/>
              </a:spcBef>
              <a:buClr>
                <a:srgbClr val="233DA9"/>
              </a:buClr>
              <a:buSzPct val="80000"/>
              <a:buFont typeface="Wingdings" panose="05000000000000000000" pitchFamily="2" charset="2"/>
              <a:buNone/>
              <a:defRPr/>
            </a:pPr>
            <a:r>
              <a:rPr lang="zh-CN" altLang="en-US" b="1" kern="0" dirty="0">
                <a:solidFill>
                  <a:schemeClr val="bg1"/>
                </a:solidFill>
                <a:latin typeface="Arial" panose="020B0604020202020204"/>
                <a:ea typeface="黑体" panose="02010609060101010101" pitchFamily="2" charset="-122"/>
              </a:rPr>
              <a:t>多行注释的每一行开头可写一个或多个*</a:t>
            </a:r>
            <a:endParaRPr lang="zh-CN" altLang="en-US" b="1" kern="0" dirty="0">
              <a:solidFill>
                <a:schemeClr val="bg1"/>
              </a:solidFill>
              <a:latin typeface="Arial" panose="020B0604020202020204"/>
              <a:ea typeface="黑体" panose="02010609060101010101" pitchFamily="2" charset="-122"/>
            </a:endParaRPr>
          </a:p>
        </p:txBody>
      </p:sp>
      <p:grpSp>
        <p:nvGrpSpPr>
          <p:cNvPr id="39945" name="组合 15"/>
          <p:cNvGrpSpPr/>
          <p:nvPr/>
        </p:nvGrpSpPr>
        <p:grpSpPr bwMode="auto">
          <a:xfrm>
            <a:off x="71438" y="857250"/>
            <a:ext cx="1000125" cy="400050"/>
            <a:chOff x="1000100" y="1801286"/>
            <a:chExt cx="1000132" cy="400110"/>
          </a:xfrm>
        </p:grpSpPr>
        <p:pic>
          <p:nvPicPr>
            <p:cNvPr id="39956" name="Picture 3" descr="E:\设计支持\模板设计\YF.png"/>
            <p:cNvPicPr>
              <a:picLocks noChangeAspect="1" noChangeArrowheads="1"/>
            </p:cNvPicPr>
            <p:nvPr/>
          </p:nvPicPr>
          <p:blipFill>
            <a:blip r:embed="rId1"/>
            <a:srcRect/>
            <a:stretch>
              <a:fillRect/>
            </a:stretch>
          </p:blipFill>
          <p:spPr bwMode="auto">
            <a:xfrm>
              <a:off x="1000100" y="1806293"/>
              <a:ext cx="422603" cy="390096"/>
            </a:xfrm>
            <a:prstGeom prst="rect">
              <a:avLst/>
            </a:prstGeom>
            <a:noFill/>
            <a:ln w="9525">
              <a:noFill/>
              <a:miter lim="800000"/>
              <a:headEnd/>
              <a:tailEnd/>
            </a:ln>
          </p:spPr>
        </p:pic>
        <p:sp>
          <p:nvSpPr>
            <p:cNvPr id="18" name="TextBox 17"/>
            <p:cNvSpPr txBox="1"/>
            <p:nvPr/>
          </p:nvSpPr>
          <p:spPr>
            <a:xfrm>
              <a:off x="1300139" y="1801286"/>
              <a:ext cx="700093"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语法</a:t>
              </a:r>
              <a:endParaRPr lang="zh-CN" altLang="en-US" sz="2000" b="1" dirty="0">
                <a:latin typeface="黑体" panose="02010609060101010101" pitchFamily="2" charset="-122"/>
                <a:ea typeface="黑体" panose="02010609060101010101" pitchFamily="2" charset="-122"/>
              </a:endParaRPr>
            </a:p>
          </p:txBody>
        </p:sp>
      </p:grpSp>
      <p:grpSp>
        <p:nvGrpSpPr>
          <p:cNvPr id="39946" name="组合 27"/>
          <p:cNvGrpSpPr/>
          <p:nvPr/>
        </p:nvGrpSpPr>
        <p:grpSpPr bwMode="auto">
          <a:xfrm>
            <a:off x="1976438" y="6237288"/>
            <a:ext cx="4572000" cy="428625"/>
            <a:chOff x="3143240" y="5143512"/>
            <a:chExt cx="4572032" cy="428628"/>
          </a:xfrm>
        </p:grpSpPr>
        <p:sp>
          <p:nvSpPr>
            <p:cNvPr id="29" name="圆角矩形 2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0" name="圆角矩形 29"/>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9954"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32" name="TextBox 31"/>
            <p:cNvSpPr txBox="1"/>
            <p:nvPr/>
          </p:nvSpPr>
          <p:spPr bwMode="auto">
            <a:xfrm>
              <a:off x="4440236" y="5187962"/>
              <a:ext cx="2641618"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 演示示例</a:t>
              </a:r>
              <a:r>
                <a:rPr lang="en-US" altLang="zh-CN" sz="1600" b="1" spc="300" dirty="0">
                  <a:solidFill>
                    <a:srgbClr val="FBFFFE"/>
                  </a:solidFill>
                  <a:latin typeface="微软雅黑" panose="020B0503020204020204" pitchFamily="34" charset="-122"/>
                  <a:ea typeface="微软雅黑" panose="020B0503020204020204" pitchFamily="34" charset="-122"/>
                </a:rPr>
                <a:t>3</a:t>
              </a:r>
              <a:r>
                <a:rPr lang="zh-CN" altLang="en-US" sz="1600" b="1" spc="300" dirty="0">
                  <a:solidFill>
                    <a:srgbClr val="FBFFFE"/>
                  </a:solidFill>
                  <a:latin typeface="微软雅黑" panose="020B0503020204020204" pitchFamily="34" charset="-122"/>
                  <a:ea typeface="微软雅黑" panose="020B0503020204020204" pitchFamily="34" charset="-122"/>
                </a:rPr>
                <a:t>：多行注释</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5" name="灯片编号占位符 4"/>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1645"/>
                                        </p:tgtEl>
                                        <p:attrNameLst>
                                          <p:attrName>style.visibility</p:attrName>
                                        </p:attrNameLst>
                                      </p:cBhvr>
                                      <p:to>
                                        <p:strVal val="visible"/>
                                      </p:to>
                                    </p:set>
                                    <p:animEffect transition="in" filter="wipe(left)">
                                      <p:cBhvr>
                                        <p:cTn id="7" dur="500"/>
                                        <p:tgtEl>
                                          <p:spTgt spid="5816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8"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581649"/>
                                        </p:tgtEl>
                                        <p:attrNameLst>
                                          <p:attrName>style.visibility</p:attrName>
                                        </p:attrNameLst>
                                      </p:cBhvr>
                                      <p:to>
                                        <p:strVal val="visible"/>
                                      </p:to>
                                    </p:set>
                                    <p:animEffect transition="in" filter="wipe(left)">
                                      <p:cBhvr>
                                        <p:cTn id="22" dur="500"/>
                                        <p:tgtEl>
                                          <p:spTgt spid="581649"/>
                                        </p:tgtEl>
                                      </p:cBhvr>
                                    </p:animEffect>
                                  </p:childTnLst>
                                </p:cTn>
                              </p:par>
                              <p:par>
                                <p:cTn id="23" presetID="22" presetClass="entr" presetSubtype="8" fill="hold" nodeType="withEffect">
                                  <p:stCondLst>
                                    <p:cond delay="0"/>
                                  </p:stCondLst>
                                  <p:childTnLst>
                                    <p:set>
                                      <p:cBhvr>
                                        <p:cTn id="24" dur="1" fill="hold">
                                          <p:stCondLst>
                                            <p:cond delay="0"/>
                                          </p:stCondLst>
                                        </p:cTn>
                                        <p:tgtEl>
                                          <p:spTgt spid="27">
                                            <p:txEl>
                                              <p:pRg st="0" end="0"/>
                                            </p:txEl>
                                          </p:spTgt>
                                        </p:tgtEl>
                                        <p:attrNameLst>
                                          <p:attrName>style.visibility</p:attrName>
                                        </p:attrNameLst>
                                      </p:cBhvr>
                                      <p:to>
                                        <p:strVal val="visible"/>
                                      </p:to>
                                    </p:set>
                                    <p:animEffect transition="in" filter="wipe(left)">
                                      <p:cBhvr>
                                        <p:cTn id="25" dur="500"/>
                                        <p:tgtEl>
                                          <p:spTgt spid="27">
                                            <p:txEl>
                                              <p:pRg st="0" end="0"/>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27">
                                            <p:txEl>
                                              <p:pRg st="1" end="1"/>
                                            </p:txEl>
                                          </p:spTgt>
                                        </p:tgtEl>
                                        <p:attrNameLst>
                                          <p:attrName>style.visibility</p:attrName>
                                        </p:attrNameLst>
                                      </p:cBhvr>
                                      <p:to>
                                        <p:strVal val="visible"/>
                                      </p:to>
                                    </p:set>
                                    <p:animEffect transition="in" filter="wipe(left)">
                                      <p:cBhvr>
                                        <p:cTn id="28" dur="500"/>
                                        <p:tgtEl>
                                          <p:spTgt spid="27">
                                            <p:txEl>
                                              <p:pRg st="1" end="1"/>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27">
                                            <p:txEl>
                                              <p:pRg st="2" end="2"/>
                                            </p:txEl>
                                          </p:spTgt>
                                        </p:tgtEl>
                                        <p:attrNameLst>
                                          <p:attrName>style.visibility</p:attrName>
                                        </p:attrNameLst>
                                      </p:cBhvr>
                                      <p:to>
                                        <p:strVal val="visible"/>
                                      </p:to>
                                    </p:set>
                                    <p:animEffect transition="in" filter="wipe(left)">
                                      <p:cBhvr>
                                        <p:cTn id="31" dur="500"/>
                                        <p:tgtEl>
                                          <p:spTgt spid="27">
                                            <p:txEl>
                                              <p:pRg st="2" end="2"/>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27">
                                            <p:txEl>
                                              <p:pRg st="3" end="3"/>
                                            </p:txEl>
                                          </p:spTgt>
                                        </p:tgtEl>
                                        <p:attrNameLst>
                                          <p:attrName>style.visibility</p:attrName>
                                        </p:attrNameLst>
                                      </p:cBhvr>
                                      <p:to>
                                        <p:strVal val="visible"/>
                                      </p:to>
                                    </p:set>
                                    <p:animEffect transition="in" filter="wipe(left)">
                                      <p:cBhvr>
                                        <p:cTn id="34" dur="500"/>
                                        <p:tgtEl>
                                          <p:spTgt spid="27">
                                            <p:txEl>
                                              <p:pRg st="3" end="3"/>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27">
                                            <p:txEl>
                                              <p:pRg st="4" end="4"/>
                                            </p:txEl>
                                          </p:spTgt>
                                        </p:tgtEl>
                                        <p:attrNameLst>
                                          <p:attrName>style.visibility</p:attrName>
                                        </p:attrNameLst>
                                      </p:cBhvr>
                                      <p:to>
                                        <p:strVal val="visible"/>
                                      </p:to>
                                    </p:set>
                                    <p:animEffect transition="in" filter="wipe(left)">
                                      <p:cBhvr>
                                        <p:cTn id="37"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45" grpId="0" animBg="1"/>
      <p:bldP spid="58164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6"/>
          <p:cNvSpPr>
            <a:spLocks noGrp="1" noChangeArrowheads="1"/>
          </p:cNvSpPr>
          <p:nvPr>
            <p:ph idx="1"/>
          </p:nvPr>
        </p:nvSpPr>
        <p:spPr>
          <a:xfrm>
            <a:off x="784225" y="1419225"/>
            <a:ext cx="7288213" cy="1866900"/>
          </a:xfrm>
          <a:prstGeom prst="roundRect">
            <a:avLst>
              <a:gd name="adj" fmla="val 0"/>
            </a:avLst>
          </a:prstGeom>
          <a:solidFill>
            <a:srgbClr val="EDF5FD"/>
          </a:solidFill>
          <a:ln w="50800" cap="flat" algn="ctr">
            <a:solidFill>
              <a:srgbClr val="00B0F0"/>
            </a:solidFill>
            <a:round/>
            <a:headEnd type="none" w="med" len="med"/>
            <a:tailEnd type="none" w="med" len="med"/>
          </a:ln>
          <a:effectLst>
            <a:outerShdw blurRad="38100" sx="101000" sy="101000" algn="ctr" rotWithShape="0">
              <a:prstClr val="black">
                <a:alpha val="10000"/>
              </a:prstClr>
            </a:outerShdw>
          </a:effectLst>
        </p:spPr>
        <p:txBody>
          <a:bodyPr/>
          <a:lstStyle/>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2" charset="-122"/>
              </a:rPr>
              <a:t>public class </a:t>
            </a:r>
            <a:r>
              <a:rPr lang="en-US" altLang="zh-CN" sz="1800" kern="1200" dirty="0" err="1" smtClean="0">
                <a:solidFill>
                  <a:schemeClr val="accent5">
                    <a:lumMod val="10000"/>
                  </a:schemeClr>
                </a:solidFill>
                <a:ea typeface="黑体" panose="02010609060101010101" pitchFamily="2" charset="-122"/>
              </a:rPr>
              <a:t>HelloWorld</a:t>
            </a:r>
            <a:r>
              <a:rPr lang="en-US" altLang="zh-CN" sz="1800" kern="1200" dirty="0" smtClean="0">
                <a:solidFill>
                  <a:schemeClr val="accent5">
                    <a:lumMod val="10000"/>
                  </a:schemeClr>
                </a:solidFill>
                <a:ea typeface="黑体" panose="02010609060101010101" pitchFamily="2" charset="-122"/>
              </a:rPr>
              <a:t> {</a:t>
            </a:r>
            <a:endParaRPr lang="en-US" altLang="zh-CN" sz="1800" kern="1200" dirty="0">
              <a:solidFill>
                <a:schemeClr val="accent5">
                  <a:lumMod val="10000"/>
                </a:schemeClr>
              </a:solidFill>
              <a:ea typeface="黑体" panose="02010609060101010101" pitchFamily="2"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2" charset="-122"/>
              </a:rPr>
              <a:t>public static void main(String[ ] </a:t>
            </a:r>
            <a:r>
              <a:rPr lang="en-US" altLang="zh-CN" sz="1800" kern="1200" dirty="0" err="1">
                <a:solidFill>
                  <a:schemeClr val="accent5">
                    <a:lumMod val="10000"/>
                  </a:schemeClr>
                </a:solidFill>
                <a:ea typeface="黑体" panose="02010609060101010101" pitchFamily="2" charset="-122"/>
              </a:rPr>
              <a:t>args</a:t>
            </a:r>
            <a:r>
              <a:rPr lang="en-US" altLang="zh-CN" sz="1800" kern="1200" dirty="0" smtClean="0">
                <a:solidFill>
                  <a:schemeClr val="accent5">
                    <a:lumMod val="10000"/>
                  </a:schemeClr>
                </a:solidFill>
                <a:ea typeface="黑体" panose="02010609060101010101" pitchFamily="2" charset="-122"/>
              </a:rPr>
              <a:t>) {</a:t>
            </a:r>
            <a:endParaRPr lang="en-US" altLang="zh-CN" sz="1800" kern="1200" dirty="0">
              <a:solidFill>
                <a:schemeClr val="accent5">
                  <a:lumMod val="10000"/>
                </a:schemeClr>
              </a:solidFill>
              <a:ea typeface="黑体" panose="02010609060101010101" pitchFamily="2"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err="1">
                <a:solidFill>
                  <a:schemeClr val="accent5">
                    <a:lumMod val="10000"/>
                  </a:schemeClr>
                </a:solidFill>
                <a:ea typeface="黑体" panose="02010609060101010101" pitchFamily="2" charset="-122"/>
              </a:rPr>
              <a:t>System.out.println</a:t>
            </a:r>
            <a:r>
              <a:rPr lang="en-US" altLang="zh-CN" sz="1800" kern="1200" dirty="0">
                <a:solidFill>
                  <a:schemeClr val="accent5">
                    <a:lumMod val="10000"/>
                  </a:schemeClr>
                </a:solidFill>
                <a:ea typeface="黑体" panose="02010609060101010101" pitchFamily="2" charset="-122"/>
              </a:rPr>
              <a:t>("Hello  World!!!");</a:t>
            </a:r>
            <a:endParaRPr lang="en-US" altLang="zh-CN" sz="1800" kern="1200" dirty="0">
              <a:solidFill>
                <a:schemeClr val="accent5">
                  <a:lumMod val="10000"/>
                </a:schemeClr>
              </a:solidFill>
              <a:ea typeface="黑体" panose="02010609060101010101" pitchFamily="2"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2" charset="-122"/>
              </a:rPr>
              <a:t>}</a:t>
            </a:r>
            <a:endParaRPr lang="en-US" altLang="zh-CN" sz="1800" kern="1200" dirty="0">
              <a:solidFill>
                <a:schemeClr val="accent5">
                  <a:lumMod val="10000"/>
                </a:schemeClr>
              </a:solidFill>
              <a:ea typeface="黑体" panose="02010609060101010101" pitchFamily="2" charset="-122"/>
            </a:endParaRPr>
          </a:p>
          <a:p>
            <a:pPr marL="0" indent="0" defTabSz="381000" eaLnBrk="1" hangingPunct="1">
              <a:lnSpc>
                <a:spcPct val="130000"/>
              </a:lnSpc>
              <a:spcBef>
                <a:spcPct val="0"/>
              </a:spcBef>
              <a:buClr>
                <a:schemeClr val="folHlink"/>
              </a:buClr>
              <a:buSzPct val="60000"/>
              <a:buFont typeface="Wingdings" panose="05000000000000000000" pitchFamily="2" charset="2"/>
              <a:buNone/>
              <a:defRPr/>
            </a:pPr>
            <a:r>
              <a:rPr lang="en-US" altLang="zh-CN" sz="1800" kern="1200" dirty="0">
                <a:solidFill>
                  <a:schemeClr val="accent5">
                    <a:lumMod val="10000"/>
                  </a:schemeClr>
                </a:solidFill>
                <a:ea typeface="黑体" panose="02010609060101010101" pitchFamily="2" charset="-122"/>
              </a:rPr>
              <a:t>}</a:t>
            </a:r>
            <a:endParaRPr lang="en-US" altLang="zh-CN" sz="1800" kern="1200" dirty="0">
              <a:solidFill>
                <a:schemeClr val="accent5">
                  <a:lumMod val="10000"/>
                </a:schemeClr>
              </a:solidFill>
              <a:ea typeface="黑体" panose="02010609060101010101" pitchFamily="2" charset="-122"/>
            </a:endParaRPr>
          </a:p>
        </p:txBody>
      </p:sp>
      <p:sp>
        <p:nvSpPr>
          <p:cNvPr id="17" name="AutoShape 7"/>
          <p:cNvSpPr>
            <a:spLocks noChangeArrowheads="1"/>
          </p:cNvSpPr>
          <p:nvPr/>
        </p:nvSpPr>
        <p:spPr bwMode="auto">
          <a:xfrm>
            <a:off x="784225" y="3387725"/>
            <a:ext cx="7267575" cy="261302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public class </a:t>
            </a:r>
            <a:r>
              <a:rPr lang="en-US" altLang="zh-CN" b="1" dirty="0" err="1">
                <a:solidFill>
                  <a:schemeClr val="accent5">
                    <a:lumMod val="10000"/>
                  </a:schemeClr>
                </a:solidFill>
                <a:latin typeface="+mn-lt"/>
                <a:ea typeface="黑体" panose="02010609060101010101" pitchFamily="2" charset="-122"/>
              </a:rPr>
              <a:t>HelloWorld</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public static void main(String[ ] </a:t>
            </a:r>
            <a:r>
              <a:rPr lang="en-US" altLang="zh-CN" b="1" dirty="0" err="1">
                <a:solidFill>
                  <a:schemeClr val="accent5">
                    <a:lumMod val="10000"/>
                  </a:schemeClr>
                </a:solidFill>
                <a:latin typeface="+mn-lt"/>
                <a:ea typeface="黑体" panose="02010609060101010101" pitchFamily="2" charset="-122"/>
              </a:rPr>
              <a:t>args</a:t>
            </a:r>
            <a:r>
              <a:rPr lang="en-US" altLang="zh-CN" b="1" dirty="0">
                <a:solidFill>
                  <a:schemeClr val="accent5">
                    <a:lumMod val="10000"/>
                  </a:schemeClr>
                </a:solidFill>
                <a:latin typeface="+mn-lt"/>
                <a:ea typeface="黑体" panose="02010609060101010101" pitchFamily="2" charset="-122"/>
              </a:rPr>
              <a:t>)</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a:t>
            </a:r>
            <a:r>
              <a:rPr lang="en-US" altLang="zh-CN" b="1" dirty="0" err="1">
                <a:solidFill>
                  <a:schemeClr val="accent5">
                    <a:lumMod val="10000"/>
                  </a:schemeClr>
                </a:solidFill>
                <a:latin typeface="+mn-lt"/>
                <a:ea typeface="黑体" panose="02010609060101010101" pitchFamily="2" charset="-122"/>
              </a:rPr>
              <a:t>System.out.println</a:t>
            </a:r>
            <a:r>
              <a:rPr lang="en-US" altLang="zh-CN" b="1" dirty="0">
                <a:solidFill>
                  <a:schemeClr val="accent5">
                    <a:lumMod val="10000"/>
                  </a:schemeClr>
                </a:solidFill>
                <a:latin typeface="+mn-lt"/>
                <a:ea typeface="黑体" panose="02010609060101010101" pitchFamily="2" charset="-122"/>
              </a:rPr>
              <a:t>("Hello  World!!!");</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a:t>
            </a:r>
            <a:endParaRPr lang="en-US" altLang="zh-CN" b="1" dirty="0">
              <a:solidFill>
                <a:schemeClr val="accent5">
                  <a:lumMod val="10000"/>
                </a:schemeClr>
              </a:solidFill>
              <a:latin typeface="+mn-lt"/>
              <a:ea typeface="黑体" panose="02010609060101010101" pitchFamily="2" charset="-122"/>
            </a:endParaRPr>
          </a:p>
        </p:txBody>
      </p:sp>
      <p:sp>
        <p:nvSpPr>
          <p:cNvPr id="40964" name="Rectangle 2"/>
          <p:cNvSpPr>
            <a:spLocks noGrp="1" noChangeArrowheads="1"/>
          </p:cNvSpPr>
          <p:nvPr>
            <p:ph type="title"/>
          </p:nvPr>
        </p:nvSpPr>
        <p:spPr>
          <a:xfrm>
            <a:off x="5643570" y="285750"/>
            <a:ext cx="3321043" cy="523875"/>
          </a:xfrm>
        </p:spPr>
        <p:txBody>
          <a:bodyPr/>
          <a:lstStyle/>
          <a:p>
            <a:pPr eaLnBrk="1" hangingPunct="1"/>
            <a:r>
              <a:rPr lang="en-US" altLang="zh-CN" dirty="0" smtClean="0">
                <a:solidFill>
                  <a:srgbClr val="121F55"/>
                </a:solidFill>
              </a:rPr>
              <a:t>Java</a:t>
            </a:r>
            <a:r>
              <a:rPr dirty="0" smtClean="0">
                <a:solidFill>
                  <a:srgbClr val="121F55"/>
                </a:solidFill>
              </a:rPr>
              <a:t>编码规范</a:t>
            </a:r>
            <a:r>
              <a:rPr lang="en-US" dirty="0" smtClean="0">
                <a:solidFill>
                  <a:srgbClr val="121F55"/>
                </a:solidFill>
              </a:rPr>
              <a:t>2-1</a:t>
            </a:r>
            <a:endParaRPr dirty="0" smtClean="0">
              <a:solidFill>
                <a:srgbClr val="121F55"/>
              </a:solidFill>
            </a:endParaRPr>
          </a:p>
        </p:txBody>
      </p:sp>
      <p:sp>
        <p:nvSpPr>
          <p:cNvPr id="584712" name="Rectangle 8"/>
          <p:cNvSpPr>
            <a:spLocks noChangeArrowheads="1"/>
          </p:cNvSpPr>
          <p:nvPr/>
        </p:nvSpPr>
        <p:spPr bwMode="auto">
          <a:xfrm>
            <a:off x="795338" y="852488"/>
            <a:ext cx="7920037" cy="647700"/>
          </a:xfrm>
          <a:prstGeom prst="rect">
            <a:avLst/>
          </a:prstGeom>
          <a:noFill/>
          <a:ln w="9525">
            <a:noFill/>
            <a:miter lim="800000"/>
          </a:ln>
        </p:spPr>
        <p:txBody>
          <a:bodyPr/>
          <a:lstStyle/>
          <a:p>
            <a:pPr marL="342900" indent="-342900">
              <a:spcBef>
                <a:spcPct val="20000"/>
              </a:spcBef>
              <a:buClr>
                <a:srgbClr val="0E9CDE"/>
              </a:buClr>
              <a:buSzPct val="100000"/>
              <a:buFont typeface="Wingdings" panose="05000000000000000000" pitchFamily="2" charset="2"/>
              <a:buChar char="n"/>
              <a:defRPr/>
            </a:pPr>
            <a:r>
              <a:rPr lang="zh-CN" altLang="en-US" sz="2600" b="1" dirty="0">
                <a:latin typeface="+mn-lt"/>
                <a:ea typeface="微软雅黑" panose="020B0503020204020204" pitchFamily="34" charset="-122"/>
              </a:rPr>
              <a:t>指出以下编码中的不规范之处</a:t>
            </a:r>
            <a:endParaRPr lang="zh-CN" altLang="en-US" sz="2600" b="1" dirty="0">
              <a:latin typeface="+mn-lt"/>
              <a:ea typeface="微软雅黑" panose="020B0503020204020204" pitchFamily="34" charset="-122"/>
            </a:endParaRPr>
          </a:p>
        </p:txBody>
      </p:sp>
      <p:sp>
        <p:nvSpPr>
          <p:cNvPr id="584713" name="AutoShape 9"/>
          <p:cNvSpPr>
            <a:spLocks noChangeArrowheads="1"/>
          </p:cNvSpPr>
          <p:nvPr/>
        </p:nvSpPr>
        <p:spPr bwMode="auto">
          <a:xfrm>
            <a:off x="5076825" y="2857500"/>
            <a:ext cx="2533650" cy="407988"/>
          </a:xfrm>
          <a:prstGeom prst="wedgeRoundRectCallout">
            <a:avLst>
              <a:gd name="adj1" fmla="val -41"/>
              <a:gd name="adj2" fmla="val -4527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不同层次代码没有缩进</a:t>
            </a:r>
            <a:endParaRPr lang="zh-CN" altLang="en-US" b="1" kern="0" dirty="0">
              <a:solidFill>
                <a:schemeClr val="bg1"/>
              </a:solidFill>
              <a:latin typeface="Arial" panose="020B0604020202020204"/>
              <a:ea typeface="黑体" panose="02010609060101010101" pitchFamily="2" charset="-122"/>
            </a:endParaRPr>
          </a:p>
        </p:txBody>
      </p:sp>
      <p:sp>
        <p:nvSpPr>
          <p:cNvPr id="584715" name="Line 11"/>
          <p:cNvSpPr>
            <a:spLocks noChangeShapeType="1"/>
          </p:cNvSpPr>
          <p:nvPr/>
        </p:nvSpPr>
        <p:spPr bwMode="auto">
          <a:xfrm flipV="1">
            <a:off x="1357291" y="3836995"/>
            <a:ext cx="4071966" cy="85725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584716" name="AutoShape 12"/>
          <p:cNvSpPr>
            <a:spLocks noChangeArrowheads="1"/>
          </p:cNvSpPr>
          <p:nvPr/>
        </p:nvSpPr>
        <p:spPr bwMode="auto">
          <a:xfrm>
            <a:off x="5524500" y="3500438"/>
            <a:ext cx="2859088"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a:t>
            </a:r>
            <a:r>
              <a:rPr lang="en-US" altLang="zh-CN" b="1" kern="0" dirty="0">
                <a:solidFill>
                  <a:schemeClr val="bg1"/>
                </a:solidFill>
                <a:latin typeface="Arial" panose="020B0604020202020204"/>
                <a:ea typeface="黑体" panose="02010609060101010101" pitchFamily="2" charset="-122"/>
              </a:rPr>
              <a:t>{</a:t>
            </a:r>
            <a:r>
              <a:rPr lang="zh-CN" altLang="en-US" b="1" kern="0" dirty="0">
                <a:solidFill>
                  <a:schemeClr val="bg1"/>
                </a:solidFill>
                <a:latin typeface="Arial" panose="020B0604020202020204"/>
                <a:ea typeface="黑体" panose="02010609060101010101" pitchFamily="2" charset="-122"/>
              </a:rPr>
              <a:t>”一般放在某一行最末</a:t>
            </a:r>
            <a:endParaRPr lang="en-US" altLang="zh-CN" b="1" kern="0" dirty="0">
              <a:solidFill>
                <a:schemeClr val="bg1"/>
              </a:solidFill>
              <a:latin typeface="Arial" panose="020B0604020202020204"/>
              <a:ea typeface="黑体" panose="02010609060101010101" pitchFamily="2" charset="-122"/>
            </a:endParaRPr>
          </a:p>
        </p:txBody>
      </p:sp>
      <p:sp>
        <p:nvSpPr>
          <p:cNvPr id="584717" name="Line 13"/>
          <p:cNvSpPr>
            <a:spLocks noChangeShapeType="1"/>
          </p:cNvSpPr>
          <p:nvPr/>
        </p:nvSpPr>
        <p:spPr bwMode="auto">
          <a:xfrm flipV="1">
            <a:off x="1071538" y="3694118"/>
            <a:ext cx="4214843" cy="28575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cxnSp>
        <p:nvCxnSpPr>
          <p:cNvPr id="10" name="直接箭头连接符 9"/>
          <p:cNvCxnSpPr/>
          <p:nvPr/>
        </p:nvCxnSpPr>
        <p:spPr bwMode="auto">
          <a:xfrm>
            <a:off x="4643438" y="2500306"/>
            <a:ext cx="500066" cy="42862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84713"/>
                                        </p:tgtEl>
                                        <p:attrNameLst>
                                          <p:attrName>style.visibility</p:attrName>
                                        </p:attrNameLst>
                                      </p:cBhvr>
                                      <p:to>
                                        <p:strVal val="visible"/>
                                      </p:to>
                                    </p:set>
                                    <p:animEffect transition="in" filter="wipe(left)">
                                      <p:cBhvr>
                                        <p:cTn id="10" dur="500"/>
                                        <p:tgtEl>
                                          <p:spTgt spid="584713"/>
                                        </p:tgtEl>
                                      </p:cBhvr>
                                    </p:animEffect>
                                  </p:childTnLst>
                                </p:cTn>
                              </p:par>
                            </p:childTnLst>
                          </p:cTn>
                        </p:par>
                        <p:par>
                          <p:cTn id="11" fill="hold">
                            <p:stCondLst>
                              <p:cond delay="500"/>
                            </p:stCondLst>
                            <p:childTnLst>
                              <p:par>
                                <p:cTn id="12" presetID="0" presetClass="path" presetSubtype="0" accel="50000" decel="50000" fill="hold" nodeType="afterEffect">
                                  <p:stCondLst>
                                    <p:cond delay="0"/>
                                  </p:stCondLst>
                                  <p:childTnLst>
                                    <p:animMotion origin="layout" path="M 0 0 L 0.05521 0 " pathEditMode="relative" ptsTypes="AA">
                                      <p:cBhvr>
                                        <p:cTn id="13" dur="2000" fill="hold"/>
                                        <p:tgtEl>
                                          <p:spTgt spid="16">
                                            <p:txEl>
                                              <p:pRg st="1" end="1"/>
                                            </p:txEl>
                                          </p:spTgt>
                                        </p:tgtEl>
                                        <p:attrNameLst>
                                          <p:attrName>ppt_x</p:attrName>
                                          <p:attrName>ppt_y</p:attrName>
                                        </p:attrNameLst>
                                      </p:cBhvr>
                                    </p:animMotion>
                                  </p:childTnLst>
                                </p:cTn>
                              </p:par>
                            </p:childTnLst>
                          </p:cTn>
                        </p:par>
                        <p:par>
                          <p:cTn id="14" fill="hold">
                            <p:stCondLst>
                              <p:cond delay="2500"/>
                            </p:stCondLst>
                            <p:childTnLst>
                              <p:par>
                                <p:cTn id="15" presetID="0" presetClass="path" presetSubtype="0" accel="50000" decel="50000" fill="hold" nodeType="afterEffect">
                                  <p:stCondLst>
                                    <p:cond delay="0"/>
                                  </p:stCondLst>
                                  <p:childTnLst>
                                    <p:animMotion origin="layout" path="M 2.22222E-6 2.59259E-6 L 0.05885 0.00486 " pathEditMode="relative" rAng="0" ptsTypes="AA">
                                      <p:cBhvr>
                                        <p:cTn id="16" dur="2000" fill="hold"/>
                                        <p:tgtEl>
                                          <p:spTgt spid="16">
                                            <p:txEl>
                                              <p:pRg st="3" end="3"/>
                                            </p:txEl>
                                          </p:spTgt>
                                        </p:tgtEl>
                                        <p:attrNameLst>
                                          <p:attrName>ppt_x</p:attrName>
                                          <p:attrName>ppt_y</p:attrName>
                                        </p:attrNameLst>
                                      </p:cBhvr>
                                      <p:rCtr x="2900" y="200"/>
                                    </p:animMotion>
                                  </p:childTnLst>
                                </p:cTn>
                              </p:par>
                            </p:childTnLst>
                          </p:cTn>
                        </p:par>
                        <p:par>
                          <p:cTn id="17" fill="hold">
                            <p:stCondLst>
                              <p:cond delay="4500"/>
                            </p:stCondLst>
                            <p:childTnLst>
                              <p:par>
                                <p:cTn id="18" presetID="0" presetClass="path" presetSubtype="0" accel="50000" decel="50000" fill="hold" nodeType="afterEffect">
                                  <p:stCondLst>
                                    <p:cond delay="0"/>
                                  </p:stCondLst>
                                  <p:childTnLst>
                                    <p:animMotion origin="layout" path="M 0 0 L 0.11024 0 " pathEditMode="relative" ptsTypes="AA">
                                      <p:cBhvr>
                                        <p:cTn id="19" dur="2000" fill="hold"/>
                                        <p:tgtEl>
                                          <p:spTgt spid="16">
                                            <p:txEl>
                                              <p:pRg st="2" end="2"/>
                                            </p:txEl>
                                          </p:spTgt>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84716"/>
                                        </p:tgtEl>
                                        <p:attrNameLst>
                                          <p:attrName>style.visibility</p:attrName>
                                        </p:attrNameLst>
                                      </p:cBhvr>
                                      <p:to>
                                        <p:strVal val="visible"/>
                                      </p:to>
                                    </p:set>
                                    <p:animEffect transition="in" filter="wipe(left)">
                                      <p:cBhvr>
                                        <p:cTn id="24" dur="500"/>
                                        <p:tgtEl>
                                          <p:spTgt spid="584716"/>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584715"/>
                                        </p:tgtEl>
                                        <p:attrNameLst>
                                          <p:attrName>style.visibility</p:attrName>
                                        </p:attrNameLst>
                                      </p:cBhvr>
                                      <p:to>
                                        <p:strVal val="visible"/>
                                      </p:to>
                                    </p:set>
                                    <p:animEffect transition="in" filter="wipe(left)">
                                      <p:cBhvr>
                                        <p:cTn id="28" dur="500"/>
                                        <p:tgtEl>
                                          <p:spTgt spid="584715"/>
                                        </p:tgtEl>
                                      </p:cBhvr>
                                    </p:animEffect>
                                  </p:childTnLst>
                                </p:cTn>
                              </p:par>
                              <p:par>
                                <p:cTn id="29" presetID="22" presetClass="entr" presetSubtype="8" fill="hold" nodeType="withEffect">
                                  <p:stCondLst>
                                    <p:cond delay="0"/>
                                  </p:stCondLst>
                                  <p:childTnLst>
                                    <p:set>
                                      <p:cBhvr>
                                        <p:cTn id="30" dur="1" fill="hold">
                                          <p:stCondLst>
                                            <p:cond delay="0"/>
                                          </p:stCondLst>
                                        </p:cTn>
                                        <p:tgtEl>
                                          <p:spTgt spid="584717"/>
                                        </p:tgtEl>
                                        <p:attrNameLst>
                                          <p:attrName>style.visibility</p:attrName>
                                        </p:attrNameLst>
                                      </p:cBhvr>
                                      <p:to>
                                        <p:strVal val="visible"/>
                                      </p:to>
                                    </p:set>
                                    <p:animEffect transition="in" filter="wipe(left)">
                                      <p:cBhvr>
                                        <p:cTn id="31" dur="500"/>
                                        <p:tgtEl>
                                          <p:spTgt spid="584717"/>
                                        </p:tgtEl>
                                      </p:cBhvr>
                                    </p:animEffect>
                                  </p:childTnLst>
                                </p:cTn>
                              </p:par>
                            </p:childTnLst>
                          </p:cTn>
                        </p:par>
                        <p:par>
                          <p:cTn id="32" fill="hold">
                            <p:stCondLst>
                              <p:cond delay="1000"/>
                            </p:stCondLst>
                            <p:childTnLst>
                              <p:par>
                                <p:cTn id="33" presetID="3" presetClass="emph" presetSubtype="2" fill="hold" nodeType="afterEffect">
                                  <p:stCondLst>
                                    <p:cond delay="0"/>
                                  </p:stCondLst>
                                  <p:childTnLst>
                                    <p:animClr clrSpc="rgb" dir="cw">
                                      <p:cBhvr override="childStyle">
                                        <p:cTn id="34" dur="2000" fill="hold"/>
                                        <p:tgtEl>
                                          <p:spTgt spid="17">
                                            <p:txEl>
                                              <p:pRg st="1" end="1"/>
                                            </p:txEl>
                                          </p:spTgt>
                                        </p:tgtEl>
                                        <p:attrNameLst>
                                          <p:attrName>style.color</p:attrName>
                                        </p:attrNameLst>
                                      </p:cBhvr>
                                      <p:to>
                                        <a:srgbClr val="FF3300"/>
                                      </p:to>
                                    </p:animClr>
                                  </p:childTnLst>
                                </p:cTn>
                              </p:par>
                            </p:childTnLst>
                          </p:cTn>
                        </p:par>
                        <p:par>
                          <p:cTn id="35" fill="hold">
                            <p:stCondLst>
                              <p:cond delay="3000"/>
                            </p:stCondLst>
                            <p:childTnLst>
                              <p:par>
                                <p:cTn id="36" presetID="3" presetClass="emph" presetSubtype="2" fill="hold" nodeType="afterEffect">
                                  <p:stCondLst>
                                    <p:cond delay="0"/>
                                  </p:stCondLst>
                                  <p:childTnLst>
                                    <p:animClr clrSpc="rgb" dir="cw">
                                      <p:cBhvr override="childStyle">
                                        <p:cTn id="37" dur="2000" fill="hold"/>
                                        <p:tgtEl>
                                          <p:spTgt spid="17">
                                            <p:txEl>
                                              <p:pRg st="3" end="3"/>
                                            </p:txEl>
                                          </p:spTgt>
                                        </p:tgtEl>
                                        <p:attrNameLst>
                                          <p:attrName>style.color</p:attrName>
                                        </p:attrNameLst>
                                      </p:cBhvr>
                                      <p:to>
                                        <a:srgbClr val="FF3300"/>
                                      </p:to>
                                    </p:animClr>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584715"/>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nodeType="afterEffect">
                                  <p:stCondLst>
                                    <p:cond delay="0"/>
                                  </p:stCondLst>
                                  <p:childTnLst>
                                    <p:set>
                                      <p:cBhvr>
                                        <p:cTn id="44" dur="1" fill="hold">
                                          <p:stCondLst>
                                            <p:cond delay="0"/>
                                          </p:stCondLst>
                                        </p:cTn>
                                        <p:tgtEl>
                                          <p:spTgt spid="584717"/>
                                        </p:tgtEl>
                                        <p:attrNameLst>
                                          <p:attrName>style.visibility</p:attrName>
                                        </p:attrNameLst>
                                      </p:cBhvr>
                                      <p:to>
                                        <p:strVal val="hidden"/>
                                      </p:to>
                                    </p:set>
                                  </p:childTnLst>
                                </p:cTn>
                              </p:par>
                            </p:childTnLst>
                          </p:cTn>
                        </p:par>
                        <p:par>
                          <p:cTn id="45" fill="hold">
                            <p:stCondLst>
                              <p:cond delay="0"/>
                            </p:stCondLst>
                            <p:childTnLst>
                              <p:par>
                                <p:cTn id="46" presetID="56" presetClass="path" presetSubtype="0" accel="50000" decel="50000" fill="hold" nodeType="afterEffect">
                                  <p:stCondLst>
                                    <p:cond delay="0"/>
                                  </p:stCondLst>
                                  <p:childTnLst>
                                    <p:animMotion origin="layout" path="M 4.72222E-6 1.48148E-6 L 0.2967 -0.05301 " pathEditMode="relative" rAng="0" ptsTypes="AA">
                                      <p:cBhvr>
                                        <p:cTn id="47" dur="2000" fill="hold"/>
                                        <p:tgtEl>
                                          <p:spTgt spid="17">
                                            <p:txEl>
                                              <p:pRg st="1" end="1"/>
                                            </p:txEl>
                                          </p:spTgt>
                                        </p:tgtEl>
                                        <p:attrNameLst>
                                          <p:attrName>ppt_x</p:attrName>
                                          <p:attrName>ppt_y</p:attrName>
                                        </p:attrNameLst>
                                      </p:cBhvr>
                                      <p:rCtr x="14800" y="-2700"/>
                                    </p:animMotion>
                                  </p:childTnLst>
                                </p:cTn>
                              </p:par>
                            </p:childTnLst>
                          </p:cTn>
                        </p:par>
                        <p:par>
                          <p:cTn id="48" fill="hold">
                            <p:stCondLst>
                              <p:cond delay="2000"/>
                            </p:stCondLst>
                            <p:childTnLst>
                              <p:par>
                                <p:cTn id="49" presetID="56" presetClass="path" presetSubtype="0" accel="50000" decel="50000" fill="hold" nodeType="afterEffect">
                                  <p:stCondLst>
                                    <p:cond delay="0"/>
                                  </p:stCondLst>
                                  <p:childTnLst>
                                    <p:animMotion origin="layout" path="M 1.38889E-6 4.81481E-6 L 0.46476 -0.05209 " pathEditMode="relative" rAng="0" ptsTypes="AA">
                                      <p:cBhvr>
                                        <p:cTn id="50" dur="2000" fill="hold"/>
                                        <p:tgtEl>
                                          <p:spTgt spid="17">
                                            <p:txEl>
                                              <p:pRg st="3" end="3"/>
                                            </p:txEl>
                                          </p:spTgt>
                                        </p:tgtEl>
                                        <p:attrNameLst>
                                          <p:attrName>ppt_x</p:attrName>
                                          <p:attrName>ppt_y</p:attrName>
                                        </p:attrNameLst>
                                      </p:cBhvr>
                                      <p:rCtr x="23200" y="-2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3" grpId="0" animBg="1"/>
      <p:bldP spid="5847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title"/>
          </p:nvPr>
        </p:nvSpPr>
        <p:spPr>
          <a:xfrm>
            <a:off x="5857884" y="285750"/>
            <a:ext cx="3106729" cy="523875"/>
          </a:xfrm>
        </p:spPr>
        <p:txBody>
          <a:bodyPr/>
          <a:lstStyle/>
          <a:p>
            <a:pPr eaLnBrk="1" hangingPunct="1"/>
            <a:r>
              <a:rPr lang="en-US" altLang="zh-CN" dirty="0" smtClean="0">
                <a:solidFill>
                  <a:srgbClr val="121F55"/>
                </a:solidFill>
              </a:rPr>
              <a:t>Java</a:t>
            </a:r>
            <a:r>
              <a:rPr dirty="0" smtClean="0">
                <a:solidFill>
                  <a:srgbClr val="121F55"/>
                </a:solidFill>
              </a:rPr>
              <a:t>编码规范</a:t>
            </a:r>
            <a:r>
              <a:rPr lang="en-US" dirty="0" smtClean="0">
                <a:solidFill>
                  <a:srgbClr val="121F55"/>
                </a:solidFill>
              </a:rPr>
              <a:t>2-2</a:t>
            </a:r>
            <a:endParaRPr dirty="0" smtClean="0">
              <a:solidFill>
                <a:srgbClr val="121F55"/>
              </a:solidFill>
            </a:endParaRPr>
          </a:p>
        </p:txBody>
      </p:sp>
      <p:sp>
        <p:nvSpPr>
          <p:cNvPr id="583688" name="Rectangle 8"/>
          <p:cNvSpPr>
            <a:spLocks noGrp="1" noChangeArrowheads="1"/>
          </p:cNvSpPr>
          <p:nvPr>
            <p:ph idx="1"/>
          </p:nvPr>
        </p:nvSpPr>
        <p:spPr>
          <a:xfrm>
            <a:off x="784225" y="1214438"/>
            <a:ext cx="7645400" cy="5143500"/>
          </a:xfrm>
        </p:spPr>
        <p:txBody>
          <a:bodyPr/>
          <a:lstStyle/>
          <a:p>
            <a:pPr eaLnBrk="1" hangingPunct="1">
              <a:defRPr/>
            </a:pPr>
            <a:r>
              <a:rPr lang="zh-CN" altLang="en-US" dirty="0" smtClean="0"/>
              <a:t>编码规范的必要性</a:t>
            </a:r>
            <a:endParaRPr lang="en-US" altLang="zh-CN" dirty="0" smtClean="0"/>
          </a:p>
          <a:p>
            <a:pPr lvl="1" eaLnBrk="1" hangingPunct="1">
              <a:defRPr/>
            </a:pPr>
            <a:r>
              <a:rPr lang="zh-CN" altLang="en-US" dirty="0" smtClean="0"/>
              <a:t>基本规则</a:t>
            </a:r>
            <a:endParaRPr lang="zh-CN" altLang="en-US" dirty="0" smtClean="0"/>
          </a:p>
          <a:p>
            <a:pPr lvl="1" eaLnBrk="1" hangingPunct="1">
              <a:defRPr/>
            </a:pPr>
            <a:r>
              <a:rPr lang="zh-CN" altLang="en-US" dirty="0" smtClean="0"/>
              <a:t>专业化</a:t>
            </a:r>
            <a:endParaRPr lang="en-US" altLang="zh-CN" dirty="0" smtClean="0"/>
          </a:p>
          <a:p>
            <a:pPr eaLnBrk="1" hangingPunct="1">
              <a:defRPr/>
            </a:pPr>
            <a:endParaRPr lang="en-US" altLang="zh-CN" dirty="0"/>
          </a:p>
        </p:txBody>
      </p:sp>
      <p:sp>
        <p:nvSpPr>
          <p:cNvPr id="5" name="Rectangle 8"/>
          <p:cNvSpPr txBox="1">
            <a:spLocks noChangeArrowheads="1"/>
          </p:cNvSpPr>
          <p:nvPr/>
        </p:nvSpPr>
        <p:spPr bwMode="auto">
          <a:xfrm>
            <a:off x="785813" y="2714625"/>
            <a:ext cx="7920037" cy="571500"/>
          </a:xfrm>
          <a:prstGeom prst="rect">
            <a:avLst/>
          </a:prstGeom>
          <a:noFill/>
          <a:ln w="9525">
            <a:noFill/>
            <a:miter lim="800000"/>
          </a:ln>
        </p:spPr>
        <p:txBody>
          <a:bodyPr/>
          <a:lstStyle/>
          <a:p>
            <a:pPr marL="342900" indent="-342900">
              <a:spcBef>
                <a:spcPct val="20000"/>
              </a:spcBef>
              <a:buClr>
                <a:srgbClr val="0E9CDE"/>
              </a:buClr>
              <a:buSzPct val="100000"/>
              <a:buFont typeface="Wingdings" panose="05000000000000000000" pitchFamily="2" charset="2"/>
              <a:buChar char="n"/>
            </a:pPr>
            <a:r>
              <a:rPr lang="en-US" altLang="zh-CN" sz="2600" b="1">
                <a:ea typeface="微软雅黑" panose="020B0503020204020204" pitchFamily="34" charset="-122"/>
              </a:rPr>
              <a:t>Java</a:t>
            </a:r>
            <a:r>
              <a:rPr lang="zh-CN" altLang="en-US" sz="2600" b="1">
                <a:ea typeface="微软雅黑" panose="020B0503020204020204" pitchFamily="34" charset="-122"/>
              </a:rPr>
              <a:t>编码规范</a:t>
            </a:r>
            <a:endParaRPr lang="en-US" altLang="zh-CN" sz="2600" b="1">
              <a:ea typeface="微软雅黑" panose="020B0503020204020204" pitchFamily="34" charset="-122"/>
            </a:endParaRPr>
          </a:p>
          <a:p>
            <a:pPr marL="342900" indent="-342900">
              <a:spcBef>
                <a:spcPct val="20000"/>
              </a:spcBef>
              <a:buClr>
                <a:srgbClr val="0E9CDE"/>
              </a:buClr>
              <a:buSzPct val="100000"/>
              <a:buFont typeface="Wingdings" panose="05000000000000000000" pitchFamily="2" charset="2"/>
              <a:buChar char="n"/>
            </a:pPr>
            <a:endParaRPr lang="en-US" altLang="zh-CN" sz="2600" b="1">
              <a:ea typeface="微软雅黑" panose="020B0503020204020204" pitchFamily="34" charset="-122"/>
            </a:endParaRPr>
          </a:p>
        </p:txBody>
      </p:sp>
      <p:graphicFrame>
        <p:nvGraphicFramePr>
          <p:cNvPr id="19" name="内容占位符 3"/>
          <p:cNvGraphicFramePr/>
          <p:nvPr/>
        </p:nvGraphicFramePr>
        <p:xfrm>
          <a:off x="1714480" y="4000504"/>
          <a:ext cx="4143404" cy="5715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20" name="内容占位符 3"/>
          <p:cNvGraphicFramePr/>
          <p:nvPr/>
        </p:nvGraphicFramePr>
        <p:xfrm>
          <a:off x="1714480" y="3286124"/>
          <a:ext cx="4143404" cy="57150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1" name="椭圆 20"/>
          <p:cNvSpPr/>
          <p:nvPr/>
        </p:nvSpPr>
        <p:spPr bwMode="auto">
          <a:xfrm>
            <a:off x="1714500" y="3357563"/>
            <a:ext cx="357188" cy="357187"/>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zh-CN" sz="2000" b="1" dirty="0">
                <a:solidFill>
                  <a:schemeClr val="bg1"/>
                </a:solidFill>
              </a:rPr>
              <a:t>1</a:t>
            </a:r>
            <a:endParaRPr lang="zh-CN" altLang="en-US" sz="2000" b="1" dirty="0">
              <a:solidFill>
                <a:schemeClr val="bg1"/>
              </a:solidFill>
            </a:endParaRPr>
          </a:p>
        </p:txBody>
      </p:sp>
      <p:sp>
        <p:nvSpPr>
          <p:cNvPr id="23" name="椭圆 22"/>
          <p:cNvSpPr/>
          <p:nvPr/>
        </p:nvSpPr>
        <p:spPr bwMode="auto">
          <a:xfrm>
            <a:off x="1714500" y="4071938"/>
            <a:ext cx="357188" cy="357187"/>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zh-CN" sz="2000" b="1" dirty="0">
                <a:solidFill>
                  <a:schemeClr val="bg1"/>
                </a:solidFill>
              </a:rPr>
              <a:t>2</a:t>
            </a:r>
            <a:endParaRPr lang="zh-CN" altLang="en-US" sz="2000" b="1" dirty="0">
              <a:solidFill>
                <a:schemeClr val="bg1"/>
              </a:solidFill>
            </a:endParaRPr>
          </a:p>
        </p:txBody>
      </p:sp>
      <p:graphicFrame>
        <p:nvGraphicFramePr>
          <p:cNvPr id="24" name="内容占位符 3"/>
          <p:cNvGraphicFramePr/>
          <p:nvPr/>
        </p:nvGraphicFramePr>
        <p:xfrm>
          <a:off x="1714480" y="5429264"/>
          <a:ext cx="4143404" cy="571504"/>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5" name="内容占位符 3"/>
          <p:cNvGraphicFramePr/>
          <p:nvPr/>
        </p:nvGraphicFramePr>
        <p:xfrm>
          <a:off x="1714480" y="4714884"/>
          <a:ext cx="4143404" cy="571504"/>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26" name="椭圆 25"/>
          <p:cNvSpPr/>
          <p:nvPr/>
        </p:nvSpPr>
        <p:spPr bwMode="auto">
          <a:xfrm>
            <a:off x="1714500" y="4786313"/>
            <a:ext cx="357188" cy="357187"/>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zh-CN" sz="2000" b="1" dirty="0">
                <a:solidFill>
                  <a:schemeClr val="bg1"/>
                </a:solidFill>
              </a:rPr>
              <a:t>3</a:t>
            </a:r>
            <a:endParaRPr lang="zh-CN" altLang="en-US" sz="2000" b="1" dirty="0">
              <a:solidFill>
                <a:schemeClr val="bg1"/>
              </a:solidFill>
            </a:endParaRPr>
          </a:p>
        </p:txBody>
      </p:sp>
      <p:sp>
        <p:nvSpPr>
          <p:cNvPr id="27" name="椭圆 26"/>
          <p:cNvSpPr/>
          <p:nvPr/>
        </p:nvSpPr>
        <p:spPr bwMode="auto">
          <a:xfrm>
            <a:off x="1714500" y="5500688"/>
            <a:ext cx="357188" cy="357187"/>
          </a:xfrm>
          <a:prstGeom prst="ellipse">
            <a:avLst/>
          </a:prstGeom>
          <a:solidFill>
            <a:srgbClr val="0070C0"/>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chor="ctr"/>
          <a:lstStyle/>
          <a:p>
            <a:pPr algn="ctr">
              <a:defRPr/>
            </a:pPr>
            <a:r>
              <a:rPr lang="en-US" altLang="zh-CN" sz="2000" b="1" dirty="0">
                <a:solidFill>
                  <a:schemeClr val="bg1"/>
                </a:solidFill>
              </a:rPr>
              <a:t>4</a:t>
            </a:r>
            <a:endParaRPr lang="zh-CN" altLang="en-US" sz="2000" b="1" dirty="0">
              <a:solidFill>
                <a:schemeClr val="bg1"/>
              </a:solidFill>
            </a:endParaRPr>
          </a:p>
        </p:txBody>
      </p:sp>
      <p:grpSp>
        <p:nvGrpSpPr>
          <p:cNvPr id="2" name="组合 21"/>
          <p:cNvGrpSpPr/>
          <p:nvPr/>
        </p:nvGrpSpPr>
        <p:grpSpPr bwMode="auto">
          <a:xfrm>
            <a:off x="1720850" y="6240463"/>
            <a:ext cx="4572000" cy="428625"/>
            <a:chOff x="3143240" y="5143512"/>
            <a:chExt cx="4572032" cy="428628"/>
          </a:xfrm>
        </p:grpSpPr>
        <p:sp>
          <p:nvSpPr>
            <p:cNvPr id="28" name="圆角矩形 2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9" name="圆角矩形 2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42005" name="Picture 8" descr="说话气泡new"/>
            <p:cNvPicPr>
              <a:picLocks noChangeAspect="1" noChangeArrowheads="1"/>
            </p:cNvPicPr>
            <p:nvPr/>
          </p:nvPicPr>
          <p:blipFill>
            <a:blip r:embed="rId21"/>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31" name="TextBox 30"/>
            <p:cNvSpPr txBox="1"/>
            <p:nvPr/>
          </p:nvSpPr>
          <p:spPr bwMode="auto">
            <a:xfrm>
              <a:off x="4440237" y="5187962"/>
              <a:ext cx="2641618"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 演示示例</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：多行注释</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3688">
                                            <p:txEl>
                                              <p:pRg st="1" end="1"/>
                                            </p:txEl>
                                          </p:spTgt>
                                        </p:tgtEl>
                                        <p:attrNameLst>
                                          <p:attrName>style.visibility</p:attrName>
                                        </p:attrNameLst>
                                      </p:cBhvr>
                                      <p:to>
                                        <p:strVal val="visible"/>
                                      </p:to>
                                    </p:set>
                                    <p:animEffect transition="in" filter="wipe(left)">
                                      <p:cBhvr>
                                        <p:cTn id="7" dur="500"/>
                                        <p:tgtEl>
                                          <p:spTgt spid="583688">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83688">
                                            <p:txEl>
                                              <p:pRg st="2" end="2"/>
                                            </p:txEl>
                                          </p:spTgt>
                                        </p:tgtEl>
                                        <p:attrNameLst>
                                          <p:attrName>style.visibility</p:attrName>
                                        </p:attrNameLst>
                                      </p:cBhvr>
                                      <p:to>
                                        <p:strVal val="visible"/>
                                      </p:to>
                                    </p:set>
                                    <p:animEffect transition="in" filter="wipe(left)">
                                      <p:cBhvr>
                                        <p:cTn id="10" dur="500"/>
                                        <p:tgtEl>
                                          <p:spTgt spid="58368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500"/>
                                        <p:tgtEl>
                                          <p:spTgt spid="2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19" grpId="0">
        <p:bldAsOne/>
      </p:bldGraphic>
      <p:bldGraphic spid="20" grpId="0">
        <p:bldAsOne/>
      </p:bldGraphic>
      <p:bldP spid="21" grpId="0" animBg="1"/>
      <p:bldP spid="23" grpId="0" animBg="1"/>
      <p:bldGraphic spid="24" grpId="0">
        <p:bldAsOne/>
      </p:bldGraphic>
      <p:bldGraphic spid="25" grpId="0">
        <p:bldAsOne/>
      </p:bldGraphic>
      <p:bldP spid="26" grpId="0" animBg="1"/>
      <p:bldP spid="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419475" y="285750"/>
            <a:ext cx="5545138" cy="523875"/>
          </a:xfrm>
        </p:spPr>
        <p:txBody>
          <a:bodyPr/>
          <a:lstStyle/>
          <a:p>
            <a:pPr>
              <a:defRPr/>
            </a:pPr>
            <a:r>
              <a:rPr dirty="0" smtClean="0"/>
              <a:t>学员操作</a:t>
            </a:r>
            <a:r>
              <a:rPr lang="en-US" altLang="zh-CN" dirty="0" smtClean="0"/>
              <a:t>—</a:t>
            </a:r>
            <a:r>
              <a:rPr dirty="0" smtClean="0"/>
              <a:t>向控制台输出内容</a:t>
            </a:r>
            <a:r>
              <a:rPr lang="en-US" altLang="zh-CN" dirty="0" smtClean="0"/>
              <a:t>2-1</a:t>
            </a:r>
            <a:endParaRPr dirty="0" smtClean="0"/>
          </a:p>
        </p:txBody>
      </p:sp>
      <p:sp>
        <p:nvSpPr>
          <p:cNvPr id="23555" name="内容占位符 2"/>
          <p:cNvSpPr>
            <a:spLocks noGrp="1"/>
          </p:cNvSpPr>
          <p:nvPr>
            <p:ph idx="1"/>
          </p:nvPr>
        </p:nvSpPr>
        <p:spPr>
          <a:xfrm>
            <a:off x="784225" y="1214438"/>
            <a:ext cx="7645400" cy="5143500"/>
          </a:xfrm>
        </p:spPr>
        <p:txBody>
          <a:bodyPr/>
          <a:lstStyle/>
          <a:p>
            <a:pPr>
              <a:defRPr/>
            </a:pPr>
            <a:r>
              <a:rPr lang="zh-CN" altLang="en-US" dirty="0" smtClean="0"/>
              <a:t>训练要点</a:t>
            </a:r>
            <a:endParaRPr lang="zh-CN" altLang="en-US" dirty="0" smtClean="0"/>
          </a:p>
          <a:p>
            <a:pPr lvl="1">
              <a:defRPr/>
            </a:pPr>
            <a:r>
              <a:rPr lang="zh-CN" altLang="en-US" dirty="0" smtClean="0"/>
              <a:t>使用记事本开发</a:t>
            </a:r>
            <a:r>
              <a:rPr lang="en-US" altLang="zh-CN" dirty="0" smtClean="0"/>
              <a:t>Java</a:t>
            </a:r>
            <a:r>
              <a:rPr lang="zh-CN" altLang="en-US" dirty="0" smtClean="0"/>
              <a:t>程序</a:t>
            </a:r>
            <a:endParaRPr lang="zh-CN" altLang="en-US" dirty="0" smtClean="0"/>
          </a:p>
          <a:p>
            <a:pPr lvl="1">
              <a:defRPr/>
            </a:pPr>
            <a:r>
              <a:rPr lang="zh-CN" altLang="en-US" dirty="0" smtClean="0"/>
              <a:t> </a:t>
            </a:r>
            <a:r>
              <a:rPr lang="en-US" altLang="zh-CN" dirty="0" smtClean="0"/>
              <a:t>Java </a:t>
            </a:r>
            <a:r>
              <a:rPr lang="zh-CN" altLang="en-US" dirty="0" smtClean="0"/>
              <a:t>输出语句</a:t>
            </a:r>
            <a:endParaRPr lang="zh-CN" altLang="en-US" dirty="0" smtClean="0"/>
          </a:p>
          <a:p>
            <a:pPr lvl="1">
              <a:defRPr/>
            </a:pPr>
            <a:r>
              <a:rPr lang="zh-CN" altLang="en-US" dirty="0" smtClean="0"/>
              <a:t> 会使用</a:t>
            </a:r>
            <a:r>
              <a:rPr lang="en-US" altLang="zh-CN" dirty="0" err="1" smtClean="0"/>
              <a:t>javac</a:t>
            </a:r>
            <a:r>
              <a:rPr lang="zh-CN" altLang="en-US" dirty="0" smtClean="0"/>
              <a:t>和</a:t>
            </a:r>
            <a:r>
              <a:rPr lang="en-US" altLang="zh-CN" dirty="0" smtClean="0"/>
              <a:t>java</a:t>
            </a:r>
            <a:r>
              <a:rPr lang="zh-CN" altLang="en-US" dirty="0" smtClean="0"/>
              <a:t>命令</a:t>
            </a:r>
            <a:endParaRPr lang="zh-CN" altLang="en-US" dirty="0" smtClean="0"/>
          </a:p>
          <a:p>
            <a:pPr lvl="1">
              <a:defRPr/>
            </a:pPr>
            <a:r>
              <a:rPr lang="en-US" altLang="zh-CN" dirty="0" smtClean="0"/>
              <a:t>Java </a:t>
            </a:r>
            <a:r>
              <a:rPr lang="zh-CN" altLang="en-US" dirty="0" smtClean="0"/>
              <a:t>注释</a:t>
            </a:r>
            <a:endParaRPr lang="zh-CN" altLang="en-US" dirty="0" smtClean="0"/>
          </a:p>
          <a:p>
            <a:pPr>
              <a:defRPr/>
            </a:pPr>
            <a:r>
              <a:rPr lang="zh-CN" altLang="en-US" dirty="0" smtClean="0"/>
              <a:t>需求说明</a:t>
            </a:r>
            <a:endParaRPr lang="en-US" altLang="zh-CN" dirty="0" smtClean="0"/>
          </a:p>
          <a:p>
            <a:pPr lvl="1">
              <a:defRPr/>
            </a:pPr>
            <a:r>
              <a:rPr lang="zh-CN" altLang="en-US" dirty="0" smtClean="0"/>
              <a:t>在控制台输出一行信息</a:t>
            </a:r>
            <a:endParaRPr lang="en-US" altLang="zh-CN" dirty="0" smtClean="0"/>
          </a:p>
          <a:p>
            <a:pPr>
              <a:defRPr/>
            </a:pPr>
            <a:endParaRPr lang="zh-CN" altLang="en-US" dirty="0" smtClean="0"/>
          </a:p>
          <a:p>
            <a:pPr lvl="1">
              <a:defRPr/>
            </a:pPr>
            <a:endParaRPr lang="en-US" altLang="zh-CN" dirty="0" smtClean="0"/>
          </a:p>
          <a:p>
            <a:pPr lvl="1">
              <a:defRPr/>
            </a:pPr>
            <a:endParaRPr lang="en-US" altLang="zh-CN" dirty="0" smtClean="0"/>
          </a:p>
          <a:p>
            <a:pPr lvl="1">
              <a:defRPr/>
            </a:pPr>
            <a:endParaRPr lang="zh-CN" altLang="en-US" dirty="0" smtClean="0"/>
          </a:p>
          <a:p>
            <a:pPr>
              <a:defRPr/>
            </a:pPr>
            <a:endParaRPr lang="en-US" altLang="zh-CN" dirty="0" smtClean="0"/>
          </a:p>
          <a:p>
            <a:pPr>
              <a:defRPr/>
            </a:pPr>
            <a:endParaRPr lang="zh-CN" altLang="en-US" dirty="0" smtClean="0"/>
          </a:p>
          <a:p>
            <a:pPr>
              <a:defRPr/>
            </a:pPr>
            <a:endParaRPr lang="zh-CN" altLang="en-US" dirty="0" smtClean="0"/>
          </a:p>
        </p:txBody>
      </p:sp>
      <p:grpSp>
        <p:nvGrpSpPr>
          <p:cNvPr id="43013" name="组合 19"/>
          <p:cNvGrpSpPr/>
          <p:nvPr/>
        </p:nvGrpSpPr>
        <p:grpSpPr bwMode="auto">
          <a:xfrm>
            <a:off x="142875" y="857250"/>
            <a:ext cx="1109663" cy="500063"/>
            <a:chOff x="6072198" y="1142984"/>
            <a:chExt cx="1109759" cy="500066"/>
          </a:xfrm>
        </p:grpSpPr>
        <p:pic>
          <p:nvPicPr>
            <p:cNvPr id="43020"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8" y="1171559"/>
              <a:ext cx="700149" cy="40005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指导</a:t>
              </a:r>
              <a:endParaRPr lang="zh-CN" altLang="en-US" sz="2000" b="1" dirty="0">
                <a:latin typeface="黑体" panose="02010609060101010101" pitchFamily="2" charset="-122"/>
                <a:ea typeface="黑体" panose="02010609060101010101" pitchFamily="2" charset="-122"/>
              </a:endParaRPr>
            </a:p>
          </p:txBody>
        </p:sp>
      </p:grpSp>
      <p:grpSp>
        <p:nvGrpSpPr>
          <p:cNvPr id="3" name="组合 19"/>
          <p:cNvGrpSpPr/>
          <p:nvPr/>
        </p:nvGrpSpPr>
        <p:grpSpPr bwMode="auto">
          <a:xfrm>
            <a:off x="3071813" y="6000750"/>
            <a:ext cx="2786062" cy="428625"/>
            <a:chOff x="3643305" y="5143512"/>
            <a:chExt cx="2786082" cy="428628"/>
          </a:xfrm>
        </p:grpSpPr>
        <p:sp>
          <p:nvSpPr>
            <p:cNvPr id="13" name="圆角矩形 12"/>
            <p:cNvSpPr/>
            <p:nvPr/>
          </p:nvSpPr>
          <p:spPr bwMode="auto">
            <a:xfrm>
              <a:off x="3643305"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TextBox 13"/>
            <p:cNvSpPr txBox="1"/>
            <p:nvPr/>
          </p:nvSpPr>
          <p:spPr bwMode="auto">
            <a:xfrm>
              <a:off x="3967791" y="5187962"/>
              <a:ext cx="2133934" cy="338556"/>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anose="020B0503020204020204" pitchFamily="34" charset="-122"/>
                  <a:ea typeface="微软雅黑" panose="020B0503020204020204" pitchFamily="34" charset="-122"/>
                </a:rPr>
                <a:t>技术顾问讲解</a:t>
              </a:r>
              <a:r>
                <a:rPr lang="zh-CN" altLang="en-US" sz="1600" b="1" spc="300" dirty="0">
                  <a:solidFill>
                    <a:srgbClr val="FBFFFE"/>
                  </a:solidFill>
                  <a:latin typeface="微软雅黑" panose="020B0503020204020204" pitchFamily="34" charset="-122"/>
                  <a:ea typeface="微软雅黑" panose="020B0503020204020204" pitchFamily="34" charset="-122"/>
                </a:rPr>
                <a:t>需求</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pic>
        <p:nvPicPr>
          <p:cNvPr id="15" name="图片 14" descr="图1.15.tif"/>
          <p:cNvPicPr>
            <a:picLocks noChangeAspect="1"/>
          </p:cNvPicPr>
          <p:nvPr/>
        </p:nvPicPr>
        <p:blipFill>
          <a:blip r:embed="rId2"/>
          <a:stretch>
            <a:fillRect/>
          </a:stretch>
        </p:blipFill>
        <p:spPr>
          <a:xfrm>
            <a:off x="2214546" y="4500570"/>
            <a:ext cx="3658384" cy="1190598"/>
          </a:xfrm>
          <a:prstGeom prst="rect">
            <a:avLst/>
          </a:prstGeom>
        </p:spPr>
      </p:pic>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7164288" y="285728"/>
            <a:ext cx="1800324" cy="523220"/>
          </a:xfrm>
        </p:spPr>
        <p:txBody>
          <a:bodyPr/>
          <a:lstStyle/>
          <a:p>
            <a:r>
              <a:rPr lang="zh-CN" altLang="en-US" smtClean="0"/>
              <a:t>本课目标</a:t>
            </a:r>
            <a:endParaRPr lang="zh-CN" altLang="en-US" dirty="0" smtClean="0"/>
          </a:p>
        </p:txBody>
      </p:sp>
      <p:sp>
        <p:nvSpPr>
          <p:cNvPr id="10243" name="内容占位符 2"/>
          <p:cNvSpPr>
            <a:spLocks noGrp="1"/>
          </p:cNvSpPr>
          <p:nvPr>
            <p:ph idx="1"/>
          </p:nvPr>
        </p:nvSpPr>
        <p:spPr/>
        <p:txBody>
          <a:bodyPr/>
          <a:lstStyle/>
          <a:p>
            <a:r>
              <a:rPr lang="zh-CN" altLang="en-US" smtClean="0"/>
              <a:t>学完本门课程后，你能够</a:t>
            </a:r>
            <a:endParaRPr lang="en-US" altLang="zh-CN" dirty="0" smtClean="0"/>
          </a:p>
        </p:txBody>
      </p:sp>
      <p:sp>
        <p:nvSpPr>
          <p:cNvPr id="8" name="矩形 7"/>
          <p:cNvSpPr/>
          <p:nvPr/>
        </p:nvSpPr>
        <p:spPr bwMode="auto">
          <a:xfrm>
            <a:off x="1857356" y="2214554"/>
            <a:ext cx="5929354" cy="928688"/>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spcBef>
                <a:spcPct val="20000"/>
              </a:spcBef>
              <a:buClr>
                <a:srgbClr val="233DA9"/>
              </a:buClr>
              <a:buSzPct val="80000"/>
              <a:defRPr/>
            </a:pPr>
            <a:r>
              <a:rPr lang="zh-CN" altLang="en-US" sz="2400" b="1" kern="0" dirty="0" smtClean="0">
                <a:solidFill>
                  <a:schemeClr val="bg1"/>
                </a:solidFill>
                <a:latin typeface="Arial" panose="020B0604020202020204"/>
                <a:ea typeface="黑体" panose="02010609060101010101" pitchFamily="2" charset="-122"/>
              </a:rPr>
              <a:t>熟练使用</a:t>
            </a:r>
            <a:r>
              <a:rPr lang="en-US" altLang="zh-CN" sz="2400" b="1" kern="0" dirty="0" smtClean="0">
                <a:solidFill>
                  <a:schemeClr val="bg1"/>
                </a:solidFill>
                <a:latin typeface="Arial" panose="020B0604020202020204"/>
                <a:ea typeface="黑体" panose="02010609060101010101" pitchFamily="2" charset="-122"/>
              </a:rPr>
              <a:t>Java</a:t>
            </a:r>
            <a:r>
              <a:rPr lang="zh-CN" altLang="en-US" sz="2400" b="1" kern="0" dirty="0" smtClean="0">
                <a:solidFill>
                  <a:schemeClr val="bg1"/>
                </a:solidFill>
                <a:latin typeface="Arial" panose="020B0604020202020204"/>
                <a:ea typeface="黑体" panose="02010609060101010101" pitchFamily="2" charset="-122"/>
              </a:rPr>
              <a:t>语言进行业务逻辑控制</a:t>
            </a:r>
            <a:endParaRPr lang="zh-CN" altLang="en-US" sz="2400" b="1" kern="0" dirty="0">
              <a:solidFill>
                <a:schemeClr val="bg1"/>
              </a:solidFill>
              <a:latin typeface="Arial" panose="020B0604020202020204"/>
              <a:ea typeface="黑体" panose="02010609060101010101" pitchFamily="2" charset="-122"/>
            </a:endParaRPr>
          </a:p>
        </p:txBody>
      </p:sp>
      <p:sp>
        <p:nvSpPr>
          <p:cNvPr id="11" name="矩形 10"/>
          <p:cNvSpPr/>
          <p:nvPr/>
        </p:nvSpPr>
        <p:spPr bwMode="auto">
          <a:xfrm>
            <a:off x="1857356" y="3351534"/>
            <a:ext cx="5929354" cy="928688"/>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742950" lvl="1" indent="-285750">
              <a:spcBef>
                <a:spcPct val="20000"/>
              </a:spcBef>
              <a:buClr>
                <a:srgbClr val="233DA9"/>
              </a:buClr>
              <a:buSzPct val="80000"/>
              <a:defRPr/>
            </a:pPr>
            <a:r>
              <a:rPr lang="zh-CN" altLang="en-US" sz="2400" b="1" kern="0" dirty="0" smtClean="0">
                <a:solidFill>
                  <a:schemeClr val="bg1"/>
                </a:solidFill>
                <a:latin typeface="Arial" panose="020B0604020202020204"/>
                <a:ea typeface="黑体" panose="02010609060101010101" pitchFamily="2" charset="-122"/>
              </a:rPr>
              <a:t>灵活运用数组控制数据</a:t>
            </a:r>
            <a:endParaRPr lang="zh-CN" altLang="en-US" sz="2400" b="1" kern="0" dirty="0">
              <a:solidFill>
                <a:schemeClr val="bg1"/>
              </a:solidFill>
              <a:latin typeface="Arial" panose="020B0604020202020204"/>
              <a:ea typeface="黑体" panose="02010609060101010101" pitchFamily="2" charset="-122"/>
            </a:endParaRPr>
          </a:p>
        </p:txBody>
      </p:sp>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000375" y="285750"/>
            <a:ext cx="5964238" cy="523875"/>
          </a:xfrm>
        </p:spPr>
        <p:txBody>
          <a:bodyPr/>
          <a:lstStyle/>
          <a:p>
            <a:pPr>
              <a:defRPr/>
            </a:pPr>
            <a:r>
              <a:rPr dirty="0" smtClean="0"/>
              <a:t>学员操作</a:t>
            </a:r>
            <a:r>
              <a:rPr lang="en-US" altLang="zh-CN" dirty="0" smtClean="0"/>
              <a:t>—</a:t>
            </a:r>
            <a:r>
              <a:rPr dirty="0" smtClean="0"/>
              <a:t>向控制台输出内容</a:t>
            </a:r>
            <a:r>
              <a:rPr lang="en-US" altLang="zh-CN" dirty="0" smtClean="0"/>
              <a:t>2-2</a:t>
            </a:r>
            <a:endParaRPr dirty="0" smtClean="0"/>
          </a:p>
        </p:txBody>
      </p:sp>
      <p:sp>
        <p:nvSpPr>
          <p:cNvPr id="23555" name="内容占位符 2"/>
          <p:cNvSpPr>
            <a:spLocks noGrp="1"/>
          </p:cNvSpPr>
          <p:nvPr>
            <p:ph idx="1"/>
          </p:nvPr>
        </p:nvSpPr>
        <p:spPr>
          <a:xfrm>
            <a:off x="784225" y="1214438"/>
            <a:ext cx="7645400" cy="5143500"/>
          </a:xfrm>
        </p:spPr>
        <p:txBody>
          <a:bodyPr/>
          <a:lstStyle/>
          <a:p>
            <a:pPr>
              <a:defRPr/>
            </a:pPr>
            <a:r>
              <a:rPr lang="zh-CN" altLang="en-US" dirty="0" smtClean="0"/>
              <a:t>实现思路</a:t>
            </a:r>
            <a:endParaRPr lang="zh-CN" altLang="en-US" dirty="0" smtClean="0"/>
          </a:p>
          <a:p>
            <a:pPr marL="914400" lvl="1" indent="-457200">
              <a:buFont typeface="+mj-lt"/>
              <a:buAutoNum type="arabicPeriod"/>
              <a:defRPr/>
            </a:pPr>
            <a:r>
              <a:rPr lang="zh-CN" altLang="en-US" dirty="0" smtClean="0"/>
              <a:t>创建记事本程序</a:t>
            </a:r>
            <a:endParaRPr lang="zh-CN" altLang="en-US" dirty="0" smtClean="0"/>
          </a:p>
          <a:p>
            <a:pPr marL="914400" lvl="1" indent="-457200">
              <a:buFont typeface="+mj-lt"/>
              <a:buAutoNum type="arabicPeriod"/>
              <a:defRPr/>
            </a:pPr>
            <a:r>
              <a:rPr lang="zh-CN" altLang="en-US" dirty="0" smtClean="0"/>
              <a:t>编写</a:t>
            </a:r>
            <a:r>
              <a:rPr lang="en-US" altLang="zh-CN" dirty="0" smtClean="0"/>
              <a:t>Java</a:t>
            </a:r>
            <a:r>
              <a:rPr lang="zh-CN" altLang="en-US" dirty="0" smtClean="0"/>
              <a:t>代码及注释</a:t>
            </a:r>
            <a:endParaRPr lang="zh-CN" altLang="en-US" dirty="0" smtClean="0"/>
          </a:p>
          <a:p>
            <a:pPr marL="914400" lvl="1" indent="-457200">
              <a:buFont typeface="+mj-lt"/>
              <a:buAutoNum type="arabicPeriod"/>
              <a:defRPr/>
            </a:pPr>
            <a:r>
              <a:rPr lang="zh-CN" altLang="en-US" dirty="0" smtClean="0"/>
              <a:t>编译</a:t>
            </a:r>
            <a:r>
              <a:rPr lang="en-US" altLang="zh-CN" dirty="0" smtClean="0"/>
              <a:t>.java</a:t>
            </a:r>
            <a:r>
              <a:rPr lang="zh-CN" altLang="en-US" dirty="0" smtClean="0"/>
              <a:t>文件</a:t>
            </a:r>
            <a:endParaRPr lang="zh-CN" altLang="en-US" dirty="0" smtClean="0"/>
          </a:p>
          <a:p>
            <a:pPr marL="914400" lvl="1" indent="-457200">
              <a:buFont typeface="+mj-lt"/>
              <a:buAutoNum type="arabicPeriod"/>
              <a:defRPr/>
            </a:pPr>
            <a:r>
              <a:rPr lang="zh-CN" altLang="en-US" dirty="0" smtClean="0"/>
              <a:t>运行编译后的</a:t>
            </a:r>
            <a:r>
              <a:rPr lang="en-US" altLang="zh-CN" dirty="0" smtClean="0"/>
              <a:t>.class</a:t>
            </a:r>
            <a:r>
              <a:rPr lang="zh-CN" altLang="en-US" dirty="0" smtClean="0"/>
              <a:t>文件</a:t>
            </a:r>
            <a:endParaRPr lang="zh-CN" altLang="en-US" dirty="0" smtClean="0"/>
          </a:p>
          <a:p>
            <a:pPr lvl="1">
              <a:defRPr/>
            </a:pPr>
            <a:endParaRPr lang="zh-CN" altLang="en-US" dirty="0" smtClean="0"/>
          </a:p>
          <a:p>
            <a:pPr lvl="1">
              <a:defRPr/>
            </a:pPr>
            <a:endParaRPr lang="en-US" altLang="zh-CN" dirty="0" smtClean="0"/>
          </a:p>
          <a:p>
            <a:pPr>
              <a:defRPr/>
            </a:pPr>
            <a:r>
              <a:rPr lang="en-US" altLang="zh-CN" dirty="0" err="1" smtClean="0"/>
              <a:t>javac</a:t>
            </a:r>
            <a:r>
              <a:rPr lang="zh-CN" altLang="en-US" dirty="0" smtClean="0"/>
              <a:t>和</a:t>
            </a:r>
            <a:r>
              <a:rPr lang="en-US" altLang="zh-CN" dirty="0" smtClean="0"/>
              <a:t>java</a:t>
            </a:r>
            <a:r>
              <a:rPr lang="zh-CN" altLang="en-US" dirty="0" smtClean="0"/>
              <a:t>的使用</a:t>
            </a:r>
            <a:endParaRPr lang="zh-CN" altLang="en-US" dirty="0" smtClean="0"/>
          </a:p>
          <a:p>
            <a:pPr lvl="1">
              <a:defRPr/>
            </a:pPr>
            <a:endParaRPr lang="zh-CN" altLang="en-US" dirty="0" smtClean="0"/>
          </a:p>
          <a:p>
            <a:pPr>
              <a:defRPr/>
            </a:pPr>
            <a:endParaRPr lang="zh-CN" altLang="en-US" dirty="0" smtClean="0"/>
          </a:p>
        </p:txBody>
      </p:sp>
      <p:grpSp>
        <p:nvGrpSpPr>
          <p:cNvPr id="44037" name="组合 19"/>
          <p:cNvGrpSpPr/>
          <p:nvPr/>
        </p:nvGrpSpPr>
        <p:grpSpPr bwMode="auto">
          <a:xfrm>
            <a:off x="142875" y="857250"/>
            <a:ext cx="1109663" cy="500063"/>
            <a:chOff x="6072198" y="1142984"/>
            <a:chExt cx="1109759" cy="500066"/>
          </a:xfrm>
        </p:grpSpPr>
        <p:pic>
          <p:nvPicPr>
            <p:cNvPr id="44046"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8" y="1171559"/>
              <a:ext cx="700149" cy="40005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指导</a:t>
              </a:r>
              <a:endParaRPr lang="zh-CN" altLang="en-US" sz="2000" b="1" dirty="0">
                <a:latin typeface="黑体" panose="02010609060101010101" pitchFamily="2" charset="-122"/>
                <a:ea typeface="黑体" panose="02010609060101010101" pitchFamily="2" charset="-122"/>
              </a:endParaRPr>
            </a:p>
          </p:txBody>
        </p:sp>
      </p:grpSp>
      <p:grpSp>
        <p:nvGrpSpPr>
          <p:cNvPr id="3" name="组合 28"/>
          <p:cNvGrpSpPr/>
          <p:nvPr/>
        </p:nvGrpSpPr>
        <p:grpSpPr bwMode="auto">
          <a:xfrm>
            <a:off x="157163" y="3752850"/>
            <a:ext cx="985837" cy="461963"/>
            <a:chOff x="3786182" y="3824735"/>
            <a:chExt cx="986585" cy="461521"/>
          </a:xfrm>
        </p:grpSpPr>
        <p:sp>
          <p:nvSpPr>
            <p:cNvPr id="30" name="TextBox 29"/>
            <p:cNvSpPr txBox="1"/>
            <p:nvPr/>
          </p:nvSpPr>
          <p:spPr>
            <a:xfrm>
              <a:off x="4072149" y="3854869"/>
              <a:ext cx="700618" cy="40125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提示</a:t>
              </a:r>
              <a:endParaRPr lang="zh-CN" altLang="en-US" sz="2000" b="1" dirty="0">
                <a:latin typeface="黑体" panose="02010609060101010101" pitchFamily="2" charset="-122"/>
                <a:ea typeface="黑体" panose="02010609060101010101" pitchFamily="2" charset="-122"/>
              </a:endParaRPr>
            </a:p>
          </p:txBody>
        </p:sp>
        <p:pic>
          <p:nvPicPr>
            <p:cNvPr id="44045" name="Picture 2" descr="C:\Users\meng.zhang\Desktop\ACCP7.0模版图标规范\s-3.png"/>
            <p:cNvPicPr>
              <a:picLocks noChangeAspect="1" noChangeArrowheads="1"/>
            </p:cNvPicPr>
            <p:nvPr/>
          </p:nvPicPr>
          <p:blipFill>
            <a:blip r:embed="rId2"/>
            <a:srcRect/>
            <a:stretch>
              <a:fillRect/>
            </a:stretch>
          </p:blipFill>
          <p:spPr bwMode="auto">
            <a:xfrm>
              <a:off x="3786182" y="3824735"/>
              <a:ext cx="381854" cy="461521"/>
            </a:xfrm>
            <a:prstGeom prst="rect">
              <a:avLst/>
            </a:prstGeom>
            <a:noFill/>
            <a:ln w="9525">
              <a:noFill/>
              <a:miter lim="800000"/>
              <a:headEnd/>
              <a:tailEnd/>
            </a:ln>
          </p:spPr>
        </p:pic>
      </p:grpSp>
      <p:grpSp>
        <p:nvGrpSpPr>
          <p:cNvPr id="4" name="组合 19"/>
          <p:cNvGrpSpPr/>
          <p:nvPr/>
        </p:nvGrpSpPr>
        <p:grpSpPr bwMode="auto">
          <a:xfrm>
            <a:off x="3000375" y="6000750"/>
            <a:ext cx="2786063" cy="428625"/>
            <a:chOff x="3714744" y="5143512"/>
            <a:chExt cx="2786082" cy="42862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62396" y="5187962"/>
              <a:ext cx="2220928"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20</a:t>
              </a:r>
              <a:r>
                <a:rPr lang="zh-CN" altLang="en-US" sz="1600" b="1" spc="300" dirty="0">
                  <a:solidFill>
                    <a:srgbClr val="FBFFFE"/>
                  </a:solidFill>
                  <a:latin typeface="微软雅黑" panose="020B0503020204020204" pitchFamily="34" charset="-122"/>
                  <a:ea typeface="微软雅黑" panose="020B0503020204020204" pitchFamily="34" charset="-122"/>
                </a:rPr>
                <a:t>分钟</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wipe(left)">
                                      <p:cBhvr>
                                        <p:cTn id="7" dur="500"/>
                                        <p:tgtEl>
                                          <p:spTgt spid="2355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3555">
                                            <p:txEl>
                                              <p:pRg st="2" end="2"/>
                                            </p:txEl>
                                          </p:spTgt>
                                        </p:tgtEl>
                                        <p:attrNameLst>
                                          <p:attrName>style.visibility</p:attrName>
                                        </p:attrNameLst>
                                      </p:cBhvr>
                                      <p:to>
                                        <p:strVal val="visible"/>
                                      </p:to>
                                    </p:set>
                                    <p:animEffect transition="in" filter="wipe(left)">
                                      <p:cBhvr>
                                        <p:cTn id="10" dur="500"/>
                                        <p:tgtEl>
                                          <p:spTgt spid="23555">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animEffect transition="in" filter="wipe(left)">
                                      <p:cBhvr>
                                        <p:cTn id="13" dur="500"/>
                                        <p:tgtEl>
                                          <p:spTgt spid="23555">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3555">
                                            <p:txEl>
                                              <p:pRg st="4" end="4"/>
                                            </p:txEl>
                                          </p:spTgt>
                                        </p:tgtEl>
                                        <p:attrNameLst>
                                          <p:attrName>style.visibility</p:attrName>
                                        </p:attrNameLst>
                                      </p:cBhvr>
                                      <p:to>
                                        <p:strVal val="visible"/>
                                      </p:to>
                                    </p:set>
                                    <p:animEffect transition="in" filter="wipe(left)">
                                      <p:cBhvr>
                                        <p:cTn id="16" dur="500"/>
                                        <p:tgtEl>
                                          <p:spTgt spid="2355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3555">
                                            <p:txEl>
                                              <p:pRg st="7" end="7"/>
                                            </p:txEl>
                                          </p:spTgt>
                                        </p:tgtEl>
                                        <p:attrNameLst>
                                          <p:attrName>style.visibility</p:attrName>
                                        </p:attrNameLst>
                                      </p:cBhvr>
                                      <p:to>
                                        <p:strVal val="visible"/>
                                      </p:to>
                                    </p:set>
                                    <p:animEffect transition="in" filter="wipe(left)">
                                      <p:cBhvr>
                                        <p:cTn id="25" dur="500"/>
                                        <p:tgtEl>
                                          <p:spTgt spid="23555">
                                            <p:txEl>
                                              <p:pRg st="7" end="7"/>
                                            </p:txEl>
                                          </p:spTgt>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xfrm>
            <a:off x="3697288" y="285750"/>
            <a:ext cx="5267325" cy="523875"/>
          </a:xfrm>
        </p:spPr>
        <p:txBody>
          <a:bodyPr/>
          <a:lstStyle/>
          <a:p>
            <a:pPr eaLnBrk="1" hangingPunct="1"/>
            <a:r>
              <a:rPr dirty="0" smtClean="0">
                <a:solidFill>
                  <a:srgbClr val="121F55"/>
                </a:solidFill>
              </a:rPr>
              <a:t>使用</a:t>
            </a:r>
            <a:r>
              <a:rPr lang="en-US" altLang="zh-CN" dirty="0" err="1" smtClean="0">
                <a:solidFill>
                  <a:srgbClr val="121F55"/>
                </a:solidFill>
              </a:rPr>
              <a:t>MyEclipse</a:t>
            </a:r>
            <a:r>
              <a:rPr dirty="0" smtClean="0">
                <a:solidFill>
                  <a:srgbClr val="121F55"/>
                </a:solidFill>
              </a:rPr>
              <a:t>开发</a:t>
            </a:r>
            <a:r>
              <a:rPr lang="en-US" altLang="zh-CN" dirty="0" smtClean="0">
                <a:solidFill>
                  <a:srgbClr val="121F55"/>
                </a:solidFill>
              </a:rPr>
              <a:t>Java</a:t>
            </a:r>
            <a:r>
              <a:rPr dirty="0" smtClean="0">
                <a:solidFill>
                  <a:srgbClr val="121F55"/>
                </a:solidFill>
              </a:rPr>
              <a:t>程序</a:t>
            </a:r>
            <a:endParaRPr dirty="0" smtClean="0">
              <a:solidFill>
                <a:srgbClr val="121F55"/>
              </a:solidFill>
            </a:endParaRPr>
          </a:p>
        </p:txBody>
      </p:sp>
      <p:sp>
        <p:nvSpPr>
          <p:cNvPr id="587779" name="Rectangle 3"/>
          <p:cNvSpPr>
            <a:spLocks noGrp="1" noChangeArrowheads="1"/>
          </p:cNvSpPr>
          <p:nvPr>
            <p:ph idx="1"/>
          </p:nvPr>
        </p:nvSpPr>
        <p:spPr>
          <a:xfrm>
            <a:off x="784225" y="1214438"/>
            <a:ext cx="7645400" cy="5143500"/>
          </a:xfrm>
        </p:spPr>
        <p:txBody>
          <a:bodyPr/>
          <a:lstStyle/>
          <a:p>
            <a:pPr eaLnBrk="1" hangingPunct="1">
              <a:defRPr/>
            </a:pPr>
            <a:r>
              <a:rPr lang="zh-CN" altLang="en-US" dirty="0" smtClean="0"/>
              <a:t>集成开发环境（</a:t>
            </a:r>
            <a:r>
              <a:rPr lang="en-US" altLang="zh-CN" dirty="0" smtClean="0"/>
              <a:t>IDE</a:t>
            </a:r>
            <a:r>
              <a:rPr lang="zh-CN" altLang="en-US" dirty="0" smtClean="0"/>
              <a:t>）</a:t>
            </a:r>
            <a:endParaRPr lang="en-US" altLang="zh-CN" dirty="0" smtClean="0"/>
          </a:p>
          <a:p>
            <a:pPr lvl="1" eaLnBrk="1" hangingPunct="1">
              <a:defRPr/>
            </a:pPr>
            <a:r>
              <a:rPr lang="zh-CN" altLang="en-US" dirty="0" smtClean="0"/>
              <a:t>将程序开发环境和程序调试环境集合在一起，方便程序员开发软件</a:t>
            </a:r>
            <a:endParaRPr lang="zh-CN" altLang="en-US" dirty="0" smtClean="0"/>
          </a:p>
          <a:p>
            <a:pPr eaLnBrk="1" hangingPunct="1">
              <a:defRPr/>
            </a:pPr>
            <a:endParaRPr lang="en-US" altLang="zh-CN" dirty="0" smtClean="0"/>
          </a:p>
          <a:p>
            <a:pPr eaLnBrk="1" hangingPunct="1">
              <a:defRPr/>
            </a:pPr>
            <a:r>
              <a:rPr lang="en-US" altLang="zh-CN" dirty="0" err="1" smtClean="0"/>
              <a:t>使用MyEclipse开发Java程序步骤</a:t>
            </a:r>
            <a:endParaRPr lang="zh-CN" altLang="en-US" dirty="0" smtClean="0"/>
          </a:p>
          <a:p>
            <a:pPr eaLnBrk="1" hangingPunct="1">
              <a:defRPr/>
            </a:pPr>
            <a:endParaRPr lang="zh-CN" altLang="en-US" dirty="0"/>
          </a:p>
        </p:txBody>
      </p:sp>
      <p:sp>
        <p:nvSpPr>
          <p:cNvPr id="26" name="燕尾形 25"/>
          <p:cNvSpPr>
            <a:spLocks noChangeArrowheads="1"/>
          </p:cNvSpPr>
          <p:nvPr/>
        </p:nvSpPr>
        <p:spPr bwMode="auto">
          <a:xfrm>
            <a:off x="2641600" y="4429125"/>
            <a:ext cx="357188" cy="285750"/>
          </a:xfrm>
          <a:prstGeom prst="chevron">
            <a:avLst/>
          </a:prstGeom>
          <a:solidFill>
            <a:srgbClr val="00B0F0"/>
          </a:solidFill>
          <a:ln w="9525" algn="ctr">
            <a:solidFill>
              <a:schemeClr val="bg1"/>
            </a:solidFill>
            <a:round/>
          </a:ln>
          <a:effectLst>
            <a:outerShdw blurRad="50800" dist="25400" dir="5400000" algn="t" rotWithShape="0">
              <a:prstClr val="black">
                <a:alpha val="30000"/>
              </a:prstClr>
            </a:outerShdw>
          </a:effectLst>
        </p:spPr>
        <p:txBody>
          <a:bodyPr anchor="b"/>
          <a:lstStyle/>
          <a:p>
            <a:pPr algn="ctr">
              <a:defRPr/>
            </a:pPr>
            <a:endParaRPr lang="zh-CN" altLang="en-US">
              <a:ea typeface="黑体" panose="02010609060101010101" pitchFamily="2" charset="-122"/>
            </a:endParaRPr>
          </a:p>
        </p:txBody>
      </p:sp>
      <p:sp>
        <p:nvSpPr>
          <p:cNvPr id="27" name="燕尾形 26"/>
          <p:cNvSpPr>
            <a:spLocks noChangeArrowheads="1"/>
          </p:cNvSpPr>
          <p:nvPr/>
        </p:nvSpPr>
        <p:spPr bwMode="auto">
          <a:xfrm>
            <a:off x="4427538" y="4429125"/>
            <a:ext cx="357187" cy="285750"/>
          </a:xfrm>
          <a:prstGeom prst="chevron">
            <a:avLst/>
          </a:prstGeom>
          <a:solidFill>
            <a:srgbClr val="00B0F0"/>
          </a:solidFill>
          <a:ln w="9525" algn="ctr">
            <a:solidFill>
              <a:schemeClr val="bg1"/>
            </a:solidFill>
            <a:round/>
          </a:ln>
          <a:effectLst>
            <a:outerShdw blurRad="50800" dist="25400" dir="5400000" algn="t" rotWithShape="0">
              <a:prstClr val="black">
                <a:alpha val="30000"/>
              </a:prstClr>
            </a:outerShdw>
          </a:effectLst>
        </p:spPr>
        <p:txBody>
          <a:bodyPr anchor="b"/>
          <a:lstStyle/>
          <a:p>
            <a:pPr algn="ctr">
              <a:defRPr/>
            </a:pPr>
            <a:endParaRPr lang="zh-CN" altLang="en-US">
              <a:ea typeface="黑体" panose="02010609060101010101" pitchFamily="2" charset="-122"/>
            </a:endParaRPr>
          </a:p>
        </p:txBody>
      </p:sp>
      <p:sp>
        <p:nvSpPr>
          <p:cNvPr id="28" name="燕尾形 27"/>
          <p:cNvSpPr>
            <a:spLocks noChangeArrowheads="1"/>
          </p:cNvSpPr>
          <p:nvPr/>
        </p:nvSpPr>
        <p:spPr bwMode="auto">
          <a:xfrm>
            <a:off x="6213475" y="4429125"/>
            <a:ext cx="357188" cy="285750"/>
          </a:xfrm>
          <a:prstGeom prst="chevron">
            <a:avLst/>
          </a:prstGeom>
          <a:solidFill>
            <a:srgbClr val="00B0F0"/>
          </a:solidFill>
          <a:ln w="9525" algn="ctr">
            <a:solidFill>
              <a:schemeClr val="bg1"/>
            </a:solidFill>
            <a:round/>
          </a:ln>
          <a:effectLst>
            <a:outerShdw blurRad="50800" dist="25400" dir="5400000" algn="t" rotWithShape="0">
              <a:prstClr val="black">
                <a:alpha val="30000"/>
              </a:prstClr>
            </a:outerShdw>
          </a:effectLst>
        </p:spPr>
        <p:txBody>
          <a:bodyPr anchor="b"/>
          <a:lstStyle/>
          <a:p>
            <a:pPr algn="ctr">
              <a:defRPr/>
            </a:pPr>
            <a:endParaRPr lang="zh-CN" altLang="en-US">
              <a:ea typeface="黑体" panose="02010609060101010101" pitchFamily="2" charset="-122"/>
            </a:endParaRPr>
          </a:p>
        </p:txBody>
      </p:sp>
      <p:grpSp>
        <p:nvGrpSpPr>
          <p:cNvPr id="2" name="组合 31"/>
          <p:cNvGrpSpPr/>
          <p:nvPr/>
        </p:nvGrpSpPr>
        <p:grpSpPr bwMode="auto">
          <a:xfrm>
            <a:off x="6427811" y="3929066"/>
            <a:ext cx="1573213" cy="1212850"/>
            <a:chOff x="5572125" y="1857375"/>
            <a:chExt cx="1573213" cy="1212850"/>
          </a:xfrm>
          <a:solidFill>
            <a:srgbClr val="0070C0"/>
          </a:solidFill>
        </p:grpSpPr>
        <p:sp>
          <p:nvSpPr>
            <p:cNvPr id="30" name="矩形 29"/>
            <p:cNvSpPr/>
            <p:nvPr/>
          </p:nvSpPr>
          <p:spPr bwMode="auto">
            <a:xfrm>
              <a:off x="5684838" y="2100263"/>
              <a:ext cx="1460500" cy="969962"/>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lstStyle/>
            <a:p>
              <a:pPr algn="ctr">
                <a:defRPr/>
              </a:pPr>
              <a:r>
                <a:rPr lang="zh-CN" altLang="en-US" b="1" dirty="0">
                  <a:solidFill>
                    <a:schemeClr val="bg1"/>
                  </a:solidFill>
                  <a:ea typeface="黑体" panose="02010609060101010101" pitchFamily="2" charset="-122"/>
                </a:rPr>
                <a:t>运行</a:t>
              </a:r>
              <a:r>
                <a:rPr lang="en-US" altLang="zh-CN" b="1" dirty="0">
                  <a:solidFill>
                    <a:schemeClr val="bg1"/>
                  </a:solidFill>
                  <a:ea typeface="黑体" panose="02010609060101010101" pitchFamily="2" charset="-122"/>
                </a:rPr>
                <a:t>Java</a:t>
              </a:r>
              <a:endParaRPr lang="en-US" altLang="zh-CN" b="1" dirty="0">
                <a:solidFill>
                  <a:schemeClr val="bg1"/>
                </a:solidFill>
                <a:ea typeface="黑体" panose="02010609060101010101" pitchFamily="2" charset="-122"/>
              </a:endParaRPr>
            </a:p>
            <a:p>
              <a:pPr algn="ctr">
                <a:defRPr/>
              </a:pPr>
              <a:r>
                <a:rPr lang="zh-CN" altLang="en-US" b="1" dirty="0">
                  <a:solidFill>
                    <a:schemeClr val="bg1"/>
                  </a:solidFill>
                  <a:ea typeface="黑体" panose="02010609060101010101" pitchFamily="2" charset="-122"/>
                </a:rPr>
                <a:t>程序</a:t>
              </a:r>
              <a:endParaRPr lang="zh-CN" altLang="en-US" b="1" dirty="0">
                <a:solidFill>
                  <a:schemeClr val="bg1"/>
                </a:solidFill>
                <a:ea typeface="黑体" panose="02010609060101010101" pitchFamily="2" charset="-122"/>
              </a:endParaRPr>
            </a:p>
          </p:txBody>
        </p:sp>
        <p:sp>
          <p:nvSpPr>
            <p:cNvPr id="34" name="椭圆 33"/>
            <p:cNvSpPr/>
            <p:nvPr/>
          </p:nvSpPr>
          <p:spPr bwMode="auto">
            <a:xfrm>
              <a:off x="5572125"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4</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grpSp>
        <p:nvGrpSpPr>
          <p:cNvPr id="3" name="组合 25"/>
          <p:cNvGrpSpPr/>
          <p:nvPr/>
        </p:nvGrpSpPr>
        <p:grpSpPr bwMode="auto">
          <a:xfrm>
            <a:off x="1069999" y="3929066"/>
            <a:ext cx="1571625" cy="1214438"/>
            <a:chOff x="214313" y="1857375"/>
            <a:chExt cx="1571625" cy="1214438"/>
          </a:xfrm>
          <a:solidFill>
            <a:srgbClr val="0070C0"/>
          </a:solidFill>
        </p:grpSpPr>
        <p:sp>
          <p:nvSpPr>
            <p:cNvPr id="43" name="矩形 42"/>
            <p:cNvSpPr/>
            <p:nvPr/>
          </p:nvSpPr>
          <p:spPr bwMode="auto">
            <a:xfrm>
              <a:off x="327025" y="2100263"/>
              <a:ext cx="1458913" cy="971550"/>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lstStyle/>
            <a:p>
              <a:pPr algn="ctr">
                <a:defRPr/>
              </a:pPr>
              <a:r>
                <a:rPr lang="zh-CN" altLang="en-US" b="1" dirty="0">
                  <a:solidFill>
                    <a:schemeClr val="bg1"/>
                  </a:solidFill>
                  <a:ea typeface="黑体" panose="02010609060101010101" pitchFamily="2" charset="-122"/>
                </a:rPr>
                <a:t>创建一个</a:t>
              </a:r>
              <a:r>
                <a:rPr lang="en-US" altLang="zh-CN" b="1" dirty="0">
                  <a:solidFill>
                    <a:schemeClr val="bg1"/>
                  </a:solidFill>
                  <a:ea typeface="黑体" panose="02010609060101010101" pitchFamily="2" charset="-122"/>
                </a:rPr>
                <a:t>Java</a:t>
              </a:r>
              <a:r>
                <a:rPr lang="zh-CN" altLang="en-US" b="1" dirty="0">
                  <a:solidFill>
                    <a:schemeClr val="bg1"/>
                  </a:solidFill>
                  <a:ea typeface="黑体" panose="02010609060101010101" pitchFamily="2" charset="-122"/>
                </a:rPr>
                <a:t>项目</a:t>
              </a:r>
              <a:endParaRPr lang="zh-CN" altLang="en-US" b="1" dirty="0">
                <a:solidFill>
                  <a:schemeClr val="bg1"/>
                </a:solidFill>
                <a:ea typeface="黑体" panose="02010609060101010101" pitchFamily="2" charset="-122"/>
              </a:endParaRPr>
            </a:p>
          </p:txBody>
        </p:sp>
        <p:sp>
          <p:nvSpPr>
            <p:cNvPr id="46" name="椭圆 45"/>
            <p:cNvSpPr/>
            <p:nvPr/>
          </p:nvSpPr>
          <p:spPr bwMode="auto">
            <a:xfrm>
              <a:off x="214313"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1</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grpSp>
        <p:nvGrpSpPr>
          <p:cNvPr id="4" name="组合 29"/>
          <p:cNvGrpSpPr/>
          <p:nvPr/>
        </p:nvGrpSpPr>
        <p:grpSpPr bwMode="auto">
          <a:xfrm>
            <a:off x="2854349" y="3929066"/>
            <a:ext cx="1573212" cy="1212850"/>
            <a:chOff x="1998663" y="1857375"/>
            <a:chExt cx="1573212" cy="1212850"/>
          </a:xfrm>
          <a:solidFill>
            <a:srgbClr val="0070C0"/>
          </a:solidFill>
        </p:grpSpPr>
        <p:sp>
          <p:nvSpPr>
            <p:cNvPr id="50" name="矩形 49"/>
            <p:cNvSpPr/>
            <p:nvPr/>
          </p:nvSpPr>
          <p:spPr bwMode="auto">
            <a:xfrm>
              <a:off x="2111375" y="2100263"/>
              <a:ext cx="1460500" cy="969962"/>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lstStyle/>
            <a:p>
              <a:pPr algn="ctr">
                <a:defRPr/>
              </a:pPr>
              <a:r>
                <a:rPr lang="zh-CN" altLang="en-US" b="1" dirty="0">
                  <a:solidFill>
                    <a:schemeClr val="bg1"/>
                  </a:solidFill>
                  <a:ea typeface="黑体" panose="02010609060101010101" pitchFamily="2" charset="-122"/>
                </a:rPr>
                <a:t>手动创建</a:t>
              </a:r>
              <a:r>
                <a:rPr lang="en-US" altLang="zh-CN" b="1" dirty="0">
                  <a:solidFill>
                    <a:schemeClr val="bg1"/>
                  </a:solidFill>
                  <a:ea typeface="黑体" panose="02010609060101010101" pitchFamily="2" charset="-122"/>
                </a:rPr>
                <a:t>Java</a:t>
              </a:r>
              <a:r>
                <a:rPr lang="zh-CN" altLang="en-US" b="1" dirty="0">
                  <a:solidFill>
                    <a:schemeClr val="bg1"/>
                  </a:solidFill>
                  <a:ea typeface="黑体" panose="02010609060101010101" pitchFamily="2" charset="-122"/>
                </a:rPr>
                <a:t>源程序</a:t>
              </a:r>
              <a:endParaRPr lang="zh-CN" altLang="en-US" b="1" dirty="0">
                <a:solidFill>
                  <a:schemeClr val="bg1"/>
                </a:solidFill>
                <a:ea typeface="黑体" panose="02010609060101010101" pitchFamily="2" charset="-122"/>
              </a:endParaRPr>
            </a:p>
          </p:txBody>
        </p:sp>
        <p:sp>
          <p:nvSpPr>
            <p:cNvPr id="51" name="椭圆 50"/>
            <p:cNvSpPr/>
            <p:nvPr/>
          </p:nvSpPr>
          <p:spPr bwMode="auto">
            <a:xfrm>
              <a:off x="1998663"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2</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grpSp>
        <p:nvGrpSpPr>
          <p:cNvPr id="5" name="组合 30"/>
          <p:cNvGrpSpPr/>
          <p:nvPr/>
        </p:nvGrpSpPr>
        <p:grpSpPr bwMode="auto">
          <a:xfrm>
            <a:off x="4641874" y="3929066"/>
            <a:ext cx="1571625" cy="1212850"/>
            <a:chOff x="3786188" y="1857375"/>
            <a:chExt cx="1571625" cy="1212850"/>
          </a:xfrm>
          <a:solidFill>
            <a:srgbClr val="0070C0"/>
          </a:solidFill>
        </p:grpSpPr>
        <p:sp>
          <p:nvSpPr>
            <p:cNvPr id="53" name="矩形 52"/>
            <p:cNvSpPr/>
            <p:nvPr/>
          </p:nvSpPr>
          <p:spPr bwMode="auto">
            <a:xfrm>
              <a:off x="3898900" y="2100263"/>
              <a:ext cx="1458913" cy="969962"/>
            </a:xfrm>
            <a:prstGeom prst="rect">
              <a:avLst/>
            </a:prstGeom>
            <a:grpFill/>
            <a:ln w="28575" cap="flat" cmpd="sng" algn="ctr">
              <a:noFill/>
              <a:prstDash val="solid"/>
              <a:round/>
              <a:headEnd type="none" w="med" len="med"/>
              <a:tailEnd type="none" w="med" len="med"/>
            </a:ln>
            <a:effectLst>
              <a:outerShdw blurRad="44450" dist="27940" dir="5400000" algn="ctr">
                <a:srgbClr val="000000">
                  <a:alpha val="32000"/>
                </a:srgbClr>
              </a:outerShdw>
            </a:effectLst>
          </p:spPr>
          <p:txBody>
            <a:bodyPr anchor="ctr"/>
            <a:lstStyle/>
            <a:p>
              <a:pPr algn="ctr">
                <a:defRPr/>
              </a:pPr>
              <a:r>
                <a:rPr lang="zh-CN" altLang="en-US" b="1" dirty="0">
                  <a:solidFill>
                    <a:schemeClr val="bg1"/>
                  </a:solidFill>
                  <a:ea typeface="黑体" panose="02010609060101010101" pitchFamily="2" charset="-122"/>
                </a:rPr>
                <a:t>编译</a:t>
              </a:r>
              <a:r>
                <a:rPr lang="en-US" altLang="zh-CN" b="1" dirty="0">
                  <a:solidFill>
                    <a:schemeClr val="bg1"/>
                  </a:solidFill>
                  <a:ea typeface="黑体" panose="02010609060101010101" pitchFamily="2" charset="-122"/>
                </a:rPr>
                <a:t>Java</a:t>
              </a:r>
              <a:endParaRPr lang="en-US" altLang="zh-CN" b="1" dirty="0">
                <a:solidFill>
                  <a:schemeClr val="bg1"/>
                </a:solidFill>
                <a:ea typeface="黑体" panose="02010609060101010101" pitchFamily="2" charset="-122"/>
              </a:endParaRPr>
            </a:p>
            <a:p>
              <a:pPr algn="ctr">
                <a:defRPr/>
              </a:pPr>
              <a:r>
                <a:rPr lang="zh-CN" altLang="en-US" b="1" dirty="0">
                  <a:solidFill>
                    <a:schemeClr val="bg1"/>
                  </a:solidFill>
                  <a:ea typeface="黑体" panose="02010609060101010101" pitchFamily="2" charset="-122"/>
                </a:rPr>
                <a:t>源程序</a:t>
              </a:r>
              <a:endParaRPr lang="zh-CN" altLang="en-US" b="1" dirty="0">
                <a:solidFill>
                  <a:schemeClr val="bg1"/>
                </a:solidFill>
                <a:ea typeface="黑体" panose="02010609060101010101" pitchFamily="2" charset="-122"/>
              </a:endParaRPr>
            </a:p>
          </p:txBody>
        </p:sp>
        <p:sp>
          <p:nvSpPr>
            <p:cNvPr id="54" name="椭圆 53"/>
            <p:cNvSpPr/>
            <p:nvPr/>
          </p:nvSpPr>
          <p:spPr bwMode="auto">
            <a:xfrm>
              <a:off x="3786188" y="1857375"/>
              <a:ext cx="336550" cy="363538"/>
            </a:xfrm>
            <a:prstGeom prst="ellipse">
              <a:avLst/>
            </a:prstGeom>
            <a:grpFill/>
            <a:ln>
              <a:noFill/>
              <a:headEnd type="none" w="med" len="med"/>
              <a:tailEnd type="none" w="med" len="med"/>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sz="2000" b="1" dirty="0">
                  <a:solidFill>
                    <a:schemeClr val="bg1"/>
                  </a:solidFill>
                  <a:effectLst>
                    <a:outerShdw blurRad="38100" dist="38100" dir="2700000" algn="tl">
                      <a:srgbClr val="000000">
                        <a:alpha val="43137"/>
                      </a:srgbClr>
                    </a:outerShdw>
                  </a:effectLst>
                  <a:ea typeface="方正准圆繁体" pitchFamily="2" charset="-122"/>
                </a:rPr>
                <a:t>3</a:t>
              </a:r>
              <a:endParaRPr lang="zh-CN" altLang="en-US" sz="2000" b="1" dirty="0">
                <a:solidFill>
                  <a:schemeClr val="bg1"/>
                </a:solidFill>
                <a:effectLst>
                  <a:outerShdw blurRad="38100" dist="38100" dir="2700000" algn="tl">
                    <a:srgbClr val="000000">
                      <a:alpha val="43137"/>
                    </a:srgbClr>
                  </a:outerShdw>
                </a:effectLst>
                <a:ea typeface="方正准圆繁体" pitchFamily="2" charset="-122"/>
              </a:endParaRPr>
            </a:p>
          </p:txBody>
        </p:sp>
      </p:grpSp>
      <p:grpSp>
        <p:nvGrpSpPr>
          <p:cNvPr id="6" name="组合 30"/>
          <p:cNvGrpSpPr/>
          <p:nvPr/>
        </p:nvGrpSpPr>
        <p:grpSpPr bwMode="auto">
          <a:xfrm>
            <a:off x="1619250" y="5789613"/>
            <a:ext cx="5716588" cy="428625"/>
            <a:chOff x="3143240" y="5143512"/>
            <a:chExt cx="5716329" cy="428628"/>
          </a:xfrm>
        </p:grpSpPr>
        <p:sp>
          <p:nvSpPr>
            <p:cNvPr id="32" name="圆角矩形 3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3" name="圆角矩形 32"/>
            <p:cNvSpPr/>
            <p:nvPr/>
          </p:nvSpPr>
          <p:spPr bwMode="auto">
            <a:xfrm>
              <a:off x="3714743" y="5143512"/>
              <a:ext cx="514482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45075" name="Picture 8" descr="说话气泡new"/>
            <p:cNvPicPr>
              <a:picLocks noChangeAspect="1" noChangeArrowheads="1"/>
            </p:cNvPicPr>
            <p:nvPr/>
          </p:nvPicPr>
          <p:blipFill>
            <a:blip r:embed="rId1"/>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36" name="TextBox 35"/>
            <p:cNvSpPr txBox="1"/>
            <p:nvPr/>
          </p:nvSpPr>
          <p:spPr bwMode="auto">
            <a:xfrm>
              <a:off x="3675029" y="5187962"/>
              <a:ext cx="5108344"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5</a:t>
              </a:r>
              <a:r>
                <a:rPr lang="zh-CN" altLang="en-US" sz="1600" b="1" spc="300" dirty="0">
                  <a:solidFill>
                    <a:srgbClr val="FBFFFE"/>
                  </a:solidFill>
                  <a:latin typeface="微软雅黑" panose="020B0503020204020204" pitchFamily="34" charset="-122"/>
                  <a:ea typeface="微软雅黑" panose="020B0503020204020204" pitchFamily="34" charset="-122"/>
                </a:rPr>
                <a:t>： 使用</a:t>
              </a:r>
              <a:r>
                <a:rPr lang="en-US" altLang="zh-CN" sz="1600" b="1" spc="300" dirty="0" err="1">
                  <a:solidFill>
                    <a:srgbClr val="FBFFFE"/>
                  </a:solidFill>
                  <a:latin typeface="微软雅黑" panose="020B0503020204020204" pitchFamily="34" charset="-122"/>
                  <a:ea typeface="微软雅黑" panose="020B0503020204020204" pitchFamily="34" charset="-122"/>
                </a:rPr>
                <a:t>MyEclipse</a:t>
              </a:r>
              <a:r>
                <a:rPr lang="zh-CN" altLang="en-US" sz="1600" b="1" spc="300" dirty="0">
                  <a:solidFill>
                    <a:srgbClr val="FBFFFE"/>
                  </a:solidFill>
                  <a:latin typeface="微软雅黑" panose="020B0503020204020204" pitchFamily="34" charset="-122"/>
                  <a:ea typeface="微软雅黑" panose="020B0503020204020204" pitchFamily="34" charset="-122"/>
                </a:rPr>
                <a:t>开发</a:t>
              </a:r>
              <a:r>
                <a:rPr lang="en-US" altLang="zh-CN" sz="1600" b="1" spc="300" dirty="0">
                  <a:solidFill>
                    <a:srgbClr val="FBFFFE"/>
                  </a:solidFill>
                  <a:latin typeface="微软雅黑" panose="020B0503020204020204" pitchFamily="34" charset="-122"/>
                  <a:ea typeface="微软雅黑" panose="020B0503020204020204" pitchFamily="34" charset="-122"/>
                </a:rPr>
                <a:t>Java</a:t>
              </a:r>
              <a:r>
                <a:rPr lang="zh-CN" altLang="en-US" sz="1600" b="1" spc="300" dirty="0">
                  <a:solidFill>
                    <a:srgbClr val="FBFFFE"/>
                  </a:solidFill>
                  <a:latin typeface="微软雅黑" panose="020B0503020204020204" pitchFamily="34" charset="-122"/>
                  <a:ea typeface="微软雅黑" panose="020B0503020204020204" pitchFamily="34" charset="-122"/>
                </a:rPr>
                <a:t>程序</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7" name="灯片编号占位符 6"/>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7779">
                                            <p:txEl>
                                              <p:pRg st="3" end="3"/>
                                            </p:txEl>
                                          </p:spTgt>
                                        </p:tgtEl>
                                        <p:attrNameLst>
                                          <p:attrName>style.visibility</p:attrName>
                                        </p:attrNameLst>
                                      </p:cBhvr>
                                      <p:to>
                                        <p:strVal val="visible"/>
                                      </p:to>
                                    </p:set>
                                    <p:animEffect transition="in" filter="wipe(left)">
                                      <p:cBhvr>
                                        <p:cTn id="7" dur="500"/>
                                        <p:tgtEl>
                                          <p:spTgt spid="587779">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idx="1"/>
          </p:nvPr>
        </p:nvSpPr>
        <p:spPr>
          <a:xfrm>
            <a:off x="784225" y="1214438"/>
            <a:ext cx="7645400" cy="5143500"/>
          </a:xfrm>
        </p:spPr>
        <p:txBody>
          <a:bodyPr/>
          <a:lstStyle/>
          <a:p>
            <a:pPr eaLnBrk="1" hangingPunct="1">
              <a:defRPr/>
            </a:pPr>
            <a:r>
              <a:rPr lang="zh-CN" altLang="en-US" dirty="0" smtClean="0"/>
              <a:t>包资源管理器</a:t>
            </a:r>
            <a:endParaRPr lang="zh-CN" altLang="en-US" dirty="0" smtClean="0"/>
          </a:p>
          <a:p>
            <a:pPr lvl="1" eaLnBrk="1" hangingPunct="1">
              <a:defRPr/>
            </a:pPr>
            <a:r>
              <a:rPr lang="zh-CN" altLang="en-US" dirty="0" smtClean="0"/>
              <a:t>用包组织</a:t>
            </a:r>
            <a:r>
              <a:rPr lang="en-US" altLang="zh-CN" dirty="0" smtClean="0"/>
              <a:t>Java</a:t>
            </a:r>
            <a:r>
              <a:rPr lang="zh-CN" altLang="en-US" dirty="0" smtClean="0"/>
              <a:t>源文件，类似于文件夹</a:t>
            </a:r>
            <a:endParaRPr lang="zh-CN" altLang="en-US" dirty="0" smtClean="0"/>
          </a:p>
          <a:p>
            <a:pPr lvl="1" eaLnBrk="1" hangingPunct="1">
              <a:defRPr/>
            </a:pPr>
            <a:r>
              <a:rPr lang="zh-CN" altLang="en-US" dirty="0" smtClean="0"/>
              <a:t>选择菜单“</a:t>
            </a:r>
            <a:r>
              <a:rPr lang="en-US" altLang="zh-CN" dirty="0" smtClean="0"/>
              <a:t>Window</a:t>
            </a:r>
            <a:r>
              <a:rPr lang="zh-CN" altLang="en-US" dirty="0" smtClean="0"/>
              <a:t>→</a:t>
            </a:r>
            <a:r>
              <a:rPr lang="en-US" altLang="zh-CN" dirty="0" smtClean="0"/>
              <a:t>Show View</a:t>
            </a:r>
            <a:r>
              <a:rPr lang="zh-CN" altLang="en-US" dirty="0" smtClean="0"/>
              <a:t>→</a:t>
            </a:r>
            <a:r>
              <a:rPr lang="en-US" altLang="zh-CN" dirty="0" smtClean="0"/>
              <a:t>Package Explorer</a:t>
            </a:r>
            <a:r>
              <a:rPr lang="zh-CN" altLang="en-US" dirty="0" smtClean="0"/>
              <a:t>”打开</a:t>
            </a:r>
            <a:endParaRPr lang="zh-CN" altLang="en-US" dirty="0" smtClean="0"/>
          </a:p>
          <a:p>
            <a:pPr lvl="1" eaLnBrk="1" hangingPunct="1">
              <a:defRPr/>
            </a:pPr>
            <a:endParaRPr lang="zh-CN" altLang="en-US" dirty="0" smtClean="0"/>
          </a:p>
          <a:p>
            <a:pPr eaLnBrk="1" hangingPunct="1">
              <a:defRPr/>
            </a:pPr>
            <a:endParaRPr lang="en-GB" altLang="zh-CN" dirty="0"/>
          </a:p>
        </p:txBody>
      </p:sp>
      <p:pic>
        <p:nvPicPr>
          <p:cNvPr id="15" name="图片 14" descr="图1.26.png"/>
          <p:cNvPicPr>
            <a:picLocks noChangeAspect="1"/>
          </p:cNvPicPr>
          <p:nvPr/>
        </p:nvPicPr>
        <p:blipFill>
          <a:blip r:embed="rId1"/>
          <a:stretch>
            <a:fillRect/>
          </a:stretch>
        </p:blipFill>
        <p:spPr>
          <a:xfrm>
            <a:off x="2000232" y="3071810"/>
            <a:ext cx="4764714" cy="2357454"/>
          </a:xfrm>
          <a:prstGeom prst="rect">
            <a:avLst/>
          </a:prstGeom>
        </p:spPr>
      </p:pic>
      <p:sp>
        <p:nvSpPr>
          <p:cNvPr id="46083" name="Rectangle 8"/>
          <p:cNvSpPr>
            <a:spLocks noGrp="1" noChangeArrowheads="1"/>
          </p:cNvSpPr>
          <p:nvPr>
            <p:ph type="title"/>
          </p:nvPr>
        </p:nvSpPr>
        <p:spPr>
          <a:xfrm>
            <a:off x="5003800" y="285750"/>
            <a:ext cx="3960813" cy="523875"/>
          </a:xfrm>
        </p:spPr>
        <p:txBody>
          <a:bodyPr/>
          <a:lstStyle/>
          <a:p>
            <a:pPr eaLnBrk="1" hangingPunct="1"/>
            <a:r>
              <a:rPr lang="en-GB" altLang="zh-CN" smtClean="0">
                <a:solidFill>
                  <a:srgbClr val="121F55"/>
                </a:solidFill>
              </a:rPr>
              <a:t>Java</a:t>
            </a:r>
            <a:r>
              <a:rPr altLang="en-GB" smtClean="0">
                <a:solidFill>
                  <a:srgbClr val="121F55"/>
                </a:solidFill>
              </a:rPr>
              <a:t>项目组织结构</a:t>
            </a:r>
            <a:r>
              <a:rPr lang="en-GB" altLang="zh-CN" smtClean="0">
                <a:solidFill>
                  <a:srgbClr val="121F55"/>
                </a:solidFill>
              </a:rPr>
              <a:t>2-1</a:t>
            </a:r>
            <a:endParaRPr smtClean="0">
              <a:solidFill>
                <a:srgbClr val="121F55"/>
              </a:solidFill>
            </a:endParaRPr>
          </a:p>
        </p:txBody>
      </p:sp>
      <p:sp>
        <p:nvSpPr>
          <p:cNvPr id="579589" name="AutoShape 5"/>
          <p:cNvSpPr>
            <a:spLocks noChangeArrowheads="1"/>
          </p:cNvSpPr>
          <p:nvPr/>
        </p:nvSpPr>
        <p:spPr bwMode="gray">
          <a:xfrm>
            <a:off x="2792413" y="5213367"/>
            <a:ext cx="3014662" cy="715963"/>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algn="ctr">
              <a:defRPr/>
            </a:pPr>
            <a:r>
              <a:rPr lang="en-GB" altLang="zh-CN" b="1" dirty="0">
                <a:solidFill>
                  <a:schemeClr val="bg1"/>
                </a:solidFill>
                <a:latin typeface="+mn-ea"/>
                <a:ea typeface="+mn-ea"/>
              </a:rPr>
              <a:t>JRE</a:t>
            </a:r>
            <a:r>
              <a:rPr lang="zh-CN" altLang="en-GB" b="1" dirty="0">
                <a:solidFill>
                  <a:schemeClr val="bg1"/>
                </a:solidFill>
                <a:latin typeface="+mn-ea"/>
                <a:ea typeface="+mn-ea"/>
              </a:rPr>
              <a:t>系统库目录：存放程序</a:t>
            </a:r>
            <a:endParaRPr lang="zh-CN" altLang="en-GB" b="1" dirty="0">
              <a:solidFill>
                <a:schemeClr val="bg1"/>
              </a:solidFill>
              <a:latin typeface="+mn-ea"/>
              <a:ea typeface="+mn-ea"/>
            </a:endParaRPr>
          </a:p>
          <a:p>
            <a:pPr algn="ctr">
              <a:defRPr/>
            </a:pPr>
            <a:r>
              <a:rPr lang="zh-CN" altLang="en-GB" b="1" dirty="0">
                <a:solidFill>
                  <a:schemeClr val="bg1"/>
                </a:solidFill>
                <a:latin typeface="+mn-ea"/>
                <a:ea typeface="+mn-ea"/>
              </a:rPr>
              <a:t>运行必须的系统库文件</a:t>
            </a:r>
            <a:endParaRPr lang="zh-CN" altLang="en-US" b="1" dirty="0">
              <a:solidFill>
                <a:schemeClr val="bg1"/>
              </a:solidFill>
              <a:latin typeface="+mn-ea"/>
              <a:ea typeface="+mn-ea"/>
            </a:endParaRPr>
          </a:p>
        </p:txBody>
      </p:sp>
      <p:sp>
        <p:nvSpPr>
          <p:cNvPr id="579598" name="AutoShape 14"/>
          <p:cNvSpPr>
            <a:spLocks noChangeArrowheads="1"/>
          </p:cNvSpPr>
          <p:nvPr/>
        </p:nvSpPr>
        <p:spPr bwMode="gray">
          <a:xfrm>
            <a:off x="4679950" y="3663954"/>
            <a:ext cx="2882900"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algn="ctr">
              <a:defRPr/>
            </a:pPr>
            <a:r>
              <a:rPr lang="en-GB" altLang="zh-CN" b="1" dirty="0" err="1">
                <a:solidFill>
                  <a:schemeClr val="bg1"/>
                </a:solidFill>
                <a:latin typeface="+mn-ea"/>
                <a:ea typeface="+mn-ea"/>
              </a:rPr>
              <a:t>src</a:t>
            </a:r>
            <a:r>
              <a:rPr lang="zh-CN" altLang="en-GB" b="1" dirty="0">
                <a:solidFill>
                  <a:schemeClr val="bg1"/>
                </a:solidFill>
                <a:latin typeface="+mn-ea"/>
                <a:ea typeface="+mn-ea"/>
              </a:rPr>
              <a:t>目录：存放包和源文件</a:t>
            </a:r>
            <a:endParaRPr lang="zh-CN" altLang="en-US" b="1" dirty="0">
              <a:solidFill>
                <a:schemeClr val="bg1"/>
              </a:solidFill>
              <a:latin typeface="+mn-ea"/>
              <a:ea typeface="+mn-ea"/>
            </a:endParaRPr>
          </a:p>
        </p:txBody>
      </p:sp>
      <p:cxnSp>
        <p:nvCxnSpPr>
          <p:cNvPr id="18" name="直接箭头连接符 17"/>
          <p:cNvCxnSpPr/>
          <p:nvPr/>
        </p:nvCxnSpPr>
        <p:spPr>
          <a:xfrm>
            <a:off x="3428992" y="4929198"/>
            <a:ext cx="427834"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2" name="直接箭头连接符 21"/>
          <p:cNvCxnSpPr/>
          <p:nvPr/>
        </p:nvCxnSpPr>
        <p:spPr>
          <a:xfrm rot="10800000" flipH="1">
            <a:off x="3544904" y="3928272"/>
            <a:ext cx="1027096" cy="79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46089" name="组合 16"/>
          <p:cNvGrpSpPr/>
          <p:nvPr/>
        </p:nvGrpSpPr>
        <p:grpSpPr bwMode="auto">
          <a:xfrm>
            <a:off x="1914525" y="6175375"/>
            <a:ext cx="4572000" cy="428625"/>
            <a:chOff x="3143240" y="5143512"/>
            <a:chExt cx="4572032" cy="428628"/>
          </a:xfrm>
        </p:grpSpPr>
        <p:sp>
          <p:nvSpPr>
            <p:cNvPr id="25" name="圆角矩形 2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6" name="圆角矩形 2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46097"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8" name="TextBox 27"/>
            <p:cNvSpPr txBox="1"/>
            <p:nvPr/>
          </p:nvSpPr>
          <p:spPr bwMode="auto">
            <a:xfrm>
              <a:off x="3833808" y="5187962"/>
              <a:ext cx="385447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 </a:t>
              </a:r>
              <a:r>
                <a:rPr lang="en-US" altLang="zh-CN" sz="1600" b="1" spc="300" dirty="0" err="1">
                  <a:solidFill>
                    <a:srgbClr val="FBFFFE"/>
                  </a:solidFill>
                  <a:latin typeface="微软雅黑" panose="020B0503020204020204" pitchFamily="34" charset="-122"/>
                  <a:ea typeface="微软雅黑" panose="020B0503020204020204" pitchFamily="34" charset="-122"/>
                </a:rPr>
                <a:t>MyEclipse</a:t>
              </a:r>
              <a:r>
                <a:rPr lang="zh-CN" altLang="en-US" sz="1600" b="1" spc="300" dirty="0">
                  <a:solidFill>
                    <a:srgbClr val="FBFFFE"/>
                  </a:solidFill>
                  <a:latin typeface="微软雅黑" panose="020B0503020204020204" pitchFamily="34" charset="-122"/>
                  <a:ea typeface="微软雅黑" panose="020B0503020204020204" pitchFamily="34" charset="-122"/>
                </a:rPr>
                <a:t>包资源管理器</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79598"/>
                                        </p:tgtEl>
                                        <p:attrNameLst>
                                          <p:attrName>style.visibility</p:attrName>
                                        </p:attrNameLst>
                                      </p:cBhvr>
                                      <p:to>
                                        <p:strVal val="visible"/>
                                      </p:to>
                                    </p:set>
                                    <p:animEffect transition="in" filter="wipe(left)">
                                      <p:cBhvr>
                                        <p:cTn id="11" dur="500"/>
                                        <p:tgtEl>
                                          <p:spTgt spid="57959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579589"/>
                                        </p:tgtEl>
                                        <p:attrNameLst>
                                          <p:attrName>style.visibility</p:attrName>
                                        </p:attrNameLst>
                                      </p:cBhvr>
                                      <p:to>
                                        <p:strVal val="visible"/>
                                      </p:to>
                                    </p:set>
                                    <p:animEffect transition="in" filter="wipe(up)">
                                      <p:cBhvr>
                                        <p:cTn id="19" dur="500"/>
                                        <p:tgtEl>
                                          <p:spTgt spid="579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9" grpId="0" animBg="1"/>
      <p:bldP spid="57959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图片 12" descr="导航器.TIF"/>
          <p:cNvPicPr>
            <a:picLocks noChangeAspect="1"/>
          </p:cNvPicPr>
          <p:nvPr/>
        </p:nvPicPr>
        <p:blipFill>
          <a:blip r:embed="rId1"/>
          <a:srcRect/>
          <a:stretch>
            <a:fillRect/>
          </a:stretch>
        </p:blipFill>
        <p:spPr bwMode="auto">
          <a:xfrm>
            <a:off x="1285875" y="2767013"/>
            <a:ext cx="2928938" cy="2947987"/>
          </a:xfrm>
          <a:prstGeom prst="rect">
            <a:avLst/>
          </a:prstGeom>
          <a:noFill/>
          <a:ln w="9525">
            <a:noFill/>
            <a:miter lim="800000"/>
            <a:headEnd/>
            <a:tailEnd/>
          </a:ln>
        </p:spPr>
      </p:pic>
      <p:sp>
        <p:nvSpPr>
          <p:cNvPr id="47107" name="Rectangle 10"/>
          <p:cNvSpPr>
            <a:spLocks noGrp="1" noChangeArrowheads="1"/>
          </p:cNvSpPr>
          <p:nvPr>
            <p:ph type="title"/>
          </p:nvPr>
        </p:nvSpPr>
        <p:spPr>
          <a:xfrm>
            <a:off x="5262563" y="285750"/>
            <a:ext cx="3702050" cy="523875"/>
          </a:xfrm>
        </p:spPr>
        <p:txBody>
          <a:bodyPr/>
          <a:lstStyle/>
          <a:p>
            <a:pPr eaLnBrk="1" hangingPunct="1"/>
            <a:r>
              <a:rPr lang="en-GB" altLang="zh-CN" smtClean="0">
                <a:solidFill>
                  <a:srgbClr val="121F55"/>
                </a:solidFill>
              </a:rPr>
              <a:t>Java</a:t>
            </a:r>
            <a:r>
              <a:rPr altLang="en-GB" smtClean="0">
                <a:solidFill>
                  <a:srgbClr val="121F55"/>
                </a:solidFill>
              </a:rPr>
              <a:t>项目组织结构</a:t>
            </a:r>
            <a:r>
              <a:rPr lang="en-GB" altLang="zh-CN" smtClean="0">
                <a:solidFill>
                  <a:srgbClr val="121F55"/>
                </a:solidFill>
              </a:rPr>
              <a:t>2-2</a:t>
            </a:r>
            <a:endParaRPr smtClean="0">
              <a:solidFill>
                <a:srgbClr val="121F55"/>
              </a:solidFill>
            </a:endParaRPr>
          </a:p>
        </p:txBody>
      </p:sp>
      <p:sp>
        <p:nvSpPr>
          <p:cNvPr id="580611" name="Rectangle 3"/>
          <p:cNvSpPr>
            <a:spLocks noGrp="1" noChangeArrowheads="1"/>
          </p:cNvSpPr>
          <p:nvPr>
            <p:ph idx="1"/>
          </p:nvPr>
        </p:nvSpPr>
        <p:spPr>
          <a:xfrm>
            <a:off x="784225" y="1214438"/>
            <a:ext cx="7645400" cy="5143500"/>
          </a:xfrm>
        </p:spPr>
        <p:txBody>
          <a:bodyPr/>
          <a:lstStyle/>
          <a:p>
            <a:pPr eaLnBrk="1" hangingPunct="1">
              <a:defRPr/>
            </a:pPr>
            <a:r>
              <a:rPr lang="zh-CN" altLang="en-US" smtClean="0"/>
              <a:t>导航器</a:t>
            </a:r>
            <a:endParaRPr lang="zh-CN" altLang="en-US" smtClean="0"/>
          </a:p>
          <a:p>
            <a:pPr lvl="1" eaLnBrk="1" hangingPunct="1">
              <a:defRPr/>
            </a:pPr>
            <a:r>
              <a:rPr lang="zh-CN" altLang="en-US" smtClean="0"/>
              <a:t>类似于</a:t>
            </a:r>
            <a:r>
              <a:rPr lang="en-US" altLang="zh-CN" smtClean="0"/>
              <a:t>Windows</a:t>
            </a:r>
            <a:r>
              <a:rPr lang="zh-CN" altLang="en-US" smtClean="0"/>
              <a:t>中的资源管理器</a:t>
            </a:r>
            <a:endParaRPr lang="zh-CN" altLang="en-US" smtClean="0"/>
          </a:p>
          <a:p>
            <a:pPr lvl="1" eaLnBrk="1" hangingPunct="1">
              <a:defRPr/>
            </a:pPr>
            <a:r>
              <a:rPr lang="zh-CN" altLang="en-US" smtClean="0"/>
              <a:t>选择菜单“</a:t>
            </a:r>
            <a:r>
              <a:rPr lang="en-US" altLang="zh-CN" smtClean="0"/>
              <a:t>Window </a:t>
            </a:r>
            <a:r>
              <a:rPr lang="zh-CN" altLang="en-US" smtClean="0"/>
              <a:t>→ </a:t>
            </a:r>
            <a:r>
              <a:rPr lang="en-US" altLang="zh-CN" smtClean="0"/>
              <a:t>Show View </a:t>
            </a:r>
            <a:r>
              <a:rPr lang="zh-CN" altLang="en-US" smtClean="0"/>
              <a:t>→ </a:t>
            </a:r>
            <a:r>
              <a:rPr lang="en-US" altLang="zh-CN" smtClean="0"/>
              <a:t>Navigator</a:t>
            </a:r>
            <a:r>
              <a:rPr lang="zh-CN" altLang="en-US" smtClean="0"/>
              <a:t>”</a:t>
            </a:r>
            <a:endParaRPr lang="zh-CN" altLang="en-US" dirty="0"/>
          </a:p>
        </p:txBody>
      </p:sp>
      <p:sp>
        <p:nvSpPr>
          <p:cNvPr id="580613" name="AutoShape 5"/>
          <p:cNvSpPr>
            <a:spLocks noChangeArrowheads="1"/>
          </p:cNvSpPr>
          <p:nvPr/>
        </p:nvSpPr>
        <p:spPr bwMode="gray">
          <a:xfrm>
            <a:off x="3563938" y="3252788"/>
            <a:ext cx="2346325" cy="714375"/>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algn="ctr">
              <a:defRPr/>
            </a:pPr>
            <a:r>
              <a:rPr lang="en-GB" altLang="zh-CN" b="1" dirty="0">
                <a:solidFill>
                  <a:schemeClr val="bg1"/>
                </a:solidFill>
                <a:latin typeface="+mn-ea"/>
                <a:ea typeface="+mn-ea"/>
              </a:rPr>
              <a:t> bin</a:t>
            </a:r>
            <a:r>
              <a:rPr lang="zh-CN" altLang="en-GB" b="1" dirty="0">
                <a:solidFill>
                  <a:schemeClr val="bg1"/>
                </a:solidFill>
                <a:latin typeface="+mn-ea"/>
                <a:ea typeface="+mn-ea"/>
              </a:rPr>
              <a:t>目录：存放可执</a:t>
            </a:r>
            <a:endParaRPr lang="zh-CN" altLang="en-GB" b="1" dirty="0">
              <a:solidFill>
                <a:schemeClr val="bg1"/>
              </a:solidFill>
              <a:latin typeface="+mn-ea"/>
              <a:ea typeface="+mn-ea"/>
            </a:endParaRPr>
          </a:p>
          <a:p>
            <a:pPr algn="ctr">
              <a:defRPr/>
            </a:pPr>
            <a:r>
              <a:rPr lang="zh-CN" altLang="en-GB" b="1" dirty="0">
                <a:solidFill>
                  <a:schemeClr val="bg1"/>
                </a:solidFill>
                <a:latin typeface="+mn-ea"/>
                <a:ea typeface="+mn-ea"/>
              </a:rPr>
              <a:t>行的字节码文件</a:t>
            </a:r>
            <a:endParaRPr lang="zh-CN" altLang="en-US" b="1" dirty="0">
              <a:solidFill>
                <a:schemeClr val="bg1"/>
              </a:solidFill>
              <a:latin typeface="+mn-ea"/>
              <a:ea typeface="+mn-ea"/>
            </a:endParaRPr>
          </a:p>
        </p:txBody>
      </p:sp>
      <p:sp>
        <p:nvSpPr>
          <p:cNvPr id="580614" name="AutoShape 6"/>
          <p:cNvSpPr>
            <a:spLocks noChangeArrowheads="1"/>
          </p:cNvSpPr>
          <p:nvPr/>
        </p:nvSpPr>
        <p:spPr bwMode="gray">
          <a:xfrm>
            <a:off x="3759200" y="4149725"/>
            <a:ext cx="3008313" cy="407988"/>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algn="ctr">
              <a:defRPr/>
            </a:pPr>
            <a:r>
              <a:rPr lang="zh-CN" altLang="en-US" b="1">
                <a:solidFill>
                  <a:schemeClr val="bg1"/>
                </a:solidFill>
                <a:latin typeface="+mn-ea"/>
                <a:ea typeface="+mn-ea"/>
              </a:rPr>
              <a:t> </a:t>
            </a:r>
            <a:r>
              <a:rPr lang="en-US" altLang="zh-CN" b="1">
                <a:solidFill>
                  <a:schemeClr val="bg1"/>
                </a:solidFill>
                <a:latin typeface="+mn-ea"/>
                <a:ea typeface="+mn-ea"/>
              </a:rPr>
              <a:t>src</a:t>
            </a:r>
            <a:r>
              <a:rPr lang="zh-CN" altLang="en-US" b="1">
                <a:solidFill>
                  <a:schemeClr val="bg1"/>
                </a:solidFill>
                <a:latin typeface="+mn-ea"/>
                <a:ea typeface="+mn-ea"/>
              </a:rPr>
              <a:t>目录：存放</a:t>
            </a:r>
            <a:r>
              <a:rPr lang="en-US" altLang="zh-CN" b="1">
                <a:solidFill>
                  <a:schemeClr val="bg1"/>
                </a:solidFill>
                <a:latin typeface="+mn-ea"/>
                <a:ea typeface="+mn-ea"/>
              </a:rPr>
              <a:t>Java</a:t>
            </a:r>
            <a:r>
              <a:rPr lang="zh-CN" altLang="en-US" b="1">
                <a:solidFill>
                  <a:schemeClr val="bg1"/>
                </a:solidFill>
                <a:latin typeface="+mn-ea"/>
                <a:ea typeface="+mn-ea"/>
              </a:rPr>
              <a:t>源文件</a:t>
            </a:r>
            <a:endParaRPr lang="zh-CN" altLang="en-US" b="1">
              <a:solidFill>
                <a:schemeClr val="bg1"/>
              </a:solidFill>
              <a:latin typeface="+mn-ea"/>
              <a:ea typeface="+mn-ea"/>
            </a:endParaRPr>
          </a:p>
        </p:txBody>
      </p:sp>
      <p:cxnSp>
        <p:nvCxnSpPr>
          <p:cNvPr id="18" name="直接箭头连接符 17"/>
          <p:cNvCxnSpPr/>
          <p:nvPr/>
        </p:nvCxnSpPr>
        <p:spPr>
          <a:xfrm>
            <a:off x="2285984" y="3571876"/>
            <a:ext cx="1214446"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0" name="直接箭头连接符 19"/>
          <p:cNvCxnSpPr/>
          <p:nvPr/>
        </p:nvCxnSpPr>
        <p:spPr>
          <a:xfrm rot="10800000" flipH="1">
            <a:off x="2428861" y="4357694"/>
            <a:ext cx="1214446" cy="237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47113" name="组合 16"/>
          <p:cNvGrpSpPr/>
          <p:nvPr/>
        </p:nvGrpSpPr>
        <p:grpSpPr bwMode="auto">
          <a:xfrm>
            <a:off x="2424113" y="5792788"/>
            <a:ext cx="4572000" cy="428625"/>
            <a:chOff x="3143240" y="5143512"/>
            <a:chExt cx="4572032" cy="428628"/>
          </a:xfrm>
        </p:grpSpPr>
        <p:sp>
          <p:nvSpPr>
            <p:cNvPr id="24" name="圆角矩形 2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5" name="圆角矩形 2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47121"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7" name="TextBox 26"/>
            <p:cNvSpPr txBox="1"/>
            <p:nvPr/>
          </p:nvSpPr>
          <p:spPr bwMode="auto">
            <a:xfrm>
              <a:off x="4198934" y="5187962"/>
              <a:ext cx="3124222"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 </a:t>
              </a:r>
              <a:r>
                <a:rPr lang="en-US" altLang="zh-CN" sz="1600" b="1" spc="300" dirty="0" err="1">
                  <a:solidFill>
                    <a:srgbClr val="FBFFFE"/>
                  </a:solidFill>
                  <a:latin typeface="微软雅黑" panose="020B0503020204020204" pitchFamily="34" charset="-122"/>
                  <a:ea typeface="微软雅黑" panose="020B0503020204020204" pitchFamily="34" charset="-122"/>
                </a:rPr>
                <a:t>MyEclipse</a:t>
              </a:r>
              <a:r>
                <a:rPr lang="zh-CN" altLang="en-US" sz="1600" b="1" spc="300" dirty="0">
                  <a:solidFill>
                    <a:srgbClr val="FBFFFE"/>
                  </a:solidFill>
                  <a:latin typeface="微软雅黑" panose="020B0503020204020204" pitchFamily="34" charset="-122"/>
                  <a:ea typeface="微软雅黑" panose="020B0503020204020204" pitchFamily="34" charset="-122"/>
                </a:rPr>
                <a:t>导航器</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0613"/>
                                        </p:tgtEl>
                                        <p:attrNameLst>
                                          <p:attrName>style.visibility</p:attrName>
                                        </p:attrNameLst>
                                      </p:cBhvr>
                                      <p:to>
                                        <p:strVal val="visible"/>
                                      </p:to>
                                    </p:set>
                                    <p:animEffect transition="in" filter="wipe(left)">
                                      <p:cBhvr>
                                        <p:cTn id="11" dur="500"/>
                                        <p:tgtEl>
                                          <p:spTgt spid="5806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80614"/>
                                        </p:tgtEl>
                                        <p:attrNameLst>
                                          <p:attrName>style.visibility</p:attrName>
                                        </p:attrNameLst>
                                      </p:cBhvr>
                                      <p:to>
                                        <p:strVal val="visible"/>
                                      </p:to>
                                    </p:set>
                                    <p:animEffect transition="in" filter="wipe(left)">
                                      <p:cBhvr>
                                        <p:cTn id="19" dur="500"/>
                                        <p:tgtEl>
                                          <p:spTgt spid="580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29" name="AutoShape 13"/>
          <p:cNvSpPr>
            <a:spLocks noChangeArrowheads="1"/>
          </p:cNvSpPr>
          <p:nvPr/>
        </p:nvSpPr>
        <p:spPr bwMode="auto">
          <a:xfrm>
            <a:off x="684213" y="2349500"/>
            <a:ext cx="7388225" cy="1892300"/>
          </a:xfrm>
          <a:prstGeom prst="roundRect">
            <a:avLst>
              <a:gd name="adj" fmla="val 234"/>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public class </a:t>
            </a:r>
            <a:r>
              <a:rPr lang="en-US" altLang="zh-CN" b="1" dirty="0" err="1">
                <a:solidFill>
                  <a:schemeClr val="accent5">
                    <a:lumMod val="10000"/>
                  </a:schemeClr>
                </a:solidFill>
                <a:latin typeface="+mn-lt"/>
                <a:ea typeface="黑体" panose="02010609060101010101" pitchFamily="2" charset="-122"/>
              </a:rPr>
              <a:t>helloWorld</a:t>
            </a:r>
            <a:r>
              <a:rPr lang="en-US" altLang="zh-CN" b="1" dirty="0">
                <a:solidFill>
                  <a:schemeClr val="accent5">
                    <a:lumMod val="10000"/>
                  </a:schemeClr>
                </a:solidFill>
                <a:latin typeface="+mn-lt"/>
                <a:ea typeface="黑体" panose="02010609060101010101" pitchFamily="2" charset="-122"/>
              </a:rPr>
              <a:t> { //</a:t>
            </a:r>
            <a:r>
              <a:rPr lang="zh-CN" altLang="en-US" b="1" dirty="0">
                <a:solidFill>
                  <a:schemeClr val="accent5">
                    <a:lumMod val="10000"/>
                  </a:schemeClr>
                </a:solidFill>
                <a:latin typeface="+mn-lt"/>
                <a:ea typeface="黑体" panose="02010609060101010101" pitchFamily="2" charset="-122"/>
              </a:rPr>
              <a:t>源文件名为</a:t>
            </a:r>
            <a:r>
              <a:rPr lang="en-US" altLang="zh-CN" b="1" dirty="0">
                <a:solidFill>
                  <a:schemeClr val="accent5">
                    <a:lumMod val="10000"/>
                  </a:schemeClr>
                </a:solidFill>
                <a:latin typeface="+mn-lt"/>
                <a:ea typeface="黑体" panose="02010609060101010101" pitchFamily="2" charset="-122"/>
              </a:rPr>
              <a:t>HelloWorld.java</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public static void  main (String[ ] </a:t>
            </a:r>
            <a:r>
              <a:rPr lang="en-US" altLang="zh-CN" b="1" dirty="0" err="1">
                <a:solidFill>
                  <a:schemeClr val="accent5">
                    <a:lumMod val="10000"/>
                  </a:schemeClr>
                </a:solidFill>
                <a:latin typeface="+mn-lt"/>
                <a:ea typeface="黑体" panose="02010609060101010101" pitchFamily="2" charset="-122"/>
              </a:rPr>
              <a:t>args</a:t>
            </a:r>
            <a:r>
              <a:rPr lang="en-US" altLang="zh-CN" b="1" dirty="0">
                <a:solidFill>
                  <a:schemeClr val="accent5">
                    <a:lumMod val="10000"/>
                  </a:schemeClr>
                </a:solidFill>
                <a:latin typeface="+mn-lt"/>
                <a:ea typeface="黑体" panose="02010609060101010101" pitchFamily="2" charset="-122"/>
              </a:rPr>
              <a:t>){  </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a:t>
            </a:r>
            <a:r>
              <a:rPr lang="en-US" altLang="zh-CN" b="1" dirty="0" err="1">
                <a:solidFill>
                  <a:schemeClr val="accent5">
                    <a:lumMod val="10000"/>
                  </a:schemeClr>
                </a:solidFill>
                <a:latin typeface="+mn-lt"/>
                <a:ea typeface="黑体" panose="02010609060101010101" pitchFamily="2" charset="-122"/>
              </a:rPr>
              <a:t>System.out.println</a:t>
            </a:r>
            <a:r>
              <a:rPr lang="en-US" altLang="zh-CN" b="1" dirty="0">
                <a:solidFill>
                  <a:schemeClr val="accent5">
                    <a:lumMod val="10000"/>
                  </a:schemeClr>
                </a:solidFill>
                <a:latin typeface="+mn-lt"/>
                <a:ea typeface="黑体" panose="02010609060101010101" pitchFamily="2" charset="-122"/>
              </a:rPr>
              <a:t>("</a:t>
            </a:r>
            <a:r>
              <a:rPr lang="zh-CN" altLang="en-US" b="1" dirty="0">
                <a:solidFill>
                  <a:schemeClr val="accent5">
                    <a:lumMod val="10000"/>
                  </a:schemeClr>
                </a:solidFill>
                <a:latin typeface="+mn-lt"/>
                <a:ea typeface="黑体" panose="02010609060101010101" pitchFamily="2" charset="-122"/>
              </a:rPr>
              <a:t>我的第一个</a:t>
            </a:r>
            <a:r>
              <a:rPr lang="en-US" altLang="zh-CN" b="1" dirty="0" err="1">
                <a:solidFill>
                  <a:schemeClr val="accent5">
                    <a:lumMod val="10000"/>
                  </a:schemeClr>
                </a:solidFill>
                <a:latin typeface="+mn-lt"/>
                <a:ea typeface="黑体" panose="02010609060101010101" pitchFamily="2" charset="-122"/>
              </a:rPr>
              <a:t>MyEclipse</a:t>
            </a:r>
            <a:r>
              <a:rPr lang="zh-CN" altLang="en-US" b="1" dirty="0">
                <a:solidFill>
                  <a:schemeClr val="accent5">
                    <a:lumMod val="10000"/>
                  </a:schemeClr>
                </a:solidFill>
                <a:latin typeface="+mn-lt"/>
                <a:ea typeface="黑体" panose="02010609060101010101" pitchFamily="2" charset="-122"/>
              </a:rPr>
              <a:t>小程序！</a:t>
            </a:r>
            <a:r>
              <a:rPr lang="en-US" altLang="zh-CN" b="1" dirty="0">
                <a:solidFill>
                  <a:schemeClr val="accent5">
                    <a:lumMod val="10000"/>
                  </a:schemeClr>
                </a:solidFill>
                <a:latin typeface="+mn-lt"/>
                <a:ea typeface="黑体" panose="02010609060101010101" pitchFamily="2" charset="-122"/>
              </a:rPr>
              <a:t>");</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a:t>
            </a:r>
            <a:endParaRPr lang="zh-CN" altLang="en-US" b="1" dirty="0">
              <a:solidFill>
                <a:schemeClr val="accent5">
                  <a:lumMod val="10000"/>
                </a:schemeClr>
              </a:solidFill>
              <a:latin typeface="+mn-lt"/>
              <a:ea typeface="黑体" panose="02010609060101010101" pitchFamily="2" charset="-122"/>
            </a:endParaRPr>
          </a:p>
        </p:txBody>
      </p:sp>
      <p:sp>
        <p:nvSpPr>
          <p:cNvPr id="572421" name="Rectangle 5"/>
          <p:cNvSpPr>
            <a:spLocks noChangeArrowheads="1"/>
          </p:cNvSpPr>
          <p:nvPr/>
        </p:nvSpPr>
        <p:spPr bwMode="auto">
          <a:xfrm>
            <a:off x="2071688" y="2357438"/>
            <a:ext cx="1285875" cy="431800"/>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72424" name="AutoShape 8"/>
          <p:cNvSpPr>
            <a:spLocks noChangeArrowheads="1"/>
          </p:cNvSpPr>
          <p:nvPr/>
        </p:nvSpPr>
        <p:spPr bwMode="auto">
          <a:xfrm>
            <a:off x="3489325" y="1700213"/>
            <a:ext cx="1146175" cy="407987"/>
          </a:xfrm>
          <a:prstGeom prst="wedgeRoundRectCallout">
            <a:avLst>
              <a:gd name="adj1" fmla="val 1872"/>
              <a:gd name="adj2" fmla="val 48604"/>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代码错误</a:t>
            </a:r>
            <a:endParaRPr lang="zh-CN" altLang="en-US" b="1" kern="0" dirty="0">
              <a:solidFill>
                <a:schemeClr val="bg1"/>
              </a:solidFill>
              <a:latin typeface="Arial" panose="020B0604020202020204"/>
              <a:ea typeface="黑体" panose="02010609060101010101" pitchFamily="2" charset="-122"/>
            </a:endParaRPr>
          </a:p>
        </p:txBody>
      </p:sp>
      <p:sp>
        <p:nvSpPr>
          <p:cNvPr id="48133" name="Rectangle 9"/>
          <p:cNvSpPr>
            <a:spLocks noGrp="1" noChangeArrowheads="1"/>
          </p:cNvSpPr>
          <p:nvPr>
            <p:ph type="title"/>
          </p:nvPr>
        </p:nvSpPr>
        <p:spPr>
          <a:xfrm>
            <a:off x="6659563" y="285750"/>
            <a:ext cx="2305050" cy="523875"/>
          </a:xfrm>
        </p:spPr>
        <p:txBody>
          <a:bodyPr/>
          <a:lstStyle/>
          <a:p>
            <a:pPr eaLnBrk="1" hangingPunct="1"/>
            <a:r>
              <a:rPr smtClean="0">
                <a:solidFill>
                  <a:srgbClr val="121F55"/>
                </a:solidFill>
              </a:rPr>
              <a:t>常见错误</a:t>
            </a:r>
            <a:r>
              <a:rPr lang="en-US" altLang="zh-CN" smtClean="0">
                <a:solidFill>
                  <a:srgbClr val="121F55"/>
                </a:solidFill>
              </a:rPr>
              <a:t>5-1</a:t>
            </a:r>
            <a:endParaRPr smtClean="0">
              <a:solidFill>
                <a:srgbClr val="121F55"/>
              </a:solidFill>
            </a:endParaRPr>
          </a:p>
        </p:txBody>
      </p:sp>
      <p:grpSp>
        <p:nvGrpSpPr>
          <p:cNvPr id="48134" name="组合 7"/>
          <p:cNvGrpSpPr/>
          <p:nvPr/>
        </p:nvGrpSpPr>
        <p:grpSpPr bwMode="auto">
          <a:xfrm>
            <a:off x="101600" y="857250"/>
            <a:ext cx="1470025" cy="400050"/>
            <a:chOff x="2962268" y="5103147"/>
            <a:chExt cx="1469411" cy="400110"/>
          </a:xfrm>
        </p:grpSpPr>
        <p:pic>
          <p:nvPicPr>
            <p:cNvPr id="48140"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0" name="TextBox 9"/>
            <p:cNvSpPr txBox="1"/>
            <p:nvPr/>
          </p:nvSpPr>
          <p:spPr>
            <a:xfrm>
              <a:off x="3214576" y="5103147"/>
              <a:ext cx="1217103" cy="40011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2" charset="-122"/>
                  <a:ea typeface="黑体" panose="02010609060101010101" pitchFamily="2" charset="-122"/>
                </a:rPr>
                <a:t>代码阅读</a:t>
              </a:r>
              <a:endParaRPr lang="zh-CN" altLang="en-US" sz="2000" b="1" dirty="0">
                <a:latin typeface="黑体" panose="02010609060101010101" pitchFamily="2" charset="-122"/>
                <a:ea typeface="黑体" panose="02010609060101010101" pitchFamily="2" charset="-122"/>
              </a:endParaRPr>
            </a:p>
          </p:txBody>
        </p:sp>
      </p:grpSp>
      <p:cxnSp>
        <p:nvCxnSpPr>
          <p:cNvPr id="14" name="直接箭头连接符 13"/>
          <p:cNvCxnSpPr/>
          <p:nvPr/>
        </p:nvCxnSpPr>
        <p:spPr>
          <a:xfrm flipV="1">
            <a:off x="2857488" y="2000240"/>
            <a:ext cx="571504" cy="32291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48136" name="组合 19"/>
          <p:cNvGrpSpPr/>
          <p:nvPr/>
        </p:nvGrpSpPr>
        <p:grpSpPr bwMode="auto">
          <a:xfrm>
            <a:off x="1511300" y="5354638"/>
            <a:ext cx="5976938" cy="701675"/>
            <a:chOff x="1511300" y="5354427"/>
            <a:chExt cx="5976938" cy="701886"/>
          </a:xfrm>
        </p:grpSpPr>
        <p:sp>
          <p:nvSpPr>
            <p:cNvPr id="572420" name="AutoShape 4"/>
            <p:cNvSpPr>
              <a:spLocks noChangeArrowheads="1"/>
            </p:cNvSpPr>
            <p:nvPr/>
          </p:nvSpPr>
          <p:spPr bwMode="gray">
            <a:xfrm>
              <a:off x="1511300" y="5551336"/>
              <a:ext cx="5976938" cy="504977"/>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en-US" altLang="zh-CN" b="1" dirty="0">
                  <a:latin typeface="微软雅黑" panose="020B0503020204020204" pitchFamily="34" charset="-122"/>
                  <a:ea typeface="微软雅黑" panose="020B0503020204020204" pitchFamily="34" charset="-122"/>
                </a:rPr>
                <a:t>public</a:t>
              </a:r>
              <a:r>
                <a:rPr lang="zh-CN" altLang="en-US" b="1" dirty="0">
                  <a:latin typeface="微软雅黑" panose="020B0503020204020204" pitchFamily="34" charset="-122"/>
                  <a:ea typeface="微软雅黑" panose="020B0503020204020204" pitchFamily="34" charset="-122"/>
                </a:rPr>
                <a:t>修饰的类的名称必须与</a:t>
              </a:r>
              <a:r>
                <a:rPr lang="en-US" altLang="zh-CN" b="1" dirty="0">
                  <a:latin typeface="微软雅黑" panose="020B0503020204020204" pitchFamily="34" charset="-122"/>
                  <a:ea typeface="微软雅黑" panose="020B0503020204020204" pitchFamily="34" charset="-122"/>
                </a:rPr>
                <a:t>Java</a:t>
              </a:r>
              <a:r>
                <a:rPr lang="zh-CN" altLang="en-US" b="1" dirty="0">
                  <a:latin typeface="微软雅黑" panose="020B0503020204020204" pitchFamily="34" charset="-122"/>
                  <a:ea typeface="微软雅黑" panose="020B0503020204020204" pitchFamily="34" charset="-122"/>
                </a:rPr>
                <a:t>文件同名</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48139" name="AutoShape 4"/>
            <p:cNvSpPr>
              <a:spLocks noChangeArrowheads="1"/>
            </p:cNvSpPr>
            <p:nvPr/>
          </p:nvSpPr>
          <p:spPr bwMode="gray">
            <a:xfrm>
              <a:off x="7000875" y="5354427"/>
              <a:ext cx="357188" cy="360470"/>
            </a:xfrm>
            <a:prstGeom prst="ellipse">
              <a:avLst/>
            </a:prstGeom>
            <a:solidFill>
              <a:schemeClr val="bg1"/>
            </a:solidFill>
            <a:ln w="19050">
              <a:solidFill>
                <a:srgbClr val="0E9CDE"/>
              </a:solidFill>
              <a:round/>
            </a:ln>
          </p:spPr>
          <p:txBody>
            <a:bodyPr anchor="ctr"/>
            <a:lstStyle/>
            <a:p>
              <a:pPr algn="ctr"/>
              <a:r>
                <a:rPr lang="en-US" altLang="zh-CN" sz="2000" b="1">
                  <a:solidFill>
                    <a:srgbClr val="0C83B8"/>
                  </a:solidFill>
                  <a:latin typeface="微软雅黑" panose="020B0503020204020204" pitchFamily="34" charset="-122"/>
                  <a:ea typeface="微软雅黑" panose="020B0503020204020204" pitchFamily="34" charset="-122"/>
                </a:rPr>
                <a:t>!</a:t>
              </a:r>
              <a:endParaRPr lang="en-US" altLang="zh-CN" sz="2000" b="1">
                <a:solidFill>
                  <a:srgbClr val="0C83B8"/>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2429"/>
                                        </p:tgtEl>
                                        <p:attrNameLst>
                                          <p:attrName>style.visibility</p:attrName>
                                        </p:attrNameLst>
                                      </p:cBhvr>
                                      <p:to>
                                        <p:strVal val="visible"/>
                                      </p:to>
                                    </p:set>
                                    <p:animEffect transition="in" filter="wipe(left)">
                                      <p:cBhvr>
                                        <p:cTn id="7" dur="500"/>
                                        <p:tgtEl>
                                          <p:spTgt spid="5724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2421"/>
                                        </p:tgtEl>
                                        <p:attrNameLst>
                                          <p:attrName>style.visibility</p:attrName>
                                        </p:attrNameLst>
                                      </p:cBhvr>
                                      <p:to>
                                        <p:strVal val="visible"/>
                                      </p:to>
                                    </p:set>
                                    <p:animEffect transition="in" filter="wipe(left)">
                                      <p:cBhvr>
                                        <p:cTn id="12" dur="500"/>
                                        <p:tgtEl>
                                          <p:spTgt spid="572421"/>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2424"/>
                                        </p:tgtEl>
                                        <p:attrNameLst>
                                          <p:attrName>style.visibility</p:attrName>
                                        </p:attrNameLst>
                                      </p:cBhvr>
                                      <p:to>
                                        <p:strVal val="visible"/>
                                      </p:to>
                                    </p:set>
                                    <p:animEffect transition="in" filter="wipe(left)">
                                      <p:cBhvr>
                                        <p:cTn id="20" dur="500"/>
                                        <p:tgtEl>
                                          <p:spTgt spid="57242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8136"/>
                                        </p:tgtEl>
                                        <p:attrNameLst>
                                          <p:attrName>style.visibility</p:attrName>
                                        </p:attrNameLst>
                                      </p:cBhvr>
                                      <p:to>
                                        <p:strVal val="visible"/>
                                      </p:to>
                                    </p:set>
                                    <p:animEffect transition="in" filter="wipe(left)">
                                      <p:cBhvr>
                                        <p:cTn id="25" dur="500"/>
                                        <p:tgtEl>
                                          <p:spTgt spid="48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9" grpId="0" animBg="1"/>
      <p:bldP spid="572421" grpId="0" animBg="1"/>
      <p:bldP spid="5724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AutoShape 2"/>
          <p:cNvSpPr>
            <a:spLocks noChangeArrowheads="1"/>
          </p:cNvSpPr>
          <p:nvPr/>
        </p:nvSpPr>
        <p:spPr bwMode="auto">
          <a:xfrm>
            <a:off x="684213" y="2349500"/>
            <a:ext cx="7316787"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public class HelloWorld {  </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public static main (String[ ] </a:t>
            </a:r>
            <a:r>
              <a:rPr lang="en-US" altLang="zh-CN" b="1" dirty="0" err="1">
                <a:solidFill>
                  <a:schemeClr val="accent5">
                    <a:lumMod val="10000"/>
                  </a:schemeClr>
                </a:solidFill>
                <a:latin typeface="+mn-lt"/>
                <a:ea typeface="黑体" panose="02010609060101010101" pitchFamily="2" charset="-122"/>
              </a:rPr>
              <a:t>args</a:t>
            </a:r>
            <a:r>
              <a:rPr lang="en-US" altLang="zh-CN" b="1" dirty="0">
                <a:solidFill>
                  <a:schemeClr val="accent5">
                    <a:lumMod val="10000"/>
                  </a:schemeClr>
                </a:solidFill>
                <a:latin typeface="+mn-lt"/>
                <a:ea typeface="黑体" panose="02010609060101010101" pitchFamily="2" charset="-122"/>
              </a:rPr>
              <a:t>)  {  </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System.out.println("</a:t>
            </a:r>
            <a:r>
              <a:rPr lang="zh-CN" altLang="en-US" b="1" dirty="0">
                <a:solidFill>
                  <a:schemeClr val="accent5">
                    <a:lumMod val="10000"/>
                  </a:schemeClr>
                </a:solidFill>
                <a:latin typeface="+mn-lt"/>
                <a:ea typeface="黑体" panose="02010609060101010101" pitchFamily="2" charset="-122"/>
              </a:rPr>
              <a:t>我的第一个</a:t>
            </a:r>
            <a:r>
              <a:rPr lang="en-US" altLang="zh-CN" b="1" dirty="0" err="1">
                <a:solidFill>
                  <a:schemeClr val="accent5">
                    <a:lumMod val="10000"/>
                  </a:schemeClr>
                </a:solidFill>
                <a:latin typeface="+mn-lt"/>
                <a:ea typeface="黑体" panose="02010609060101010101" pitchFamily="2" charset="-122"/>
              </a:rPr>
              <a:t>MyEclipse</a:t>
            </a:r>
            <a:r>
              <a:rPr lang="zh-CN" altLang="en-US" b="1" dirty="0">
                <a:solidFill>
                  <a:schemeClr val="accent5">
                    <a:lumMod val="10000"/>
                  </a:schemeClr>
                </a:solidFill>
                <a:latin typeface="+mn-lt"/>
                <a:ea typeface="黑体" panose="02010609060101010101" pitchFamily="2" charset="-122"/>
              </a:rPr>
              <a:t>小程序！</a:t>
            </a:r>
            <a:r>
              <a:rPr lang="en-US" altLang="zh-CN" b="1" dirty="0">
                <a:solidFill>
                  <a:schemeClr val="accent5">
                    <a:lumMod val="10000"/>
                  </a:schemeClr>
                </a:solidFill>
                <a:latin typeface="+mn-lt"/>
                <a:ea typeface="黑体" panose="02010609060101010101" pitchFamily="2" charset="-122"/>
              </a:rPr>
              <a:t>");</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a:t>
            </a:r>
            <a:endParaRPr lang="zh-CN" altLang="en-US" b="1" dirty="0">
              <a:solidFill>
                <a:schemeClr val="accent5">
                  <a:lumMod val="10000"/>
                </a:schemeClr>
              </a:solidFill>
              <a:latin typeface="+mn-lt"/>
              <a:ea typeface="黑体" panose="02010609060101010101" pitchFamily="2" charset="-122"/>
            </a:endParaRPr>
          </a:p>
        </p:txBody>
      </p:sp>
      <p:sp>
        <p:nvSpPr>
          <p:cNvPr id="574469" name="Line 5"/>
          <p:cNvSpPr>
            <a:spLocks noChangeShapeType="1"/>
          </p:cNvSpPr>
          <p:nvPr/>
        </p:nvSpPr>
        <p:spPr bwMode="auto">
          <a:xfrm>
            <a:off x="2146300" y="2051248"/>
            <a:ext cx="0" cy="80168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574470" name="AutoShape 6"/>
          <p:cNvSpPr>
            <a:spLocks noChangeArrowheads="1"/>
          </p:cNvSpPr>
          <p:nvPr/>
        </p:nvSpPr>
        <p:spPr bwMode="auto">
          <a:xfrm>
            <a:off x="2160588" y="1620838"/>
            <a:ext cx="696912" cy="40798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void</a:t>
            </a:r>
            <a:endParaRPr lang="en-US" altLang="zh-CN" b="1" kern="0" dirty="0">
              <a:solidFill>
                <a:schemeClr val="bg1"/>
              </a:solidFill>
              <a:latin typeface="Arial" panose="020B0604020202020204"/>
              <a:ea typeface="黑体" panose="02010609060101010101" pitchFamily="2" charset="-122"/>
            </a:endParaRPr>
          </a:p>
        </p:txBody>
      </p:sp>
      <p:sp>
        <p:nvSpPr>
          <p:cNvPr id="49159" name="Rectangle 11"/>
          <p:cNvSpPr>
            <a:spLocks noGrp="1" noChangeArrowheads="1"/>
          </p:cNvSpPr>
          <p:nvPr>
            <p:ph type="title"/>
          </p:nvPr>
        </p:nvSpPr>
        <p:spPr>
          <a:xfrm>
            <a:off x="6300788" y="285750"/>
            <a:ext cx="2663825" cy="523875"/>
          </a:xfrm>
        </p:spPr>
        <p:txBody>
          <a:bodyPr/>
          <a:lstStyle/>
          <a:p>
            <a:pPr eaLnBrk="1" hangingPunct="1"/>
            <a:r>
              <a:rPr smtClean="0">
                <a:solidFill>
                  <a:srgbClr val="121F55"/>
                </a:solidFill>
              </a:rPr>
              <a:t>常见错误</a:t>
            </a:r>
            <a:r>
              <a:rPr lang="en-US" altLang="zh-CN" smtClean="0">
                <a:solidFill>
                  <a:srgbClr val="121F55"/>
                </a:solidFill>
              </a:rPr>
              <a:t>5-2</a:t>
            </a:r>
            <a:endParaRPr smtClean="0">
              <a:solidFill>
                <a:srgbClr val="121F55"/>
              </a:solidFill>
            </a:endParaRPr>
          </a:p>
        </p:txBody>
      </p:sp>
      <p:grpSp>
        <p:nvGrpSpPr>
          <p:cNvPr id="49160" name="组合 8"/>
          <p:cNvGrpSpPr/>
          <p:nvPr/>
        </p:nvGrpSpPr>
        <p:grpSpPr bwMode="auto">
          <a:xfrm>
            <a:off x="101600" y="857250"/>
            <a:ext cx="1470025" cy="400050"/>
            <a:chOff x="2962268" y="5103147"/>
            <a:chExt cx="1469411" cy="400110"/>
          </a:xfrm>
        </p:grpSpPr>
        <p:pic>
          <p:nvPicPr>
            <p:cNvPr id="49166"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1" name="TextBox 10"/>
            <p:cNvSpPr txBox="1"/>
            <p:nvPr/>
          </p:nvSpPr>
          <p:spPr>
            <a:xfrm>
              <a:off x="3214576" y="5103147"/>
              <a:ext cx="1217103" cy="40011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2" charset="-122"/>
                  <a:ea typeface="黑体" panose="02010609060101010101" pitchFamily="2" charset="-122"/>
                </a:rPr>
                <a:t>代码阅读</a:t>
              </a:r>
              <a:endParaRPr lang="zh-CN" altLang="en-US" sz="2000" b="1" dirty="0">
                <a:latin typeface="黑体" panose="02010609060101010101" pitchFamily="2" charset="-122"/>
                <a:ea typeface="黑体" panose="02010609060101010101" pitchFamily="2" charset="-122"/>
              </a:endParaRPr>
            </a:p>
          </p:txBody>
        </p:sp>
      </p:grpSp>
      <p:sp>
        <p:nvSpPr>
          <p:cNvPr id="574472" name="Rectangle 8"/>
          <p:cNvSpPr>
            <a:spLocks noChangeArrowheads="1"/>
          </p:cNvSpPr>
          <p:nvPr/>
        </p:nvSpPr>
        <p:spPr bwMode="auto">
          <a:xfrm>
            <a:off x="1071563" y="2786063"/>
            <a:ext cx="3714750" cy="357187"/>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grpSp>
        <p:nvGrpSpPr>
          <p:cNvPr id="49162" name="组合 15"/>
          <p:cNvGrpSpPr/>
          <p:nvPr/>
        </p:nvGrpSpPr>
        <p:grpSpPr bwMode="auto">
          <a:xfrm>
            <a:off x="1571625" y="5000625"/>
            <a:ext cx="5732463" cy="863600"/>
            <a:chOff x="1571625" y="5000636"/>
            <a:chExt cx="5732463" cy="863589"/>
          </a:xfrm>
        </p:grpSpPr>
        <p:sp>
          <p:nvSpPr>
            <p:cNvPr id="574468" name="AutoShape 4"/>
            <p:cNvSpPr>
              <a:spLocks noChangeArrowheads="1"/>
            </p:cNvSpPr>
            <p:nvPr/>
          </p:nvSpPr>
          <p:spPr bwMode="gray">
            <a:xfrm>
              <a:off x="1571625" y="5214946"/>
              <a:ext cx="5732463" cy="649279"/>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en-US" altLang="zh-CN" b="1" dirty="0">
                  <a:latin typeface="微软雅黑" panose="020B0503020204020204" pitchFamily="34" charset="-122"/>
                  <a:ea typeface="微软雅黑" panose="020B0503020204020204" pitchFamily="34" charset="-122"/>
                </a:rPr>
                <a:t>main()</a:t>
              </a:r>
              <a:r>
                <a:rPr lang="zh-CN" altLang="en-US" b="1" dirty="0">
                  <a:latin typeface="微软雅黑" panose="020B0503020204020204" pitchFamily="34" charset="-122"/>
                  <a:ea typeface="微软雅黑" panose="020B0503020204020204" pitchFamily="34" charset="-122"/>
                </a:rPr>
                <a:t>方法作为程序入口，</a:t>
              </a:r>
              <a:r>
                <a:rPr lang="en-US" altLang="zh-CN" b="1" dirty="0">
                  <a:latin typeface="微软雅黑" panose="020B0503020204020204" pitchFamily="34" charset="-122"/>
                  <a:ea typeface="微软雅黑" panose="020B0503020204020204" pitchFamily="34" charset="-122"/>
                </a:rPr>
                <a:t>void</a:t>
              </a:r>
              <a:r>
                <a:rPr lang="zh-CN" altLang="en-US" b="1" dirty="0">
                  <a:latin typeface="微软雅黑" panose="020B0503020204020204" pitchFamily="34" charset="-122"/>
                  <a:ea typeface="微软雅黑" panose="020B0503020204020204" pitchFamily="34" charset="-122"/>
                </a:rPr>
                <a:t>必不可少！</a:t>
              </a:r>
              <a:endParaRPr lang="zh-CN" altLang="en-US" b="1" dirty="0">
                <a:latin typeface="微软雅黑" panose="020B0503020204020204" pitchFamily="34" charset="-122"/>
                <a:ea typeface="微软雅黑" panose="020B0503020204020204" pitchFamily="34" charset="-122"/>
              </a:endParaRPr>
            </a:p>
          </p:txBody>
        </p:sp>
        <p:sp>
          <p:nvSpPr>
            <p:cNvPr id="49165" name="AutoShape 4"/>
            <p:cNvSpPr>
              <a:spLocks noChangeArrowheads="1"/>
            </p:cNvSpPr>
            <p:nvPr/>
          </p:nvSpPr>
          <p:spPr bwMode="gray">
            <a:xfrm>
              <a:off x="6858000" y="5000636"/>
              <a:ext cx="357188" cy="360358"/>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34" charset="-122"/>
                  <a:ea typeface="微软雅黑" panose="020B0503020204020204" pitchFamily="34" charset="-122"/>
                </a:rPr>
                <a:t>!</a:t>
              </a:r>
              <a:endParaRPr lang="en-US" altLang="zh-CN" sz="2000" b="1">
                <a:solidFill>
                  <a:srgbClr val="0C83B8"/>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4466"/>
                                        </p:tgtEl>
                                        <p:attrNameLst>
                                          <p:attrName>style.visibility</p:attrName>
                                        </p:attrNameLst>
                                      </p:cBhvr>
                                      <p:to>
                                        <p:strVal val="visible"/>
                                      </p:to>
                                    </p:set>
                                    <p:animEffect transition="in" filter="wipe(left)">
                                      <p:cBhvr>
                                        <p:cTn id="7" dur="500"/>
                                        <p:tgtEl>
                                          <p:spTgt spid="5744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4472"/>
                                        </p:tgtEl>
                                        <p:attrNameLst>
                                          <p:attrName>style.visibility</p:attrName>
                                        </p:attrNameLst>
                                      </p:cBhvr>
                                      <p:to>
                                        <p:strVal val="visible"/>
                                      </p:to>
                                    </p:set>
                                    <p:animEffect transition="in" filter="wipe(left)">
                                      <p:cBhvr>
                                        <p:cTn id="12" dur="500"/>
                                        <p:tgtEl>
                                          <p:spTgt spid="574472"/>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574469"/>
                                        </p:tgtEl>
                                        <p:attrNameLst>
                                          <p:attrName>style.visibility</p:attrName>
                                        </p:attrNameLst>
                                      </p:cBhvr>
                                      <p:to>
                                        <p:strVal val="visible"/>
                                      </p:to>
                                    </p:set>
                                    <p:animEffect transition="in" filter="wipe(up)">
                                      <p:cBhvr>
                                        <p:cTn id="16" dur="500"/>
                                        <p:tgtEl>
                                          <p:spTgt spid="57446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4470"/>
                                        </p:tgtEl>
                                        <p:attrNameLst>
                                          <p:attrName>style.visibility</p:attrName>
                                        </p:attrNameLst>
                                      </p:cBhvr>
                                      <p:to>
                                        <p:strVal val="visible"/>
                                      </p:to>
                                    </p:set>
                                    <p:animEffect transition="in" filter="wipe(left)">
                                      <p:cBhvr>
                                        <p:cTn id="20" dur="500"/>
                                        <p:tgtEl>
                                          <p:spTgt spid="57447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9162"/>
                                        </p:tgtEl>
                                        <p:attrNameLst>
                                          <p:attrName>style.visibility</p:attrName>
                                        </p:attrNameLst>
                                      </p:cBhvr>
                                      <p:to>
                                        <p:strVal val="visible"/>
                                      </p:to>
                                    </p:set>
                                    <p:animEffect transition="in" filter="wipe(left)">
                                      <p:cBhvr>
                                        <p:cTn id="25" dur="500"/>
                                        <p:tgtEl>
                                          <p:spTgt spid="49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6" grpId="0" animBg="1"/>
      <p:bldP spid="574470" grpId="0" animBg="1"/>
      <p:bldP spid="57447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9" name="AutoShape 11"/>
          <p:cNvSpPr>
            <a:spLocks noChangeArrowheads="1"/>
          </p:cNvSpPr>
          <p:nvPr/>
        </p:nvSpPr>
        <p:spPr bwMode="auto">
          <a:xfrm>
            <a:off x="684213" y="2276475"/>
            <a:ext cx="7388225" cy="1911350"/>
          </a:xfrm>
          <a:prstGeom prst="roundRect">
            <a:avLst>
              <a:gd name="adj" fmla="val 1697"/>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public class </a:t>
            </a:r>
            <a:r>
              <a:rPr lang="en-US" altLang="zh-CN" b="1" dirty="0" err="1">
                <a:solidFill>
                  <a:schemeClr val="accent5">
                    <a:lumMod val="10000"/>
                  </a:schemeClr>
                </a:solidFill>
                <a:latin typeface="+mn-lt"/>
                <a:ea typeface="黑体" panose="02010609060101010101" pitchFamily="2" charset="-122"/>
              </a:rPr>
              <a:t>HelloWorld</a:t>
            </a:r>
            <a:r>
              <a:rPr lang="en-US" altLang="zh-CN" b="1" dirty="0">
                <a:solidFill>
                  <a:schemeClr val="accent5">
                    <a:lumMod val="10000"/>
                  </a:schemeClr>
                </a:solidFill>
                <a:latin typeface="+mn-lt"/>
                <a:ea typeface="黑体" panose="02010609060101010101" pitchFamily="2" charset="-122"/>
              </a:rPr>
              <a:t>  {  </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public static void main (String[ ] </a:t>
            </a:r>
            <a:r>
              <a:rPr lang="en-US" altLang="zh-CN" b="1" dirty="0" err="1">
                <a:solidFill>
                  <a:schemeClr val="accent5">
                    <a:lumMod val="10000"/>
                  </a:schemeClr>
                </a:solidFill>
                <a:latin typeface="+mn-lt"/>
                <a:ea typeface="黑体" panose="02010609060101010101" pitchFamily="2" charset="-122"/>
              </a:rPr>
              <a:t>args</a:t>
            </a:r>
            <a:r>
              <a:rPr lang="en-US" altLang="zh-CN" b="1" dirty="0">
                <a:solidFill>
                  <a:schemeClr val="accent5">
                    <a:lumMod val="10000"/>
                  </a:schemeClr>
                </a:solidFill>
                <a:latin typeface="+mn-lt"/>
                <a:ea typeface="黑体" panose="02010609060101010101" pitchFamily="2" charset="-122"/>
              </a:rPr>
              <a:t>) {  </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system.out.println("</a:t>
            </a:r>
            <a:r>
              <a:rPr lang="zh-CN" altLang="en-US" b="1" dirty="0">
                <a:solidFill>
                  <a:schemeClr val="accent5">
                    <a:lumMod val="10000"/>
                  </a:schemeClr>
                </a:solidFill>
                <a:latin typeface="+mn-lt"/>
                <a:ea typeface="黑体" panose="02010609060101010101" pitchFamily="2" charset="-122"/>
              </a:rPr>
              <a:t>我的第一个</a:t>
            </a:r>
            <a:r>
              <a:rPr lang="en-US" altLang="zh-CN" b="1" dirty="0" err="1">
                <a:solidFill>
                  <a:schemeClr val="accent5">
                    <a:lumMod val="10000"/>
                  </a:schemeClr>
                </a:solidFill>
                <a:latin typeface="+mn-lt"/>
                <a:ea typeface="黑体" panose="02010609060101010101" pitchFamily="2" charset="-122"/>
              </a:rPr>
              <a:t>MyEclipse</a:t>
            </a:r>
            <a:r>
              <a:rPr lang="zh-CN" altLang="en-US" b="1" dirty="0">
                <a:solidFill>
                  <a:schemeClr val="accent5">
                    <a:lumMod val="10000"/>
                  </a:schemeClr>
                </a:solidFill>
                <a:latin typeface="+mn-lt"/>
                <a:ea typeface="黑体" panose="02010609060101010101" pitchFamily="2" charset="-122"/>
              </a:rPr>
              <a:t>小程序！</a:t>
            </a:r>
            <a:r>
              <a:rPr lang="en-US" altLang="zh-CN" b="1" dirty="0">
                <a:solidFill>
                  <a:schemeClr val="accent5">
                    <a:lumMod val="10000"/>
                  </a:schemeClr>
                </a:solidFill>
                <a:latin typeface="+mn-lt"/>
                <a:ea typeface="黑体" panose="02010609060101010101" pitchFamily="2" charset="-122"/>
              </a:rPr>
              <a:t>");</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a:t>
            </a:r>
            <a:endParaRPr lang="zh-CN" altLang="en-US" b="1" dirty="0">
              <a:solidFill>
                <a:schemeClr val="accent5">
                  <a:lumMod val="10000"/>
                </a:schemeClr>
              </a:solidFill>
              <a:latin typeface="+mn-lt"/>
              <a:ea typeface="黑体" panose="02010609060101010101" pitchFamily="2" charset="-122"/>
            </a:endParaRPr>
          </a:p>
        </p:txBody>
      </p:sp>
      <p:sp>
        <p:nvSpPr>
          <p:cNvPr id="575493" name="Rectangle 5"/>
          <p:cNvSpPr>
            <a:spLocks noChangeArrowheads="1"/>
          </p:cNvSpPr>
          <p:nvPr/>
        </p:nvSpPr>
        <p:spPr bwMode="auto">
          <a:xfrm>
            <a:off x="1500188" y="3101975"/>
            <a:ext cx="857250" cy="327025"/>
          </a:xfrm>
          <a:prstGeom prst="rect">
            <a:avLst/>
          </a:prstGeom>
          <a:noFill/>
          <a:ln w="25400" algn="ctr">
            <a:solidFill>
              <a:srgbClr val="C00000"/>
            </a:solidFill>
            <a:miter lim="800000"/>
          </a:ln>
        </p:spPr>
        <p:txBody>
          <a:bodyPr wrap="none" anchor="ctr"/>
          <a:lstStyle/>
          <a:p>
            <a:pPr algn="ctr"/>
            <a:endParaRPr lang="zh-CN" altLang="en-US">
              <a:solidFill>
                <a:srgbClr val="FF0000"/>
              </a:solidFill>
            </a:endParaRPr>
          </a:p>
        </p:txBody>
      </p:sp>
      <p:sp>
        <p:nvSpPr>
          <p:cNvPr id="575495" name="AutoShape 7"/>
          <p:cNvSpPr>
            <a:spLocks noChangeArrowheads="1"/>
          </p:cNvSpPr>
          <p:nvPr/>
        </p:nvSpPr>
        <p:spPr bwMode="auto">
          <a:xfrm>
            <a:off x="2195513" y="3929063"/>
            <a:ext cx="1146175" cy="407987"/>
          </a:xfrm>
          <a:prstGeom prst="wedgeRoundRectCallout">
            <a:avLst>
              <a:gd name="adj1" fmla="val 627"/>
              <a:gd name="adj2" fmla="val -5384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代码错误</a:t>
            </a:r>
            <a:endParaRPr lang="zh-CN" altLang="en-US" b="1" kern="0" dirty="0">
              <a:solidFill>
                <a:schemeClr val="bg1"/>
              </a:solidFill>
              <a:latin typeface="Arial" panose="020B0604020202020204"/>
              <a:ea typeface="黑体" panose="02010609060101010101" pitchFamily="2" charset="-122"/>
            </a:endParaRPr>
          </a:p>
        </p:txBody>
      </p:sp>
      <p:sp>
        <p:nvSpPr>
          <p:cNvPr id="50181" name="Rectangle 9"/>
          <p:cNvSpPr>
            <a:spLocks noGrp="1" noChangeArrowheads="1"/>
          </p:cNvSpPr>
          <p:nvPr>
            <p:ph type="title"/>
          </p:nvPr>
        </p:nvSpPr>
        <p:spPr>
          <a:xfrm>
            <a:off x="6443663" y="285750"/>
            <a:ext cx="2520950" cy="523875"/>
          </a:xfrm>
        </p:spPr>
        <p:txBody>
          <a:bodyPr/>
          <a:lstStyle/>
          <a:p>
            <a:pPr eaLnBrk="1" hangingPunct="1"/>
            <a:r>
              <a:rPr smtClean="0">
                <a:solidFill>
                  <a:srgbClr val="121F55"/>
                </a:solidFill>
              </a:rPr>
              <a:t>常见错误</a:t>
            </a:r>
            <a:r>
              <a:rPr lang="en-US" altLang="zh-CN" smtClean="0">
                <a:solidFill>
                  <a:srgbClr val="121F55"/>
                </a:solidFill>
              </a:rPr>
              <a:t>5-3</a:t>
            </a:r>
            <a:endParaRPr smtClean="0">
              <a:solidFill>
                <a:srgbClr val="121F55"/>
              </a:solidFill>
            </a:endParaRPr>
          </a:p>
        </p:txBody>
      </p:sp>
      <p:grpSp>
        <p:nvGrpSpPr>
          <p:cNvPr id="50182" name="组合 7"/>
          <p:cNvGrpSpPr/>
          <p:nvPr/>
        </p:nvGrpSpPr>
        <p:grpSpPr bwMode="auto">
          <a:xfrm>
            <a:off x="101600" y="857250"/>
            <a:ext cx="1470025" cy="400050"/>
            <a:chOff x="2962268" y="5103147"/>
            <a:chExt cx="1469411" cy="400110"/>
          </a:xfrm>
        </p:grpSpPr>
        <p:pic>
          <p:nvPicPr>
            <p:cNvPr id="50188"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0" name="TextBox 9"/>
            <p:cNvSpPr txBox="1"/>
            <p:nvPr/>
          </p:nvSpPr>
          <p:spPr>
            <a:xfrm>
              <a:off x="3214576" y="5103147"/>
              <a:ext cx="1217103" cy="40011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2" charset="-122"/>
                  <a:ea typeface="黑体" panose="02010609060101010101" pitchFamily="2" charset="-122"/>
                </a:rPr>
                <a:t>代码阅读</a:t>
              </a:r>
              <a:endParaRPr lang="zh-CN" altLang="en-US" sz="2000" b="1" dirty="0">
                <a:latin typeface="黑体" panose="02010609060101010101" pitchFamily="2" charset="-122"/>
                <a:ea typeface="黑体" panose="02010609060101010101" pitchFamily="2" charset="-122"/>
              </a:endParaRPr>
            </a:p>
          </p:txBody>
        </p:sp>
      </p:grpSp>
      <p:cxnSp>
        <p:nvCxnSpPr>
          <p:cNvPr id="11" name="直接箭头连接符 10"/>
          <p:cNvCxnSpPr/>
          <p:nvPr/>
        </p:nvCxnSpPr>
        <p:spPr>
          <a:xfrm>
            <a:off x="2143108" y="3429000"/>
            <a:ext cx="500064" cy="42862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50184" name="组合 15"/>
          <p:cNvGrpSpPr/>
          <p:nvPr/>
        </p:nvGrpSpPr>
        <p:grpSpPr bwMode="auto">
          <a:xfrm>
            <a:off x="1500188" y="4926013"/>
            <a:ext cx="6429375" cy="950912"/>
            <a:chOff x="1500188" y="4925799"/>
            <a:chExt cx="6429375" cy="951126"/>
          </a:xfrm>
        </p:grpSpPr>
        <p:sp>
          <p:nvSpPr>
            <p:cNvPr id="575492" name="AutoShape 4"/>
            <p:cNvSpPr>
              <a:spLocks noChangeArrowheads="1"/>
            </p:cNvSpPr>
            <p:nvPr/>
          </p:nvSpPr>
          <p:spPr bwMode="gray">
            <a:xfrm>
              <a:off x="1500188" y="5084585"/>
              <a:ext cx="6429375" cy="792340"/>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anose="020B0503020204020204" pitchFamily="34" charset="-122"/>
                  <a:ea typeface="微软雅黑" panose="020B0503020204020204" pitchFamily="34" charset="-122"/>
                </a:rPr>
                <a:t>语法出错，无法解析</a:t>
              </a:r>
              <a:r>
                <a:rPr lang="en-US" altLang="zh-CN" b="1" dirty="0">
                  <a:latin typeface="微软雅黑" panose="020B0503020204020204" pitchFamily="34" charset="-122"/>
                  <a:ea typeface="微软雅黑" panose="020B0503020204020204" pitchFamily="34" charset="-122"/>
                </a:rPr>
                <a:t>system</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Java</a:t>
              </a:r>
              <a:r>
                <a:rPr lang="zh-CN" altLang="en-US" b="1" dirty="0">
                  <a:latin typeface="微软雅黑" panose="020B0503020204020204" pitchFamily="34" charset="-122"/>
                  <a:ea typeface="微软雅黑" panose="020B0503020204020204" pitchFamily="34" charset="-122"/>
                </a:rPr>
                <a:t>对大小写敏感</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50187" name="AutoShape 4"/>
            <p:cNvSpPr>
              <a:spLocks noChangeArrowheads="1"/>
            </p:cNvSpPr>
            <p:nvPr/>
          </p:nvSpPr>
          <p:spPr bwMode="gray">
            <a:xfrm>
              <a:off x="7429500" y="4925799"/>
              <a:ext cx="357188" cy="360443"/>
            </a:xfrm>
            <a:prstGeom prst="ellipse">
              <a:avLst/>
            </a:prstGeom>
            <a:solidFill>
              <a:schemeClr val="bg1"/>
            </a:solidFill>
            <a:ln w="19050">
              <a:solidFill>
                <a:srgbClr val="0E9CDE"/>
              </a:solidFill>
              <a:round/>
            </a:ln>
          </p:spPr>
          <p:txBody>
            <a:bodyPr anchor="ctr"/>
            <a:lstStyle/>
            <a:p>
              <a:pPr algn="ctr"/>
              <a:r>
                <a:rPr lang="en-US" altLang="zh-CN" sz="2000" b="1">
                  <a:solidFill>
                    <a:srgbClr val="0C83B8"/>
                  </a:solidFill>
                  <a:latin typeface="微软雅黑" panose="020B0503020204020204" pitchFamily="34" charset="-122"/>
                  <a:ea typeface="微软雅黑" panose="020B0503020204020204" pitchFamily="34" charset="-122"/>
                </a:rPr>
                <a:t>!</a:t>
              </a:r>
              <a:endParaRPr lang="en-US" altLang="zh-CN" sz="2000" b="1">
                <a:solidFill>
                  <a:srgbClr val="0C83B8"/>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5499"/>
                                        </p:tgtEl>
                                        <p:attrNameLst>
                                          <p:attrName>style.visibility</p:attrName>
                                        </p:attrNameLst>
                                      </p:cBhvr>
                                      <p:to>
                                        <p:strVal val="visible"/>
                                      </p:to>
                                    </p:set>
                                    <p:animEffect transition="in" filter="wipe(left)">
                                      <p:cBhvr>
                                        <p:cTn id="7" dur="500"/>
                                        <p:tgtEl>
                                          <p:spTgt spid="5754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5493"/>
                                        </p:tgtEl>
                                        <p:attrNameLst>
                                          <p:attrName>style.visibility</p:attrName>
                                        </p:attrNameLst>
                                      </p:cBhvr>
                                      <p:to>
                                        <p:strVal val="visible"/>
                                      </p:to>
                                    </p:set>
                                    <p:animEffect transition="in" filter="wipe(left)">
                                      <p:cBhvr>
                                        <p:cTn id="12" dur="500"/>
                                        <p:tgtEl>
                                          <p:spTgt spid="57549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5495"/>
                                        </p:tgtEl>
                                        <p:attrNameLst>
                                          <p:attrName>style.visibility</p:attrName>
                                        </p:attrNameLst>
                                      </p:cBhvr>
                                      <p:to>
                                        <p:strVal val="visible"/>
                                      </p:to>
                                    </p:set>
                                    <p:animEffect transition="in" filter="wipe(left)">
                                      <p:cBhvr>
                                        <p:cTn id="20" dur="500"/>
                                        <p:tgtEl>
                                          <p:spTgt spid="57549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0184"/>
                                        </p:tgtEl>
                                        <p:attrNameLst>
                                          <p:attrName>style.visibility</p:attrName>
                                        </p:attrNameLst>
                                      </p:cBhvr>
                                      <p:to>
                                        <p:strVal val="visible"/>
                                      </p:to>
                                    </p:set>
                                    <p:animEffect transition="in" filter="wipe(left)">
                                      <p:cBhvr>
                                        <p:cTn id="25" dur="500"/>
                                        <p:tgtEl>
                                          <p:spTgt spid="50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9" grpId="0" animBg="1"/>
      <p:bldP spid="575493" grpId="0" animBg="1"/>
      <p:bldP spid="57549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24" name="AutoShape 12"/>
          <p:cNvSpPr>
            <a:spLocks noChangeArrowheads="1"/>
          </p:cNvSpPr>
          <p:nvPr/>
        </p:nvSpPr>
        <p:spPr bwMode="auto">
          <a:xfrm>
            <a:off x="684213" y="2276475"/>
            <a:ext cx="7316787" cy="1892300"/>
          </a:xfrm>
          <a:prstGeom prst="roundRect">
            <a:avLst>
              <a:gd name="adj" fmla="val 235"/>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public class </a:t>
            </a:r>
            <a:r>
              <a:rPr lang="en-US" altLang="zh-CN" b="1" dirty="0" err="1">
                <a:solidFill>
                  <a:schemeClr val="accent5">
                    <a:lumMod val="10000"/>
                  </a:schemeClr>
                </a:solidFill>
                <a:latin typeface="+mn-lt"/>
                <a:ea typeface="黑体" panose="02010609060101010101" pitchFamily="2" charset="-122"/>
              </a:rPr>
              <a:t>HelloWorld</a:t>
            </a:r>
            <a:r>
              <a:rPr lang="en-US" altLang="zh-CN" b="1" dirty="0">
                <a:solidFill>
                  <a:schemeClr val="accent5">
                    <a:lumMod val="10000"/>
                  </a:schemeClr>
                </a:solidFill>
                <a:latin typeface="+mn-lt"/>
                <a:ea typeface="黑体" panose="02010609060101010101" pitchFamily="2" charset="-122"/>
              </a:rPr>
              <a:t>  {</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public static void main (String[ ] </a:t>
            </a:r>
            <a:r>
              <a:rPr lang="en-US" altLang="zh-CN" b="1" dirty="0" err="1">
                <a:solidFill>
                  <a:schemeClr val="accent5">
                    <a:lumMod val="10000"/>
                  </a:schemeClr>
                </a:solidFill>
                <a:latin typeface="+mn-lt"/>
                <a:ea typeface="黑体" panose="02010609060101010101" pitchFamily="2" charset="-122"/>
              </a:rPr>
              <a:t>args</a:t>
            </a:r>
            <a:r>
              <a:rPr lang="en-US" altLang="zh-CN" b="1" dirty="0">
                <a:solidFill>
                  <a:schemeClr val="accent5">
                    <a:lumMod val="10000"/>
                  </a:schemeClr>
                </a:solidFill>
                <a:latin typeface="+mn-lt"/>
                <a:ea typeface="黑体" panose="02010609060101010101" pitchFamily="2" charset="-122"/>
              </a:rPr>
              <a:t>)  {  </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a:t>
            </a:r>
            <a:r>
              <a:rPr lang="en-US" altLang="zh-CN" b="1" dirty="0" err="1">
                <a:solidFill>
                  <a:schemeClr val="accent5">
                    <a:lumMod val="10000"/>
                  </a:schemeClr>
                </a:solidFill>
                <a:latin typeface="+mn-lt"/>
                <a:ea typeface="黑体" panose="02010609060101010101" pitchFamily="2" charset="-122"/>
              </a:rPr>
              <a:t>System.out.println</a:t>
            </a:r>
            <a:r>
              <a:rPr lang="en-US" altLang="zh-CN" b="1" dirty="0">
                <a:solidFill>
                  <a:schemeClr val="accent5">
                    <a:lumMod val="10000"/>
                  </a:schemeClr>
                </a:solidFill>
                <a:latin typeface="+mn-lt"/>
                <a:ea typeface="黑体" panose="02010609060101010101" pitchFamily="2" charset="-122"/>
              </a:rPr>
              <a:t>("</a:t>
            </a:r>
            <a:r>
              <a:rPr lang="zh-CN" altLang="en-US" b="1" dirty="0">
                <a:solidFill>
                  <a:schemeClr val="accent5">
                    <a:lumMod val="10000"/>
                  </a:schemeClr>
                </a:solidFill>
                <a:latin typeface="+mn-lt"/>
                <a:ea typeface="黑体" panose="02010609060101010101" pitchFamily="2" charset="-122"/>
              </a:rPr>
              <a:t>我的第一个</a:t>
            </a:r>
            <a:r>
              <a:rPr lang="en-US" altLang="zh-CN" b="1" dirty="0" err="1">
                <a:solidFill>
                  <a:schemeClr val="accent5">
                    <a:lumMod val="10000"/>
                  </a:schemeClr>
                </a:solidFill>
                <a:latin typeface="+mn-lt"/>
                <a:ea typeface="黑体" panose="02010609060101010101" pitchFamily="2" charset="-122"/>
              </a:rPr>
              <a:t>MyEclipse</a:t>
            </a:r>
            <a:r>
              <a:rPr lang="zh-CN" altLang="en-US" b="1" dirty="0">
                <a:solidFill>
                  <a:schemeClr val="accent5">
                    <a:lumMod val="10000"/>
                  </a:schemeClr>
                </a:solidFill>
                <a:latin typeface="+mn-lt"/>
                <a:ea typeface="黑体" panose="02010609060101010101" pitchFamily="2" charset="-122"/>
              </a:rPr>
              <a:t>小程序！</a:t>
            </a:r>
            <a:r>
              <a:rPr lang="en-US" altLang="zh-CN" b="1" dirty="0">
                <a:solidFill>
                  <a:schemeClr val="accent5">
                    <a:lumMod val="10000"/>
                  </a:schemeClr>
                </a:solidFill>
                <a:latin typeface="+mn-lt"/>
                <a:ea typeface="黑体" panose="02010609060101010101" pitchFamily="2" charset="-122"/>
              </a:rPr>
              <a:t>")</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a:t>
            </a:r>
            <a:endParaRPr lang="zh-CN" altLang="en-US" b="1" dirty="0">
              <a:solidFill>
                <a:schemeClr val="accent5">
                  <a:lumMod val="10000"/>
                </a:schemeClr>
              </a:solidFill>
              <a:latin typeface="+mn-lt"/>
              <a:ea typeface="黑体" panose="02010609060101010101" pitchFamily="2" charset="-122"/>
            </a:endParaRPr>
          </a:p>
        </p:txBody>
      </p:sp>
      <p:sp>
        <p:nvSpPr>
          <p:cNvPr id="576517" name="Line 5"/>
          <p:cNvSpPr>
            <a:spLocks noChangeShapeType="1"/>
          </p:cNvSpPr>
          <p:nvPr/>
        </p:nvSpPr>
        <p:spPr bwMode="auto">
          <a:xfrm flipH="1">
            <a:off x="7166014" y="2714620"/>
            <a:ext cx="357190" cy="50323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576518" name="AutoShape 6"/>
          <p:cNvSpPr>
            <a:spLocks noChangeArrowheads="1"/>
          </p:cNvSpPr>
          <p:nvPr/>
        </p:nvSpPr>
        <p:spPr bwMode="auto">
          <a:xfrm>
            <a:off x="7400925" y="2276475"/>
            <a:ext cx="288925" cy="39370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pPr>
            <a:r>
              <a:rPr lang="en-US" altLang="zh-CN" b="1">
                <a:solidFill>
                  <a:schemeClr val="bg1"/>
                </a:solidFill>
                <a:ea typeface="黑体" panose="02010609060101010101" pitchFamily="2" charset="-122"/>
              </a:rPr>
              <a:t>;</a:t>
            </a:r>
            <a:endParaRPr lang="en-US" altLang="zh-CN" b="1">
              <a:solidFill>
                <a:schemeClr val="bg1"/>
              </a:solidFill>
              <a:ea typeface="黑体" panose="02010609060101010101" pitchFamily="2" charset="-122"/>
            </a:endParaRPr>
          </a:p>
        </p:txBody>
      </p:sp>
      <p:sp>
        <p:nvSpPr>
          <p:cNvPr id="51207" name="Rectangle 10"/>
          <p:cNvSpPr>
            <a:spLocks noGrp="1" noChangeArrowheads="1"/>
          </p:cNvSpPr>
          <p:nvPr>
            <p:ph type="title"/>
          </p:nvPr>
        </p:nvSpPr>
        <p:spPr>
          <a:xfrm>
            <a:off x="6516688" y="285750"/>
            <a:ext cx="2447925" cy="523875"/>
          </a:xfrm>
        </p:spPr>
        <p:txBody>
          <a:bodyPr/>
          <a:lstStyle/>
          <a:p>
            <a:pPr eaLnBrk="1" hangingPunct="1"/>
            <a:r>
              <a:rPr smtClean="0">
                <a:solidFill>
                  <a:srgbClr val="121F55"/>
                </a:solidFill>
              </a:rPr>
              <a:t>常见错误</a:t>
            </a:r>
            <a:r>
              <a:rPr lang="en-US" altLang="zh-CN" smtClean="0">
                <a:solidFill>
                  <a:srgbClr val="121F55"/>
                </a:solidFill>
              </a:rPr>
              <a:t>5-4</a:t>
            </a:r>
            <a:endParaRPr smtClean="0">
              <a:solidFill>
                <a:srgbClr val="121F55"/>
              </a:solidFill>
            </a:endParaRPr>
          </a:p>
        </p:txBody>
      </p:sp>
      <p:grpSp>
        <p:nvGrpSpPr>
          <p:cNvPr id="51208" name="组合 8"/>
          <p:cNvGrpSpPr/>
          <p:nvPr/>
        </p:nvGrpSpPr>
        <p:grpSpPr bwMode="auto">
          <a:xfrm>
            <a:off x="101600" y="857250"/>
            <a:ext cx="1470025" cy="400050"/>
            <a:chOff x="2962268" y="5103147"/>
            <a:chExt cx="1469411" cy="400110"/>
          </a:xfrm>
        </p:grpSpPr>
        <p:pic>
          <p:nvPicPr>
            <p:cNvPr id="51213"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1" name="TextBox 10"/>
            <p:cNvSpPr txBox="1"/>
            <p:nvPr/>
          </p:nvSpPr>
          <p:spPr>
            <a:xfrm>
              <a:off x="3214576" y="5103147"/>
              <a:ext cx="1217103" cy="40011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2" charset="-122"/>
                  <a:ea typeface="黑体" panose="02010609060101010101" pitchFamily="2" charset="-122"/>
                </a:rPr>
                <a:t>代码阅读</a:t>
              </a:r>
              <a:endParaRPr lang="zh-CN" altLang="en-US" sz="2000" b="1" dirty="0">
                <a:latin typeface="黑体" panose="02010609060101010101" pitchFamily="2" charset="-122"/>
                <a:ea typeface="黑体" panose="02010609060101010101" pitchFamily="2" charset="-122"/>
              </a:endParaRPr>
            </a:p>
          </p:txBody>
        </p:sp>
      </p:grpSp>
      <p:grpSp>
        <p:nvGrpSpPr>
          <p:cNvPr id="51209" name="组合 14"/>
          <p:cNvGrpSpPr/>
          <p:nvPr/>
        </p:nvGrpSpPr>
        <p:grpSpPr bwMode="auto">
          <a:xfrm>
            <a:off x="1908175" y="4854575"/>
            <a:ext cx="5184775" cy="860425"/>
            <a:chOff x="1908175" y="4854361"/>
            <a:chExt cx="5184775" cy="860639"/>
          </a:xfrm>
        </p:grpSpPr>
        <p:sp>
          <p:nvSpPr>
            <p:cNvPr id="576516" name="AutoShape 4"/>
            <p:cNvSpPr>
              <a:spLocks noChangeArrowheads="1"/>
            </p:cNvSpPr>
            <p:nvPr/>
          </p:nvSpPr>
          <p:spPr bwMode="gray">
            <a:xfrm>
              <a:off x="1908175" y="4995684"/>
              <a:ext cx="5184775" cy="719316"/>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anose="020B0503020204020204" pitchFamily="34" charset="-122"/>
                  <a:ea typeface="微软雅黑" panose="020B0503020204020204" pitchFamily="34" charset="-122"/>
                </a:rPr>
                <a:t>每一条</a:t>
              </a:r>
              <a:r>
                <a:rPr lang="en-US" altLang="zh-CN" b="1" dirty="0">
                  <a:latin typeface="微软雅黑" panose="020B0503020204020204" pitchFamily="34" charset="-122"/>
                  <a:ea typeface="微软雅黑" panose="020B0503020204020204" pitchFamily="34" charset="-122"/>
                </a:rPr>
                <a:t>Java</a:t>
              </a:r>
              <a:r>
                <a:rPr lang="zh-CN" altLang="en-US" b="1" dirty="0">
                  <a:latin typeface="微软雅黑" panose="020B0503020204020204" pitchFamily="34" charset="-122"/>
                  <a:ea typeface="微软雅黑" panose="020B0503020204020204" pitchFamily="34" charset="-122"/>
                </a:rPr>
                <a:t>语句必须以分号结束</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51212" name="AutoShape 4"/>
            <p:cNvSpPr>
              <a:spLocks noChangeArrowheads="1"/>
            </p:cNvSpPr>
            <p:nvPr/>
          </p:nvSpPr>
          <p:spPr bwMode="gray">
            <a:xfrm>
              <a:off x="6572250" y="4854361"/>
              <a:ext cx="357188" cy="360453"/>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34" charset="-122"/>
                  <a:ea typeface="微软雅黑" panose="020B0503020204020204" pitchFamily="34" charset="-122"/>
                </a:rPr>
                <a:t>!</a:t>
              </a:r>
              <a:endParaRPr lang="en-US" altLang="zh-CN" sz="2000" b="1">
                <a:solidFill>
                  <a:srgbClr val="0C83B8"/>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6524"/>
                                        </p:tgtEl>
                                        <p:attrNameLst>
                                          <p:attrName>style.visibility</p:attrName>
                                        </p:attrNameLst>
                                      </p:cBhvr>
                                      <p:to>
                                        <p:strVal val="visible"/>
                                      </p:to>
                                    </p:set>
                                    <p:animEffect transition="in" filter="wipe(left)">
                                      <p:cBhvr>
                                        <p:cTn id="7" dur="500"/>
                                        <p:tgtEl>
                                          <p:spTgt spid="5765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6518"/>
                                        </p:tgtEl>
                                        <p:attrNameLst>
                                          <p:attrName>style.visibility</p:attrName>
                                        </p:attrNameLst>
                                      </p:cBhvr>
                                      <p:to>
                                        <p:strVal val="visible"/>
                                      </p:to>
                                    </p:set>
                                    <p:animEffect transition="in" filter="wipe(left)">
                                      <p:cBhvr>
                                        <p:cTn id="12" dur="500"/>
                                        <p:tgtEl>
                                          <p:spTgt spid="576518"/>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576517"/>
                                        </p:tgtEl>
                                        <p:attrNameLst>
                                          <p:attrName>style.visibility</p:attrName>
                                        </p:attrNameLst>
                                      </p:cBhvr>
                                      <p:to>
                                        <p:strVal val="visible"/>
                                      </p:to>
                                    </p:set>
                                    <p:animEffect transition="in" filter="wipe(up)">
                                      <p:cBhvr>
                                        <p:cTn id="16" dur="500"/>
                                        <p:tgtEl>
                                          <p:spTgt spid="5765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1209"/>
                                        </p:tgtEl>
                                        <p:attrNameLst>
                                          <p:attrName>style.visibility</p:attrName>
                                        </p:attrNameLst>
                                      </p:cBhvr>
                                      <p:to>
                                        <p:strVal val="visible"/>
                                      </p:to>
                                    </p:set>
                                    <p:animEffect transition="in" filter="wipe(left)">
                                      <p:cBhvr>
                                        <p:cTn id="21"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24" grpId="0" animBg="1"/>
      <p:bldP spid="57651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8" name="AutoShape 12"/>
          <p:cNvSpPr>
            <a:spLocks noChangeArrowheads="1"/>
          </p:cNvSpPr>
          <p:nvPr/>
        </p:nvSpPr>
        <p:spPr bwMode="auto">
          <a:xfrm>
            <a:off x="684213" y="2276475"/>
            <a:ext cx="7388225"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public class </a:t>
            </a:r>
            <a:r>
              <a:rPr lang="en-US" altLang="zh-CN" b="1" dirty="0" err="1">
                <a:solidFill>
                  <a:schemeClr val="accent5">
                    <a:lumMod val="10000"/>
                  </a:schemeClr>
                </a:solidFill>
                <a:latin typeface="+mn-lt"/>
                <a:ea typeface="黑体" panose="02010609060101010101" pitchFamily="2" charset="-122"/>
              </a:rPr>
              <a:t>HelloWorld</a:t>
            </a:r>
            <a:r>
              <a:rPr lang="en-US" altLang="zh-CN" b="1" dirty="0">
                <a:solidFill>
                  <a:schemeClr val="accent5">
                    <a:lumMod val="10000"/>
                  </a:schemeClr>
                </a:solidFill>
                <a:latin typeface="+mn-lt"/>
                <a:ea typeface="黑体" panose="02010609060101010101" pitchFamily="2" charset="-122"/>
              </a:rPr>
              <a:t> {  </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public static void main (String[ ] </a:t>
            </a:r>
            <a:r>
              <a:rPr lang="en-US" altLang="zh-CN" b="1" dirty="0" err="1">
                <a:solidFill>
                  <a:schemeClr val="accent5">
                    <a:lumMod val="10000"/>
                  </a:schemeClr>
                </a:solidFill>
                <a:latin typeface="+mn-lt"/>
                <a:ea typeface="黑体" panose="02010609060101010101" pitchFamily="2" charset="-122"/>
              </a:rPr>
              <a:t>args</a:t>
            </a:r>
            <a:r>
              <a:rPr lang="en-US" altLang="zh-CN" b="1" dirty="0">
                <a:solidFill>
                  <a:schemeClr val="accent5">
                    <a:lumMod val="10000"/>
                  </a:schemeClr>
                </a:solidFill>
                <a:latin typeface="+mn-lt"/>
                <a:ea typeface="黑体" panose="02010609060101010101" pitchFamily="2" charset="-122"/>
              </a:rPr>
              <a:t>) {  </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a:t>
            </a:r>
            <a:r>
              <a:rPr lang="en-US" altLang="zh-CN" b="1" dirty="0" err="1">
                <a:solidFill>
                  <a:schemeClr val="accent5">
                    <a:lumMod val="10000"/>
                  </a:schemeClr>
                </a:solidFill>
                <a:latin typeface="+mn-lt"/>
                <a:ea typeface="黑体" panose="02010609060101010101" pitchFamily="2" charset="-122"/>
              </a:rPr>
              <a:t>System.out.println</a:t>
            </a:r>
            <a:r>
              <a:rPr lang="en-US" altLang="zh-CN" b="1" dirty="0">
                <a:solidFill>
                  <a:schemeClr val="accent5">
                    <a:lumMod val="10000"/>
                  </a:schemeClr>
                </a:solidFill>
                <a:latin typeface="+mn-lt"/>
                <a:ea typeface="黑体" panose="02010609060101010101" pitchFamily="2" charset="-122"/>
              </a:rPr>
              <a:t>( </a:t>
            </a:r>
            <a:r>
              <a:rPr lang="zh-CN" altLang="en-US" b="1" dirty="0">
                <a:solidFill>
                  <a:schemeClr val="accent5">
                    <a:lumMod val="10000"/>
                  </a:schemeClr>
                </a:solidFill>
                <a:latin typeface="+mn-lt"/>
                <a:ea typeface="黑体" panose="02010609060101010101" pitchFamily="2" charset="-122"/>
              </a:rPr>
              <a:t>我的第一个</a:t>
            </a:r>
            <a:r>
              <a:rPr lang="en-US" altLang="zh-CN" b="1" dirty="0" err="1">
                <a:solidFill>
                  <a:schemeClr val="accent5">
                    <a:lumMod val="10000"/>
                  </a:schemeClr>
                </a:solidFill>
                <a:latin typeface="+mn-lt"/>
                <a:ea typeface="黑体" panose="02010609060101010101" pitchFamily="2" charset="-122"/>
              </a:rPr>
              <a:t>MyEclipse</a:t>
            </a:r>
            <a:r>
              <a:rPr lang="zh-CN" altLang="en-US" b="1" dirty="0">
                <a:solidFill>
                  <a:schemeClr val="accent5">
                    <a:lumMod val="10000"/>
                  </a:schemeClr>
                </a:solidFill>
                <a:latin typeface="+mn-lt"/>
                <a:ea typeface="黑体" panose="02010609060101010101" pitchFamily="2" charset="-122"/>
              </a:rPr>
              <a:t>小程序！</a:t>
            </a:r>
            <a:r>
              <a:rPr lang="en-US" altLang="zh-CN" b="1" dirty="0">
                <a:solidFill>
                  <a:schemeClr val="accent5">
                    <a:lumMod val="10000"/>
                  </a:schemeClr>
                </a:solidFill>
                <a:latin typeface="+mn-lt"/>
                <a:ea typeface="黑体" panose="02010609060101010101" pitchFamily="2" charset="-122"/>
              </a:rPr>
              <a:t>);</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	}</a:t>
            </a:r>
            <a:endParaRPr lang="en-US" altLang="zh-CN" b="1" dirty="0">
              <a:solidFill>
                <a:schemeClr val="accent5">
                  <a:lumMod val="10000"/>
                </a:schemeClr>
              </a:solidFill>
              <a:latin typeface="+mn-lt"/>
              <a:ea typeface="黑体" panose="02010609060101010101" pitchFamily="2" charset="-122"/>
            </a:endParaRPr>
          </a:p>
          <a:p>
            <a:pPr defTabSz="381000">
              <a:lnSpc>
                <a:spcPct val="130000"/>
              </a:lnSpc>
              <a:buClr>
                <a:schemeClr val="folHlink"/>
              </a:buClr>
              <a:buSzPct val="60000"/>
              <a:buFont typeface="Wingdings" panose="05000000000000000000" pitchFamily="2" charset="2"/>
              <a:buNone/>
              <a:defRPr/>
            </a:pPr>
            <a:r>
              <a:rPr lang="en-US" altLang="zh-CN" b="1" dirty="0">
                <a:solidFill>
                  <a:schemeClr val="accent5">
                    <a:lumMod val="10000"/>
                  </a:schemeClr>
                </a:solidFill>
                <a:latin typeface="+mn-lt"/>
                <a:ea typeface="黑体" panose="02010609060101010101" pitchFamily="2" charset="-122"/>
              </a:rPr>
              <a:t>}</a:t>
            </a:r>
            <a:endParaRPr lang="zh-CN" altLang="en-US" b="1" dirty="0">
              <a:solidFill>
                <a:schemeClr val="accent5">
                  <a:lumMod val="10000"/>
                </a:schemeClr>
              </a:solidFill>
              <a:latin typeface="+mn-lt"/>
              <a:ea typeface="黑体" panose="02010609060101010101" pitchFamily="2" charset="-122"/>
            </a:endParaRPr>
          </a:p>
        </p:txBody>
      </p:sp>
      <p:sp>
        <p:nvSpPr>
          <p:cNvPr id="577542" name="Line 6"/>
          <p:cNvSpPr>
            <a:spLocks noChangeShapeType="1"/>
          </p:cNvSpPr>
          <p:nvPr/>
        </p:nvSpPr>
        <p:spPr bwMode="auto">
          <a:xfrm flipV="1">
            <a:off x="6286512" y="3357562"/>
            <a:ext cx="571504" cy="57150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577543" name="AutoShape 7"/>
          <p:cNvSpPr>
            <a:spLocks noChangeArrowheads="1"/>
          </p:cNvSpPr>
          <p:nvPr/>
        </p:nvSpPr>
        <p:spPr bwMode="auto">
          <a:xfrm>
            <a:off x="5929313" y="3786188"/>
            <a:ext cx="293687" cy="369887"/>
          </a:xfrm>
          <a:prstGeom prst="roundRect">
            <a:avLst>
              <a:gd name="adj" fmla="val 0"/>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pPr>
            <a:r>
              <a:rPr lang="en-US" altLang="zh-CN" b="1">
                <a:solidFill>
                  <a:schemeClr val="bg1"/>
                </a:solidFill>
                <a:ea typeface="黑体" panose="02010609060101010101" pitchFamily="2" charset="-122"/>
              </a:rPr>
              <a:t>"</a:t>
            </a:r>
            <a:endParaRPr lang="en-US" altLang="zh-CN" b="1">
              <a:solidFill>
                <a:schemeClr val="bg1"/>
              </a:solidFill>
              <a:ea typeface="黑体" panose="02010609060101010101" pitchFamily="2" charset="-122"/>
            </a:endParaRPr>
          </a:p>
        </p:txBody>
      </p:sp>
      <p:sp>
        <p:nvSpPr>
          <p:cNvPr id="52231" name="Rectangle 9"/>
          <p:cNvSpPr>
            <a:spLocks noGrp="1" noChangeArrowheads="1"/>
          </p:cNvSpPr>
          <p:nvPr>
            <p:ph type="title"/>
          </p:nvPr>
        </p:nvSpPr>
        <p:spPr>
          <a:xfrm>
            <a:off x="6429375" y="285750"/>
            <a:ext cx="2535238" cy="523875"/>
          </a:xfrm>
        </p:spPr>
        <p:txBody>
          <a:bodyPr/>
          <a:lstStyle/>
          <a:p>
            <a:pPr eaLnBrk="1" hangingPunct="1"/>
            <a:r>
              <a:rPr smtClean="0">
                <a:solidFill>
                  <a:srgbClr val="121F55"/>
                </a:solidFill>
              </a:rPr>
              <a:t>常见错误</a:t>
            </a:r>
            <a:r>
              <a:rPr lang="en-US" altLang="zh-CN" smtClean="0">
                <a:solidFill>
                  <a:srgbClr val="121F55"/>
                </a:solidFill>
              </a:rPr>
              <a:t>5-5</a:t>
            </a:r>
            <a:endParaRPr smtClean="0">
              <a:solidFill>
                <a:srgbClr val="121F55"/>
              </a:solidFill>
            </a:endParaRPr>
          </a:p>
        </p:txBody>
      </p:sp>
      <p:sp>
        <p:nvSpPr>
          <p:cNvPr id="577549" name="Line 13"/>
          <p:cNvSpPr>
            <a:spLocks noChangeShapeType="1"/>
          </p:cNvSpPr>
          <p:nvPr/>
        </p:nvSpPr>
        <p:spPr bwMode="auto">
          <a:xfrm flipH="1" flipV="1">
            <a:off x="3714744" y="3357562"/>
            <a:ext cx="2143140" cy="57150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grpSp>
        <p:nvGrpSpPr>
          <p:cNvPr id="52235" name="组合 12"/>
          <p:cNvGrpSpPr/>
          <p:nvPr/>
        </p:nvGrpSpPr>
        <p:grpSpPr bwMode="auto">
          <a:xfrm>
            <a:off x="101600" y="857250"/>
            <a:ext cx="1470025" cy="400050"/>
            <a:chOff x="2962268" y="5103147"/>
            <a:chExt cx="1469411" cy="400110"/>
          </a:xfrm>
        </p:grpSpPr>
        <p:pic>
          <p:nvPicPr>
            <p:cNvPr id="52249"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5" name="TextBox 14"/>
            <p:cNvSpPr txBox="1"/>
            <p:nvPr/>
          </p:nvSpPr>
          <p:spPr>
            <a:xfrm>
              <a:off x="3214576" y="5103147"/>
              <a:ext cx="1217103" cy="40011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2" charset="-122"/>
                  <a:ea typeface="黑体" panose="02010609060101010101" pitchFamily="2" charset="-122"/>
                </a:rPr>
                <a:t>代码阅读</a:t>
              </a:r>
              <a:endParaRPr lang="zh-CN" altLang="en-US" sz="2000" b="1" dirty="0">
                <a:latin typeface="黑体" panose="02010609060101010101" pitchFamily="2" charset="-122"/>
                <a:ea typeface="黑体" panose="02010609060101010101" pitchFamily="2" charset="-122"/>
              </a:endParaRPr>
            </a:p>
          </p:txBody>
        </p:sp>
      </p:grpSp>
      <p:grpSp>
        <p:nvGrpSpPr>
          <p:cNvPr id="3" name="组合 18"/>
          <p:cNvGrpSpPr/>
          <p:nvPr/>
        </p:nvGrpSpPr>
        <p:grpSpPr bwMode="auto">
          <a:xfrm>
            <a:off x="2090738" y="5962650"/>
            <a:ext cx="4572000" cy="428625"/>
            <a:chOff x="3143240" y="5143512"/>
            <a:chExt cx="4572032" cy="428628"/>
          </a:xfrm>
        </p:grpSpPr>
        <p:sp>
          <p:nvSpPr>
            <p:cNvPr id="20" name="圆角矩形 1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52247"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5" name="TextBox 24"/>
            <p:cNvSpPr txBox="1"/>
            <p:nvPr/>
          </p:nvSpPr>
          <p:spPr bwMode="auto">
            <a:xfrm>
              <a:off x="4572000" y="5187962"/>
              <a:ext cx="2378092"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演示：程序排错技巧</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grpSp>
        <p:nvGrpSpPr>
          <p:cNvPr id="52237" name="组合 21"/>
          <p:cNvGrpSpPr/>
          <p:nvPr/>
        </p:nvGrpSpPr>
        <p:grpSpPr bwMode="auto">
          <a:xfrm>
            <a:off x="1908175" y="4643438"/>
            <a:ext cx="4306888" cy="714375"/>
            <a:chOff x="1908175" y="4643446"/>
            <a:chExt cx="4306888" cy="714380"/>
          </a:xfrm>
        </p:grpSpPr>
        <p:sp>
          <p:nvSpPr>
            <p:cNvPr id="577540" name="AutoShape 4"/>
            <p:cNvSpPr>
              <a:spLocks noChangeArrowheads="1"/>
            </p:cNvSpPr>
            <p:nvPr/>
          </p:nvSpPr>
          <p:spPr bwMode="gray">
            <a:xfrm>
              <a:off x="1908175" y="4837122"/>
              <a:ext cx="4306888" cy="520704"/>
            </a:xfrm>
            <a:prstGeom prst="roundRect">
              <a:avLst>
                <a:gd name="adj" fmla="val 16667"/>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anose="020B0503020204020204" pitchFamily="34" charset="-122"/>
                  <a:ea typeface="微软雅黑" panose="020B0503020204020204" pitchFamily="34" charset="-122"/>
                </a:rPr>
                <a:t>注意：不要漏写引号</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52240" name="AutoShape 4"/>
            <p:cNvSpPr>
              <a:spLocks noChangeArrowheads="1"/>
            </p:cNvSpPr>
            <p:nvPr/>
          </p:nvSpPr>
          <p:spPr bwMode="gray">
            <a:xfrm>
              <a:off x="5715010" y="4643446"/>
              <a:ext cx="357188" cy="360363"/>
            </a:xfrm>
            <a:prstGeom prst="ellipse">
              <a:avLst/>
            </a:prstGeom>
            <a:solidFill>
              <a:schemeClr val="bg1"/>
            </a:solidFill>
            <a:ln w="19050">
              <a:solidFill>
                <a:schemeClr val="accent1"/>
              </a:solidFill>
              <a:round/>
            </a:ln>
          </p:spPr>
          <p:txBody>
            <a:bodyPr anchor="ctr"/>
            <a:lstStyle/>
            <a:p>
              <a:pPr algn="ctr"/>
              <a:r>
                <a:rPr lang="en-US" altLang="zh-CN" sz="2000" b="1">
                  <a:solidFill>
                    <a:srgbClr val="0C83B8"/>
                  </a:solidFill>
                  <a:latin typeface="微软雅黑" panose="020B0503020204020204" pitchFamily="34" charset="-122"/>
                  <a:ea typeface="微软雅黑" panose="020B0503020204020204" pitchFamily="34" charset="-122"/>
                </a:rPr>
                <a:t>!</a:t>
              </a:r>
              <a:endParaRPr lang="en-US" altLang="zh-CN" sz="2000" b="1">
                <a:solidFill>
                  <a:srgbClr val="0C83B8"/>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7548"/>
                                        </p:tgtEl>
                                        <p:attrNameLst>
                                          <p:attrName>style.visibility</p:attrName>
                                        </p:attrNameLst>
                                      </p:cBhvr>
                                      <p:to>
                                        <p:strVal val="visible"/>
                                      </p:to>
                                    </p:set>
                                    <p:animEffect transition="in" filter="wipe(left)">
                                      <p:cBhvr>
                                        <p:cTn id="7" dur="500"/>
                                        <p:tgtEl>
                                          <p:spTgt spid="5775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7543"/>
                                        </p:tgtEl>
                                        <p:attrNameLst>
                                          <p:attrName>style.visibility</p:attrName>
                                        </p:attrNameLst>
                                      </p:cBhvr>
                                      <p:to>
                                        <p:strVal val="visible"/>
                                      </p:to>
                                    </p:set>
                                    <p:animEffect transition="in" filter="wipe(left)">
                                      <p:cBhvr>
                                        <p:cTn id="12" dur="500"/>
                                        <p:tgtEl>
                                          <p:spTgt spid="577543"/>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577542"/>
                                        </p:tgtEl>
                                        <p:attrNameLst>
                                          <p:attrName>style.visibility</p:attrName>
                                        </p:attrNameLst>
                                      </p:cBhvr>
                                      <p:to>
                                        <p:strVal val="visible"/>
                                      </p:to>
                                    </p:set>
                                    <p:animEffect transition="in" filter="wipe(down)">
                                      <p:cBhvr>
                                        <p:cTn id="16" dur="500"/>
                                        <p:tgtEl>
                                          <p:spTgt spid="577542"/>
                                        </p:tgtEl>
                                      </p:cBhvr>
                                    </p:animEffect>
                                  </p:childTnLst>
                                </p:cTn>
                              </p:par>
                              <p:par>
                                <p:cTn id="17" presetID="22" presetClass="entr" presetSubtype="4" fill="hold" nodeType="withEffect">
                                  <p:stCondLst>
                                    <p:cond delay="0"/>
                                  </p:stCondLst>
                                  <p:childTnLst>
                                    <p:set>
                                      <p:cBhvr>
                                        <p:cTn id="18" dur="1" fill="hold">
                                          <p:stCondLst>
                                            <p:cond delay="0"/>
                                          </p:stCondLst>
                                        </p:cTn>
                                        <p:tgtEl>
                                          <p:spTgt spid="577549"/>
                                        </p:tgtEl>
                                        <p:attrNameLst>
                                          <p:attrName>style.visibility</p:attrName>
                                        </p:attrNameLst>
                                      </p:cBhvr>
                                      <p:to>
                                        <p:strVal val="visible"/>
                                      </p:to>
                                    </p:set>
                                    <p:animEffect transition="in" filter="wipe(down)">
                                      <p:cBhvr>
                                        <p:cTn id="19" dur="500"/>
                                        <p:tgtEl>
                                          <p:spTgt spid="57754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2237"/>
                                        </p:tgtEl>
                                        <p:attrNameLst>
                                          <p:attrName>style.visibility</p:attrName>
                                        </p:attrNameLst>
                                      </p:cBhvr>
                                      <p:to>
                                        <p:strVal val="visible"/>
                                      </p:to>
                                    </p:set>
                                    <p:animEffect transition="in" filter="wipe(left)">
                                      <p:cBhvr>
                                        <p:cTn id="24" dur="500"/>
                                        <p:tgtEl>
                                          <p:spTgt spid="52237"/>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8" grpId="0" animBg="1"/>
      <p:bldP spid="57754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bwMode="auto">
          <a:xfrm>
            <a:off x="5220072" y="275308"/>
            <a:ext cx="3852522" cy="633412"/>
          </a:xfrm>
          <a:solidFill>
            <a:schemeClr val="bg1"/>
          </a:solidFill>
          <a:ln algn="ctr">
            <a:miter lim="800000"/>
          </a:ln>
        </p:spPr>
        <p:txBody>
          <a:bodyPr vert="horz" wrap="square" lIns="91440" tIns="45720" rIns="91440" bIns="45720" numCol="1" anchor="t" anchorCtr="0" compatLnSpc="1"/>
          <a:lstStyle/>
          <a:p>
            <a:r>
              <a:rPr lang="zh-CN" altLang="en-US" b="1" dirty="0" smtClean="0"/>
              <a:t>使用</a:t>
            </a:r>
            <a:r>
              <a:rPr lang="en-US" altLang="zh-CN" b="1" dirty="0" smtClean="0"/>
              <a:t>Java API</a:t>
            </a:r>
            <a:r>
              <a:rPr lang="zh-CN" altLang="en-US" b="1" dirty="0" smtClean="0"/>
              <a:t>帮助文档</a:t>
            </a:r>
            <a:endParaRPr lang="zh-CN" altLang="en-US" b="1" dirty="0"/>
          </a:p>
        </p:txBody>
      </p:sp>
      <p:sp>
        <p:nvSpPr>
          <p:cNvPr id="8" name="Rectangle 3"/>
          <p:cNvSpPr>
            <a:spLocks noGrp="1" noChangeArrowheads="1"/>
          </p:cNvSpPr>
          <p:nvPr>
            <p:ph idx="1"/>
          </p:nvPr>
        </p:nvSpPr>
        <p:spPr>
          <a:xfrm>
            <a:off x="572400" y="1123200"/>
            <a:ext cx="8229600" cy="4929222"/>
          </a:xfrm>
        </p:spPr>
        <p:txBody>
          <a:bodyPr/>
          <a:lstStyle/>
          <a:p>
            <a:r>
              <a:rPr lang="zh-CN" altLang="en-US" dirty="0" smtClean="0"/>
              <a:t>使用</a:t>
            </a:r>
            <a:r>
              <a:rPr lang="en-US" altLang="zh-CN" dirty="0" smtClean="0"/>
              <a:t>API</a:t>
            </a:r>
            <a:r>
              <a:rPr lang="zh-CN" altLang="en-US" dirty="0" smtClean="0"/>
              <a:t>帮助文档是一种良好的习惯</a:t>
            </a:r>
            <a:endParaRPr lang="zh-CN" altLang="en-US" dirty="0"/>
          </a:p>
        </p:txBody>
      </p:sp>
      <p:pic>
        <p:nvPicPr>
          <p:cNvPr id="13" name="图片 12" descr="java7.JPG"/>
          <p:cNvPicPr>
            <a:picLocks noChangeAspect="1"/>
          </p:cNvPicPr>
          <p:nvPr/>
        </p:nvPicPr>
        <p:blipFill>
          <a:blip r:embed="rId1"/>
          <a:stretch>
            <a:fillRect/>
          </a:stretch>
        </p:blipFill>
        <p:spPr>
          <a:xfrm>
            <a:off x="1571604" y="1928802"/>
            <a:ext cx="5857916" cy="3684713"/>
          </a:xfrm>
          <a:prstGeom prst="rect">
            <a:avLst/>
          </a:prstGeom>
          <a:ln>
            <a:noFill/>
          </a:ln>
          <a:effectLst>
            <a:outerShdw blurRad="190500" algn="tl" rotWithShape="0">
              <a:srgbClr val="000000">
                <a:alpha val="70000"/>
              </a:srgbClr>
            </a:outerShdw>
          </a:effectLst>
        </p:spPr>
      </p:pic>
      <p:grpSp>
        <p:nvGrpSpPr>
          <p:cNvPr id="11" name="组合 18"/>
          <p:cNvGrpSpPr/>
          <p:nvPr/>
        </p:nvGrpSpPr>
        <p:grpSpPr bwMode="auto">
          <a:xfrm>
            <a:off x="2090738" y="5808687"/>
            <a:ext cx="4572000" cy="428625"/>
            <a:chOff x="3143240" y="5143512"/>
            <a:chExt cx="4572032" cy="42862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 name="Picture 8" descr="说话气泡new"/>
            <p:cNvPicPr>
              <a:picLocks noChangeAspect="1" noChangeArrowheads="1"/>
            </p:cNvPicPr>
            <p:nvPr/>
          </p:nvPicPr>
          <p:blipFill>
            <a:blip r:embed="rId2"/>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17" name="TextBox 16"/>
            <p:cNvSpPr txBox="1"/>
            <p:nvPr/>
          </p:nvSpPr>
          <p:spPr bwMode="auto">
            <a:xfrm>
              <a:off x="4375080" y="5187962"/>
              <a:ext cx="2771932" cy="338556"/>
            </a:xfrm>
            <a:prstGeom prst="rect">
              <a:avLst/>
            </a:prstGeom>
            <a:noFill/>
            <a:effectLst/>
          </p:spPr>
          <p:txBody>
            <a:bodyPr wrap="none">
              <a:spAutoFit/>
            </a:bodyPr>
            <a:lstStyle/>
            <a:p>
              <a:pPr algn="ctr">
                <a:defRPr/>
              </a:pPr>
              <a:r>
                <a:rPr lang="zh-CN" altLang="en-US" sz="1600" b="1" dirty="0" smtClean="0">
                  <a:solidFill>
                    <a:schemeClr val="bg1"/>
                  </a:solidFill>
                  <a:latin typeface="黑体" panose="02010609060101010101" pitchFamily="2" charset="-122"/>
                  <a:ea typeface="黑体" panose="02010609060101010101" pitchFamily="2" charset="-122"/>
                </a:rPr>
                <a:t>演示示例：</a:t>
              </a:r>
              <a:r>
                <a:rPr lang="zh-CN" altLang="en-US" sz="1600" b="1" dirty="0">
                  <a:solidFill>
                    <a:schemeClr val="bg1"/>
                  </a:solidFill>
                  <a:latin typeface="黑体" panose="02010609060101010101" pitchFamily="2" charset="-122"/>
                  <a:ea typeface="黑体" panose="02010609060101010101" pitchFamily="2" charset="-122"/>
                </a:rPr>
                <a:t>使用</a:t>
              </a:r>
              <a:r>
                <a:rPr lang="en-US" altLang="zh-CN" sz="1600" b="1" dirty="0">
                  <a:solidFill>
                    <a:schemeClr val="bg1"/>
                  </a:solidFill>
                  <a:latin typeface="黑体" panose="02010609060101010101" pitchFamily="2" charset="-122"/>
                  <a:ea typeface="黑体" panose="02010609060101010101" pitchFamily="2" charset="-122"/>
                </a:rPr>
                <a:t>JDK</a:t>
              </a:r>
              <a:r>
                <a:rPr lang="zh-CN" altLang="en-US" sz="1600" b="1" dirty="0">
                  <a:solidFill>
                    <a:schemeClr val="bg1"/>
                  </a:solidFill>
                  <a:latin typeface="黑体" panose="02010609060101010101" pitchFamily="2" charset="-122"/>
                  <a:ea typeface="黑体" panose="02010609060101010101" pitchFamily="2" charset="-122"/>
                </a:rPr>
                <a:t>帮助文档</a:t>
              </a:r>
              <a:endParaRPr lang="zh-CN" altLang="en-US" sz="1600" b="1" spc="300" dirty="0">
                <a:solidFill>
                  <a:schemeClr val="bg1"/>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a:xfrm>
            <a:off x="6516688" y="285750"/>
            <a:ext cx="2447925" cy="523875"/>
          </a:xfrm>
        </p:spPr>
        <p:txBody>
          <a:bodyPr/>
          <a:lstStyle/>
          <a:p>
            <a:pPr>
              <a:defRPr/>
            </a:pPr>
            <a:r>
              <a:rPr smtClean="0"/>
              <a:t>课程项目展示</a:t>
            </a:r>
            <a:endParaRPr smtClean="0"/>
          </a:p>
        </p:txBody>
      </p:sp>
      <p:sp>
        <p:nvSpPr>
          <p:cNvPr id="556035" name="Rectangle 3"/>
          <p:cNvSpPr>
            <a:spLocks noGrp="1" noChangeArrowheads="1"/>
          </p:cNvSpPr>
          <p:nvPr>
            <p:ph idx="1"/>
          </p:nvPr>
        </p:nvSpPr>
        <p:spPr>
          <a:xfrm>
            <a:off x="784225" y="1214438"/>
            <a:ext cx="7645400" cy="5143500"/>
          </a:xfrm>
        </p:spPr>
        <p:txBody>
          <a:bodyPr/>
          <a:lstStyle/>
          <a:p>
            <a:pPr>
              <a:defRPr/>
            </a:pPr>
            <a:r>
              <a:rPr lang="zh-CN" altLang="en-US" dirty="0"/>
              <a:t>我行我素购物管理系统（</a:t>
            </a:r>
            <a:r>
              <a:rPr lang="en-US" altLang="zh-CN" dirty="0" err="1"/>
              <a:t>MyShopping</a:t>
            </a:r>
            <a:r>
              <a:rPr lang="zh-CN" altLang="en-US" dirty="0"/>
              <a:t>）演示</a:t>
            </a:r>
            <a:endParaRPr lang="zh-CN" altLang="en-US" dirty="0"/>
          </a:p>
          <a:p>
            <a:pPr marL="0" indent="0">
              <a:buFont typeface="Wingdings" panose="05000000000000000000" pitchFamily="2" charset="2"/>
              <a:buNone/>
              <a:defRPr/>
            </a:pPr>
            <a:endParaRPr lang="zh-CN" altLang="en-US" dirty="0"/>
          </a:p>
        </p:txBody>
      </p:sp>
      <p:grpSp>
        <p:nvGrpSpPr>
          <p:cNvPr id="19461" name="组合 13"/>
          <p:cNvGrpSpPr/>
          <p:nvPr/>
        </p:nvGrpSpPr>
        <p:grpSpPr bwMode="auto">
          <a:xfrm>
            <a:off x="3214688" y="6024563"/>
            <a:ext cx="2714625" cy="428625"/>
            <a:chOff x="3143240" y="5143512"/>
            <a:chExt cx="2714644" cy="428628"/>
          </a:xfrm>
        </p:grpSpPr>
        <p:sp>
          <p:nvSpPr>
            <p:cNvPr id="21" name="圆角矩形 2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2" name="圆角矩形 21"/>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9468" name="Picture 8" descr="说话气泡new"/>
            <p:cNvPicPr>
              <a:picLocks noChangeAspect="1" noChangeArrowheads="1"/>
            </p:cNvPicPr>
            <p:nvPr/>
          </p:nvPicPr>
          <p:blipFill>
            <a:blip r:embed="rId1"/>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4" name="TextBox 23"/>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演示课程项目</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Grp="1" noChangeArrowheads="1"/>
          </p:cNvSpPr>
          <p:nvPr>
            <p:ph type="title"/>
          </p:nvPr>
        </p:nvSpPr>
        <p:spPr bwMode="auto">
          <a:xfrm>
            <a:off x="5580112" y="275308"/>
            <a:ext cx="3492482" cy="633412"/>
          </a:xfrm>
          <a:solidFill>
            <a:schemeClr val="bg1"/>
          </a:solidFill>
          <a:ln algn="ctr">
            <a:miter lim="800000"/>
          </a:ln>
        </p:spPr>
        <p:txBody>
          <a:bodyPr vert="horz" wrap="square" lIns="91440" tIns="45720" rIns="91440" bIns="45720" numCol="1" anchor="t" anchorCtr="0" compatLnSpc="1"/>
          <a:lstStyle/>
          <a:p>
            <a:r>
              <a:rPr lang="zh-CN" altLang="en-US" b="1" dirty="0" smtClean="0"/>
              <a:t>使用</a:t>
            </a:r>
            <a:r>
              <a:rPr lang="en-US" altLang="zh-CN" b="1" dirty="0" smtClean="0"/>
              <a:t>Java</a:t>
            </a:r>
            <a:r>
              <a:rPr lang="zh-CN" altLang="en-US" b="1" dirty="0" smtClean="0"/>
              <a:t>反编译工具</a:t>
            </a:r>
            <a:endParaRPr lang="zh-CN" altLang="en-US" b="1" dirty="0"/>
          </a:p>
        </p:txBody>
      </p:sp>
      <p:sp>
        <p:nvSpPr>
          <p:cNvPr id="13" name="Rectangle 3"/>
          <p:cNvSpPr>
            <a:spLocks noGrp="1" noChangeArrowheads="1"/>
          </p:cNvSpPr>
          <p:nvPr>
            <p:ph idx="1"/>
          </p:nvPr>
        </p:nvSpPr>
        <p:spPr bwMode="auto">
          <a:xfrm>
            <a:off x="428596" y="1000108"/>
            <a:ext cx="8215370" cy="4229087"/>
          </a:xfrm>
          <a:noFill/>
          <a:ln>
            <a:miter lim="800000"/>
          </a:ln>
        </p:spPr>
        <p:txBody>
          <a:bodyPr vert="horz" wrap="square" lIns="91440" tIns="45720" rIns="91440" bIns="45720" numCol="1" anchor="t" anchorCtr="0" compatLnSpc="1"/>
          <a:lstStyle/>
          <a:p>
            <a:r>
              <a:rPr lang="zh-CN" altLang="en-US" dirty="0" smtClean="0">
                <a:latin typeface="Arial" panose="020B0604020202020204" pitchFamily="34" charset="0"/>
                <a:ea typeface="黑体" panose="02010609060101010101" pitchFamily="2" charset="-122"/>
                <a:cs typeface="Arial" panose="020B0604020202020204" pitchFamily="34" charset="0"/>
              </a:rPr>
              <a:t>编译：</a:t>
            </a:r>
            <a:endParaRPr lang="zh-CN" altLang="en-US" dirty="0" smtClean="0">
              <a:latin typeface="Arial" panose="020B0604020202020204" pitchFamily="34" charset="0"/>
              <a:ea typeface="黑体" panose="02010609060101010101" pitchFamily="2" charset="-122"/>
              <a:cs typeface="Arial" panose="020B0604020202020204" pitchFamily="34" charset="0"/>
            </a:endParaRPr>
          </a:p>
          <a:p>
            <a:pPr lvl="1" fontAlgn="base">
              <a:spcAft>
                <a:spcPct val="0"/>
              </a:spcAft>
            </a:pPr>
            <a:r>
              <a:rPr lang="zh-CN" altLang="en-US" dirty="0" smtClean="0">
                <a:latin typeface="Arial" panose="020B0604020202020204" pitchFamily="34" charset="0"/>
                <a:ea typeface="黑体" panose="02010609060101010101" pitchFamily="2" charset="-122"/>
                <a:cs typeface="Arial" panose="020B0604020202020204" pitchFamily="34" charset="0"/>
              </a:rPr>
              <a:t>将源文件（</a:t>
            </a:r>
            <a:r>
              <a:rPr lang="en-US" altLang="zh-CN" dirty="0" smtClean="0">
                <a:latin typeface="Arial" panose="020B0604020202020204" pitchFamily="34" charset="0"/>
                <a:ea typeface="黑体" panose="02010609060101010101" pitchFamily="2" charset="-122"/>
                <a:cs typeface="Arial" panose="020B0604020202020204" pitchFamily="34" charset="0"/>
              </a:rPr>
              <a:t>.java</a:t>
            </a:r>
            <a:r>
              <a:rPr lang="zh-CN" altLang="en-US" dirty="0" smtClean="0">
                <a:latin typeface="Arial" panose="020B0604020202020204" pitchFamily="34" charset="0"/>
                <a:ea typeface="黑体" panose="02010609060101010101" pitchFamily="2" charset="-122"/>
                <a:cs typeface="Arial" panose="020B0604020202020204" pitchFamily="34" charset="0"/>
              </a:rPr>
              <a:t>）转换成字节码文件（</a:t>
            </a:r>
            <a:r>
              <a:rPr lang="en-US" altLang="zh-CN" dirty="0" smtClean="0">
                <a:latin typeface="Arial" panose="020B0604020202020204" pitchFamily="34" charset="0"/>
                <a:ea typeface="黑体" panose="02010609060101010101" pitchFamily="2" charset="-122"/>
                <a:cs typeface="Arial" panose="020B0604020202020204" pitchFamily="34" charset="0"/>
              </a:rPr>
              <a:t>.class</a:t>
            </a:r>
            <a:r>
              <a:rPr lang="zh-CN" altLang="en-US" dirty="0" smtClean="0">
                <a:latin typeface="Arial" panose="020B0604020202020204" pitchFamily="34" charset="0"/>
                <a:ea typeface="黑体" panose="02010609060101010101" pitchFamily="2" charset="-122"/>
                <a:cs typeface="Arial" panose="020B0604020202020204" pitchFamily="34" charset="0"/>
              </a:rPr>
              <a:t>）的过程称为编译</a:t>
            </a:r>
            <a:endParaRPr lang="en-US" altLang="zh-CN" dirty="0" smtClean="0">
              <a:latin typeface="Arial" panose="020B0604020202020204" pitchFamily="34" charset="0"/>
              <a:ea typeface="黑体" panose="02010609060101010101" pitchFamily="2" charset="-122"/>
              <a:cs typeface="Arial" panose="020B0604020202020204" pitchFamily="34" charset="0"/>
            </a:endParaRPr>
          </a:p>
          <a:p>
            <a:pPr fontAlgn="base">
              <a:spcAft>
                <a:spcPct val="0"/>
              </a:spcAft>
            </a:pPr>
            <a:r>
              <a:rPr lang="zh-CN" altLang="en-US" dirty="0" smtClean="0">
                <a:latin typeface="Arial" panose="020B0604020202020204" pitchFamily="34" charset="0"/>
                <a:ea typeface="黑体" panose="02010609060101010101" pitchFamily="2" charset="-122"/>
                <a:cs typeface="Arial" panose="020B0604020202020204" pitchFamily="34" charset="0"/>
              </a:rPr>
              <a:t>反编译：</a:t>
            </a:r>
            <a:endParaRPr lang="en-US" altLang="zh-CN" dirty="0" smtClean="0">
              <a:latin typeface="Arial" panose="020B0604020202020204" pitchFamily="34" charset="0"/>
              <a:ea typeface="黑体" panose="02010609060101010101" pitchFamily="2" charset="-122"/>
              <a:cs typeface="Arial" panose="020B0604020202020204" pitchFamily="34" charset="0"/>
            </a:endParaRPr>
          </a:p>
          <a:p>
            <a:pPr lvl="1" fontAlgn="base">
              <a:spcAft>
                <a:spcPct val="0"/>
              </a:spcAft>
            </a:pPr>
            <a:r>
              <a:rPr lang="zh-CN" altLang="en-US" dirty="0" smtClean="0">
                <a:latin typeface="Arial" panose="020B0604020202020204" pitchFamily="34" charset="0"/>
                <a:ea typeface="黑体" panose="02010609060101010101" pitchFamily="2" charset="-122"/>
                <a:cs typeface="Arial" panose="020B0604020202020204" pitchFamily="34" charset="0"/>
              </a:rPr>
              <a:t>将字节码文件（</a:t>
            </a:r>
            <a:r>
              <a:rPr lang="en-US" altLang="zh-CN" dirty="0" smtClean="0">
                <a:latin typeface="Arial" panose="020B0604020202020204" pitchFamily="34" charset="0"/>
                <a:ea typeface="黑体" panose="02010609060101010101" pitchFamily="2" charset="-122"/>
                <a:cs typeface="Arial" panose="020B0604020202020204" pitchFamily="34" charset="0"/>
              </a:rPr>
              <a:t>.class</a:t>
            </a:r>
            <a:r>
              <a:rPr lang="zh-CN" altLang="en-US" dirty="0" smtClean="0">
                <a:latin typeface="Arial" panose="020B0604020202020204" pitchFamily="34" charset="0"/>
                <a:ea typeface="黑体" panose="02010609060101010101" pitchFamily="2" charset="-122"/>
                <a:cs typeface="Arial" panose="020B0604020202020204" pitchFamily="34" charset="0"/>
              </a:rPr>
              <a:t>）转换回源文件（</a:t>
            </a:r>
            <a:r>
              <a:rPr lang="en-US" altLang="zh-CN" dirty="0" smtClean="0">
                <a:latin typeface="Arial" panose="020B0604020202020204" pitchFamily="34" charset="0"/>
                <a:ea typeface="黑体" panose="02010609060101010101" pitchFamily="2" charset="-122"/>
                <a:cs typeface="Arial" panose="020B0604020202020204" pitchFamily="34" charset="0"/>
              </a:rPr>
              <a:t>.java</a:t>
            </a:r>
            <a:r>
              <a:rPr lang="zh-CN" altLang="en-US" dirty="0" smtClean="0">
                <a:latin typeface="Arial" panose="020B0604020202020204" pitchFamily="34" charset="0"/>
                <a:ea typeface="黑体" panose="02010609060101010101" pitchFamily="2" charset="-122"/>
                <a:cs typeface="Arial" panose="020B0604020202020204" pitchFamily="34" charset="0"/>
              </a:rPr>
              <a:t>）的过程称为反编译</a:t>
            </a:r>
            <a:endParaRPr lang="en-US" altLang="zh-CN" dirty="0" smtClean="0">
              <a:latin typeface="Arial" panose="020B0604020202020204" pitchFamily="34" charset="0"/>
              <a:ea typeface="黑体" panose="02010609060101010101" pitchFamily="2" charset="-122"/>
              <a:cs typeface="Arial" panose="020B0604020202020204" pitchFamily="34" charset="0"/>
            </a:endParaRPr>
          </a:p>
          <a:p>
            <a:pPr lvl="1" fontAlgn="base">
              <a:spcAft>
                <a:spcPct val="0"/>
              </a:spcAft>
            </a:pPr>
            <a:r>
              <a:rPr lang="en-US" altLang="zh-CN" dirty="0" err="1" smtClean="0">
                <a:latin typeface="Arial" panose="020B0604020202020204" pitchFamily="34" charset="0"/>
                <a:ea typeface="黑体" panose="02010609060101010101" pitchFamily="2" charset="-122"/>
                <a:cs typeface="Arial" panose="020B0604020202020204" pitchFamily="34" charset="0"/>
              </a:rPr>
              <a:t>Jad</a:t>
            </a:r>
            <a:r>
              <a:rPr lang="zh-CN" altLang="en-US" dirty="0" smtClean="0">
                <a:latin typeface="Arial" panose="020B0604020202020204" pitchFamily="34" charset="0"/>
                <a:ea typeface="黑体" panose="02010609060101010101" pitchFamily="2" charset="-122"/>
                <a:cs typeface="Arial" panose="020B0604020202020204" pitchFamily="34" charset="0"/>
              </a:rPr>
              <a:t>、</a:t>
            </a:r>
            <a:r>
              <a:rPr lang="en-US" altLang="zh-CN" dirty="0" err="1" smtClean="0">
                <a:latin typeface="Arial" panose="020B0604020202020204" pitchFamily="34" charset="0"/>
                <a:ea typeface="黑体" panose="02010609060101010101" pitchFamily="2" charset="-122"/>
                <a:cs typeface="Arial" panose="020B0604020202020204" pitchFamily="34" charset="0"/>
              </a:rPr>
              <a:t>FrontEnd</a:t>
            </a:r>
            <a:endParaRPr lang="en-US" altLang="zh-CN" dirty="0" smtClean="0">
              <a:latin typeface="Arial" panose="020B0604020202020204" pitchFamily="34" charset="0"/>
              <a:ea typeface="黑体" panose="02010609060101010101" pitchFamily="2" charset="-122"/>
              <a:cs typeface="Arial" panose="020B0604020202020204" pitchFamily="34" charset="0"/>
            </a:endParaRPr>
          </a:p>
        </p:txBody>
      </p:sp>
      <p:grpSp>
        <p:nvGrpSpPr>
          <p:cNvPr id="16" name="组合 18"/>
          <p:cNvGrpSpPr/>
          <p:nvPr/>
        </p:nvGrpSpPr>
        <p:grpSpPr bwMode="auto">
          <a:xfrm>
            <a:off x="2090738" y="5877272"/>
            <a:ext cx="4572000" cy="629225"/>
            <a:chOff x="3143240" y="5143512"/>
            <a:chExt cx="4572032" cy="629230"/>
          </a:xfrm>
        </p:grpSpPr>
        <p:sp>
          <p:nvSpPr>
            <p:cNvPr id="17" name="圆角矩形 1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9" name="Picture 8" descr="说话气泡new"/>
            <p:cNvPicPr>
              <a:picLocks noChangeAspect="1" noChangeArrowheads="1"/>
            </p:cNvPicPr>
            <p:nvPr/>
          </p:nvPicPr>
          <p:blipFill>
            <a:blip r:embed="rId1"/>
            <a:srcRect/>
            <a:stretch>
              <a:fillRect/>
            </a:stretch>
          </p:blipFill>
          <p:spPr bwMode="auto">
            <a:xfrm>
              <a:off x="3143240" y="5183073"/>
              <a:ext cx="571505" cy="342076"/>
            </a:xfrm>
            <a:prstGeom prst="rect">
              <a:avLst/>
            </a:prstGeom>
            <a:noFill/>
            <a:ln w="9525">
              <a:noFill/>
              <a:miter lim="800000"/>
              <a:headEnd/>
              <a:tailEnd/>
            </a:ln>
            <a:effectLst>
              <a:prstShdw prst="shdw13" dist="12700" dir="10800000">
                <a:srgbClr val="0099FF">
                  <a:alpha val="50000"/>
                </a:srgbClr>
              </a:prstShdw>
            </a:effectLst>
          </p:spPr>
        </p:pic>
        <p:sp>
          <p:nvSpPr>
            <p:cNvPr id="20" name="TextBox 19"/>
            <p:cNvSpPr txBox="1"/>
            <p:nvPr/>
          </p:nvSpPr>
          <p:spPr bwMode="auto">
            <a:xfrm>
              <a:off x="4412750" y="5187962"/>
              <a:ext cx="2770329" cy="584780"/>
            </a:xfrm>
            <a:prstGeom prst="rect">
              <a:avLst/>
            </a:prstGeom>
            <a:noFill/>
            <a:effectLst/>
          </p:spPr>
          <p:txBody>
            <a:bodyPr wrap="none">
              <a:spAutoFit/>
            </a:bodyPr>
            <a:lstStyle/>
            <a:p>
              <a:pPr algn="ctr">
                <a:defRPr/>
              </a:pPr>
              <a:r>
                <a:rPr lang="zh-CN" altLang="en-US" sz="1600" b="1" dirty="0" smtClean="0">
                  <a:solidFill>
                    <a:schemeClr val="bg1"/>
                  </a:solidFill>
                  <a:latin typeface="黑体" panose="02010609060101010101" pitchFamily="2" charset="-122"/>
                  <a:ea typeface="黑体" panose="02010609060101010101" pitchFamily="2" charset="-122"/>
                </a:rPr>
                <a:t>演示示例</a:t>
              </a:r>
              <a:r>
                <a:rPr lang="en-US" altLang="zh-CN" sz="1600" b="1" dirty="0" smtClean="0">
                  <a:solidFill>
                    <a:schemeClr val="bg1"/>
                  </a:solidFill>
                  <a:latin typeface="黑体" panose="02010609060101010101" pitchFamily="2" charset="-122"/>
                  <a:ea typeface="黑体" panose="02010609060101010101" pitchFamily="2" charset="-122"/>
                </a:rPr>
                <a:t>6</a:t>
              </a:r>
              <a:r>
                <a:rPr lang="zh-CN" altLang="en-US" sz="1600" b="1" dirty="0" smtClean="0">
                  <a:solidFill>
                    <a:schemeClr val="bg1"/>
                  </a:solidFill>
                  <a:latin typeface="黑体" panose="02010609060101010101" pitchFamily="2" charset="-122"/>
                  <a:ea typeface="黑体" panose="02010609060101010101" pitchFamily="2" charset="-122"/>
                </a:rPr>
                <a:t>：</a:t>
              </a:r>
              <a:r>
                <a:rPr lang="zh-CN" altLang="en-US" sz="1600" b="1" dirty="0">
                  <a:solidFill>
                    <a:schemeClr val="bg1"/>
                  </a:solidFill>
                  <a:latin typeface="黑体" panose="02010609060101010101" pitchFamily="2" charset="-122"/>
                  <a:ea typeface="黑体" panose="02010609060101010101" pitchFamily="2" charset="-122"/>
                </a:rPr>
                <a:t>使用反编译工具</a:t>
              </a:r>
              <a:endParaRPr lang="en-US" altLang="zh-CN" sz="1600" b="1" dirty="0">
                <a:solidFill>
                  <a:schemeClr val="bg1"/>
                </a:solidFill>
                <a:latin typeface="黑体" panose="02010609060101010101" pitchFamily="2" charset="-122"/>
                <a:ea typeface="黑体" panose="02010609060101010101" pitchFamily="2" charset="-122"/>
              </a:endParaRPr>
            </a:p>
            <a:p>
              <a:pPr algn="ctr">
                <a:defRPr/>
              </a:pPr>
              <a:endParaRPr lang="zh-CN" altLang="en-US" sz="1600" b="1" spc="300" dirty="0">
                <a:solidFill>
                  <a:schemeClr val="bg1"/>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5"/>
          <p:cNvSpPr>
            <a:spLocks noGrp="1"/>
          </p:cNvSpPr>
          <p:nvPr>
            <p:ph type="title"/>
          </p:nvPr>
        </p:nvSpPr>
        <p:spPr>
          <a:xfrm>
            <a:off x="7885113" y="285750"/>
            <a:ext cx="1079500" cy="523875"/>
          </a:xfrm>
        </p:spPr>
        <p:txBody>
          <a:bodyPr/>
          <a:lstStyle/>
          <a:p>
            <a:pPr eaLnBrk="1" hangingPunct="1"/>
            <a:r>
              <a:rPr smtClean="0">
                <a:solidFill>
                  <a:srgbClr val="121F55"/>
                </a:solidFill>
              </a:rPr>
              <a:t>小结</a:t>
            </a:r>
            <a:endParaRPr smtClean="0">
              <a:solidFill>
                <a:srgbClr val="121F55"/>
              </a:solidFill>
            </a:endParaRPr>
          </a:p>
        </p:txBody>
      </p:sp>
      <p:sp>
        <p:nvSpPr>
          <p:cNvPr id="598019" name="Rectangle 3"/>
          <p:cNvSpPr>
            <a:spLocks noGrp="1" noChangeArrowheads="1"/>
          </p:cNvSpPr>
          <p:nvPr>
            <p:ph idx="1"/>
          </p:nvPr>
        </p:nvSpPr>
        <p:spPr>
          <a:xfrm>
            <a:off x="784225" y="1214438"/>
            <a:ext cx="7645400" cy="5143500"/>
          </a:xfrm>
        </p:spPr>
        <p:txBody>
          <a:bodyPr/>
          <a:lstStyle/>
          <a:p>
            <a:pPr eaLnBrk="1" hangingPunct="1">
              <a:defRPr/>
            </a:pPr>
            <a:r>
              <a:rPr lang="zh-CN" altLang="en-US" dirty="0" smtClean="0"/>
              <a:t>程序运行出现了问题，怎么办？</a:t>
            </a:r>
            <a:endParaRPr lang="zh-CN" altLang="en-US" dirty="0" smtClean="0"/>
          </a:p>
          <a:p>
            <a:pPr eaLnBrk="1" hangingPunct="1">
              <a:defRPr/>
            </a:pPr>
            <a:r>
              <a:rPr lang="zh-CN" altLang="en-US" dirty="0" smtClean="0"/>
              <a:t>如何定位错误代码的位置？如何知道错误的原因？</a:t>
            </a:r>
            <a:endParaRPr lang="zh-CN" altLang="en-US" dirty="0"/>
          </a:p>
        </p:txBody>
      </p:sp>
      <p:sp>
        <p:nvSpPr>
          <p:cNvPr id="598020" name="Rectangle 4"/>
          <p:cNvSpPr>
            <a:spLocks noChangeArrowheads="1"/>
          </p:cNvSpPr>
          <p:nvPr/>
        </p:nvSpPr>
        <p:spPr bwMode="auto">
          <a:xfrm>
            <a:off x="800100" y="3429000"/>
            <a:ext cx="7200900" cy="503238"/>
          </a:xfrm>
          <a:prstGeom prst="rect">
            <a:avLst/>
          </a:prstGeom>
          <a:noFill/>
          <a:ln w="9525">
            <a:noFill/>
            <a:miter lim="800000"/>
          </a:ln>
        </p:spPr>
        <p:txBody>
          <a:bodyPr/>
          <a:lstStyle/>
          <a:p>
            <a:pPr marL="342900" indent="-342900">
              <a:spcBef>
                <a:spcPct val="20000"/>
              </a:spcBef>
              <a:buClr>
                <a:srgbClr val="0E9CDE"/>
              </a:buClr>
              <a:buSzPct val="100000"/>
              <a:buFont typeface="Wingdings" panose="05000000000000000000" pitchFamily="2" charset="2"/>
              <a:buChar char="n"/>
              <a:defRPr/>
            </a:pPr>
            <a:r>
              <a:rPr lang="zh-CN" altLang="en-US" sz="2600" b="1" dirty="0">
                <a:latin typeface="+mn-lt"/>
                <a:ea typeface="微软雅黑" panose="020B0503020204020204" pitchFamily="34" charset="-122"/>
              </a:rPr>
              <a:t>纠正代码中的错误，输出“早上好！”</a:t>
            </a:r>
            <a:endParaRPr lang="zh-CN" altLang="en-US" sz="2600" b="1" dirty="0">
              <a:latin typeface="+mn-lt"/>
              <a:ea typeface="微软雅黑" panose="020B0503020204020204" pitchFamily="34" charset="-122"/>
            </a:endParaRPr>
          </a:p>
        </p:txBody>
      </p:sp>
      <p:sp>
        <p:nvSpPr>
          <p:cNvPr id="598029" name="AutoShape 13"/>
          <p:cNvSpPr>
            <a:spLocks noChangeArrowheads="1"/>
          </p:cNvSpPr>
          <p:nvPr/>
        </p:nvSpPr>
        <p:spPr bwMode="auto">
          <a:xfrm>
            <a:off x="1692275" y="4143375"/>
            <a:ext cx="5737225" cy="18923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anose="02010609060101010101" pitchFamily="2" charset="-122"/>
              </a:rPr>
              <a:t>public class Test {</a:t>
            </a:r>
            <a:endParaRPr lang="en-GB" altLang="zh-CN" b="1" dirty="0">
              <a:solidFill>
                <a:schemeClr val="accent5">
                  <a:lumMod val="10000"/>
                </a:schemeClr>
              </a:solidFill>
              <a:latin typeface="+mn-lt"/>
              <a:ea typeface="黑体" panose="02010609060101010101" pitchFamily="2" charset="-122"/>
            </a:endParaRPr>
          </a:p>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anose="02010609060101010101" pitchFamily="2" charset="-122"/>
              </a:rPr>
              <a:t>       public static void main(  ) {</a:t>
            </a:r>
            <a:endParaRPr lang="en-GB" altLang="zh-CN" b="1" dirty="0">
              <a:solidFill>
                <a:schemeClr val="accent5">
                  <a:lumMod val="10000"/>
                </a:schemeClr>
              </a:solidFill>
              <a:latin typeface="+mn-lt"/>
              <a:ea typeface="黑体" panose="02010609060101010101" pitchFamily="2" charset="-122"/>
            </a:endParaRPr>
          </a:p>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anose="02010609060101010101" pitchFamily="2" charset="-122"/>
              </a:rPr>
              <a:t>             </a:t>
            </a:r>
            <a:r>
              <a:rPr lang="en-GB" altLang="zh-CN" b="1" dirty="0" err="1">
                <a:solidFill>
                  <a:schemeClr val="accent5">
                    <a:lumMod val="10000"/>
                  </a:schemeClr>
                </a:solidFill>
                <a:latin typeface="+mn-lt"/>
                <a:ea typeface="黑体" panose="02010609060101010101" pitchFamily="2" charset="-122"/>
              </a:rPr>
              <a:t>system.out.println</a:t>
            </a:r>
            <a:r>
              <a:rPr lang="en-GB" altLang="zh-CN" b="1" dirty="0">
                <a:solidFill>
                  <a:schemeClr val="accent5">
                    <a:lumMod val="10000"/>
                  </a:schemeClr>
                </a:solidFill>
                <a:latin typeface="+mn-lt"/>
                <a:ea typeface="黑体" panose="02010609060101010101" pitchFamily="2" charset="-122"/>
              </a:rPr>
              <a:t>(</a:t>
            </a:r>
            <a:r>
              <a:rPr lang="en-US" altLang="zh-CN" b="1" dirty="0">
                <a:solidFill>
                  <a:schemeClr val="accent5">
                    <a:lumMod val="10000"/>
                  </a:schemeClr>
                </a:solidFill>
                <a:latin typeface="+mn-lt"/>
                <a:ea typeface="黑体" panose="02010609060101010101" pitchFamily="2" charset="-122"/>
              </a:rPr>
              <a:t>"</a:t>
            </a:r>
            <a:r>
              <a:rPr lang="zh-CN" altLang="en-GB" b="1" dirty="0">
                <a:solidFill>
                  <a:schemeClr val="accent5">
                    <a:lumMod val="10000"/>
                  </a:schemeClr>
                </a:solidFill>
                <a:latin typeface="+mn-lt"/>
                <a:ea typeface="黑体" panose="02010609060101010101" pitchFamily="2" charset="-122"/>
              </a:rPr>
              <a:t>早上好！</a:t>
            </a:r>
            <a:r>
              <a:rPr lang="en-US" altLang="zh-CN" b="1" dirty="0">
                <a:solidFill>
                  <a:schemeClr val="accent5">
                    <a:lumMod val="10000"/>
                  </a:schemeClr>
                </a:solidFill>
                <a:latin typeface="+mn-lt"/>
                <a:ea typeface="黑体" panose="02010609060101010101" pitchFamily="2" charset="-122"/>
              </a:rPr>
              <a:t>"</a:t>
            </a:r>
            <a:r>
              <a:rPr lang="en-GB" altLang="zh-CN" b="1" dirty="0">
                <a:solidFill>
                  <a:schemeClr val="accent5">
                    <a:lumMod val="10000"/>
                  </a:schemeClr>
                </a:solidFill>
                <a:latin typeface="+mn-lt"/>
                <a:ea typeface="黑体" panose="02010609060101010101" pitchFamily="2" charset="-122"/>
              </a:rPr>
              <a:t>)</a:t>
            </a:r>
            <a:r>
              <a:rPr lang="zh-CN" altLang="en-GB" b="1" dirty="0">
                <a:solidFill>
                  <a:schemeClr val="accent5">
                    <a:lumMod val="10000"/>
                  </a:schemeClr>
                </a:solidFill>
                <a:latin typeface="+mn-lt"/>
                <a:ea typeface="黑体" panose="02010609060101010101" pitchFamily="2" charset="-122"/>
              </a:rPr>
              <a:t>；</a:t>
            </a:r>
            <a:endParaRPr lang="zh-CN" altLang="en-GB" b="1" dirty="0">
              <a:solidFill>
                <a:schemeClr val="accent5">
                  <a:lumMod val="10000"/>
                </a:schemeClr>
              </a:solidFill>
              <a:latin typeface="+mn-lt"/>
              <a:ea typeface="黑体" panose="02010609060101010101" pitchFamily="2" charset="-122"/>
            </a:endParaRPr>
          </a:p>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anose="02010609060101010101" pitchFamily="2" charset="-122"/>
              </a:rPr>
              <a:t>       }</a:t>
            </a:r>
            <a:endParaRPr lang="en-GB" altLang="zh-CN" b="1" dirty="0">
              <a:solidFill>
                <a:schemeClr val="accent5">
                  <a:lumMod val="10000"/>
                </a:schemeClr>
              </a:solidFill>
              <a:latin typeface="+mn-lt"/>
              <a:ea typeface="黑体" panose="02010609060101010101" pitchFamily="2" charset="-122"/>
            </a:endParaRPr>
          </a:p>
          <a:p>
            <a:pPr lvl="1" indent="-457200" defTabSz="381000">
              <a:lnSpc>
                <a:spcPct val="130000"/>
              </a:lnSpc>
              <a:buClr>
                <a:schemeClr val="folHlink"/>
              </a:buClr>
              <a:buSzPct val="60000"/>
              <a:defRPr/>
            </a:pPr>
            <a:r>
              <a:rPr lang="en-GB" altLang="zh-CN" b="1" dirty="0">
                <a:solidFill>
                  <a:schemeClr val="accent5">
                    <a:lumMod val="10000"/>
                  </a:schemeClr>
                </a:solidFill>
                <a:latin typeface="+mn-lt"/>
                <a:ea typeface="黑体" panose="02010609060101010101" pitchFamily="2" charset="-122"/>
              </a:rPr>
              <a:t>}</a:t>
            </a:r>
            <a:endParaRPr lang="en-US" altLang="zh-CN" b="1" dirty="0">
              <a:solidFill>
                <a:schemeClr val="accent5">
                  <a:lumMod val="10000"/>
                </a:schemeClr>
              </a:solidFill>
              <a:latin typeface="+mn-lt"/>
              <a:ea typeface="黑体" panose="02010609060101010101" pitchFamily="2" charset="-122"/>
            </a:endParaRPr>
          </a:p>
        </p:txBody>
      </p:sp>
      <p:sp>
        <p:nvSpPr>
          <p:cNvPr id="598030" name="AutoShape 14"/>
          <p:cNvSpPr>
            <a:spLocks noChangeArrowheads="1"/>
          </p:cNvSpPr>
          <p:nvPr/>
        </p:nvSpPr>
        <p:spPr bwMode="auto">
          <a:xfrm>
            <a:off x="2571750" y="5857875"/>
            <a:ext cx="2109788" cy="407988"/>
          </a:xfrm>
          <a:prstGeom prst="wedgeRoundRectCallout">
            <a:avLst>
              <a:gd name="adj1" fmla="val 283"/>
              <a:gd name="adj2" fmla="val -47326"/>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System</a:t>
            </a:r>
            <a:r>
              <a:rPr lang="zh-CN" altLang="en-US" b="1" kern="0" dirty="0">
                <a:solidFill>
                  <a:schemeClr val="bg1"/>
                </a:solidFill>
                <a:latin typeface="Arial" panose="020B0604020202020204"/>
                <a:ea typeface="黑体" panose="02010609060101010101" pitchFamily="2" charset="-122"/>
              </a:rPr>
              <a:t>中</a:t>
            </a:r>
            <a:r>
              <a:rPr lang="en-US" altLang="zh-CN" b="1" kern="0" dirty="0">
                <a:solidFill>
                  <a:schemeClr val="bg1"/>
                </a:solidFill>
                <a:latin typeface="Arial" panose="020B0604020202020204"/>
                <a:ea typeface="黑体" panose="02010609060101010101" pitchFamily="2" charset="-122"/>
              </a:rPr>
              <a:t>S</a:t>
            </a:r>
            <a:r>
              <a:rPr lang="zh-CN" altLang="en-US" b="1" kern="0" dirty="0">
                <a:solidFill>
                  <a:schemeClr val="bg1"/>
                </a:solidFill>
                <a:latin typeface="Arial" panose="020B0604020202020204"/>
                <a:ea typeface="黑体" panose="02010609060101010101" pitchFamily="2" charset="-122"/>
              </a:rPr>
              <a:t>要大写</a:t>
            </a:r>
            <a:endParaRPr lang="zh-CN" altLang="en-US" b="1" kern="0" dirty="0">
              <a:solidFill>
                <a:schemeClr val="bg1"/>
              </a:solidFill>
              <a:latin typeface="Arial" panose="020B0604020202020204"/>
              <a:ea typeface="黑体" panose="02010609060101010101" pitchFamily="2" charset="-122"/>
            </a:endParaRPr>
          </a:p>
        </p:txBody>
      </p:sp>
      <p:sp>
        <p:nvSpPr>
          <p:cNvPr id="598031" name="AutoShape 15"/>
          <p:cNvSpPr>
            <a:spLocks noChangeArrowheads="1"/>
          </p:cNvSpPr>
          <p:nvPr/>
        </p:nvSpPr>
        <p:spPr bwMode="auto">
          <a:xfrm>
            <a:off x="5643563" y="4214813"/>
            <a:ext cx="2763837" cy="407987"/>
          </a:xfrm>
          <a:prstGeom prst="wedgeRoundRectCallout">
            <a:avLst>
              <a:gd name="adj1" fmla="val -606"/>
              <a:gd name="adj2" fmla="val 5291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ctr">
            <a:spAutoFit/>
          </a:bodyPr>
          <a:lstStyle/>
          <a:p>
            <a:pPr marL="0" lvl="1" indent="-285750"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main()</a:t>
            </a:r>
            <a:r>
              <a:rPr lang="zh-CN" altLang="en-US" b="1" kern="0" dirty="0">
                <a:solidFill>
                  <a:schemeClr val="bg1"/>
                </a:solidFill>
                <a:latin typeface="Arial" panose="020B0604020202020204"/>
                <a:ea typeface="黑体" panose="02010609060101010101" pitchFamily="2" charset="-122"/>
              </a:rPr>
              <a:t>方法没有提供参数</a:t>
            </a:r>
            <a:endParaRPr lang="zh-CN" altLang="en-US" b="1" kern="0" dirty="0">
              <a:solidFill>
                <a:schemeClr val="bg1"/>
              </a:solidFill>
              <a:latin typeface="Arial" panose="020B0604020202020204"/>
              <a:ea typeface="黑体" panose="02010609060101010101" pitchFamily="2" charset="-122"/>
            </a:endParaRPr>
          </a:p>
        </p:txBody>
      </p:sp>
      <p:grpSp>
        <p:nvGrpSpPr>
          <p:cNvPr id="2" name="组合 9"/>
          <p:cNvGrpSpPr/>
          <p:nvPr/>
        </p:nvGrpSpPr>
        <p:grpSpPr bwMode="auto">
          <a:xfrm>
            <a:off x="101600" y="3000375"/>
            <a:ext cx="1470025" cy="400050"/>
            <a:chOff x="2962268" y="5103147"/>
            <a:chExt cx="1469411" cy="400110"/>
          </a:xfrm>
        </p:grpSpPr>
        <p:pic>
          <p:nvPicPr>
            <p:cNvPr id="53267" name="Picture 4" descr="C:\Users\meng.zhang\Desktop\ACCP7.0模版图标规范\list_num.png"/>
            <p:cNvPicPr>
              <a:picLocks noChangeAspect="1" noChangeArrowheads="1"/>
            </p:cNvPicPr>
            <p:nvPr/>
          </p:nvPicPr>
          <p:blipFill>
            <a:blip r:embed="rId1"/>
            <a:srcRect/>
            <a:stretch>
              <a:fillRect/>
            </a:stretch>
          </p:blipFill>
          <p:spPr bwMode="auto">
            <a:xfrm>
              <a:off x="2962268" y="5141278"/>
              <a:ext cx="323848" cy="323848"/>
            </a:xfrm>
            <a:prstGeom prst="rect">
              <a:avLst/>
            </a:prstGeom>
            <a:noFill/>
            <a:ln w="9525">
              <a:noFill/>
              <a:miter lim="800000"/>
              <a:headEnd/>
              <a:tailEnd/>
            </a:ln>
          </p:spPr>
        </p:pic>
        <p:sp>
          <p:nvSpPr>
            <p:cNvPr id="12" name="TextBox 11"/>
            <p:cNvSpPr txBox="1"/>
            <p:nvPr/>
          </p:nvSpPr>
          <p:spPr>
            <a:xfrm>
              <a:off x="3214576" y="5103147"/>
              <a:ext cx="1217103" cy="400110"/>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2" charset="-122"/>
                  <a:ea typeface="黑体" panose="02010609060101010101" pitchFamily="2" charset="-122"/>
                </a:rPr>
                <a:t>代码阅读</a:t>
              </a:r>
              <a:endParaRPr lang="zh-CN" altLang="en-US" sz="2000" b="1" dirty="0">
                <a:latin typeface="黑体" panose="02010609060101010101" pitchFamily="2" charset="-122"/>
                <a:ea typeface="黑体" panose="02010609060101010101" pitchFamily="2" charset="-122"/>
              </a:endParaRPr>
            </a:p>
          </p:txBody>
        </p:sp>
      </p:grpSp>
      <p:grpSp>
        <p:nvGrpSpPr>
          <p:cNvPr id="53257" name="组合 12"/>
          <p:cNvGrpSpPr/>
          <p:nvPr/>
        </p:nvGrpSpPr>
        <p:grpSpPr bwMode="auto">
          <a:xfrm>
            <a:off x="71438" y="857250"/>
            <a:ext cx="958850" cy="430213"/>
            <a:chOff x="3643306" y="2500357"/>
            <a:chExt cx="958752" cy="430730"/>
          </a:xfrm>
        </p:grpSpPr>
        <p:pic>
          <p:nvPicPr>
            <p:cNvPr id="53265" name="Picture 6" descr="E:\设计支持\模板设计\TW.png"/>
            <p:cNvPicPr>
              <a:picLocks noChangeAspect="1" noChangeArrowheads="1"/>
            </p:cNvPicPr>
            <p:nvPr/>
          </p:nvPicPr>
          <p:blipFill>
            <a:blip r:embed="rId2"/>
            <a:srcRect/>
            <a:stretch>
              <a:fillRect/>
            </a:stretch>
          </p:blipFill>
          <p:spPr bwMode="auto">
            <a:xfrm>
              <a:off x="3643306" y="2500357"/>
              <a:ext cx="463239" cy="430730"/>
            </a:xfrm>
            <a:prstGeom prst="rect">
              <a:avLst/>
            </a:prstGeom>
            <a:noFill/>
            <a:ln w="9525">
              <a:noFill/>
              <a:miter lim="800000"/>
              <a:headEnd/>
              <a:tailEnd/>
            </a:ln>
          </p:spPr>
        </p:pic>
        <p:sp>
          <p:nvSpPr>
            <p:cNvPr id="15" name="TextBox 14"/>
            <p:cNvSpPr txBox="1"/>
            <p:nvPr/>
          </p:nvSpPr>
          <p:spPr>
            <a:xfrm>
              <a:off x="3900455" y="2501947"/>
              <a:ext cx="701603" cy="400531"/>
            </a:xfrm>
            <a:prstGeom prst="rect">
              <a:avLst/>
            </a:prstGeom>
            <a:noFill/>
            <a:effectLst>
              <a:outerShdw blurRad="25400" dist="12700" dir="5400000" algn="t" rotWithShape="0">
                <a:prstClr val="black">
                  <a:alpha val="40000"/>
                </a:prstClr>
              </a:outerShdw>
            </a:effectLst>
          </p:spPr>
          <p:txBody>
            <a:bodyPr wrap="none">
              <a:spAutoFit/>
            </a:bodyPr>
            <a:lstStyle/>
            <a:p>
              <a:pPr algn="ctr">
                <a:defRPr/>
              </a:pPr>
              <a:r>
                <a:rPr lang="zh-CN" altLang="en-US" sz="2000" b="1" dirty="0">
                  <a:latin typeface="黑体" panose="02010609060101010101" pitchFamily="2" charset="-122"/>
                  <a:ea typeface="黑体" panose="02010609060101010101" pitchFamily="2" charset="-122"/>
                </a:rPr>
                <a:t>提问</a:t>
              </a:r>
              <a:endParaRPr lang="zh-CN" altLang="en-US" sz="2000" b="1" dirty="0">
                <a:latin typeface="黑体" panose="02010609060101010101" pitchFamily="2" charset="-122"/>
                <a:ea typeface="黑体" panose="02010609060101010101" pitchFamily="2" charset="-122"/>
              </a:endParaRPr>
            </a:p>
          </p:txBody>
        </p:sp>
      </p:grpSp>
      <p:sp>
        <p:nvSpPr>
          <p:cNvPr id="20" name="Line 6"/>
          <p:cNvSpPr>
            <a:spLocks noChangeShapeType="1"/>
          </p:cNvSpPr>
          <p:nvPr/>
        </p:nvSpPr>
        <p:spPr bwMode="auto">
          <a:xfrm flipV="1">
            <a:off x="4857752" y="4429132"/>
            <a:ext cx="714380" cy="21431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21" name="Line 6"/>
          <p:cNvSpPr>
            <a:spLocks noChangeShapeType="1"/>
          </p:cNvSpPr>
          <p:nvPr/>
        </p:nvSpPr>
        <p:spPr bwMode="auto">
          <a:xfrm>
            <a:off x="2714612" y="5286388"/>
            <a:ext cx="357190" cy="50006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lgn="ctr">
              <a:defRPr/>
            </a:pPr>
            <a:endParaRPr lang="zh-CN" altLang="en-US"/>
          </a:p>
        </p:txBody>
      </p:sp>
      <p:sp>
        <p:nvSpPr>
          <p:cNvPr id="3" name="灯片编号占位符 2"/>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animEffect transition="in" filter="wipe(left)">
                                      <p:cBhvr>
                                        <p:cTn id="7" dur="500"/>
                                        <p:tgtEl>
                                          <p:spTgt spid="598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8019">
                                            <p:txEl>
                                              <p:pRg st="1" end="1"/>
                                            </p:txEl>
                                          </p:spTgt>
                                        </p:tgtEl>
                                        <p:attrNameLst>
                                          <p:attrName>style.visibility</p:attrName>
                                        </p:attrNameLst>
                                      </p:cBhvr>
                                      <p:to>
                                        <p:strVal val="visible"/>
                                      </p:to>
                                    </p:set>
                                    <p:animEffect transition="in" filter="wipe(left)">
                                      <p:cBhvr>
                                        <p:cTn id="12" dur="500"/>
                                        <p:tgtEl>
                                          <p:spTgt spid="5980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98020"/>
                                        </p:tgtEl>
                                        <p:attrNameLst>
                                          <p:attrName>style.visibility</p:attrName>
                                        </p:attrNameLst>
                                      </p:cBhvr>
                                      <p:to>
                                        <p:strVal val="visible"/>
                                      </p:to>
                                    </p:set>
                                    <p:animEffect transition="in" filter="wipe(left)">
                                      <p:cBhvr>
                                        <p:cTn id="21" dur="500"/>
                                        <p:tgtEl>
                                          <p:spTgt spid="59802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98029"/>
                                        </p:tgtEl>
                                        <p:attrNameLst>
                                          <p:attrName>style.visibility</p:attrName>
                                        </p:attrNameLst>
                                      </p:cBhvr>
                                      <p:to>
                                        <p:strVal val="visible"/>
                                      </p:to>
                                    </p:set>
                                    <p:animEffect transition="in" filter="wipe(left)">
                                      <p:cBhvr>
                                        <p:cTn id="24" dur="500"/>
                                        <p:tgtEl>
                                          <p:spTgt spid="5980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598031"/>
                                        </p:tgtEl>
                                        <p:attrNameLst>
                                          <p:attrName>style.visibility</p:attrName>
                                        </p:attrNameLst>
                                      </p:cBhvr>
                                      <p:to>
                                        <p:strVal val="visible"/>
                                      </p:to>
                                    </p:set>
                                    <p:animEffect transition="in" filter="wipe(left)">
                                      <p:cBhvr>
                                        <p:cTn id="33" dur="500"/>
                                        <p:tgtEl>
                                          <p:spTgt spid="598031"/>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598030"/>
                                        </p:tgtEl>
                                        <p:attrNameLst>
                                          <p:attrName>style.visibility</p:attrName>
                                        </p:attrNameLst>
                                      </p:cBhvr>
                                      <p:to>
                                        <p:strVal val="visible"/>
                                      </p:to>
                                    </p:set>
                                    <p:animEffect transition="in" filter="wipe(left)">
                                      <p:cBhvr>
                                        <p:cTn id="41" dur="500"/>
                                        <p:tgtEl>
                                          <p:spTgt spid="598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build="p"/>
      <p:bldP spid="598020" grpId="0"/>
      <p:bldP spid="598029" grpId="0" animBg="1"/>
      <p:bldP spid="598030" grpId="0" animBg="1"/>
      <p:bldP spid="59803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2916238" y="285750"/>
            <a:ext cx="6048375" cy="523875"/>
          </a:xfrm>
        </p:spPr>
        <p:txBody>
          <a:bodyPr/>
          <a:lstStyle/>
          <a:p>
            <a:pPr>
              <a:defRPr/>
            </a:pPr>
            <a:r>
              <a:rPr dirty="0" smtClean="0"/>
              <a:t>学员操作</a:t>
            </a:r>
            <a:r>
              <a:rPr lang="en-US" altLang="zh-CN" dirty="0" smtClean="0"/>
              <a:t>—</a:t>
            </a:r>
            <a:r>
              <a:rPr lang="en-US" altLang="zh-CN" dirty="0" err="1" smtClean="0"/>
              <a:t>MyEclipse</a:t>
            </a:r>
            <a:r>
              <a:rPr dirty="0" smtClean="0"/>
              <a:t>快速上手 </a:t>
            </a:r>
            <a:r>
              <a:rPr lang="en-US" altLang="zh-CN" dirty="0" smtClean="0"/>
              <a:t>2-1</a:t>
            </a:r>
            <a:endParaRPr dirty="0" smtClean="0"/>
          </a:p>
        </p:txBody>
      </p:sp>
      <p:sp>
        <p:nvSpPr>
          <p:cNvPr id="23555" name="内容占位符 2"/>
          <p:cNvSpPr>
            <a:spLocks noGrp="1"/>
          </p:cNvSpPr>
          <p:nvPr>
            <p:ph idx="1"/>
          </p:nvPr>
        </p:nvSpPr>
        <p:spPr>
          <a:xfrm>
            <a:off x="784225" y="1214438"/>
            <a:ext cx="7645400" cy="5143500"/>
          </a:xfrm>
        </p:spPr>
        <p:txBody>
          <a:bodyPr/>
          <a:lstStyle/>
          <a:p>
            <a:pPr>
              <a:defRPr/>
            </a:pPr>
            <a:r>
              <a:rPr lang="zh-CN" altLang="en-US" dirty="0" smtClean="0"/>
              <a:t>训练要点</a:t>
            </a:r>
            <a:endParaRPr lang="zh-CN" altLang="en-US" dirty="0" smtClean="0"/>
          </a:p>
          <a:p>
            <a:pPr lvl="1">
              <a:defRPr/>
            </a:pPr>
            <a:r>
              <a:rPr lang="zh-CN" altLang="en-US" dirty="0" smtClean="0"/>
              <a:t>使用</a:t>
            </a:r>
            <a:r>
              <a:rPr lang="en-US" altLang="zh-CN" dirty="0" err="1" smtClean="0"/>
              <a:t>MyEclipse</a:t>
            </a:r>
            <a:r>
              <a:rPr lang="zh-CN" altLang="en-US" dirty="0" smtClean="0"/>
              <a:t>开发</a:t>
            </a:r>
            <a:r>
              <a:rPr lang="en-US" altLang="zh-CN" dirty="0" smtClean="0"/>
              <a:t>Java</a:t>
            </a:r>
            <a:r>
              <a:rPr lang="zh-CN" altLang="en-US" dirty="0" smtClean="0"/>
              <a:t>程序的步骤</a:t>
            </a:r>
            <a:endParaRPr lang="zh-CN" altLang="en-US" dirty="0" smtClean="0"/>
          </a:p>
          <a:p>
            <a:pPr lvl="1">
              <a:defRPr/>
            </a:pPr>
            <a:r>
              <a:rPr lang="zh-CN" altLang="en-US" dirty="0" smtClean="0"/>
              <a:t>熟练掌握</a:t>
            </a:r>
            <a:r>
              <a:rPr lang="en-US" altLang="zh-CN" dirty="0" err="1" smtClean="0"/>
              <a:t>MyEclipse</a:t>
            </a:r>
            <a:r>
              <a:rPr lang="zh-CN" altLang="en-US" dirty="0" smtClean="0"/>
              <a:t>使用的相关技巧</a:t>
            </a:r>
            <a:endParaRPr lang="zh-CN" altLang="en-US" dirty="0" smtClean="0"/>
          </a:p>
          <a:p>
            <a:pPr>
              <a:defRPr/>
            </a:pPr>
            <a:r>
              <a:rPr lang="zh-CN" altLang="en-US" dirty="0" smtClean="0"/>
              <a:t>需求说明</a:t>
            </a:r>
            <a:endParaRPr lang="zh-CN" altLang="en-US" dirty="0" smtClean="0"/>
          </a:p>
          <a:p>
            <a:pPr lvl="1">
              <a:defRPr/>
            </a:pPr>
            <a:r>
              <a:rPr lang="zh-CN" altLang="en-US" dirty="0" smtClean="0"/>
              <a:t>使用</a:t>
            </a:r>
            <a:r>
              <a:rPr lang="en-US" altLang="zh-CN" dirty="0" err="1" smtClean="0"/>
              <a:t>MyEclipse</a:t>
            </a:r>
            <a:r>
              <a:rPr lang="zh-CN" altLang="en-US" dirty="0" smtClean="0"/>
              <a:t>创建</a:t>
            </a:r>
            <a:r>
              <a:rPr lang="en-US" altLang="zh-CN" dirty="0" smtClean="0"/>
              <a:t>Java</a:t>
            </a:r>
            <a:r>
              <a:rPr lang="zh-CN" altLang="en-US" dirty="0" smtClean="0"/>
              <a:t>应用程序，实现从控制台输出多行信息：姓名、年龄、爱好</a:t>
            </a:r>
            <a:endParaRPr lang="en-US" altLang="zh-CN" dirty="0" smtClean="0"/>
          </a:p>
          <a:p>
            <a:pPr lvl="1">
              <a:defRPr/>
            </a:pPr>
            <a:r>
              <a:rPr lang="zh-CN" altLang="en-US" dirty="0" smtClean="0"/>
              <a:t>练习</a:t>
            </a:r>
            <a:r>
              <a:rPr lang="en-US" altLang="zh-CN" dirty="0" err="1" smtClean="0"/>
              <a:t>MyEclipse</a:t>
            </a:r>
            <a:r>
              <a:rPr lang="zh-CN" altLang="en-US" dirty="0" smtClean="0"/>
              <a:t>相关操作</a:t>
            </a:r>
            <a:endParaRPr lang="en-US" altLang="zh-CN" dirty="0" smtClean="0"/>
          </a:p>
          <a:p>
            <a:pPr lvl="2">
              <a:defRPr/>
            </a:pPr>
            <a:r>
              <a:rPr lang="zh-CN" altLang="en-US" dirty="0" smtClean="0"/>
              <a:t>显示行号</a:t>
            </a:r>
            <a:endParaRPr lang="en-US" altLang="zh-CN" dirty="0" smtClean="0"/>
          </a:p>
          <a:p>
            <a:pPr lvl="2">
              <a:defRPr/>
            </a:pPr>
            <a:r>
              <a:rPr lang="zh-CN" altLang="en-US" dirty="0" smtClean="0"/>
              <a:t>删除项目</a:t>
            </a:r>
            <a:endParaRPr lang="en-US" altLang="zh-CN" dirty="0" smtClean="0"/>
          </a:p>
          <a:p>
            <a:pPr lvl="2">
              <a:defRPr/>
            </a:pPr>
            <a:r>
              <a:rPr lang="zh-CN" altLang="en-US" dirty="0" smtClean="0"/>
              <a:t>导入项目</a:t>
            </a:r>
            <a:endParaRPr lang="en-US" altLang="zh-CN" dirty="0" smtClean="0"/>
          </a:p>
          <a:p>
            <a:pPr lvl="2">
              <a:defRPr/>
            </a:pPr>
            <a:r>
              <a:rPr lang="zh-CN" altLang="en-US" dirty="0" smtClean="0"/>
              <a:t>重命名项目</a:t>
            </a:r>
            <a:endParaRPr lang="en-US" altLang="zh-CN" dirty="0" smtClean="0"/>
          </a:p>
          <a:p>
            <a:pPr lvl="2">
              <a:defRPr/>
            </a:pPr>
            <a:r>
              <a:rPr lang="zh-CN" altLang="en-US" dirty="0" smtClean="0"/>
              <a:t>关闭、打开包资源管理器</a:t>
            </a:r>
            <a:endParaRPr lang="zh-CN" altLang="en-US" dirty="0" smtClean="0"/>
          </a:p>
          <a:p>
            <a:pPr lvl="2">
              <a:defRPr/>
            </a:pPr>
            <a:endParaRPr lang="en-US" altLang="zh-CN" dirty="0" smtClean="0"/>
          </a:p>
          <a:p>
            <a:pPr lvl="2">
              <a:defRPr/>
            </a:pPr>
            <a:endParaRPr lang="en-US" altLang="zh-CN" dirty="0" smtClean="0"/>
          </a:p>
          <a:p>
            <a:pPr lvl="2">
              <a:defRPr/>
            </a:pPr>
            <a:endParaRPr lang="en-US" altLang="zh-CN" dirty="0" smtClean="0"/>
          </a:p>
          <a:p>
            <a:pPr lvl="1">
              <a:defRPr/>
            </a:pPr>
            <a:endParaRPr lang="zh-CN" altLang="en-US" dirty="0" smtClean="0"/>
          </a:p>
          <a:p>
            <a:pPr lvl="1">
              <a:defRPr/>
            </a:pPr>
            <a:endParaRPr lang="en-US" altLang="zh-CN" dirty="0" smtClean="0"/>
          </a:p>
          <a:p>
            <a:pPr lvl="1">
              <a:defRPr/>
            </a:pPr>
            <a:endParaRPr lang="en-US" altLang="zh-CN" dirty="0" smtClean="0"/>
          </a:p>
          <a:p>
            <a:pPr lvl="1">
              <a:defRPr/>
            </a:pPr>
            <a:endParaRPr lang="zh-CN" altLang="en-US" dirty="0" smtClean="0"/>
          </a:p>
          <a:p>
            <a:pPr>
              <a:defRPr/>
            </a:pPr>
            <a:endParaRPr lang="en-US" altLang="zh-CN" dirty="0" smtClean="0"/>
          </a:p>
          <a:p>
            <a:pPr>
              <a:defRPr/>
            </a:pPr>
            <a:endParaRPr lang="zh-CN" altLang="en-US" dirty="0" smtClean="0"/>
          </a:p>
          <a:p>
            <a:pPr>
              <a:defRPr/>
            </a:pPr>
            <a:endParaRPr lang="zh-CN" altLang="en-US" dirty="0" smtClean="0"/>
          </a:p>
        </p:txBody>
      </p:sp>
      <p:grpSp>
        <p:nvGrpSpPr>
          <p:cNvPr id="54277" name="组合 19"/>
          <p:cNvGrpSpPr/>
          <p:nvPr/>
        </p:nvGrpSpPr>
        <p:grpSpPr bwMode="auto">
          <a:xfrm>
            <a:off x="71438" y="857250"/>
            <a:ext cx="1109662" cy="500063"/>
            <a:chOff x="6072198" y="1142984"/>
            <a:chExt cx="1109759" cy="500066"/>
          </a:xfrm>
        </p:grpSpPr>
        <p:pic>
          <p:nvPicPr>
            <p:cNvPr id="54284"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9" y="1171559"/>
              <a:ext cx="700148" cy="40005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指导</a:t>
              </a:r>
              <a:endParaRPr lang="zh-CN" altLang="en-US" sz="2000" b="1" dirty="0">
                <a:latin typeface="黑体" panose="02010609060101010101" pitchFamily="2" charset="-122"/>
                <a:ea typeface="黑体" panose="02010609060101010101" pitchFamily="2" charset="-122"/>
              </a:endParaRPr>
            </a:p>
          </p:txBody>
        </p:sp>
      </p:grpSp>
      <p:pic>
        <p:nvPicPr>
          <p:cNvPr id="54278" name="图片 11" descr="自我介绍.TIF"/>
          <p:cNvPicPr>
            <a:picLocks noChangeAspect="1"/>
          </p:cNvPicPr>
          <p:nvPr/>
        </p:nvPicPr>
        <p:blipFill>
          <a:blip r:embed="rId2"/>
          <a:srcRect/>
          <a:stretch>
            <a:fillRect/>
          </a:stretch>
        </p:blipFill>
        <p:spPr bwMode="auto">
          <a:xfrm>
            <a:off x="5786438" y="3857625"/>
            <a:ext cx="2860675" cy="2214563"/>
          </a:xfrm>
          <a:prstGeom prst="rect">
            <a:avLst/>
          </a:prstGeom>
          <a:noFill/>
          <a:ln w="9525">
            <a:noFill/>
            <a:miter lim="800000"/>
            <a:headEnd/>
            <a:tailEnd/>
          </a:ln>
        </p:spPr>
      </p:pic>
      <p:grpSp>
        <p:nvGrpSpPr>
          <p:cNvPr id="3" name="组合 19"/>
          <p:cNvGrpSpPr/>
          <p:nvPr/>
        </p:nvGrpSpPr>
        <p:grpSpPr bwMode="auto">
          <a:xfrm>
            <a:off x="3071813" y="6215063"/>
            <a:ext cx="2786062" cy="428625"/>
            <a:chOff x="3500407" y="5143512"/>
            <a:chExt cx="2786082" cy="428628"/>
          </a:xfrm>
        </p:grpSpPr>
        <p:sp>
          <p:nvSpPr>
            <p:cNvPr id="13" name="圆角矩形 12"/>
            <p:cNvSpPr/>
            <p:nvPr/>
          </p:nvSpPr>
          <p:spPr bwMode="auto">
            <a:xfrm>
              <a:off x="3500407"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TextBox 13"/>
            <p:cNvSpPr txBox="1"/>
            <p:nvPr/>
          </p:nvSpPr>
          <p:spPr bwMode="auto">
            <a:xfrm>
              <a:off x="3718531" y="5187962"/>
              <a:ext cx="2133934" cy="338556"/>
            </a:xfrm>
            <a:prstGeom prst="rect">
              <a:avLst/>
            </a:prstGeom>
            <a:noFill/>
            <a:effectLst/>
          </p:spPr>
          <p:txBody>
            <a:bodyPr wrap="none">
              <a:spAutoFit/>
            </a:bodyPr>
            <a:lstStyle/>
            <a:p>
              <a:pPr algn="ctr">
                <a:defRPr/>
              </a:pPr>
              <a:r>
                <a:rPr lang="zh-CN" altLang="en-US" sz="1600" b="1" spc="300" dirty="0" smtClean="0">
                  <a:solidFill>
                    <a:srgbClr val="FBFFFE"/>
                  </a:solidFill>
                  <a:latin typeface="微软雅黑" panose="020B0503020204020204" pitchFamily="34" charset="-122"/>
                  <a:ea typeface="微软雅黑" panose="020B0503020204020204" pitchFamily="34" charset="-122"/>
                </a:rPr>
                <a:t>技术顾问讲解</a:t>
              </a:r>
              <a:r>
                <a:rPr lang="zh-CN" altLang="en-US" sz="1600" b="1" spc="300" dirty="0">
                  <a:solidFill>
                    <a:srgbClr val="FBFFFE"/>
                  </a:solidFill>
                  <a:latin typeface="微软雅黑" panose="020B0503020204020204" pitchFamily="34" charset="-122"/>
                  <a:ea typeface="微软雅黑" panose="020B0503020204020204" pitchFamily="34" charset="-122"/>
                </a:rPr>
                <a:t>需求</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2747963" y="285750"/>
            <a:ext cx="6216650" cy="523875"/>
          </a:xfrm>
        </p:spPr>
        <p:txBody>
          <a:bodyPr/>
          <a:lstStyle/>
          <a:p>
            <a:pPr>
              <a:defRPr/>
            </a:pPr>
            <a:r>
              <a:rPr dirty="0" smtClean="0"/>
              <a:t>学员操作</a:t>
            </a:r>
            <a:r>
              <a:rPr lang="en-US" altLang="zh-CN" dirty="0" smtClean="0"/>
              <a:t>—</a:t>
            </a:r>
            <a:r>
              <a:rPr lang="en-US" altLang="zh-CN" dirty="0" err="1" smtClean="0"/>
              <a:t>MyEclipse</a:t>
            </a:r>
            <a:r>
              <a:rPr dirty="0" smtClean="0"/>
              <a:t>快速上手 </a:t>
            </a:r>
            <a:r>
              <a:rPr lang="en-US" altLang="zh-CN" dirty="0" smtClean="0"/>
              <a:t>2-2</a:t>
            </a:r>
            <a:endParaRPr dirty="0" smtClean="0"/>
          </a:p>
        </p:txBody>
      </p:sp>
      <p:sp>
        <p:nvSpPr>
          <p:cNvPr id="23555" name="内容占位符 2"/>
          <p:cNvSpPr>
            <a:spLocks noGrp="1"/>
          </p:cNvSpPr>
          <p:nvPr>
            <p:ph idx="1"/>
          </p:nvPr>
        </p:nvSpPr>
        <p:spPr>
          <a:xfrm>
            <a:off x="784225" y="1214438"/>
            <a:ext cx="7645400" cy="5143500"/>
          </a:xfrm>
        </p:spPr>
        <p:txBody>
          <a:bodyPr/>
          <a:lstStyle/>
          <a:p>
            <a:pPr>
              <a:defRPr/>
            </a:pPr>
            <a:r>
              <a:rPr lang="zh-CN" altLang="en-US" dirty="0" smtClean="0"/>
              <a:t>实现思路</a:t>
            </a:r>
            <a:endParaRPr lang="en-US" altLang="zh-CN" dirty="0" smtClean="0"/>
          </a:p>
          <a:p>
            <a:pPr marL="914400" lvl="1" indent="-457200">
              <a:buFont typeface="+mj-lt"/>
              <a:buAutoNum type="arabicPeriod"/>
              <a:defRPr/>
            </a:pPr>
            <a:r>
              <a:rPr lang="zh-CN" altLang="en-US" dirty="0" smtClean="0"/>
              <a:t>使用</a:t>
            </a:r>
            <a:r>
              <a:rPr lang="en-US" altLang="zh-CN" dirty="0" err="1" smtClean="0"/>
              <a:t>MyEclipse</a:t>
            </a:r>
            <a:r>
              <a:rPr lang="zh-CN" altLang="en-US" dirty="0" smtClean="0"/>
              <a:t>创建</a:t>
            </a:r>
            <a:r>
              <a:rPr lang="en-US" altLang="zh-CN" dirty="0" smtClean="0"/>
              <a:t>Java</a:t>
            </a:r>
            <a:r>
              <a:rPr lang="zh-CN" altLang="en-US" dirty="0" smtClean="0"/>
              <a:t>应用程序</a:t>
            </a:r>
            <a:endParaRPr lang="en-US" altLang="zh-CN" dirty="0" smtClean="0"/>
          </a:p>
          <a:p>
            <a:pPr lvl="2">
              <a:defRPr/>
            </a:pPr>
            <a:r>
              <a:rPr lang="zh-CN" altLang="en-US" dirty="0" smtClean="0"/>
              <a:t>创建项目</a:t>
            </a:r>
            <a:r>
              <a:rPr lang="en-US" altLang="zh-CN" dirty="0" err="1" smtClean="0"/>
              <a:t>MyInfo</a:t>
            </a:r>
            <a:r>
              <a:rPr lang="zh-CN" altLang="en-US" dirty="0" smtClean="0"/>
              <a:t>，在项目中创建类</a:t>
            </a:r>
            <a:r>
              <a:rPr lang="en-US" altLang="zh-CN" dirty="0" smtClean="0"/>
              <a:t>Info</a:t>
            </a:r>
            <a:r>
              <a:rPr lang="zh-CN" altLang="en-US" dirty="0" smtClean="0"/>
              <a:t>，设置 包名为</a:t>
            </a:r>
            <a:r>
              <a:rPr lang="en-US" altLang="zh-CN" dirty="0" err="1" smtClean="0"/>
              <a:t>cn.jbit.output</a:t>
            </a:r>
            <a:endParaRPr lang="en-US" altLang="zh-CN" dirty="0" smtClean="0"/>
          </a:p>
          <a:p>
            <a:pPr lvl="2">
              <a:defRPr/>
            </a:pPr>
            <a:r>
              <a:rPr lang="zh-CN" altLang="en-US" dirty="0" smtClean="0"/>
              <a:t>输出个人信息，并运行程序查看结果</a:t>
            </a:r>
            <a:endParaRPr lang="en-US" altLang="zh-CN" dirty="0" smtClean="0"/>
          </a:p>
          <a:p>
            <a:pPr marL="914400" lvl="1" indent="-457200">
              <a:buFont typeface="+mj-lt"/>
              <a:buAutoNum type="arabicPeriod"/>
              <a:defRPr/>
            </a:pPr>
            <a:r>
              <a:rPr lang="zh-CN" altLang="en-US" dirty="0" smtClean="0"/>
              <a:t>练习</a:t>
            </a:r>
            <a:r>
              <a:rPr lang="en-US" altLang="zh-CN" dirty="0" err="1" smtClean="0"/>
              <a:t>MyEclipse</a:t>
            </a:r>
            <a:r>
              <a:rPr lang="zh-CN" altLang="en-US" dirty="0" smtClean="0"/>
              <a:t>相关操作</a:t>
            </a:r>
            <a:endParaRPr lang="en-US" altLang="zh-CN" dirty="0" smtClean="0"/>
          </a:p>
          <a:p>
            <a:pPr lvl="2">
              <a:defRPr/>
            </a:pPr>
            <a:r>
              <a:rPr lang="zh-CN" altLang="en-US" dirty="0" smtClean="0"/>
              <a:t>打开</a:t>
            </a:r>
            <a:r>
              <a:rPr lang="en-US" altLang="zh-CN" dirty="0" smtClean="0"/>
              <a:t>Info</a:t>
            </a:r>
            <a:r>
              <a:rPr lang="zh-CN" altLang="en-US" dirty="0" smtClean="0"/>
              <a:t>类文件，设置显示行号</a:t>
            </a:r>
            <a:endParaRPr lang="zh-CN" altLang="en-US" dirty="0" smtClean="0"/>
          </a:p>
          <a:p>
            <a:pPr lvl="2">
              <a:defRPr/>
            </a:pPr>
            <a:r>
              <a:rPr lang="zh-CN" altLang="en-US" dirty="0" smtClean="0"/>
              <a:t>删除</a:t>
            </a:r>
            <a:r>
              <a:rPr lang="en-US" altLang="zh-CN" dirty="0" err="1" smtClean="0"/>
              <a:t>MyInfo</a:t>
            </a:r>
            <a:r>
              <a:rPr lang="zh-CN" altLang="en-US" dirty="0" smtClean="0"/>
              <a:t>项目</a:t>
            </a:r>
            <a:endParaRPr lang="en-US" altLang="zh-CN" dirty="0" smtClean="0"/>
          </a:p>
          <a:p>
            <a:pPr lvl="2">
              <a:defRPr/>
            </a:pPr>
            <a:r>
              <a:rPr lang="zh-CN" altLang="en-US" dirty="0" smtClean="0"/>
              <a:t>重新导入</a:t>
            </a:r>
            <a:r>
              <a:rPr lang="en-US" altLang="zh-CN" dirty="0" err="1" smtClean="0"/>
              <a:t>MyInfo</a:t>
            </a:r>
            <a:r>
              <a:rPr lang="zh-CN" altLang="en-US" dirty="0" smtClean="0"/>
              <a:t>项目</a:t>
            </a:r>
            <a:endParaRPr lang="en-US" altLang="zh-CN" dirty="0" smtClean="0"/>
          </a:p>
          <a:p>
            <a:pPr lvl="2">
              <a:defRPr/>
            </a:pPr>
            <a:r>
              <a:rPr lang="zh-CN" altLang="en-US" dirty="0" smtClean="0"/>
              <a:t>将</a:t>
            </a:r>
            <a:r>
              <a:rPr lang="en-US" altLang="zh-CN" dirty="0" err="1" smtClean="0"/>
              <a:t>MyInfo</a:t>
            </a:r>
            <a:r>
              <a:rPr lang="zh-CN" altLang="en-US" dirty="0" smtClean="0"/>
              <a:t>项目更名为</a:t>
            </a:r>
            <a:r>
              <a:rPr lang="en-US" altLang="zh-CN" dirty="0" err="1" smtClean="0"/>
              <a:t>IntroduceDemo</a:t>
            </a:r>
            <a:endParaRPr lang="en-US" altLang="zh-CN" dirty="0" smtClean="0"/>
          </a:p>
          <a:p>
            <a:pPr lvl="2">
              <a:defRPr/>
            </a:pPr>
            <a:r>
              <a:rPr lang="zh-CN" altLang="en-US" dirty="0" smtClean="0"/>
              <a:t>关闭包资源管理器，然后重新打开</a:t>
            </a:r>
            <a:endParaRPr lang="en-US" altLang="zh-CN" dirty="0" smtClean="0"/>
          </a:p>
          <a:p>
            <a:pPr lvl="1">
              <a:defRPr/>
            </a:pPr>
            <a:endParaRPr lang="zh-CN" altLang="en-US" dirty="0" smtClean="0"/>
          </a:p>
          <a:p>
            <a:pPr lvl="1">
              <a:defRPr/>
            </a:pPr>
            <a:endParaRPr lang="en-US" altLang="zh-CN" dirty="0" smtClean="0"/>
          </a:p>
          <a:p>
            <a:pPr>
              <a:defRPr/>
            </a:pPr>
            <a:endParaRPr lang="en-US" altLang="zh-CN" dirty="0" smtClean="0"/>
          </a:p>
          <a:p>
            <a:pPr>
              <a:defRPr/>
            </a:pPr>
            <a:endParaRPr lang="en-US" altLang="zh-CN" dirty="0" smtClean="0"/>
          </a:p>
          <a:p>
            <a:pPr>
              <a:defRPr/>
            </a:pPr>
            <a:endParaRPr lang="zh-CN" altLang="en-US" dirty="0" smtClean="0"/>
          </a:p>
        </p:txBody>
      </p:sp>
      <p:grpSp>
        <p:nvGrpSpPr>
          <p:cNvPr id="55301" name="组合 19"/>
          <p:cNvGrpSpPr/>
          <p:nvPr/>
        </p:nvGrpSpPr>
        <p:grpSpPr bwMode="auto">
          <a:xfrm>
            <a:off x="142875" y="857250"/>
            <a:ext cx="1109663" cy="500063"/>
            <a:chOff x="6072198" y="1142984"/>
            <a:chExt cx="1109759" cy="500066"/>
          </a:xfrm>
        </p:grpSpPr>
        <p:pic>
          <p:nvPicPr>
            <p:cNvPr id="55307" name="Picture 13" descr="C:\Users\meng.zhang\Desktop\ACCP7.0模版图标规范\ge_pad.png"/>
            <p:cNvPicPr>
              <a:picLocks noChangeAspect="1" noChangeArrowheads="1"/>
            </p:cNvPicPr>
            <p:nvPr/>
          </p:nvPicPr>
          <p:blipFill>
            <a:blip r:embed="rId1"/>
            <a:srcRect/>
            <a:stretch>
              <a:fillRect/>
            </a:stretch>
          </p:blipFill>
          <p:spPr bwMode="auto">
            <a:xfrm>
              <a:off x="6072198" y="1142984"/>
              <a:ext cx="500066" cy="500066"/>
            </a:xfrm>
            <a:prstGeom prst="rect">
              <a:avLst/>
            </a:prstGeom>
            <a:noFill/>
            <a:ln w="9525">
              <a:noFill/>
              <a:miter lim="800000"/>
              <a:headEnd/>
              <a:tailEnd/>
            </a:ln>
          </p:spPr>
        </p:pic>
        <p:sp>
          <p:nvSpPr>
            <p:cNvPr id="25" name="TextBox 24"/>
            <p:cNvSpPr txBox="1"/>
            <p:nvPr/>
          </p:nvSpPr>
          <p:spPr>
            <a:xfrm>
              <a:off x="6481808" y="1171559"/>
              <a:ext cx="700149" cy="400052"/>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指导</a:t>
              </a:r>
              <a:endParaRPr lang="zh-CN" altLang="en-US" sz="2000" b="1" dirty="0">
                <a:latin typeface="黑体" panose="02010609060101010101" pitchFamily="2" charset="-122"/>
                <a:ea typeface="黑体" panose="02010609060101010101" pitchFamily="2" charset="-122"/>
              </a:endParaRPr>
            </a:p>
          </p:txBody>
        </p:sp>
      </p:grpSp>
      <p:grpSp>
        <p:nvGrpSpPr>
          <p:cNvPr id="3" name="组合 19"/>
          <p:cNvGrpSpPr/>
          <p:nvPr/>
        </p:nvGrpSpPr>
        <p:grpSpPr bwMode="auto">
          <a:xfrm>
            <a:off x="2500313" y="6000750"/>
            <a:ext cx="2786062" cy="428625"/>
            <a:chOff x="3714744" y="5143512"/>
            <a:chExt cx="2786082" cy="428628"/>
          </a:xfrm>
        </p:grpSpPr>
        <p:sp>
          <p:nvSpPr>
            <p:cNvPr id="12" name="圆角矩形 11"/>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3" name="TextBox 12"/>
            <p:cNvSpPr txBox="1"/>
            <p:nvPr/>
          </p:nvSpPr>
          <p:spPr bwMode="auto">
            <a:xfrm>
              <a:off x="3962396" y="5187962"/>
              <a:ext cx="2220928"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30</a:t>
              </a:r>
              <a:r>
                <a:rPr lang="zh-CN" altLang="en-US" sz="1600" b="1" spc="300" dirty="0">
                  <a:solidFill>
                    <a:srgbClr val="FBFFFE"/>
                  </a:solidFill>
                  <a:latin typeface="微软雅黑" panose="020B0503020204020204" pitchFamily="34" charset="-122"/>
                  <a:ea typeface="微软雅黑" panose="020B0503020204020204" pitchFamily="34" charset="-122"/>
                </a:rPr>
                <a:t>分钟</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4357688" y="285750"/>
            <a:ext cx="4606925" cy="523875"/>
          </a:xfrm>
        </p:spPr>
        <p:txBody>
          <a:bodyPr/>
          <a:lstStyle/>
          <a:p>
            <a:pPr>
              <a:defRPr/>
            </a:pPr>
            <a:r>
              <a:rPr smtClean="0"/>
              <a:t>学员操作</a:t>
            </a:r>
            <a:r>
              <a:rPr lang="en-US" altLang="zh-CN" smtClean="0"/>
              <a:t>—</a:t>
            </a:r>
            <a:r>
              <a:rPr smtClean="0"/>
              <a:t>输出商品价目表 </a:t>
            </a:r>
            <a:endParaRPr dirty="0"/>
          </a:p>
        </p:txBody>
      </p:sp>
      <p:sp>
        <p:nvSpPr>
          <p:cNvPr id="602115" name="Rectangle 3"/>
          <p:cNvSpPr>
            <a:spLocks noGrp="1" noChangeArrowheads="1"/>
          </p:cNvSpPr>
          <p:nvPr>
            <p:ph idx="1"/>
          </p:nvPr>
        </p:nvSpPr>
        <p:spPr>
          <a:xfrm>
            <a:off x="784225" y="1214438"/>
            <a:ext cx="7645400" cy="5143500"/>
          </a:xfrm>
        </p:spPr>
        <p:txBody>
          <a:bodyPr/>
          <a:lstStyle/>
          <a:p>
            <a:pPr>
              <a:defRPr/>
            </a:pPr>
            <a:r>
              <a:rPr lang="zh-CN" altLang="en-US" dirty="0" smtClean="0"/>
              <a:t>需求说明</a:t>
            </a:r>
            <a:endParaRPr lang="zh-CN" altLang="en-US" dirty="0" smtClean="0"/>
          </a:p>
          <a:p>
            <a:pPr lvl="1">
              <a:defRPr/>
            </a:pPr>
            <a:r>
              <a:rPr lang="zh-CN" altLang="en-US" dirty="0" smtClean="0"/>
              <a:t>在控制台输出商品价目表</a:t>
            </a:r>
            <a:endParaRPr lang="en-US" altLang="zh-CN" dirty="0" smtClean="0"/>
          </a:p>
          <a:p>
            <a:pPr lvl="2">
              <a:defRPr/>
            </a:pPr>
            <a:endParaRPr lang="en-US" altLang="zh-CN" dirty="0" smtClean="0"/>
          </a:p>
          <a:p>
            <a:pPr lvl="2">
              <a:defRPr/>
            </a:pPr>
            <a:endParaRPr lang="en-US" altLang="zh-CN" dirty="0" smtClean="0"/>
          </a:p>
          <a:p>
            <a:pPr>
              <a:defRPr/>
            </a:pPr>
            <a:endParaRPr lang="en-US" altLang="zh-CN" dirty="0" smtClean="0"/>
          </a:p>
          <a:p>
            <a:pPr>
              <a:defRPr/>
            </a:pPr>
            <a:r>
              <a:rPr lang="zh-CN" altLang="en-US" dirty="0" smtClean="0"/>
              <a:t>使用</a:t>
            </a:r>
            <a:r>
              <a:rPr lang="en-US" altLang="zh-CN" dirty="0" smtClean="0"/>
              <a:t>\t</a:t>
            </a:r>
            <a:r>
              <a:rPr lang="zh-CN" altLang="en-US" dirty="0" smtClean="0"/>
              <a:t>和</a:t>
            </a:r>
            <a:r>
              <a:rPr lang="en-US" altLang="zh-CN" dirty="0" smtClean="0"/>
              <a:t>\n</a:t>
            </a:r>
            <a:r>
              <a:rPr lang="zh-CN" altLang="en-US" dirty="0" smtClean="0"/>
              <a:t>进行</a:t>
            </a:r>
            <a:endParaRPr lang="en-US" altLang="zh-CN" dirty="0" smtClean="0"/>
          </a:p>
          <a:p>
            <a:pPr>
              <a:defRPr/>
            </a:pPr>
            <a:r>
              <a:rPr lang="zh-CN" altLang="en-US" dirty="0" smtClean="0"/>
              <a:t>显示格式的控制</a:t>
            </a:r>
            <a:endParaRPr lang="zh-CN" altLang="en-US" dirty="0" smtClean="0"/>
          </a:p>
          <a:p>
            <a:pPr>
              <a:defRPr/>
            </a:pPr>
            <a:endParaRPr lang="zh-CN" altLang="en-US" dirty="0"/>
          </a:p>
        </p:txBody>
      </p:sp>
      <p:pic>
        <p:nvPicPr>
          <p:cNvPr id="7" name="图片 6" descr="购物清单.TIF"/>
          <p:cNvPicPr>
            <a:picLocks noChangeAspect="1"/>
          </p:cNvPicPr>
          <p:nvPr/>
        </p:nvPicPr>
        <p:blipFill>
          <a:blip r:embed="rId1"/>
          <a:srcRect/>
          <a:stretch>
            <a:fillRect/>
          </a:stretch>
        </p:blipFill>
        <p:spPr bwMode="auto">
          <a:xfrm>
            <a:off x="3929058" y="2714620"/>
            <a:ext cx="4443412" cy="2571750"/>
          </a:xfrm>
          <a:prstGeom prst="rect">
            <a:avLst/>
          </a:prstGeom>
          <a:noFill/>
          <a:ln w="9525">
            <a:noFill/>
            <a:miter lim="800000"/>
            <a:headEnd/>
            <a:tailEnd/>
          </a:ln>
        </p:spPr>
      </p:pic>
      <p:grpSp>
        <p:nvGrpSpPr>
          <p:cNvPr id="56326" name="组合 7"/>
          <p:cNvGrpSpPr/>
          <p:nvPr/>
        </p:nvGrpSpPr>
        <p:grpSpPr bwMode="auto">
          <a:xfrm>
            <a:off x="141288" y="857250"/>
            <a:ext cx="928687" cy="406400"/>
            <a:chOff x="3786182" y="1192962"/>
            <a:chExt cx="928694" cy="406350"/>
          </a:xfrm>
        </p:grpSpPr>
        <p:sp>
          <p:nvSpPr>
            <p:cNvPr id="9" name="TextBox 8"/>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练习</a:t>
              </a:r>
              <a:endParaRPr lang="zh-CN" altLang="en-US" sz="2000" b="1" dirty="0">
                <a:latin typeface="黑体" panose="02010609060101010101" pitchFamily="2" charset="-122"/>
                <a:ea typeface="黑体" panose="02010609060101010101" pitchFamily="2" charset="-122"/>
              </a:endParaRPr>
            </a:p>
          </p:txBody>
        </p:sp>
        <p:pic>
          <p:nvPicPr>
            <p:cNvPr id="56336" name="Picture 2" descr="E:\设计支持\模板设计\YS.png"/>
            <p:cNvPicPr>
              <a:picLocks noChangeAspect="1" noChangeArrowheads="1"/>
            </p:cNvPicPr>
            <p:nvPr/>
          </p:nvPicPr>
          <p:blipFill>
            <a:blip r:embed="rId2"/>
            <a:srcRect/>
            <a:stretch>
              <a:fillRect/>
            </a:stretch>
          </p:blipFill>
          <p:spPr bwMode="auto">
            <a:xfrm>
              <a:off x="3786182" y="1192962"/>
              <a:ext cx="414476" cy="406350"/>
            </a:xfrm>
            <a:prstGeom prst="rect">
              <a:avLst/>
            </a:prstGeom>
            <a:noFill/>
            <a:ln w="9525">
              <a:noFill/>
              <a:miter lim="800000"/>
              <a:headEnd/>
              <a:tailEnd/>
            </a:ln>
          </p:spPr>
        </p:pic>
      </p:grpSp>
      <p:grpSp>
        <p:nvGrpSpPr>
          <p:cNvPr id="3" name="组合 28"/>
          <p:cNvGrpSpPr/>
          <p:nvPr/>
        </p:nvGrpSpPr>
        <p:grpSpPr bwMode="auto">
          <a:xfrm>
            <a:off x="141288" y="2895600"/>
            <a:ext cx="985837" cy="461963"/>
            <a:chOff x="3786182" y="3824735"/>
            <a:chExt cx="986585" cy="461521"/>
          </a:xfrm>
        </p:grpSpPr>
        <p:sp>
          <p:nvSpPr>
            <p:cNvPr id="16" name="TextBox 15"/>
            <p:cNvSpPr txBox="1"/>
            <p:nvPr/>
          </p:nvSpPr>
          <p:spPr>
            <a:xfrm>
              <a:off x="4072149" y="3854869"/>
              <a:ext cx="700618" cy="401253"/>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提示</a:t>
              </a:r>
              <a:endParaRPr lang="zh-CN" altLang="en-US" sz="2000" b="1" dirty="0">
                <a:latin typeface="黑体" panose="02010609060101010101" pitchFamily="2" charset="-122"/>
                <a:ea typeface="黑体" panose="02010609060101010101" pitchFamily="2" charset="-122"/>
              </a:endParaRPr>
            </a:p>
          </p:txBody>
        </p:sp>
        <p:pic>
          <p:nvPicPr>
            <p:cNvPr id="56334" name="Picture 2" descr="C:\Users\meng.zhang\Desktop\ACCP7.0模版图标规范\s-3.png"/>
            <p:cNvPicPr>
              <a:picLocks noChangeAspect="1" noChangeArrowheads="1"/>
            </p:cNvPicPr>
            <p:nvPr/>
          </p:nvPicPr>
          <p:blipFill>
            <a:blip r:embed="rId3"/>
            <a:srcRect/>
            <a:stretch>
              <a:fillRect/>
            </a:stretch>
          </p:blipFill>
          <p:spPr bwMode="auto">
            <a:xfrm>
              <a:off x="3786182" y="3824735"/>
              <a:ext cx="381854" cy="461521"/>
            </a:xfrm>
            <a:prstGeom prst="rect">
              <a:avLst/>
            </a:prstGeom>
            <a:noFill/>
            <a:ln w="9525">
              <a:noFill/>
              <a:miter lim="800000"/>
              <a:headEnd/>
              <a:tailEnd/>
            </a:ln>
          </p:spPr>
        </p:pic>
      </p:grpSp>
      <p:grpSp>
        <p:nvGrpSpPr>
          <p:cNvPr id="4" name="组合 19"/>
          <p:cNvGrpSpPr/>
          <p:nvPr/>
        </p:nvGrpSpPr>
        <p:grpSpPr bwMode="auto">
          <a:xfrm>
            <a:off x="2928938" y="5572125"/>
            <a:ext cx="2786062" cy="428625"/>
            <a:chOff x="3714744" y="5143510"/>
            <a:chExt cx="2786082" cy="428628"/>
          </a:xfrm>
        </p:grpSpPr>
        <p:sp>
          <p:nvSpPr>
            <p:cNvPr id="17" name="圆角矩形 16"/>
            <p:cNvSpPr/>
            <p:nvPr/>
          </p:nvSpPr>
          <p:spPr bwMode="auto">
            <a:xfrm>
              <a:off x="3714744" y="5143510"/>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TextBox 17"/>
            <p:cNvSpPr txBox="1"/>
            <p:nvPr/>
          </p:nvSpPr>
          <p:spPr bwMode="auto">
            <a:xfrm>
              <a:off x="3962396" y="5187960"/>
              <a:ext cx="2220928"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20</a:t>
              </a:r>
              <a:r>
                <a:rPr lang="zh-CN" altLang="en-US" sz="1600" b="1" spc="300" dirty="0">
                  <a:solidFill>
                    <a:srgbClr val="FBFFFE"/>
                  </a:solidFill>
                  <a:latin typeface="微软雅黑" panose="020B0503020204020204" pitchFamily="34" charset="-122"/>
                  <a:ea typeface="微软雅黑" panose="020B0503020204020204" pitchFamily="34" charset="-122"/>
                </a:rPr>
                <a:t>分钟</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602115">
                                            <p:txEl>
                                              <p:pRg st="5" end="5"/>
                                            </p:txEl>
                                          </p:spTgt>
                                        </p:tgtEl>
                                        <p:attrNameLst>
                                          <p:attrName>style.visibility</p:attrName>
                                        </p:attrNameLst>
                                      </p:cBhvr>
                                      <p:to>
                                        <p:strVal val="visible"/>
                                      </p:to>
                                    </p:set>
                                    <p:animEffect transition="in" filter="wipe(left)">
                                      <p:cBhvr>
                                        <p:cTn id="15" dur="500"/>
                                        <p:tgtEl>
                                          <p:spTgt spid="602115">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602115">
                                            <p:txEl>
                                              <p:pRg st="6" end="6"/>
                                            </p:txEl>
                                          </p:spTgt>
                                        </p:tgtEl>
                                        <p:attrNameLst>
                                          <p:attrName>style.visibility</p:attrName>
                                        </p:attrNameLst>
                                      </p:cBhvr>
                                      <p:to>
                                        <p:strVal val="visible"/>
                                      </p:to>
                                    </p:set>
                                    <p:animEffect transition="in" filter="wipe(left)">
                                      <p:cBhvr>
                                        <p:cTn id="18" dur="500"/>
                                        <p:tgtEl>
                                          <p:spTgt spid="602115">
                                            <p:txEl>
                                              <p:pRg st="6" end="6"/>
                                            </p:txEl>
                                          </p:spTgt>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3995738" y="285750"/>
            <a:ext cx="4968875" cy="523875"/>
          </a:xfrm>
        </p:spPr>
        <p:txBody>
          <a:bodyPr/>
          <a:lstStyle/>
          <a:p>
            <a:pPr>
              <a:defRPr/>
            </a:pPr>
            <a:r>
              <a:rPr dirty="0" smtClean="0"/>
              <a:t>学员操作</a:t>
            </a:r>
            <a:r>
              <a:rPr lang="en-US" altLang="zh-CN" dirty="0" smtClean="0"/>
              <a:t>—</a:t>
            </a:r>
            <a:r>
              <a:rPr dirty="0" smtClean="0"/>
              <a:t>开发购物系统菜单</a:t>
            </a:r>
            <a:endParaRPr dirty="0"/>
          </a:p>
        </p:txBody>
      </p:sp>
      <p:sp>
        <p:nvSpPr>
          <p:cNvPr id="603139" name="Rectangle 3"/>
          <p:cNvSpPr>
            <a:spLocks noGrp="1" noChangeArrowheads="1"/>
          </p:cNvSpPr>
          <p:nvPr>
            <p:ph idx="1"/>
          </p:nvPr>
        </p:nvSpPr>
        <p:spPr>
          <a:xfrm>
            <a:off x="784225" y="1214438"/>
            <a:ext cx="7645400" cy="5143500"/>
          </a:xfrm>
        </p:spPr>
        <p:txBody>
          <a:bodyPr/>
          <a:lstStyle/>
          <a:p>
            <a:pPr>
              <a:defRPr/>
            </a:pPr>
            <a:r>
              <a:rPr lang="zh-CN" altLang="en-US" dirty="0" smtClean="0"/>
              <a:t>需求说明</a:t>
            </a:r>
            <a:endParaRPr lang="zh-CN" altLang="en-US" dirty="0" smtClean="0"/>
          </a:p>
          <a:p>
            <a:pPr lvl="1">
              <a:defRPr/>
            </a:pPr>
            <a:r>
              <a:rPr lang="zh-CN" altLang="en-US" dirty="0" smtClean="0"/>
              <a:t>在控制台输出购物系统登录菜单和系统主菜单</a:t>
            </a:r>
            <a:endParaRPr lang="zh-CN" altLang="en-US" dirty="0" smtClean="0"/>
          </a:p>
          <a:p>
            <a:pPr>
              <a:defRPr/>
            </a:pPr>
            <a:endParaRPr lang="zh-CN" altLang="en-US" dirty="0"/>
          </a:p>
        </p:txBody>
      </p:sp>
      <p:grpSp>
        <p:nvGrpSpPr>
          <p:cNvPr id="57349" name="组合 9"/>
          <p:cNvGrpSpPr/>
          <p:nvPr/>
        </p:nvGrpSpPr>
        <p:grpSpPr bwMode="auto">
          <a:xfrm>
            <a:off x="71438" y="857250"/>
            <a:ext cx="928687" cy="406400"/>
            <a:chOff x="3786182" y="1192962"/>
            <a:chExt cx="928694" cy="406350"/>
          </a:xfrm>
        </p:grpSpPr>
        <p:sp>
          <p:nvSpPr>
            <p:cNvPr id="11" name="TextBox 10"/>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练习</a:t>
              </a:r>
              <a:endParaRPr lang="zh-CN" altLang="en-US" sz="2000" b="1" dirty="0">
                <a:latin typeface="黑体" panose="02010609060101010101" pitchFamily="2" charset="-122"/>
                <a:ea typeface="黑体" panose="02010609060101010101" pitchFamily="2" charset="-122"/>
              </a:endParaRPr>
            </a:p>
          </p:txBody>
        </p:sp>
        <p:pic>
          <p:nvPicPr>
            <p:cNvPr id="57358" name="Picture 2" descr="E:\设计支持\模板设计\YS.png"/>
            <p:cNvPicPr>
              <a:picLocks noChangeAspect="1" noChangeArrowheads="1"/>
            </p:cNvPicPr>
            <p:nvPr/>
          </p:nvPicPr>
          <p:blipFill>
            <a:blip r:embed="rId1"/>
            <a:srcRect/>
            <a:stretch>
              <a:fillRect/>
            </a:stretch>
          </p:blipFill>
          <p:spPr bwMode="auto">
            <a:xfrm>
              <a:off x="3786182" y="1192962"/>
              <a:ext cx="414476" cy="406350"/>
            </a:xfrm>
            <a:prstGeom prst="rect">
              <a:avLst/>
            </a:prstGeom>
            <a:noFill/>
            <a:ln w="9525">
              <a:noFill/>
              <a:miter lim="800000"/>
              <a:headEnd/>
              <a:tailEnd/>
            </a:ln>
          </p:spPr>
        </p:pic>
      </p:grpSp>
      <p:pic>
        <p:nvPicPr>
          <p:cNvPr id="18" name="图片 17" descr="登陆菜单1.tif"/>
          <p:cNvPicPr>
            <a:picLocks noChangeAspect="1"/>
          </p:cNvPicPr>
          <p:nvPr/>
        </p:nvPicPr>
        <p:blipFill>
          <a:blip r:embed="rId2"/>
          <a:srcRect/>
          <a:stretch>
            <a:fillRect/>
          </a:stretch>
        </p:blipFill>
        <p:spPr bwMode="auto">
          <a:xfrm>
            <a:off x="214313" y="2338388"/>
            <a:ext cx="6276975" cy="2662237"/>
          </a:xfrm>
          <a:prstGeom prst="rect">
            <a:avLst/>
          </a:prstGeom>
          <a:noFill/>
          <a:ln w="9525">
            <a:noFill/>
            <a:miter lim="800000"/>
            <a:headEnd/>
            <a:tailEnd/>
          </a:ln>
        </p:spPr>
      </p:pic>
      <p:pic>
        <p:nvPicPr>
          <p:cNvPr id="9" name="图片 8" descr="系统菜单.TIF"/>
          <p:cNvPicPr>
            <a:picLocks noChangeAspect="1"/>
          </p:cNvPicPr>
          <p:nvPr/>
        </p:nvPicPr>
        <p:blipFill>
          <a:blip r:embed="rId3"/>
          <a:srcRect/>
          <a:stretch>
            <a:fillRect/>
          </a:stretch>
        </p:blipFill>
        <p:spPr bwMode="auto">
          <a:xfrm>
            <a:off x="3571875" y="2714625"/>
            <a:ext cx="5394325" cy="3086100"/>
          </a:xfrm>
          <a:prstGeom prst="rect">
            <a:avLst/>
          </a:prstGeom>
          <a:noFill/>
          <a:ln w="9525">
            <a:noFill/>
            <a:miter lim="800000"/>
            <a:headEnd/>
            <a:tailEnd/>
          </a:ln>
        </p:spPr>
      </p:pic>
      <p:grpSp>
        <p:nvGrpSpPr>
          <p:cNvPr id="3" name="组合 19"/>
          <p:cNvGrpSpPr/>
          <p:nvPr/>
        </p:nvGrpSpPr>
        <p:grpSpPr bwMode="auto">
          <a:xfrm>
            <a:off x="3214688" y="6072188"/>
            <a:ext cx="2786062" cy="428625"/>
            <a:chOff x="3714744" y="5143512"/>
            <a:chExt cx="2786082" cy="428628"/>
          </a:xfrm>
        </p:grpSpPr>
        <p:sp>
          <p:nvSpPr>
            <p:cNvPr id="14" name="圆角矩形 13"/>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TextBox 14"/>
            <p:cNvSpPr txBox="1"/>
            <p:nvPr/>
          </p:nvSpPr>
          <p:spPr bwMode="auto">
            <a:xfrm>
              <a:off x="3962396" y="5187962"/>
              <a:ext cx="2220928"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20</a:t>
              </a:r>
              <a:r>
                <a:rPr lang="zh-CN" altLang="en-US" sz="1600" b="1" spc="300" dirty="0">
                  <a:solidFill>
                    <a:srgbClr val="FBFFFE"/>
                  </a:solidFill>
                  <a:latin typeface="微软雅黑" panose="020B0503020204020204" pitchFamily="34" charset="-122"/>
                  <a:ea typeface="微软雅黑" panose="020B0503020204020204" pitchFamily="34" charset="-122"/>
                </a:rPr>
                <a:t>分钟</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5821363" y="285750"/>
            <a:ext cx="3143250" cy="523875"/>
          </a:xfrm>
        </p:spPr>
        <p:txBody>
          <a:bodyPr/>
          <a:lstStyle/>
          <a:p>
            <a:pPr>
              <a:defRPr/>
            </a:pPr>
            <a:r>
              <a:rPr smtClean="0"/>
              <a:t>共性问题集中讲解</a:t>
            </a:r>
            <a:endParaRPr smtClean="0"/>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endParaRPr lang="zh-CN" altLang="en-US" smtClean="0"/>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58373"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8375" name="组合 7"/>
            <p:cNvGrpSpPr/>
            <p:nvPr/>
          </p:nvGrpSpPr>
          <p:grpSpPr bwMode="auto">
            <a:xfrm>
              <a:off x="1923997" y="3214688"/>
              <a:ext cx="5862712" cy="2058988"/>
              <a:chOff x="2066281" y="2227264"/>
              <a:chExt cx="5862790" cy="2059017"/>
            </a:xfrm>
          </p:grpSpPr>
          <p:grpSp>
            <p:nvGrpSpPr>
              <p:cNvPr id="58376"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8381"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58377"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7929586" y="285750"/>
            <a:ext cx="1035027" cy="523875"/>
          </a:xfrm>
        </p:spPr>
        <p:txBody>
          <a:bodyPr/>
          <a:lstStyle/>
          <a:p>
            <a:pPr>
              <a:defRPr/>
            </a:pPr>
            <a:r>
              <a:rPr smtClean="0"/>
              <a:t>总结</a:t>
            </a:r>
            <a:endParaRPr smtClean="0"/>
          </a:p>
        </p:txBody>
      </p:sp>
      <p:sp>
        <p:nvSpPr>
          <p:cNvPr id="60421" name="TextBox 4"/>
          <p:cNvSpPr txBox="1">
            <a:spLocks noChangeArrowheads="1"/>
          </p:cNvSpPr>
          <p:nvPr/>
        </p:nvSpPr>
        <p:spPr bwMode="auto">
          <a:xfrm>
            <a:off x="1455713" y="1142984"/>
            <a:ext cx="5014913" cy="4708981"/>
          </a:xfrm>
          <a:prstGeom prst="rect">
            <a:avLst/>
          </a:prstGeom>
          <a:noFill/>
          <a:ln w="57150">
            <a:noFill/>
            <a:miter lim="800000"/>
          </a:ln>
        </p:spPr>
        <p:txBody>
          <a:bodyPr>
            <a:spAutoFit/>
          </a:bodyPr>
          <a:lstStyle/>
          <a:p>
            <a:r>
              <a:rPr lang="zh-CN" altLang="en-US" sz="2000" b="1" dirty="0" smtClean="0">
                <a:solidFill>
                  <a:srgbClr val="FF0000"/>
                </a:solidFill>
                <a:ea typeface="微软雅黑" panose="020B0503020204020204" pitchFamily="34" charset="-122"/>
                <a:cs typeface="Arial" panose="020B0604020202020204" pitchFamily="34" charset="0"/>
              </a:rPr>
              <a:t>程序是一系列有序指令的集合</a:t>
            </a:r>
            <a:endParaRPr lang="en-US" altLang="zh-CN" sz="2000" b="1" dirty="0" smtClean="0">
              <a:solidFill>
                <a:srgbClr val="FF0000"/>
              </a:solidFill>
              <a:ea typeface="微软雅黑" panose="020B0503020204020204" pitchFamily="34" charset="-122"/>
              <a:cs typeface="Arial" panose="020B0604020202020204" pitchFamily="34" charset="0"/>
            </a:endParaRPr>
          </a:p>
          <a:p>
            <a:endParaRPr lang="zh-CN" altLang="en-US" sz="2000" b="1" dirty="0" smtClean="0">
              <a:ea typeface="微软雅黑" panose="020B0503020204020204" pitchFamily="34" charset="-122"/>
              <a:cs typeface="Arial" panose="020B0604020202020204" pitchFamily="34" charset="0"/>
            </a:endParaRPr>
          </a:p>
          <a:p>
            <a:r>
              <a:rPr lang="en-US" altLang="zh-CN" sz="2000" b="1" dirty="0" smtClean="0">
                <a:ea typeface="微软雅黑" panose="020B0503020204020204" pitchFamily="34" charset="-122"/>
                <a:cs typeface="Arial" panose="020B0604020202020204" pitchFamily="34" charset="0"/>
              </a:rPr>
              <a:t>Java</a:t>
            </a:r>
            <a:r>
              <a:rPr lang="zh-CN" altLang="en-US" sz="2000" b="1" dirty="0" smtClean="0">
                <a:ea typeface="微软雅黑" panose="020B0503020204020204" pitchFamily="34" charset="-122"/>
                <a:cs typeface="Arial" panose="020B0604020202020204" pitchFamily="34" charset="0"/>
              </a:rPr>
              <a:t>可以用于开发两类程序</a:t>
            </a:r>
            <a:endParaRPr lang="zh-CN" altLang="en-US" sz="2000" b="1" dirty="0" smtClean="0">
              <a:ea typeface="微软雅黑" panose="020B0503020204020204" pitchFamily="34" charset="-122"/>
              <a:cs typeface="Arial" panose="020B0604020202020204" pitchFamily="34" charset="0"/>
            </a:endParaRPr>
          </a:p>
          <a:p>
            <a:endParaRPr lang="en-US" altLang="zh-CN" sz="2000" b="1" dirty="0" smtClean="0">
              <a:ea typeface="微软雅黑" panose="020B0503020204020204" pitchFamily="34" charset="-122"/>
              <a:cs typeface="Arial" panose="020B0604020202020204" pitchFamily="34" charset="0"/>
            </a:endParaRPr>
          </a:p>
          <a:p>
            <a:endParaRPr lang="en-US" altLang="zh-CN" sz="2000" b="1" dirty="0" smtClean="0">
              <a:ea typeface="微软雅黑" panose="020B0503020204020204" pitchFamily="34" charset="-122"/>
              <a:cs typeface="Arial" panose="020B0604020202020204" pitchFamily="34" charset="0"/>
            </a:endParaRPr>
          </a:p>
          <a:p>
            <a:r>
              <a:rPr lang="en-US" altLang="zh-CN" sz="2000" b="1" dirty="0" smtClean="0">
                <a:ea typeface="微软雅黑" panose="020B0503020204020204" pitchFamily="34" charset="-122"/>
                <a:cs typeface="Arial" panose="020B0604020202020204" pitchFamily="34" charset="0"/>
              </a:rPr>
              <a:t>Java</a:t>
            </a:r>
            <a:r>
              <a:rPr lang="zh-CN" altLang="en-US" sz="2000" b="1" dirty="0" smtClean="0">
                <a:ea typeface="微软雅黑" panose="020B0503020204020204" pitchFamily="34" charset="-122"/>
                <a:cs typeface="Arial" panose="020B0604020202020204" pitchFamily="34" charset="0"/>
              </a:rPr>
              <a:t>程序结构</a:t>
            </a:r>
            <a:endParaRPr lang="en-US" altLang="zh-CN" sz="2000" b="1" dirty="0" smtClean="0">
              <a:ea typeface="微软雅黑" panose="020B0503020204020204" pitchFamily="34" charset="-122"/>
              <a:cs typeface="Arial" panose="020B0604020202020204" pitchFamily="34" charset="0"/>
            </a:endParaRPr>
          </a:p>
          <a:p>
            <a:endParaRPr lang="en-US" altLang="zh-CN" sz="2000" b="1" dirty="0" smtClean="0">
              <a:ea typeface="微软雅黑" panose="020B0503020204020204" pitchFamily="34" charset="-122"/>
              <a:cs typeface="Arial" panose="020B0604020202020204" pitchFamily="34" charset="0"/>
            </a:endParaRPr>
          </a:p>
          <a:p>
            <a:endParaRPr lang="en-US" altLang="zh-CN" sz="2000" b="1" dirty="0" smtClean="0">
              <a:ea typeface="微软雅黑" panose="020B0503020204020204" pitchFamily="34" charset="-122"/>
              <a:cs typeface="Arial" panose="020B0604020202020204" pitchFamily="34" charset="0"/>
            </a:endParaRPr>
          </a:p>
          <a:p>
            <a:r>
              <a:rPr lang="en-US" altLang="zh-CN" sz="2000" b="1" dirty="0" smtClean="0">
                <a:ea typeface="微软雅黑" panose="020B0503020204020204" pitchFamily="34" charset="-122"/>
                <a:cs typeface="Arial" panose="020B0604020202020204" pitchFamily="34" charset="0"/>
              </a:rPr>
              <a:t>Java</a:t>
            </a:r>
            <a:r>
              <a:rPr lang="zh-CN" altLang="en-US" sz="2000" b="1" dirty="0" smtClean="0">
                <a:ea typeface="微软雅黑" panose="020B0503020204020204" pitchFamily="34" charset="-122"/>
                <a:cs typeface="Arial" panose="020B0604020202020204" pitchFamily="34" charset="0"/>
              </a:rPr>
              <a:t>程序开发步骤</a:t>
            </a:r>
            <a:endParaRPr lang="en-US" altLang="zh-CN" sz="2000" b="1" dirty="0" smtClean="0">
              <a:ea typeface="微软雅黑" panose="020B0503020204020204" pitchFamily="34" charset="-122"/>
              <a:cs typeface="Arial" panose="020B0604020202020204" pitchFamily="34" charset="0"/>
            </a:endParaRPr>
          </a:p>
          <a:p>
            <a:endParaRPr lang="en-US" altLang="zh-CN" sz="2000" b="1" dirty="0" smtClean="0">
              <a:ea typeface="微软雅黑" panose="020B0503020204020204" pitchFamily="34" charset="-122"/>
              <a:cs typeface="Arial" panose="020B0604020202020204" pitchFamily="34" charset="0"/>
            </a:endParaRPr>
          </a:p>
          <a:p>
            <a:endParaRPr lang="en-US" altLang="zh-CN" sz="2000" b="1" dirty="0" smtClean="0">
              <a:ea typeface="微软雅黑" panose="020B0503020204020204" pitchFamily="34" charset="-122"/>
              <a:cs typeface="Arial" panose="020B0604020202020204" pitchFamily="34" charset="0"/>
            </a:endParaRPr>
          </a:p>
          <a:p>
            <a:r>
              <a:rPr lang="zh-CN" altLang="en-US" sz="2000" b="1" dirty="0" smtClean="0">
                <a:ea typeface="微软雅黑" panose="020B0503020204020204" pitchFamily="34" charset="-122"/>
                <a:cs typeface="Arial" panose="020B0604020202020204" pitchFamily="34" charset="0"/>
              </a:rPr>
              <a:t>使用记事本开发</a:t>
            </a:r>
            <a:r>
              <a:rPr lang="en-US" altLang="zh-CN" sz="2000" b="1" dirty="0" smtClean="0">
                <a:ea typeface="微软雅黑" panose="020B0503020204020204" pitchFamily="34" charset="-122"/>
                <a:cs typeface="Arial" panose="020B0604020202020204" pitchFamily="34" charset="0"/>
              </a:rPr>
              <a:t>Java</a:t>
            </a:r>
            <a:r>
              <a:rPr lang="zh-CN" altLang="en-US" sz="2000" b="1" dirty="0" smtClean="0">
                <a:ea typeface="微软雅黑" panose="020B0503020204020204" pitchFamily="34" charset="-122"/>
                <a:cs typeface="Arial" panose="020B0604020202020204" pitchFamily="34" charset="0"/>
              </a:rPr>
              <a:t>程序的步骤</a:t>
            </a:r>
            <a:endParaRPr lang="en-US" altLang="zh-CN" sz="2000" b="1" dirty="0" smtClean="0">
              <a:ea typeface="微软雅黑" panose="020B0503020204020204" pitchFamily="34" charset="-122"/>
              <a:cs typeface="Arial" panose="020B0604020202020204" pitchFamily="34" charset="0"/>
            </a:endParaRPr>
          </a:p>
          <a:p>
            <a:endParaRPr lang="en-US" altLang="zh-CN" sz="2000" b="1" dirty="0" smtClean="0">
              <a:ea typeface="微软雅黑" panose="020B0503020204020204" pitchFamily="34" charset="-122"/>
              <a:cs typeface="Arial" panose="020B0604020202020204" pitchFamily="34" charset="0"/>
            </a:endParaRPr>
          </a:p>
          <a:p>
            <a:endParaRPr lang="zh-CN" altLang="en-US" sz="2000" b="1" dirty="0" smtClean="0">
              <a:ea typeface="微软雅黑" panose="020B0503020204020204" pitchFamily="34" charset="-122"/>
              <a:cs typeface="Arial" panose="020B0604020202020204" pitchFamily="34" charset="0"/>
            </a:endParaRPr>
          </a:p>
          <a:p>
            <a:r>
              <a:rPr lang="zh-CN" altLang="en-US" sz="2000" b="1" dirty="0" smtClean="0">
                <a:ea typeface="微软雅黑" panose="020B0503020204020204" pitchFamily="34" charset="-122"/>
                <a:cs typeface="Arial" panose="020B0604020202020204" pitchFamily="34" charset="0"/>
              </a:rPr>
              <a:t>使用</a:t>
            </a:r>
            <a:r>
              <a:rPr lang="en-US" altLang="zh-CN" sz="2000" b="1" dirty="0" err="1" smtClean="0">
                <a:ea typeface="微软雅黑" panose="020B0503020204020204" pitchFamily="34" charset="-122"/>
                <a:cs typeface="Arial" panose="020B0604020202020204" pitchFamily="34" charset="0"/>
              </a:rPr>
              <a:t>MyEclipse</a:t>
            </a:r>
            <a:r>
              <a:rPr lang="zh-CN" altLang="en-US" sz="2000" b="1" dirty="0" smtClean="0">
                <a:ea typeface="微软雅黑" panose="020B0503020204020204" pitchFamily="34" charset="-122"/>
                <a:cs typeface="Arial" panose="020B0604020202020204" pitchFamily="34" charset="0"/>
              </a:rPr>
              <a:t>开发</a:t>
            </a:r>
            <a:r>
              <a:rPr lang="en-US" altLang="zh-CN" sz="2000" b="1" dirty="0" smtClean="0">
                <a:ea typeface="微软雅黑" panose="020B0503020204020204" pitchFamily="34" charset="-122"/>
                <a:cs typeface="Arial" panose="020B0604020202020204" pitchFamily="34" charset="0"/>
              </a:rPr>
              <a:t>Java</a:t>
            </a:r>
            <a:r>
              <a:rPr lang="zh-CN" altLang="en-US" sz="2000" b="1" dirty="0" smtClean="0">
                <a:ea typeface="微软雅黑" panose="020B0503020204020204" pitchFamily="34" charset="-122"/>
                <a:cs typeface="Arial" panose="020B0604020202020204" pitchFamily="34" charset="0"/>
              </a:rPr>
              <a:t>程序的步骤</a:t>
            </a:r>
            <a:endParaRPr lang="zh-CN" altLang="en-US" sz="2000" dirty="0">
              <a:ea typeface="微软雅黑" panose="020B0503020204020204" pitchFamily="34" charset="-122"/>
              <a:cs typeface="Arial" panose="020B0604020202020204" pitchFamily="34" charset="0"/>
            </a:endParaRPr>
          </a:p>
        </p:txBody>
      </p:sp>
      <p:sp>
        <p:nvSpPr>
          <p:cNvPr id="60422" name="AutoShape 3"/>
          <p:cNvSpPr/>
          <p:nvPr/>
        </p:nvSpPr>
        <p:spPr bwMode="auto">
          <a:xfrm>
            <a:off x="4687903" y="1752588"/>
            <a:ext cx="179388" cy="345600"/>
          </a:xfrm>
          <a:prstGeom prst="leftBrace">
            <a:avLst>
              <a:gd name="adj1" fmla="val 61885"/>
              <a:gd name="adj2" fmla="val 50000"/>
            </a:avLst>
          </a:prstGeom>
          <a:noFill/>
          <a:ln w="28575">
            <a:solidFill>
              <a:srgbClr val="08577A"/>
            </a:solidFill>
            <a:round/>
          </a:ln>
        </p:spPr>
        <p:txBody>
          <a:bodyPr/>
          <a:lstStyle/>
          <a:p>
            <a:pPr algn="ctr"/>
            <a:endParaRPr lang="zh-CN" altLang="en-US">
              <a:ea typeface="黑体" panose="02010609060101010101" pitchFamily="2" charset="-122"/>
            </a:endParaRPr>
          </a:p>
        </p:txBody>
      </p:sp>
      <p:sp>
        <p:nvSpPr>
          <p:cNvPr id="60424" name="TextBox 12"/>
          <p:cNvSpPr txBox="1">
            <a:spLocks noChangeArrowheads="1"/>
          </p:cNvSpPr>
          <p:nvPr/>
        </p:nvSpPr>
        <p:spPr bwMode="auto">
          <a:xfrm>
            <a:off x="4819652" y="1635112"/>
            <a:ext cx="2027237" cy="584775"/>
          </a:xfrm>
          <a:prstGeom prst="rect">
            <a:avLst/>
          </a:prstGeom>
          <a:noFill/>
          <a:ln w="57150">
            <a:noFill/>
            <a:miter lim="800000"/>
          </a:ln>
        </p:spPr>
        <p:txBody>
          <a:bodyPr>
            <a:spAutoFit/>
          </a:bodyPr>
          <a:lstStyle/>
          <a:p>
            <a:r>
              <a:rPr lang="zh-CN" altLang="en-US" sz="1600" b="1" dirty="0" smtClean="0">
                <a:latin typeface="+mn-ea"/>
                <a:ea typeface="+mn-ea"/>
                <a:cs typeface="Arial" panose="020B0604020202020204" pitchFamily="34" charset="0"/>
              </a:rPr>
              <a:t>桌面应用程序</a:t>
            </a:r>
            <a:endParaRPr lang="en-US" altLang="zh-CN" sz="1600" b="1" dirty="0" smtClean="0">
              <a:latin typeface="+mn-ea"/>
              <a:ea typeface="+mn-ea"/>
              <a:cs typeface="Arial" panose="020B0604020202020204" pitchFamily="34" charset="0"/>
            </a:endParaRPr>
          </a:p>
          <a:p>
            <a:r>
              <a:rPr lang="en-US" altLang="zh-CN" sz="1600" b="1" dirty="0" smtClean="0">
                <a:latin typeface="+mn-ea"/>
                <a:ea typeface="+mn-ea"/>
                <a:cs typeface="Arial" panose="020B0604020202020204" pitchFamily="34" charset="0"/>
              </a:rPr>
              <a:t>Internet</a:t>
            </a:r>
            <a:r>
              <a:rPr lang="zh-CN" altLang="en-US" sz="1600" b="1" dirty="0" smtClean="0">
                <a:latin typeface="+mn-ea"/>
                <a:ea typeface="+mn-ea"/>
                <a:cs typeface="Arial" panose="020B0604020202020204" pitchFamily="34" charset="0"/>
              </a:rPr>
              <a:t>应用程序</a:t>
            </a:r>
            <a:endParaRPr lang="zh-CN" altLang="en-US" sz="1600" b="1" dirty="0">
              <a:latin typeface="+mn-ea"/>
              <a:ea typeface="+mn-ea"/>
              <a:cs typeface="Arial" panose="020B0604020202020204" pitchFamily="34" charset="0"/>
            </a:endParaRPr>
          </a:p>
        </p:txBody>
      </p:sp>
      <p:sp>
        <p:nvSpPr>
          <p:cNvPr id="60426" name="TextBox 15"/>
          <p:cNvSpPr txBox="1">
            <a:spLocks noChangeArrowheads="1"/>
          </p:cNvSpPr>
          <p:nvPr/>
        </p:nvSpPr>
        <p:spPr bwMode="auto">
          <a:xfrm>
            <a:off x="-285784" y="3243204"/>
            <a:ext cx="1819275" cy="400110"/>
          </a:xfrm>
          <a:prstGeom prst="rect">
            <a:avLst/>
          </a:prstGeom>
          <a:noFill/>
          <a:ln w="57150">
            <a:noFill/>
            <a:miter lim="800000"/>
          </a:ln>
        </p:spPr>
        <p:txBody>
          <a:bodyPr>
            <a:spAutoFit/>
          </a:bodyPr>
          <a:lstStyle/>
          <a:p>
            <a:pPr algn="ctr"/>
            <a:r>
              <a:rPr lang="zh-CN" altLang="en-US" sz="2000" b="1" dirty="0" smtClean="0">
                <a:ea typeface="微软雅黑" panose="020B0503020204020204" pitchFamily="34" charset="-122"/>
                <a:cs typeface="Arial" panose="020B0604020202020204" pitchFamily="34" charset="0"/>
              </a:rPr>
              <a:t>初识</a:t>
            </a:r>
            <a:r>
              <a:rPr lang="en-US" altLang="zh-CN" sz="2000" b="1" dirty="0" smtClean="0">
                <a:ea typeface="微软雅黑" panose="020B0503020204020204" pitchFamily="34" charset="-122"/>
                <a:cs typeface="Arial" panose="020B0604020202020204" pitchFamily="34" charset="0"/>
              </a:rPr>
              <a:t>Java</a:t>
            </a:r>
            <a:endParaRPr lang="en-US" altLang="zh-CN" sz="2000" b="1" dirty="0" smtClean="0">
              <a:ea typeface="微软雅黑" panose="020B0503020204020204" pitchFamily="34" charset="-122"/>
              <a:cs typeface="Arial" panose="020B0604020202020204" pitchFamily="34" charset="0"/>
            </a:endParaRPr>
          </a:p>
        </p:txBody>
      </p:sp>
      <p:sp>
        <p:nvSpPr>
          <p:cNvPr id="60427" name="AutoShape 3"/>
          <p:cNvSpPr/>
          <p:nvPr/>
        </p:nvSpPr>
        <p:spPr bwMode="auto">
          <a:xfrm>
            <a:off x="1142976" y="1260458"/>
            <a:ext cx="357187" cy="4383119"/>
          </a:xfrm>
          <a:prstGeom prst="leftBrace">
            <a:avLst>
              <a:gd name="adj1" fmla="val 62112"/>
              <a:gd name="adj2" fmla="val 50000"/>
            </a:avLst>
          </a:prstGeom>
          <a:noFill/>
          <a:ln w="28575">
            <a:solidFill>
              <a:srgbClr val="08577A"/>
            </a:solidFill>
            <a:round/>
          </a:ln>
        </p:spPr>
        <p:txBody>
          <a:bodyPr/>
          <a:lstStyle/>
          <a:p>
            <a:pPr algn="ctr"/>
            <a:endParaRPr lang="zh-CN" altLang="en-US">
              <a:ea typeface="黑体" panose="02010609060101010101" pitchFamily="2" charset="-122"/>
            </a:endParaRPr>
          </a:p>
        </p:txBody>
      </p:sp>
      <p:sp>
        <p:nvSpPr>
          <p:cNvPr id="13" name="AutoShape 3"/>
          <p:cNvSpPr/>
          <p:nvPr/>
        </p:nvSpPr>
        <p:spPr bwMode="auto">
          <a:xfrm>
            <a:off x="4949808" y="3452070"/>
            <a:ext cx="179388" cy="704850"/>
          </a:xfrm>
          <a:prstGeom prst="leftBrace">
            <a:avLst>
              <a:gd name="adj1" fmla="val 61885"/>
              <a:gd name="adj2" fmla="val 50000"/>
            </a:avLst>
          </a:prstGeom>
          <a:noFill/>
          <a:ln w="28575">
            <a:solidFill>
              <a:srgbClr val="08577A"/>
            </a:solidFill>
            <a:round/>
          </a:ln>
        </p:spPr>
        <p:txBody>
          <a:bodyPr/>
          <a:lstStyle/>
          <a:p>
            <a:pPr algn="ctr"/>
            <a:endParaRPr lang="zh-CN" altLang="en-US">
              <a:ea typeface="黑体" panose="02010609060101010101" pitchFamily="2" charset="-122"/>
            </a:endParaRPr>
          </a:p>
        </p:txBody>
      </p:sp>
      <p:sp>
        <p:nvSpPr>
          <p:cNvPr id="14" name="TextBox 12"/>
          <p:cNvSpPr txBox="1">
            <a:spLocks noChangeArrowheads="1"/>
          </p:cNvSpPr>
          <p:nvPr/>
        </p:nvSpPr>
        <p:spPr bwMode="auto">
          <a:xfrm>
            <a:off x="5164122" y="3380632"/>
            <a:ext cx="2027237" cy="830997"/>
          </a:xfrm>
          <a:prstGeom prst="rect">
            <a:avLst/>
          </a:prstGeom>
          <a:noFill/>
          <a:ln w="57150">
            <a:noFill/>
            <a:miter lim="800000"/>
          </a:ln>
        </p:spPr>
        <p:txBody>
          <a:bodyPr>
            <a:spAutoFit/>
          </a:bodyPr>
          <a:lstStyle/>
          <a:p>
            <a:r>
              <a:rPr lang="en-US" altLang="zh-CN" sz="1600" b="1" kern="0" dirty="0" smtClean="0">
                <a:solidFill>
                  <a:srgbClr val="FF0000"/>
                </a:solidFill>
                <a:latin typeface="Arial" panose="020B0604020202020204"/>
                <a:ea typeface="黑体" panose="02010609060101010101" pitchFamily="2" charset="-122"/>
              </a:rPr>
              <a:t>1.</a:t>
            </a:r>
            <a:r>
              <a:rPr lang="zh-CN" altLang="en-US" sz="1600" b="1" kern="0" dirty="0" smtClean="0">
                <a:solidFill>
                  <a:srgbClr val="FF0000"/>
                </a:solidFill>
                <a:latin typeface="Arial" panose="020B0604020202020204"/>
                <a:ea typeface="黑体" panose="02010609060101010101" pitchFamily="2" charset="-122"/>
              </a:rPr>
              <a:t>编写源程序</a:t>
            </a:r>
            <a:endParaRPr lang="zh-CN" altLang="en-US" sz="1600" b="1" dirty="0" smtClean="0">
              <a:solidFill>
                <a:srgbClr val="FF0000"/>
              </a:solidFill>
              <a:ea typeface="微软雅黑" panose="020B0503020204020204" pitchFamily="34" charset="-122"/>
              <a:cs typeface="Arial" panose="020B0604020202020204" pitchFamily="34" charset="0"/>
            </a:endParaRPr>
          </a:p>
          <a:p>
            <a:r>
              <a:rPr lang="en-US" altLang="zh-CN" sz="1600" b="1" kern="0" dirty="0" smtClean="0">
                <a:solidFill>
                  <a:srgbClr val="FF0000"/>
                </a:solidFill>
                <a:latin typeface="Arial" panose="020B0604020202020204"/>
                <a:ea typeface="黑体" panose="02010609060101010101" pitchFamily="2" charset="-122"/>
              </a:rPr>
              <a:t>2.</a:t>
            </a:r>
            <a:r>
              <a:rPr lang="zh-CN" altLang="en-US" sz="1600" b="1" kern="0" dirty="0" smtClean="0">
                <a:solidFill>
                  <a:srgbClr val="FF0000"/>
                </a:solidFill>
                <a:latin typeface="Arial" panose="020B0604020202020204"/>
                <a:ea typeface="黑体" panose="02010609060101010101" pitchFamily="2" charset="-122"/>
              </a:rPr>
              <a:t>编译源程序</a:t>
            </a:r>
            <a:endParaRPr lang="en-US" altLang="zh-CN" sz="1600" b="1" kern="0" dirty="0" smtClean="0">
              <a:solidFill>
                <a:srgbClr val="FF0000"/>
              </a:solidFill>
              <a:latin typeface="Arial" panose="020B0604020202020204"/>
              <a:ea typeface="黑体" panose="02010609060101010101" pitchFamily="2" charset="-122"/>
            </a:endParaRPr>
          </a:p>
          <a:p>
            <a:r>
              <a:rPr lang="en-US" altLang="zh-CN" sz="1600" b="1" dirty="0" smtClean="0">
                <a:solidFill>
                  <a:srgbClr val="FF0000"/>
                </a:solidFill>
                <a:ea typeface="微软雅黑" panose="020B0503020204020204" pitchFamily="34" charset="-122"/>
                <a:cs typeface="Arial" panose="020B0604020202020204" pitchFamily="34" charset="0"/>
              </a:rPr>
              <a:t>3</a:t>
            </a:r>
            <a:r>
              <a:rPr lang="en-US" altLang="zh-CN" sz="1600" b="1" kern="0" dirty="0" smtClean="0">
                <a:solidFill>
                  <a:srgbClr val="FF0000"/>
                </a:solidFill>
                <a:latin typeface="Arial" panose="020B0604020202020204"/>
                <a:ea typeface="黑体" panose="02010609060101010101" pitchFamily="2" charset="-122"/>
              </a:rPr>
              <a:t>.</a:t>
            </a:r>
            <a:r>
              <a:rPr lang="zh-CN" altLang="en-US" sz="1600" b="1" kern="0" dirty="0" smtClean="0">
                <a:solidFill>
                  <a:srgbClr val="FF0000"/>
                </a:solidFill>
                <a:latin typeface="Arial" panose="020B0604020202020204"/>
                <a:ea typeface="黑体" panose="02010609060101010101" pitchFamily="2" charset="-122"/>
              </a:rPr>
              <a:t>运行</a:t>
            </a:r>
            <a:endParaRPr lang="zh-CN" altLang="en-US" sz="1600" b="1" kern="0" dirty="0">
              <a:solidFill>
                <a:srgbClr val="FF0000"/>
              </a:solidFill>
              <a:latin typeface="Arial" panose="020B0604020202020204"/>
              <a:ea typeface="黑体" panose="02010609060101010101" pitchFamily="2" charset="-122"/>
            </a:endParaRPr>
          </a:p>
        </p:txBody>
      </p:sp>
      <p:sp>
        <p:nvSpPr>
          <p:cNvPr id="15" name="AutoShape 3"/>
          <p:cNvSpPr/>
          <p:nvPr/>
        </p:nvSpPr>
        <p:spPr bwMode="auto">
          <a:xfrm>
            <a:off x="3235296" y="2425679"/>
            <a:ext cx="179388" cy="928694"/>
          </a:xfrm>
          <a:prstGeom prst="leftBrace">
            <a:avLst>
              <a:gd name="adj1" fmla="val 61885"/>
              <a:gd name="adj2" fmla="val 50000"/>
            </a:avLst>
          </a:prstGeom>
          <a:noFill/>
          <a:ln w="28575">
            <a:solidFill>
              <a:srgbClr val="08577A"/>
            </a:solidFill>
            <a:round/>
          </a:ln>
        </p:spPr>
        <p:txBody>
          <a:bodyPr/>
          <a:lstStyle/>
          <a:p>
            <a:pPr algn="ctr"/>
            <a:endParaRPr lang="zh-CN" altLang="en-US">
              <a:ea typeface="黑体" panose="02010609060101010101" pitchFamily="2" charset="-122"/>
            </a:endParaRPr>
          </a:p>
        </p:txBody>
      </p:sp>
      <p:sp>
        <p:nvSpPr>
          <p:cNvPr id="16" name="TextBox 12"/>
          <p:cNvSpPr txBox="1">
            <a:spLocks noChangeArrowheads="1"/>
          </p:cNvSpPr>
          <p:nvPr/>
        </p:nvSpPr>
        <p:spPr bwMode="auto">
          <a:xfrm>
            <a:off x="3449610" y="2354241"/>
            <a:ext cx="3643338" cy="1077218"/>
          </a:xfrm>
          <a:prstGeom prst="rect">
            <a:avLst/>
          </a:prstGeom>
          <a:noFill/>
          <a:ln w="57150">
            <a:noFill/>
            <a:miter lim="800000"/>
          </a:ln>
        </p:spPr>
        <p:txBody>
          <a:bodyPr wrap="square">
            <a:spAutoFit/>
          </a:bodyPr>
          <a:lstStyle/>
          <a:p>
            <a:r>
              <a:rPr lang="zh-CN" altLang="en-US" sz="1600" b="1" kern="0" dirty="0" smtClean="0">
                <a:latin typeface="Arial" panose="020B0604020202020204"/>
                <a:ea typeface="黑体" panose="02010609060101010101" pitchFamily="2" charset="-122"/>
              </a:rPr>
              <a:t>类名与文件名完全一样</a:t>
            </a:r>
            <a:endParaRPr lang="zh-CN" altLang="en-US" sz="1600" b="1" kern="0" dirty="0" smtClean="0">
              <a:latin typeface="Arial" panose="020B0604020202020204"/>
              <a:ea typeface="黑体" panose="02010609060101010101" pitchFamily="2" charset="-122"/>
            </a:endParaRPr>
          </a:p>
          <a:p>
            <a:r>
              <a:rPr lang="en-US" altLang="zh-CN" sz="1600" b="1" kern="0" dirty="0" smtClean="0">
                <a:latin typeface="Arial" panose="020B0604020202020204"/>
                <a:ea typeface="黑体" panose="02010609060101010101" pitchFamily="2" charset="-122"/>
              </a:rPr>
              <a:t>main()</a:t>
            </a:r>
            <a:r>
              <a:rPr lang="zh-CN" altLang="en-US" sz="1600" b="1" kern="0" dirty="0" smtClean="0">
                <a:latin typeface="Arial" panose="020B0604020202020204"/>
                <a:ea typeface="黑体" panose="02010609060101010101" pitchFamily="2" charset="-122"/>
              </a:rPr>
              <a:t>方法是</a:t>
            </a:r>
            <a:r>
              <a:rPr lang="en-US" altLang="zh-CN" sz="1600" b="1" kern="0" dirty="0" smtClean="0">
                <a:latin typeface="Arial" panose="020B0604020202020204"/>
                <a:ea typeface="黑体" panose="02010609060101010101" pitchFamily="2" charset="-122"/>
              </a:rPr>
              <a:t>Java</a:t>
            </a:r>
            <a:r>
              <a:rPr lang="zh-CN" altLang="en-US" sz="1600" b="1" kern="0" dirty="0" smtClean="0">
                <a:latin typeface="Arial" panose="020B0604020202020204"/>
                <a:ea typeface="黑体" panose="02010609060101010101" pitchFamily="2" charset="-122"/>
              </a:rPr>
              <a:t>程序的入口点</a:t>
            </a:r>
            <a:endParaRPr lang="zh-CN" altLang="en-US" sz="1600" b="1" kern="0" dirty="0" smtClean="0">
              <a:latin typeface="Arial" panose="020B0604020202020204"/>
              <a:ea typeface="黑体" panose="02010609060101010101" pitchFamily="2" charset="-122"/>
            </a:endParaRPr>
          </a:p>
          <a:p>
            <a:r>
              <a:rPr lang="en-US" altLang="zh-CN" sz="1600" b="1" kern="0" dirty="0" smtClean="0">
                <a:latin typeface="Arial" panose="020B0604020202020204"/>
                <a:ea typeface="黑体" panose="02010609060101010101" pitchFamily="2" charset="-122"/>
              </a:rPr>
              <a:t>main()</a:t>
            </a:r>
            <a:r>
              <a:rPr lang="zh-CN" altLang="en-US" sz="1600" b="1" kern="0" dirty="0" smtClean="0">
                <a:latin typeface="Arial" panose="020B0604020202020204"/>
                <a:ea typeface="黑体" panose="02010609060101010101" pitchFamily="2" charset="-122"/>
              </a:rPr>
              <a:t>方法的四要素</a:t>
            </a:r>
            <a:endParaRPr lang="en-US" altLang="zh-CN" sz="1600" b="1" kern="0" dirty="0" smtClean="0">
              <a:latin typeface="Arial" panose="020B0604020202020204"/>
              <a:ea typeface="黑体" panose="02010609060101010101" pitchFamily="2" charset="-122"/>
            </a:endParaRPr>
          </a:p>
          <a:p>
            <a:r>
              <a:rPr lang="zh-CN" altLang="en-US" sz="1600" b="1" kern="0" dirty="0" smtClean="0">
                <a:latin typeface="Arial" panose="020B0604020202020204"/>
                <a:ea typeface="黑体" panose="02010609060101010101" pitchFamily="2" charset="-122"/>
              </a:rPr>
              <a:t>“</a:t>
            </a:r>
            <a:r>
              <a:rPr lang="en-US" altLang="zh-CN" sz="1600" b="1" kern="0" dirty="0" smtClean="0">
                <a:latin typeface="Arial" panose="020B0604020202020204"/>
                <a:ea typeface="黑体" panose="02010609060101010101" pitchFamily="2" charset="-122"/>
              </a:rPr>
              <a:t>{</a:t>
            </a:r>
            <a:r>
              <a:rPr lang="zh-CN" altLang="en-US" sz="1600" b="1" kern="0" dirty="0" smtClean="0">
                <a:latin typeface="Arial" panose="020B0604020202020204"/>
                <a:ea typeface="黑体" panose="02010609060101010101" pitchFamily="2" charset="-122"/>
              </a:rPr>
              <a:t>”和“</a:t>
            </a:r>
            <a:r>
              <a:rPr lang="en-US" altLang="zh-CN" sz="1600" b="1" kern="0" dirty="0" smtClean="0">
                <a:latin typeface="Arial" panose="020B0604020202020204"/>
                <a:ea typeface="黑体" panose="02010609060101010101" pitchFamily="2" charset="-122"/>
              </a:rPr>
              <a:t>}</a:t>
            </a:r>
            <a:r>
              <a:rPr lang="zh-CN" altLang="en-US" sz="1600" b="1" kern="0" dirty="0" smtClean="0">
                <a:latin typeface="Arial" panose="020B0604020202020204"/>
                <a:ea typeface="黑体" panose="02010609060101010101" pitchFamily="2" charset="-122"/>
              </a:rPr>
              <a:t>”一一对应，缺一不可</a:t>
            </a:r>
            <a:endParaRPr lang="zh-CN" altLang="en-US" sz="1600" b="1" dirty="0">
              <a:ea typeface="微软雅黑" panose="020B0503020204020204" pitchFamily="34" charset="-122"/>
              <a:cs typeface="Arial" panose="020B0604020202020204" pitchFamily="34" charset="0"/>
            </a:endParaRPr>
          </a:p>
        </p:txBody>
      </p:sp>
      <p:sp>
        <p:nvSpPr>
          <p:cNvPr id="18" name="TextBox 12"/>
          <p:cNvSpPr txBox="1">
            <a:spLocks noChangeArrowheads="1"/>
          </p:cNvSpPr>
          <p:nvPr/>
        </p:nvSpPr>
        <p:spPr bwMode="auto">
          <a:xfrm>
            <a:off x="6759605" y="2428868"/>
            <a:ext cx="2027237" cy="1077218"/>
          </a:xfrm>
          <a:prstGeom prst="rect">
            <a:avLst/>
          </a:prstGeom>
          <a:noFill/>
          <a:ln w="57150">
            <a:noFill/>
            <a:miter lim="800000"/>
          </a:ln>
        </p:spPr>
        <p:txBody>
          <a:bodyPr>
            <a:spAutoFit/>
          </a:bodyPr>
          <a:lstStyle/>
          <a:p>
            <a:r>
              <a:rPr lang="en-US" altLang="zh-CN" sz="1600" b="1" kern="0" dirty="0" smtClean="0">
                <a:latin typeface="Arial" panose="020B0604020202020204"/>
                <a:ea typeface="黑体" panose="02010609060101010101" pitchFamily="2" charset="-122"/>
              </a:rPr>
              <a:t>public</a:t>
            </a:r>
            <a:endParaRPr lang="en-US" altLang="zh-CN" sz="1600" b="1" kern="0" dirty="0" smtClean="0">
              <a:latin typeface="Arial" panose="020B0604020202020204"/>
              <a:ea typeface="黑体" panose="02010609060101010101" pitchFamily="2" charset="-122"/>
            </a:endParaRPr>
          </a:p>
          <a:p>
            <a:r>
              <a:rPr lang="en-US" altLang="zh-CN" sz="1600" b="1" kern="0" dirty="0" smtClean="0">
                <a:latin typeface="Arial" panose="020B0604020202020204"/>
                <a:ea typeface="黑体" panose="02010609060101010101" pitchFamily="2" charset="-122"/>
              </a:rPr>
              <a:t>static </a:t>
            </a:r>
            <a:endParaRPr lang="en-US" altLang="zh-CN" sz="1600" b="1" kern="0" dirty="0" smtClean="0">
              <a:latin typeface="Arial" panose="020B0604020202020204"/>
              <a:ea typeface="黑体" panose="02010609060101010101" pitchFamily="2" charset="-122"/>
            </a:endParaRPr>
          </a:p>
          <a:p>
            <a:r>
              <a:rPr lang="en-US" altLang="zh-CN" sz="1600" b="1" kern="0" dirty="0" smtClean="0">
                <a:latin typeface="Arial" panose="020B0604020202020204"/>
                <a:ea typeface="黑体" panose="02010609060101010101" pitchFamily="2" charset="-122"/>
              </a:rPr>
              <a:t>void </a:t>
            </a:r>
            <a:endParaRPr lang="en-US" altLang="zh-CN" sz="1600" b="1" kern="0" dirty="0" smtClean="0">
              <a:latin typeface="Arial" panose="020B0604020202020204"/>
              <a:ea typeface="黑体" panose="02010609060101010101" pitchFamily="2" charset="-122"/>
            </a:endParaRPr>
          </a:p>
          <a:p>
            <a:r>
              <a:rPr lang="en-US" altLang="zh-CN" sz="1600" b="1" kern="0" dirty="0" smtClean="0">
                <a:latin typeface="Arial" panose="020B0604020202020204"/>
                <a:ea typeface="黑体" panose="02010609060101010101" pitchFamily="2" charset="-122"/>
              </a:rPr>
              <a:t>String[ ] </a:t>
            </a:r>
            <a:r>
              <a:rPr lang="en-US" altLang="zh-CN" sz="1600" b="1" kern="0" dirty="0" err="1" smtClean="0">
                <a:latin typeface="Arial" panose="020B0604020202020204"/>
                <a:ea typeface="黑体" panose="02010609060101010101" pitchFamily="2" charset="-122"/>
              </a:rPr>
              <a:t>args</a:t>
            </a:r>
            <a:endParaRPr lang="zh-CN" altLang="en-US" sz="1600" b="1" dirty="0">
              <a:ea typeface="微软雅黑" panose="020B0503020204020204" pitchFamily="34" charset="-122"/>
              <a:cs typeface="Arial" panose="020B0604020202020204" pitchFamily="34" charset="0"/>
            </a:endParaRPr>
          </a:p>
        </p:txBody>
      </p:sp>
      <p:sp>
        <p:nvSpPr>
          <p:cNvPr id="19" name="AutoShape 3"/>
          <p:cNvSpPr/>
          <p:nvPr/>
        </p:nvSpPr>
        <p:spPr bwMode="auto">
          <a:xfrm>
            <a:off x="5214942" y="4354505"/>
            <a:ext cx="195332" cy="704850"/>
          </a:xfrm>
          <a:prstGeom prst="leftBrace">
            <a:avLst>
              <a:gd name="adj1" fmla="val 61885"/>
              <a:gd name="adj2" fmla="val 50000"/>
            </a:avLst>
          </a:prstGeom>
          <a:noFill/>
          <a:ln w="28575">
            <a:solidFill>
              <a:srgbClr val="08577A"/>
            </a:solidFill>
            <a:round/>
          </a:ln>
        </p:spPr>
        <p:txBody>
          <a:bodyPr/>
          <a:lstStyle/>
          <a:p>
            <a:pPr algn="ctr"/>
            <a:endParaRPr lang="zh-CN" altLang="en-US">
              <a:ea typeface="黑体" panose="02010609060101010101" pitchFamily="2" charset="-122"/>
            </a:endParaRPr>
          </a:p>
        </p:txBody>
      </p:sp>
      <p:sp>
        <p:nvSpPr>
          <p:cNvPr id="20" name="TextBox 12"/>
          <p:cNvSpPr txBox="1">
            <a:spLocks noChangeArrowheads="1"/>
          </p:cNvSpPr>
          <p:nvPr/>
        </p:nvSpPr>
        <p:spPr bwMode="auto">
          <a:xfrm>
            <a:off x="5429256" y="4283067"/>
            <a:ext cx="3714744" cy="830997"/>
          </a:xfrm>
          <a:prstGeom prst="rect">
            <a:avLst/>
          </a:prstGeom>
          <a:noFill/>
          <a:ln w="57150">
            <a:noFill/>
            <a:miter lim="800000"/>
          </a:ln>
        </p:spPr>
        <p:txBody>
          <a:bodyPr wrap="square">
            <a:spAutoFit/>
          </a:bodyPr>
          <a:lstStyle/>
          <a:p>
            <a:r>
              <a:rPr lang="en-US" altLang="zh-CN" sz="1600" b="1" kern="0" dirty="0" smtClean="0">
                <a:solidFill>
                  <a:schemeClr val="accent4"/>
                </a:solidFill>
                <a:latin typeface="Arial" panose="020B0604020202020204"/>
                <a:ea typeface="黑体" panose="02010609060101010101" pitchFamily="2" charset="-122"/>
              </a:rPr>
              <a:t>1.</a:t>
            </a:r>
            <a:r>
              <a:rPr lang="zh-CN" altLang="en-US" sz="1600" b="1" kern="0" dirty="0" smtClean="0">
                <a:solidFill>
                  <a:schemeClr val="accent4"/>
                </a:solidFill>
                <a:latin typeface="Arial" panose="020B0604020202020204"/>
                <a:ea typeface="黑体" panose="02010609060101010101" pitchFamily="2" charset="-122"/>
              </a:rPr>
              <a:t>编辑源程序，以</a:t>
            </a:r>
            <a:r>
              <a:rPr lang="en-US" altLang="zh-CN" sz="1600" b="1" kern="0" dirty="0" smtClean="0">
                <a:solidFill>
                  <a:schemeClr val="accent4"/>
                </a:solidFill>
                <a:latin typeface="Arial" panose="020B0604020202020204"/>
                <a:ea typeface="黑体" panose="02010609060101010101" pitchFamily="2" charset="-122"/>
              </a:rPr>
              <a:t>.java</a:t>
            </a:r>
            <a:r>
              <a:rPr lang="zh-CN" altLang="en-US" sz="1600" b="1" kern="0" dirty="0" smtClean="0">
                <a:solidFill>
                  <a:schemeClr val="accent4"/>
                </a:solidFill>
                <a:latin typeface="Arial" panose="020B0604020202020204"/>
                <a:ea typeface="黑体" panose="02010609060101010101" pitchFamily="2" charset="-122"/>
              </a:rPr>
              <a:t>为后缀名保存</a:t>
            </a:r>
            <a:endParaRPr lang="zh-CN" altLang="en-US" sz="1600" b="1" kern="0" dirty="0" smtClean="0">
              <a:solidFill>
                <a:schemeClr val="accent4"/>
              </a:solidFill>
              <a:latin typeface="Arial" panose="020B0604020202020204"/>
              <a:ea typeface="黑体" panose="02010609060101010101" pitchFamily="2" charset="-122"/>
            </a:endParaRPr>
          </a:p>
          <a:p>
            <a:r>
              <a:rPr lang="en-US" altLang="zh-CN" sz="1600" b="1" kern="0" dirty="0" smtClean="0">
                <a:solidFill>
                  <a:schemeClr val="accent4"/>
                </a:solidFill>
                <a:latin typeface="Arial" panose="020B0604020202020204"/>
                <a:ea typeface="黑体" panose="02010609060101010101" pitchFamily="2" charset="-122"/>
              </a:rPr>
              <a:t>2.javac</a:t>
            </a:r>
            <a:r>
              <a:rPr lang="zh-CN" altLang="en-US" sz="1600" b="1" kern="0" dirty="0" smtClean="0">
                <a:solidFill>
                  <a:schemeClr val="accent4"/>
                </a:solidFill>
                <a:latin typeface="Arial" panose="020B0604020202020204"/>
                <a:ea typeface="黑体" panose="02010609060101010101" pitchFamily="2" charset="-122"/>
              </a:rPr>
              <a:t>命令编译</a:t>
            </a:r>
            <a:r>
              <a:rPr lang="en-US" altLang="zh-CN" sz="1600" b="1" kern="0" dirty="0" smtClean="0">
                <a:solidFill>
                  <a:schemeClr val="accent4"/>
                </a:solidFill>
                <a:latin typeface="Arial" panose="020B0604020202020204"/>
                <a:ea typeface="黑体" panose="02010609060101010101" pitchFamily="2" charset="-122"/>
              </a:rPr>
              <a:t>.java</a:t>
            </a:r>
            <a:r>
              <a:rPr lang="zh-CN" altLang="en-US" sz="1600" b="1" kern="0" dirty="0" smtClean="0">
                <a:solidFill>
                  <a:schemeClr val="accent4"/>
                </a:solidFill>
                <a:latin typeface="Arial" panose="020B0604020202020204"/>
                <a:ea typeface="黑体" panose="02010609060101010101" pitchFamily="2" charset="-122"/>
              </a:rPr>
              <a:t>文件生成</a:t>
            </a:r>
            <a:r>
              <a:rPr lang="en-US" altLang="zh-CN" sz="1600" b="1" kern="0" dirty="0" smtClean="0">
                <a:solidFill>
                  <a:schemeClr val="accent4"/>
                </a:solidFill>
                <a:latin typeface="Arial" panose="020B0604020202020204"/>
                <a:ea typeface="黑体" panose="02010609060101010101" pitchFamily="2" charset="-122"/>
              </a:rPr>
              <a:t>.class</a:t>
            </a:r>
            <a:endParaRPr lang="zh-CN" altLang="en-US" sz="1600" b="1" kern="0" dirty="0" smtClean="0">
              <a:solidFill>
                <a:schemeClr val="accent4"/>
              </a:solidFill>
              <a:latin typeface="Arial" panose="020B0604020202020204"/>
              <a:ea typeface="黑体" panose="02010609060101010101" pitchFamily="2" charset="-122"/>
            </a:endParaRPr>
          </a:p>
          <a:p>
            <a:r>
              <a:rPr lang="en-US" altLang="zh-CN" sz="1600" b="1" kern="0" dirty="0" smtClean="0">
                <a:solidFill>
                  <a:schemeClr val="accent4"/>
                </a:solidFill>
                <a:latin typeface="Arial" panose="020B0604020202020204"/>
                <a:ea typeface="黑体" panose="02010609060101010101" pitchFamily="2" charset="-122"/>
              </a:rPr>
              <a:t>3.java</a:t>
            </a:r>
            <a:r>
              <a:rPr lang="zh-CN" altLang="en-US" sz="1600" b="1" kern="0" dirty="0" smtClean="0">
                <a:solidFill>
                  <a:schemeClr val="accent4"/>
                </a:solidFill>
                <a:latin typeface="Arial" panose="020B0604020202020204"/>
                <a:ea typeface="黑体" panose="02010609060101010101" pitchFamily="2" charset="-122"/>
              </a:rPr>
              <a:t>命令运行</a:t>
            </a:r>
            <a:r>
              <a:rPr lang="en-US" altLang="zh-CN" sz="1600" b="1" kern="0" dirty="0" smtClean="0">
                <a:solidFill>
                  <a:schemeClr val="accent4"/>
                </a:solidFill>
                <a:latin typeface="Arial" panose="020B0604020202020204"/>
                <a:ea typeface="黑体" panose="02010609060101010101" pitchFamily="2" charset="-122"/>
              </a:rPr>
              <a:t>.class</a:t>
            </a:r>
            <a:r>
              <a:rPr lang="zh-CN" altLang="en-US" sz="1600" b="1" kern="0" dirty="0" smtClean="0">
                <a:solidFill>
                  <a:schemeClr val="accent4"/>
                </a:solidFill>
                <a:latin typeface="Arial" panose="020B0604020202020204"/>
                <a:ea typeface="黑体" panose="02010609060101010101" pitchFamily="2" charset="-122"/>
              </a:rPr>
              <a:t>文件</a:t>
            </a:r>
            <a:endParaRPr lang="zh-CN" altLang="en-US" sz="1600" b="1" dirty="0">
              <a:solidFill>
                <a:schemeClr val="accent4"/>
              </a:solidFill>
              <a:ea typeface="微软雅黑" panose="020B0503020204020204" pitchFamily="34" charset="-122"/>
              <a:cs typeface="Arial" panose="020B0604020202020204" pitchFamily="34" charset="0"/>
            </a:endParaRPr>
          </a:p>
        </p:txBody>
      </p:sp>
      <p:sp>
        <p:nvSpPr>
          <p:cNvPr id="21" name="AutoShape 3"/>
          <p:cNvSpPr/>
          <p:nvPr/>
        </p:nvSpPr>
        <p:spPr bwMode="auto">
          <a:xfrm>
            <a:off x="5715008" y="5214950"/>
            <a:ext cx="142876" cy="931883"/>
          </a:xfrm>
          <a:prstGeom prst="leftBrace">
            <a:avLst>
              <a:gd name="adj1" fmla="val 61885"/>
              <a:gd name="adj2" fmla="val 50000"/>
            </a:avLst>
          </a:prstGeom>
          <a:noFill/>
          <a:ln w="28575">
            <a:solidFill>
              <a:srgbClr val="08577A"/>
            </a:solidFill>
            <a:round/>
          </a:ln>
        </p:spPr>
        <p:txBody>
          <a:bodyPr/>
          <a:lstStyle/>
          <a:p>
            <a:pPr algn="ctr"/>
            <a:endParaRPr lang="zh-CN" altLang="en-US">
              <a:ea typeface="黑体" panose="02010609060101010101" pitchFamily="2" charset="-122"/>
            </a:endParaRPr>
          </a:p>
        </p:txBody>
      </p:sp>
      <p:sp>
        <p:nvSpPr>
          <p:cNvPr id="22" name="TextBox 12"/>
          <p:cNvSpPr txBox="1">
            <a:spLocks noChangeArrowheads="1"/>
          </p:cNvSpPr>
          <p:nvPr/>
        </p:nvSpPr>
        <p:spPr bwMode="auto">
          <a:xfrm>
            <a:off x="5929322" y="5143512"/>
            <a:ext cx="2643206" cy="1077218"/>
          </a:xfrm>
          <a:prstGeom prst="rect">
            <a:avLst/>
          </a:prstGeom>
          <a:noFill/>
          <a:ln w="57150">
            <a:noFill/>
            <a:miter lim="800000"/>
          </a:ln>
        </p:spPr>
        <p:txBody>
          <a:bodyPr wrap="square">
            <a:spAutoFit/>
          </a:bodyPr>
          <a:lstStyle/>
          <a:p>
            <a:r>
              <a:rPr lang="en-US" altLang="zh-CN" sz="1600" b="1" kern="0" dirty="0" smtClean="0">
                <a:solidFill>
                  <a:srgbClr val="FF0000"/>
                </a:solidFill>
                <a:latin typeface="Arial" panose="020B0604020202020204"/>
                <a:ea typeface="黑体" panose="02010609060101010101" pitchFamily="2" charset="-122"/>
              </a:rPr>
              <a:t>1.</a:t>
            </a:r>
            <a:r>
              <a:rPr lang="zh-CN" altLang="en-US" sz="1600" b="1" kern="0" dirty="0" smtClean="0">
                <a:solidFill>
                  <a:srgbClr val="FF0000"/>
                </a:solidFill>
                <a:latin typeface="Arial" panose="020B0604020202020204"/>
                <a:ea typeface="黑体" panose="02010609060101010101" pitchFamily="2" charset="-122"/>
              </a:rPr>
              <a:t>创建一个</a:t>
            </a:r>
            <a:r>
              <a:rPr lang="en-US" altLang="zh-CN" sz="1600" b="1" kern="0" dirty="0" smtClean="0">
                <a:solidFill>
                  <a:srgbClr val="FF0000"/>
                </a:solidFill>
                <a:latin typeface="Arial" panose="020B0604020202020204"/>
                <a:ea typeface="黑体" panose="02010609060101010101" pitchFamily="2" charset="-122"/>
              </a:rPr>
              <a:t>Java</a:t>
            </a:r>
            <a:r>
              <a:rPr lang="zh-CN" altLang="en-US" sz="1600" b="1" kern="0" dirty="0" smtClean="0">
                <a:solidFill>
                  <a:srgbClr val="FF0000"/>
                </a:solidFill>
                <a:latin typeface="Arial" panose="020B0604020202020204"/>
                <a:ea typeface="黑体" panose="02010609060101010101" pitchFamily="2" charset="-122"/>
              </a:rPr>
              <a:t>项目</a:t>
            </a:r>
            <a:endParaRPr lang="zh-CN" altLang="en-US" sz="1600" b="1" kern="0" dirty="0" smtClean="0">
              <a:solidFill>
                <a:srgbClr val="FF0000"/>
              </a:solidFill>
              <a:latin typeface="Arial" panose="020B0604020202020204"/>
              <a:ea typeface="黑体" panose="02010609060101010101" pitchFamily="2" charset="-122"/>
            </a:endParaRPr>
          </a:p>
          <a:p>
            <a:r>
              <a:rPr lang="en-US" altLang="zh-CN" sz="1600" b="1" kern="0" dirty="0" smtClean="0">
                <a:solidFill>
                  <a:srgbClr val="FF0000"/>
                </a:solidFill>
                <a:latin typeface="Arial" panose="020B0604020202020204"/>
                <a:ea typeface="黑体" panose="02010609060101010101" pitchFamily="2" charset="-122"/>
              </a:rPr>
              <a:t>2.</a:t>
            </a:r>
            <a:r>
              <a:rPr lang="zh-CN" altLang="en-US" sz="1600" b="1" kern="0" dirty="0" smtClean="0">
                <a:solidFill>
                  <a:srgbClr val="FF0000"/>
                </a:solidFill>
                <a:latin typeface="Arial" panose="020B0604020202020204"/>
                <a:ea typeface="黑体" panose="02010609060101010101" pitchFamily="2" charset="-122"/>
              </a:rPr>
              <a:t>手动创建</a:t>
            </a:r>
            <a:r>
              <a:rPr lang="en-US" altLang="zh-CN" sz="1600" b="1" kern="0" dirty="0" smtClean="0">
                <a:solidFill>
                  <a:srgbClr val="FF0000"/>
                </a:solidFill>
                <a:latin typeface="Arial" panose="020B0604020202020204"/>
                <a:ea typeface="黑体" panose="02010609060101010101" pitchFamily="2" charset="-122"/>
              </a:rPr>
              <a:t>Java</a:t>
            </a:r>
            <a:r>
              <a:rPr lang="zh-CN" altLang="en-US" sz="1600" b="1" kern="0" dirty="0" smtClean="0">
                <a:solidFill>
                  <a:srgbClr val="FF0000"/>
                </a:solidFill>
                <a:latin typeface="Arial" panose="020B0604020202020204"/>
                <a:ea typeface="黑体" panose="02010609060101010101" pitchFamily="2" charset="-122"/>
              </a:rPr>
              <a:t>源程序</a:t>
            </a:r>
            <a:endParaRPr lang="zh-CN" altLang="en-US" sz="1600" b="1" kern="0" dirty="0" smtClean="0">
              <a:solidFill>
                <a:srgbClr val="FF0000"/>
              </a:solidFill>
              <a:latin typeface="Arial" panose="020B0604020202020204"/>
              <a:ea typeface="黑体" panose="02010609060101010101" pitchFamily="2" charset="-122"/>
            </a:endParaRPr>
          </a:p>
          <a:p>
            <a:r>
              <a:rPr lang="en-US" altLang="zh-CN" sz="1600" b="1" kern="0" dirty="0" smtClean="0">
                <a:solidFill>
                  <a:srgbClr val="FF0000"/>
                </a:solidFill>
                <a:latin typeface="Arial" panose="020B0604020202020204"/>
                <a:ea typeface="黑体" panose="02010609060101010101" pitchFamily="2" charset="-122"/>
              </a:rPr>
              <a:t>3.</a:t>
            </a:r>
            <a:r>
              <a:rPr lang="zh-CN" altLang="en-US" sz="1600" b="1" kern="0" dirty="0" smtClean="0">
                <a:solidFill>
                  <a:srgbClr val="FF0000"/>
                </a:solidFill>
                <a:latin typeface="Arial" panose="020B0604020202020204"/>
                <a:ea typeface="黑体" panose="02010609060101010101" pitchFamily="2" charset="-122"/>
              </a:rPr>
              <a:t>编译</a:t>
            </a:r>
            <a:r>
              <a:rPr lang="en-US" altLang="zh-CN" sz="1600" b="1" kern="0" dirty="0" smtClean="0">
                <a:solidFill>
                  <a:srgbClr val="FF0000"/>
                </a:solidFill>
                <a:latin typeface="Arial" panose="020B0604020202020204"/>
                <a:ea typeface="黑体" panose="02010609060101010101" pitchFamily="2" charset="-122"/>
              </a:rPr>
              <a:t>Java</a:t>
            </a:r>
            <a:r>
              <a:rPr lang="zh-CN" altLang="en-US" sz="1600" b="1" kern="0" dirty="0" smtClean="0">
                <a:solidFill>
                  <a:srgbClr val="FF0000"/>
                </a:solidFill>
                <a:latin typeface="Arial" panose="020B0604020202020204"/>
                <a:ea typeface="黑体" panose="02010609060101010101" pitchFamily="2" charset="-122"/>
              </a:rPr>
              <a:t>源程序</a:t>
            </a:r>
            <a:endParaRPr lang="zh-CN" altLang="en-US" sz="1600" b="1" kern="0" dirty="0" smtClean="0">
              <a:solidFill>
                <a:srgbClr val="FF0000"/>
              </a:solidFill>
              <a:latin typeface="Arial" panose="020B0604020202020204"/>
              <a:ea typeface="黑体" panose="02010609060101010101" pitchFamily="2" charset="-122"/>
            </a:endParaRPr>
          </a:p>
          <a:p>
            <a:r>
              <a:rPr lang="en-US" altLang="zh-CN" sz="1600" b="1" kern="0" dirty="0" smtClean="0">
                <a:solidFill>
                  <a:srgbClr val="FF0000"/>
                </a:solidFill>
                <a:latin typeface="Arial" panose="020B0604020202020204"/>
                <a:ea typeface="黑体" panose="02010609060101010101" pitchFamily="2" charset="-122"/>
              </a:rPr>
              <a:t>4.</a:t>
            </a:r>
            <a:r>
              <a:rPr lang="zh-CN" altLang="en-US" sz="1600" b="1" kern="0" dirty="0" smtClean="0">
                <a:solidFill>
                  <a:srgbClr val="FF0000"/>
                </a:solidFill>
                <a:latin typeface="Arial" panose="020B0604020202020204"/>
                <a:ea typeface="黑体" panose="02010609060101010101" pitchFamily="2" charset="-122"/>
              </a:rPr>
              <a:t>运行</a:t>
            </a:r>
            <a:r>
              <a:rPr lang="en-US" altLang="zh-CN" sz="1600" b="1" kern="0" dirty="0" smtClean="0">
                <a:solidFill>
                  <a:srgbClr val="FF0000"/>
                </a:solidFill>
                <a:latin typeface="Arial" panose="020B0604020202020204"/>
                <a:ea typeface="黑体" panose="02010609060101010101" pitchFamily="2" charset="-122"/>
              </a:rPr>
              <a:t>Java</a:t>
            </a:r>
            <a:r>
              <a:rPr lang="zh-CN" altLang="en-US" sz="1600" b="1" kern="0" dirty="0" smtClean="0">
                <a:solidFill>
                  <a:srgbClr val="FF0000"/>
                </a:solidFill>
                <a:latin typeface="Arial" panose="020B0604020202020204"/>
                <a:ea typeface="黑体" panose="02010609060101010101" pitchFamily="2" charset="-122"/>
              </a:rPr>
              <a:t>程序</a:t>
            </a:r>
            <a:endParaRPr lang="zh-CN" altLang="en-US" sz="1600" b="1" dirty="0">
              <a:solidFill>
                <a:srgbClr val="FF0000"/>
              </a:solidFill>
              <a:ea typeface="微软雅黑" panose="020B0503020204020204" pitchFamily="34" charset="-122"/>
              <a:cs typeface="Arial" panose="020B0604020202020204" pitchFamily="34" charset="0"/>
            </a:endParaRPr>
          </a:p>
        </p:txBody>
      </p:sp>
      <p:sp>
        <p:nvSpPr>
          <p:cNvPr id="23" name="AutoShape 3"/>
          <p:cNvSpPr/>
          <p:nvPr/>
        </p:nvSpPr>
        <p:spPr bwMode="auto">
          <a:xfrm>
            <a:off x="6643766" y="2568555"/>
            <a:ext cx="142876" cy="931883"/>
          </a:xfrm>
          <a:prstGeom prst="leftBrace">
            <a:avLst>
              <a:gd name="adj1" fmla="val 61885"/>
              <a:gd name="adj2" fmla="val 50000"/>
            </a:avLst>
          </a:prstGeom>
          <a:noFill/>
          <a:ln w="28575">
            <a:solidFill>
              <a:srgbClr val="08577A"/>
            </a:solidFill>
            <a:round/>
          </a:ln>
        </p:spPr>
        <p:txBody>
          <a:bodyPr/>
          <a:lstStyle/>
          <a:p>
            <a:pPr algn="ctr"/>
            <a:endParaRPr lang="zh-CN" altLang="en-US">
              <a:ea typeface="黑体" panose="02010609060101010101" pitchFamily="2" charset="-122"/>
            </a:endParaRPr>
          </a:p>
        </p:txBody>
      </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8148" y="285750"/>
            <a:ext cx="1106465" cy="523875"/>
          </a:xfrm>
        </p:spPr>
        <p:txBody>
          <a:bodyPr/>
          <a:lstStyle/>
          <a:p>
            <a:pPr>
              <a:defRPr/>
            </a:pPr>
            <a:r>
              <a:rPr smtClean="0"/>
              <a:t>作业</a:t>
            </a:r>
            <a:endParaRPr dirty="0"/>
          </a:p>
        </p:txBody>
      </p:sp>
      <p:sp>
        <p:nvSpPr>
          <p:cNvPr id="3" name="内容占位符 2"/>
          <p:cNvSpPr>
            <a:spLocks noGrp="1"/>
          </p:cNvSpPr>
          <p:nvPr>
            <p:ph idx="1"/>
          </p:nvPr>
        </p:nvSpPr>
        <p:spPr>
          <a:xfrm>
            <a:off x="784225" y="1214438"/>
            <a:ext cx="7645400" cy="5143500"/>
          </a:xfrm>
        </p:spPr>
        <p:txBody>
          <a:bodyPr/>
          <a:lstStyle/>
          <a:p>
            <a:pPr>
              <a:defRPr/>
            </a:pPr>
            <a:r>
              <a:rPr lang="zh-CN" altLang="en-US" dirty="0" smtClean="0"/>
              <a:t>课后作业</a:t>
            </a:r>
            <a:endParaRPr lang="en-US" dirty="0" smtClean="0"/>
          </a:p>
          <a:p>
            <a:pPr lvl="1">
              <a:defRPr/>
            </a:pPr>
            <a:r>
              <a:rPr lang="zh-CN" altLang="en-US" dirty="0" smtClean="0">
                <a:solidFill>
                  <a:srgbClr val="FF0000"/>
                </a:solidFill>
              </a:rPr>
              <a:t>技术顾问备课</a:t>
            </a:r>
            <a:r>
              <a:rPr lang="zh-CN" altLang="en-US" dirty="0" smtClean="0">
                <a:solidFill>
                  <a:srgbClr val="FF0000"/>
                </a:solidFill>
              </a:rPr>
              <a:t>时根据班级情况在此添加内容，应区分必做、选做内容，以满足不同层次学员的需求</a:t>
            </a:r>
            <a:endParaRPr lang="en-US" altLang="zh-CN" dirty="0" smtClean="0">
              <a:solidFill>
                <a:srgbClr val="FF0000"/>
              </a:solidFill>
            </a:endParaRPr>
          </a:p>
          <a:p>
            <a:pPr lvl="1">
              <a:defRPr/>
            </a:pPr>
            <a:endParaRPr lang="zh-CN" altLang="en-US" dirty="0" smtClean="0"/>
          </a:p>
          <a:p>
            <a:pPr>
              <a:defRPr/>
            </a:pPr>
            <a:endParaRPr lang="zh-CN" altLang="en-US" dirty="0"/>
          </a:p>
        </p:txBody>
      </p:sp>
      <p:sp>
        <p:nvSpPr>
          <p:cNvPr id="4" name="灯片编号占位符 3"/>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8092" name="Picture 12" descr="1-15"/>
          <p:cNvPicPr>
            <a:picLocks noChangeAspect="1" noChangeArrowheads="1"/>
          </p:cNvPicPr>
          <p:nvPr/>
        </p:nvPicPr>
        <p:blipFill>
          <a:blip r:embed="rId1"/>
          <a:srcRect/>
          <a:stretch>
            <a:fillRect/>
          </a:stretch>
        </p:blipFill>
        <p:spPr bwMode="auto">
          <a:xfrm>
            <a:off x="1692275" y="2349500"/>
            <a:ext cx="5472113" cy="1446213"/>
          </a:xfrm>
          <a:prstGeom prst="rect">
            <a:avLst/>
          </a:prstGeom>
          <a:noFill/>
          <a:ln w="9525">
            <a:noFill/>
            <a:miter lim="800000"/>
            <a:headEnd/>
            <a:tailEnd/>
          </a:ln>
        </p:spPr>
      </p:pic>
      <p:sp>
        <p:nvSpPr>
          <p:cNvPr id="558085" name="Rectangle 5"/>
          <p:cNvSpPr>
            <a:spLocks noGrp="1" noChangeArrowheads="1"/>
          </p:cNvSpPr>
          <p:nvPr>
            <p:ph type="title"/>
          </p:nvPr>
        </p:nvSpPr>
        <p:spPr>
          <a:xfrm>
            <a:off x="7308850" y="285750"/>
            <a:ext cx="1655763" cy="523875"/>
          </a:xfrm>
        </p:spPr>
        <p:txBody>
          <a:bodyPr/>
          <a:lstStyle/>
          <a:p>
            <a:pPr>
              <a:defRPr/>
            </a:pPr>
            <a:r>
              <a:rPr smtClean="0"/>
              <a:t>本章任务</a:t>
            </a:r>
            <a:endParaRPr dirty="0"/>
          </a:p>
        </p:txBody>
      </p:sp>
      <p:sp>
        <p:nvSpPr>
          <p:cNvPr id="558083" name="Rectangle 3"/>
          <p:cNvSpPr>
            <a:spLocks noGrp="1" noChangeArrowheads="1"/>
          </p:cNvSpPr>
          <p:nvPr>
            <p:ph idx="1"/>
          </p:nvPr>
        </p:nvSpPr>
        <p:spPr>
          <a:xfrm>
            <a:off x="784225" y="1214438"/>
            <a:ext cx="7645400" cy="5143500"/>
          </a:xfrm>
        </p:spPr>
        <p:txBody>
          <a:bodyPr/>
          <a:lstStyle/>
          <a:p>
            <a:pPr>
              <a:defRPr/>
            </a:pPr>
            <a:r>
              <a:rPr lang="zh-CN" altLang="en-US" dirty="0" smtClean="0"/>
              <a:t>编写第一个</a:t>
            </a:r>
            <a:r>
              <a:rPr lang="en-US" altLang="zh-CN" dirty="0" smtClean="0"/>
              <a:t>Java</a:t>
            </a:r>
            <a:r>
              <a:rPr lang="zh-CN" altLang="en-US" dirty="0" smtClean="0"/>
              <a:t>程序，在控制台输出信息</a:t>
            </a:r>
            <a:endParaRPr lang="en-US" altLang="zh-CN" dirty="0"/>
          </a:p>
        </p:txBody>
      </p:sp>
      <p:pic>
        <p:nvPicPr>
          <p:cNvPr id="8" name="图片 7" descr="系统菜单.TIF"/>
          <p:cNvPicPr>
            <a:picLocks noChangeAspect="1"/>
          </p:cNvPicPr>
          <p:nvPr/>
        </p:nvPicPr>
        <p:blipFill>
          <a:blip r:embed="rId2"/>
          <a:srcRect/>
          <a:stretch>
            <a:fillRect/>
          </a:stretch>
        </p:blipFill>
        <p:spPr bwMode="auto">
          <a:xfrm>
            <a:off x="1643063" y="2571750"/>
            <a:ext cx="6732587" cy="3851275"/>
          </a:xfrm>
          <a:prstGeom prst="rect">
            <a:avLst/>
          </a:prstGeom>
          <a:noFill/>
          <a:ln w="9525">
            <a:noFill/>
            <a:miter lim="800000"/>
            <a:headEnd/>
            <a:tailEnd/>
          </a:ln>
        </p:spPr>
      </p:pic>
      <p:pic>
        <p:nvPicPr>
          <p:cNvPr id="9" name="图片 8" descr="购物清单.TIF"/>
          <p:cNvPicPr>
            <a:picLocks noChangeAspect="1"/>
          </p:cNvPicPr>
          <p:nvPr/>
        </p:nvPicPr>
        <p:blipFill>
          <a:blip r:embed="rId3"/>
          <a:srcRect/>
          <a:stretch>
            <a:fillRect/>
          </a:stretch>
        </p:blipFill>
        <p:spPr bwMode="auto">
          <a:xfrm>
            <a:off x="1643063" y="2857500"/>
            <a:ext cx="4443412" cy="2571750"/>
          </a:xfrm>
          <a:prstGeom prst="rect">
            <a:avLst/>
          </a:prstGeom>
          <a:noFill/>
          <a:ln w="9525">
            <a:noFill/>
            <a:miter lim="800000"/>
            <a:headEnd/>
            <a:tailEnd/>
          </a:ln>
        </p:spPr>
      </p:pic>
      <p:pic>
        <p:nvPicPr>
          <p:cNvPr id="10" name="图片 9" descr="自我介绍.TIF"/>
          <p:cNvPicPr>
            <a:picLocks noChangeAspect="1"/>
          </p:cNvPicPr>
          <p:nvPr/>
        </p:nvPicPr>
        <p:blipFill>
          <a:blip r:embed="rId4"/>
          <a:srcRect/>
          <a:stretch>
            <a:fillRect/>
          </a:stretch>
        </p:blipFill>
        <p:spPr bwMode="auto">
          <a:xfrm>
            <a:off x="1643063" y="2928938"/>
            <a:ext cx="3729037" cy="2886075"/>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58092"/>
                                        </p:tgtEl>
                                        <p:attrNameLst>
                                          <p:attrName>style.visibility</p:attrName>
                                        </p:attrNameLst>
                                      </p:cBhvr>
                                      <p:to>
                                        <p:strVal val="visible"/>
                                      </p:to>
                                    </p:set>
                                    <p:animEffect transition="in" filter="wipe(left)">
                                      <p:cBhvr>
                                        <p:cTn id="7" dur="500"/>
                                        <p:tgtEl>
                                          <p:spTgt spid="5580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558092"/>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1" presetClass="exit" presetSubtype="0" fill="hold"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1" presetClass="exit" presetSubtype="0" fill="hold" nodeType="withEffect">
                                  <p:stCondLst>
                                    <p:cond delay="0"/>
                                  </p:stCondLst>
                                  <p:childTnLst>
                                    <p:set>
                                      <p:cBhvr>
                                        <p:cTn id="29"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286625" y="285750"/>
            <a:ext cx="1677988" cy="523875"/>
          </a:xfrm>
        </p:spPr>
        <p:txBody>
          <a:bodyPr/>
          <a:lstStyle/>
          <a:p>
            <a:pPr>
              <a:defRPr/>
            </a:pPr>
            <a:r>
              <a:rPr smtClean="0"/>
              <a:t>本章目标</a:t>
            </a:r>
            <a:endParaRPr dirty="0" smtClean="0"/>
          </a:p>
        </p:txBody>
      </p:sp>
      <p:sp>
        <p:nvSpPr>
          <p:cNvPr id="17411" name="内容占位符 2"/>
          <p:cNvSpPr>
            <a:spLocks noGrp="1"/>
          </p:cNvSpPr>
          <p:nvPr>
            <p:ph idx="1"/>
          </p:nvPr>
        </p:nvSpPr>
        <p:spPr>
          <a:xfrm>
            <a:off x="784225" y="1214438"/>
            <a:ext cx="7645400" cy="5143500"/>
          </a:xfrm>
        </p:spPr>
        <p:txBody>
          <a:bodyPr/>
          <a:lstStyle/>
          <a:p>
            <a:pPr>
              <a:defRPr/>
            </a:pPr>
            <a:r>
              <a:rPr lang="zh-CN" altLang="en-US" smtClean="0"/>
              <a:t>理解什么是程序</a:t>
            </a:r>
            <a:endParaRPr lang="en-US" altLang="zh-CN" smtClean="0"/>
          </a:p>
          <a:p>
            <a:pPr>
              <a:defRPr/>
            </a:pPr>
            <a:r>
              <a:rPr lang="zh-CN" altLang="en-US" smtClean="0"/>
              <a:t>了解</a:t>
            </a:r>
            <a:r>
              <a:rPr lang="en-US" altLang="zh-CN" smtClean="0"/>
              <a:t>Java</a:t>
            </a:r>
            <a:r>
              <a:rPr lang="zh-CN" altLang="en-US" smtClean="0"/>
              <a:t>的技术内容</a:t>
            </a:r>
            <a:endParaRPr lang="zh-CN" altLang="en-US" smtClean="0"/>
          </a:p>
          <a:p>
            <a:pPr>
              <a:defRPr/>
            </a:pPr>
            <a:r>
              <a:rPr lang="zh-CN" altLang="en-US" smtClean="0"/>
              <a:t>会使用记事本开发简单</a:t>
            </a:r>
            <a:r>
              <a:rPr lang="en-US" altLang="zh-CN" smtClean="0"/>
              <a:t>Java</a:t>
            </a:r>
            <a:r>
              <a:rPr lang="zh-CN" altLang="en-US" smtClean="0"/>
              <a:t>程序</a:t>
            </a:r>
            <a:endParaRPr lang="zh-CN" altLang="en-US" smtClean="0"/>
          </a:p>
          <a:p>
            <a:pPr>
              <a:defRPr/>
            </a:pPr>
            <a:r>
              <a:rPr lang="zh-CN" altLang="en-US" smtClean="0"/>
              <a:t>会使用输出语句在控制台输出信息</a:t>
            </a:r>
            <a:endParaRPr lang="zh-CN" altLang="en-US" smtClean="0"/>
          </a:p>
          <a:p>
            <a:pPr>
              <a:defRPr/>
            </a:pPr>
            <a:r>
              <a:rPr lang="zh-CN" altLang="en-US" smtClean="0"/>
              <a:t>熟悉</a:t>
            </a:r>
            <a:r>
              <a:rPr lang="en-US" altLang="zh-CN" smtClean="0"/>
              <a:t>MyEclipse</a:t>
            </a:r>
            <a:r>
              <a:rPr lang="zh-CN" altLang="en-US" smtClean="0"/>
              <a:t>开发环境</a:t>
            </a:r>
            <a:endParaRPr lang="zh-CN" altLang="en-US" smtClean="0"/>
          </a:p>
          <a:p>
            <a:pPr>
              <a:defRPr/>
            </a:pPr>
            <a:endParaRPr lang="zh-CN" altLang="en-US" dirty="0" smtClean="0"/>
          </a:p>
        </p:txBody>
      </p:sp>
      <p:pic>
        <p:nvPicPr>
          <p:cNvPr id="11" name="Picture 2" descr="C:\Users\meng.zhang\Desktop\ACCP7.0模版图标规范\啊-1.png"/>
          <p:cNvPicPr>
            <a:picLocks noChangeAspect="1" noChangeArrowheads="1"/>
          </p:cNvPicPr>
          <p:nvPr/>
        </p:nvPicPr>
        <p:blipFill>
          <a:blip r:embed="rId1"/>
          <a:srcRect/>
          <a:stretch>
            <a:fillRect/>
          </a:stretch>
        </p:blipFill>
        <p:spPr bwMode="auto">
          <a:xfrm>
            <a:off x="4500563" y="1138238"/>
            <a:ext cx="642937" cy="647700"/>
          </a:xfrm>
          <a:prstGeom prst="rect">
            <a:avLst/>
          </a:prstGeom>
          <a:noFill/>
          <a:ln w="9525">
            <a:noFill/>
            <a:miter lim="800000"/>
            <a:headEnd/>
            <a:tailEnd/>
          </a:ln>
        </p:spPr>
      </p:pic>
      <p:pic>
        <p:nvPicPr>
          <p:cNvPr id="12" name="Picture 3" descr="C:\Users\meng.zhang\Desktop\ACCP7.0模版图标规范\是.png"/>
          <p:cNvPicPr>
            <a:picLocks noChangeAspect="1" noChangeArrowheads="1"/>
          </p:cNvPicPr>
          <p:nvPr/>
        </p:nvPicPr>
        <p:blipFill>
          <a:blip r:embed="rId2"/>
          <a:srcRect/>
          <a:stretch>
            <a:fillRect/>
          </a:stretch>
        </p:blipFill>
        <p:spPr bwMode="auto">
          <a:xfrm>
            <a:off x="6929438" y="1928802"/>
            <a:ext cx="714375" cy="719137"/>
          </a:xfrm>
          <a:prstGeom prst="rect">
            <a:avLst/>
          </a:prstGeom>
          <a:noFill/>
          <a:ln w="9525">
            <a:noFill/>
            <a:miter lim="800000"/>
            <a:headEnd/>
            <a:tailEnd/>
          </a:ln>
        </p:spPr>
      </p:pic>
      <p:pic>
        <p:nvPicPr>
          <p:cNvPr id="13" name="Picture 3" descr="C:\Users\meng.zhang\Desktop\ACCP7.0模版图标规范\是.png"/>
          <p:cNvPicPr>
            <a:picLocks noChangeAspect="1" noChangeArrowheads="1"/>
          </p:cNvPicPr>
          <p:nvPr/>
        </p:nvPicPr>
        <p:blipFill>
          <a:blip r:embed="rId2"/>
          <a:srcRect/>
          <a:stretch>
            <a:fillRect/>
          </a:stretch>
        </p:blipFill>
        <p:spPr bwMode="auto">
          <a:xfrm>
            <a:off x="6929438" y="2500302"/>
            <a:ext cx="714375" cy="719137"/>
          </a:xfrm>
          <a:prstGeom prst="rect">
            <a:avLst/>
          </a:prstGeom>
          <a:noFill/>
          <a:ln w="9525">
            <a:noFill/>
            <a:miter lim="800000"/>
            <a:headEnd/>
            <a:tailEnd/>
          </a:ln>
        </p:spPr>
      </p:pic>
      <p:pic>
        <p:nvPicPr>
          <p:cNvPr id="14" name="Picture 2" descr="C:\Users\meng.zhang\Desktop\ACCP7.0模版图标规范\啊-1.png"/>
          <p:cNvPicPr>
            <a:picLocks noChangeAspect="1" noChangeArrowheads="1"/>
          </p:cNvPicPr>
          <p:nvPr/>
        </p:nvPicPr>
        <p:blipFill>
          <a:blip r:embed="rId1"/>
          <a:srcRect/>
          <a:stretch>
            <a:fillRect/>
          </a:stretch>
        </p:blipFill>
        <p:spPr bwMode="auto">
          <a:xfrm>
            <a:off x="7786688" y="2000239"/>
            <a:ext cx="642937" cy="647700"/>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ph idx="1"/>
          </p:nvPr>
        </p:nvSpPr>
        <p:spPr>
          <a:xfrm>
            <a:off x="784225" y="1214438"/>
            <a:ext cx="7645400" cy="5143500"/>
          </a:xfrm>
        </p:spPr>
        <p:txBody>
          <a:bodyPr/>
          <a:lstStyle/>
          <a:p>
            <a:pPr>
              <a:defRPr/>
            </a:pPr>
            <a:r>
              <a:rPr lang="zh-CN" altLang="en-US" sz="2400" dirty="0"/>
              <a:t>介绍你从住处到学校上课的过程 </a:t>
            </a:r>
            <a:endParaRPr lang="zh-CN" altLang="en-GB" sz="2400" dirty="0"/>
          </a:p>
        </p:txBody>
      </p:sp>
      <p:sp>
        <p:nvSpPr>
          <p:cNvPr id="562180" name="Rectangle 4"/>
          <p:cNvSpPr>
            <a:spLocks noGrp="1" noChangeArrowheads="1"/>
          </p:cNvSpPr>
          <p:nvPr>
            <p:ph type="title"/>
          </p:nvPr>
        </p:nvSpPr>
        <p:spPr>
          <a:xfrm>
            <a:off x="6804025" y="285750"/>
            <a:ext cx="2160588" cy="523875"/>
          </a:xfrm>
        </p:spPr>
        <p:txBody>
          <a:bodyPr/>
          <a:lstStyle/>
          <a:p>
            <a:pPr>
              <a:defRPr/>
            </a:pPr>
            <a:r>
              <a:rPr dirty="0" smtClean="0"/>
              <a:t>什么是程序</a:t>
            </a:r>
            <a:endParaRPr dirty="0"/>
          </a:p>
        </p:txBody>
      </p:sp>
      <p:grpSp>
        <p:nvGrpSpPr>
          <p:cNvPr id="25605" name="组合 5"/>
          <p:cNvGrpSpPr/>
          <p:nvPr/>
        </p:nvGrpSpPr>
        <p:grpSpPr bwMode="auto">
          <a:xfrm>
            <a:off x="71438" y="857250"/>
            <a:ext cx="958850" cy="430213"/>
            <a:chOff x="3643306" y="2500357"/>
            <a:chExt cx="958752" cy="430730"/>
          </a:xfrm>
        </p:grpSpPr>
        <p:pic>
          <p:nvPicPr>
            <p:cNvPr id="25607" name="Picture 6" descr="E:\设计支持\模板设计\TW.png"/>
            <p:cNvPicPr>
              <a:picLocks noChangeAspect="1" noChangeArrowheads="1"/>
            </p:cNvPicPr>
            <p:nvPr/>
          </p:nvPicPr>
          <p:blipFill>
            <a:blip r:embed="rId1"/>
            <a:srcRect/>
            <a:stretch>
              <a:fillRect/>
            </a:stretch>
          </p:blipFill>
          <p:spPr bwMode="auto">
            <a:xfrm>
              <a:off x="3643306" y="2500357"/>
              <a:ext cx="463239" cy="430730"/>
            </a:xfrm>
            <a:prstGeom prst="rect">
              <a:avLst/>
            </a:prstGeom>
            <a:noFill/>
            <a:ln w="9525">
              <a:noFill/>
              <a:miter lim="800000"/>
              <a:headEnd/>
              <a:tailEnd/>
            </a:ln>
          </p:spPr>
        </p:pic>
        <p:sp>
          <p:nvSpPr>
            <p:cNvPr id="8" name="TextBox 7"/>
            <p:cNvSpPr txBox="1"/>
            <p:nvPr/>
          </p:nvSpPr>
          <p:spPr>
            <a:xfrm>
              <a:off x="3900455" y="2501947"/>
              <a:ext cx="701603" cy="400531"/>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2" charset="-122"/>
                  <a:ea typeface="黑体" panose="02010609060101010101" pitchFamily="2" charset="-122"/>
                </a:rPr>
                <a:t>提问</a:t>
              </a:r>
              <a:endParaRPr lang="zh-CN" altLang="en-US" sz="2000" b="1" dirty="0">
                <a:latin typeface="黑体" panose="02010609060101010101" pitchFamily="2" charset="-122"/>
                <a:ea typeface="黑体" panose="02010609060101010101" pitchFamily="2" charset="-122"/>
              </a:endParaRPr>
            </a:p>
          </p:txBody>
        </p:sp>
      </p:grpSp>
      <p:graphicFrame>
        <p:nvGraphicFramePr>
          <p:cNvPr id="17" name="图示 16"/>
          <p:cNvGraphicFramePr/>
          <p:nvPr/>
        </p:nvGraphicFramePr>
        <p:xfrm>
          <a:off x="142844" y="2245320"/>
          <a:ext cx="885831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graphicEl>
                                              <a:dgm id="{B949CBCD-8221-4472-A98F-444C19410FE4}"/>
                                            </p:graphicEl>
                                          </p:spTgt>
                                        </p:tgtEl>
                                        <p:attrNameLst>
                                          <p:attrName>style.visibility</p:attrName>
                                        </p:attrNameLst>
                                      </p:cBhvr>
                                      <p:to>
                                        <p:strVal val="visible"/>
                                      </p:to>
                                    </p:set>
                                    <p:animEffect transition="in" filter="wipe(left)">
                                      <p:cBhvr>
                                        <p:cTn id="7" dur="500"/>
                                        <p:tgtEl>
                                          <p:spTgt spid="17">
                                            <p:graphicEl>
                                              <a:dgm id="{B949CBCD-8221-4472-A98F-444C19410FE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graphicEl>
                                              <a:dgm id="{DA4E525F-2D46-45C0-B24F-2A0D3AAE3EF4}"/>
                                            </p:graphicEl>
                                          </p:spTgt>
                                        </p:tgtEl>
                                        <p:attrNameLst>
                                          <p:attrName>style.visibility</p:attrName>
                                        </p:attrNameLst>
                                      </p:cBhvr>
                                      <p:to>
                                        <p:strVal val="visible"/>
                                      </p:to>
                                    </p:set>
                                    <p:animEffect transition="in" filter="wipe(left)">
                                      <p:cBhvr>
                                        <p:cTn id="12" dur="500"/>
                                        <p:tgtEl>
                                          <p:spTgt spid="17">
                                            <p:graphicEl>
                                              <a:dgm id="{DA4E525F-2D46-45C0-B24F-2A0D3AAE3EF4}"/>
                                            </p:graphic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7">
                                            <p:graphicEl>
                                              <a:dgm id="{49D6756A-51DE-4170-B1D1-B0DF7D6BD6C2}"/>
                                            </p:graphicEl>
                                          </p:spTgt>
                                        </p:tgtEl>
                                        <p:attrNameLst>
                                          <p:attrName>style.visibility</p:attrName>
                                        </p:attrNameLst>
                                      </p:cBhvr>
                                      <p:to>
                                        <p:strVal val="visible"/>
                                      </p:to>
                                    </p:set>
                                    <p:animEffect transition="in" filter="wipe(left)">
                                      <p:cBhvr>
                                        <p:cTn id="15" dur="500"/>
                                        <p:tgtEl>
                                          <p:spTgt spid="17">
                                            <p:graphicEl>
                                              <a:dgm id="{49D6756A-51DE-4170-B1D1-B0DF7D6BD6C2}"/>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7">
                                            <p:graphicEl>
                                              <a:dgm id="{B86E17A1-0A45-4748-8F0C-B5F244085820}"/>
                                            </p:graphicEl>
                                          </p:spTgt>
                                        </p:tgtEl>
                                        <p:attrNameLst>
                                          <p:attrName>style.visibility</p:attrName>
                                        </p:attrNameLst>
                                      </p:cBhvr>
                                      <p:to>
                                        <p:strVal val="visible"/>
                                      </p:to>
                                    </p:set>
                                    <p:animEffect transition="in" filter="wipe(left)">
                                      <p:cBhvr>
                                        <p:cTn id="20" dur="500"/>
                                        <p:tgtEl>
                                          <p:spTgt spid="17">
                                            <p:graphicEl>
                                              <a:dgm id="{B86E17A1-0A45-4748-8F0C-B5F244085820}"/>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7">
                                            <p:graphicEl>
                                              <a:dgm id="{C96F075B-2C08-4F59-B92F-F36A8928695C}"/>
                                            </p:graphicEl>
                                          </p:spTgt>
                                        </p:tgtEl>
                                        <p:attrNameLst>
                                          <p:attrName>style.visibility</p:attrName>
                                        </p:attrNameLst>
                                      </p:cBhvr>
                                      <p:to>
                                        <p:strVal val="visible"/>
                                      </p:to>
                                    </p:set>
                                    <p:animEffect transition="in" filter="wipe(left)">
                                      <p:cBhvr>
                                        <p:cTn id="23" dur="500"/>
                                        <p:tgtEl>
                                          <p:spTgt spid="17">
                                            <p:graphicEl>
                                              <a:dgm id="{C96F075B-2C08-4F59-B92F-F36A8928695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3" name="Rectangle 3"/>
          <p:cNvSpPr>
            <a:spLocks noGrp="1" noChangeArrowheads="1"/>
          </p:cNvSpPr>
          <p:nvPr>
            <p:ph idx="1"/>
          </p:nvPr>
        </p:nvSpPr>
        <p:spPr/>
        <p:txBody>
          <a:bodyPr/>
          <a:lstStyle/>
          <a:p>
            <a:r>
              <a:rPr lang="en-US" altLang="zh-CN" dirty="0"/>
              <a:t>Java</a:t>
            </a:r>
            <a:r>
              <a:rPr lang="zh-CN" altLang="en-US" dirty="0"/>
              <a:t>是</a:t>
            </a:r>
            <a:r>
              <a:rPr lang="en-US" altLang="zh-CN" dirty="0"/>
              <a:t>Sun Microsystems</a:t>
            </a:r>
            <a:r>
              <a:rPr lang="zh-CN" altLang="en-US" dirty="0"/>
              <a:t>于</a:t>
            </a:r>
            <a:r>
              <a:rPr lang="en-US" altLang="zh-CN" dirty="0"/>
              <a:t>1995</a:t>
            </a:r>
            <a:r>
              <a:rPr lang="zh-CN" altLang="en-US" dirty="0"/>
              <a:t>年推出的高级编程语言</a:t>
            </a:r>
            <a:endParaRPr lang="zh-CN" altLang="en-US" dirty="0"/>
          </a:p>
          <a:p>
            <a:pPr>
              <a:buFont typeface="Wingdings" panose="05000000000000000000" pitchFamily="2" charset="2"/>
              <a:buNone/>
            </a:pPr>
            <a:endParaRPr lang="zh-CN" altLang="en-US" sz="2400" dirty="0"/>
          </a:p>
        </p:txBody>
      </p:sp>
      <p:sp>
        <p:nvSpPr>
          <p:cNvPr id="9" name="标题 1"/>
          <p:cNvSpPr>
            <a:spLocks noGrp="1"/>
          </p:cNvSpPr>
          <p:nvPr>
            <p:ph type="title"/>
          </p:nvPr>
        </p:nvSpPr>
        <p:spPr>
          <a:xfrm>
            <a:off x="6804248" y="285728"/>
            <a:ext cx="2160364" cy="523220"/>
          </a:xfrm>
        </p:spPr>
        <p:txBody>
          <a:bodyPr/>
          <a:lstStyle/>
          <a:p>
            <a:pPr>
              <a:defRPr/>
            </a:pPr>
            <a:r>
              <a:rPr lang="en-US" altLang="zh-CN" dirty="0"/>
              <a:t>Java</a:t>
            </a:r>
            <a:r>
              <a:rPr lang="zh-CN" altLang="en-US" dirty="0"/>
              <a:t>的产生</a:t>
            </a:r>
            <a:endParaRPr lang="zh-CN" altLang="en-US" dirty="0"/>
          </a:p>
        </p:txBody>
      </p:sp>
      <p:pic>
        <p:nvPicPr>
          <p:cNvPr id="563213" name="Picture 13" descr="images"/>
          <p:cNvPicPr>
            <a:picLocks noChangeAspect="1" noChangeArrowheads="1"/>
          </p:cNvPicPr>
          <p:nvPr/>
        </p:nvPicPr>
        <p:blipFill>
          <a:blip r:embed="rId1"/>
          <a:srcRect/>
          <a:stretch>
            <a:fillRect/>
          </a:stretch>
        </p:blipFill>
        <p:spPr bwMode="auto">
          <a:xfrm>
            <a:off x="2289771" y="3143248"/>
            <a:ext cx="731837" cy="1360487"/>
          </a:xfrm>
          <a:prstGeom prst="rect">
            <a:avLst/>
          </a:prstGeom>
          <a:noFill/>
        </p:spPr>
      </p:pic>
      <p:pic>
        <p:nvPicPr>
          <p:cNvPr id="2050" name="Picture 2" descr="Java之父"/>
          <p:cNvPicPr>
            <a:picLocks noChangeAspect="1" noChangeArrowheads="1"/>
          </p:cNvPicPr>
          <p:nvPr/>
        </p:nvPicPr>
        <p:blipFill>
          <a:blip r:embed="rId2"/>
          <a:srcRect/>
          <a:stretch>
            <a:fillRect/>
          </a:stretch>
        </p:blipFill>
        <p:spPr bwMode="auto">
          <a:xfrm>
            <a:off x="4647225" y="3000372"/>
            <a:ext cx="1492421" cy="1571636"/>
          </a:xfrm>
          <a:prstGeom prst="rect">
            <a:avLst/>
          </a:prstGeom>
          <a:noFill/>
          <a:ln w="9525">
            <a:noFill/>
            <a:miter lim="800000"/>
            <a:headEnd/>
            <a:tailEnd/>
          </a:ln>
        </p:spPr>
      </p:pic>
      <p:sp>
        <p:nvSpPr>
          <p:cNvPr id="12" name="矩形 11"/>
          <p:cNvSpPr/>
          <p:nvPr/>
        </p:nvSpPr>
        <p:spPr>
          <a:xfrm>
            <a:off x="4504349" y="4714884"/>
            <a:ext cx="1710725" cy="369332"/>
          </a:xfrm>
          <a:prstGeom prst="rect">
            <a:avLst/>
          </a:prstGeom>
        </p:spPr>
        <p:txBody>
          <a:bodyPr wrap="none">
            <a:spAutoFit/>
          </a:bodyPr>
          <a:lstStyle/>
          <a:p>
            <a:r>
              <a:rPr lang="en-US" dirty="0" smtClean="0"/>
              <a:t>James Gosling</a:t>
            </a:r>
            <a:endParaRPr lang="zh-CN" altLang="en-US" dirty="0"/>
          </a:p>
        </p:txBody>
      </p:sp>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76256" y="285728"/>
            <a:ext cx="2088356" cy="523220"/>
          </a:xfrm>
        </p:spPr>
        <p:txBody>
          <a:bodyPr/>
          <a:lstStyle/>
          <a:p>
            <a:pPr>
              <a:defRPr/>
            </a:pPr>
            <a:r>
              <a:rPr lang="en-US" altLang="zh-CN" dirty="0"/>
              <a:t>Java</a:t>
            </a:r>
            <a:r>
              <a:rPr lang="zh-CN" altLang="en-US" dirty="0"/>
              <a:t>发展史</a:t>
            </a:r>
            <a:endParaRPr lang="zh-CN" altLang="en-US" dirty="0"/>
          </a:p>
        </p:txBody>
      </p:sp>
      <p:pic>
        <p:nvPicPr>
          <p:cNvPr id="6" name="图片 5" descr="无标题.png"/>
          <p:cNvPicPr>
            <a:picLocks noChangeAspect="1"/>
          </p:cNvPicPr>
          <p:nvPr/>
        </p:nvPicPr>
        <p:blipFill>
          <a:blip r:embed="rId1">
            <a:clrChange>
              <a:clrFrom>
                <a:srgbClr val="FFFFFF"/>
              </a:clrFrom>
              <a:clrTo>
                <a:srgbClr val="FFFFFF">
                  <a:alpha val="0"/>
                </a:srgbClr>
              </a:clrTo>
            </a:clrChange>
          </a:blip>
          <a:stretch>
            <a:fillRect/>
          </a:stretch>
        </p:blipFill>
        <p:spPr>
          <a:xfrm>
            <a:off x="504257" y="2047682"/>
            <a:ext cx="8135486" cy="2762636"/>
          </a:xfrm>
          <a:prstGeom prst="rect">
            <a:avLst/>
          </a:prstGeom>
        </p:spPr>
      </p:pic>
      <p:sp>
        <p:nvSpPr>
          <p:cNvPr id="2" name="灯片编号占位符 1"/>
          <p:cNvSpPr>
            <a:spLocks noGrp="1"/>
          </p:cNvSpPr>
          <p:nvPr>
            <p:ph type="sldNum" sz="quarter" idx="10"/>
          </p:nvPr>
        </p:nvSpPr>
        <p:spPr/>
        <p:txBody>
          <a:bodyPr/>
          <a:lstStyle/>
          <a:p>
            <a:pPr>
              <a:defRPr/>
            </a:pPr>
            <a:fld id="{20A3C244-A2EA-421B-AA84-7941BACD046B}" type="slidenum">
              <a:rPr lang="zh-CN" altLang="en-US" smtClean="0"/>
            </a:fld>
            <a:r>
              <a:rPr lang="en-US" altLang="zh-CN" smtClean="0"/>
              <a:t>/49</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b"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5716</Words>
  <Application>WPS 演示</Application>
  <PresentationFormat>全屏显示(4:3)</PresentationFormat>
  <Paragraphs>839</Paragraphs>
  <Slides>48</Slides>
  <Notes>32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7</vt:i4>
      </vt:variant>
      <vt:variant>
        <vt:lpstr>幻灯片标题</vt:lpstr>
      </vt:variant>
      <vt:variant>
        <vt:i4>48</vt:i4>
      </vt:variant>
    </vt:vector>
  </HeadingPairs>
  <TitlesOfParts>
    <vt:vector size="70" baseType="lpstr">
      <vt:lpstr>Arial</vt:lpstr>
      <vt:lpstr>宋体</vt:lpstr>
      <vt:lpstr>Wingdings</vt:lpstr>
      <vt:lpstr>黑体</vt:lpstr>
      <vt:lpstr>微软雅黑</vt:lpstr>
      <vt:lpstr>楷体_GB2312</vt:lpstr>
      <vt:lpstr>楷体_GB2312</vt:lpstr>
      <vt:lpstr>Calibri</vt:lpstr>
      <vt:lpstr>Tahoma</vt:lpstr>
      <vt:lpstr>Times New Roman</vt:lpstr>
      <vt:lpstr>Arial</vt:lpstr>
      <vt:lpstr>Arial Unicode MS</vt:lpstr>
      <vt:lpstr>方正准圆繁体</vt:lpstr>
      <vt:lpstr>新宋体</vt:lpstr>
      <vt:lpstr>模板</vt:lpstr>
      <vt:lpstr>Visio.Drawing.11</vt:lpstr>
      <vt:lpstr>Visio.Drawing.11</vt:lpstr>
      <vt:lpstr>Visio.Drawing.11</vt:lpstr>
      <vt:lpstr>Visio.Drawing.11</vt:lpstr>
      <vt:lpstr>Visio.Drawing.11</vt:lpstr>
      <vt:lpstr>Visio.Drawing.11</vt:lpstr>
      <vt:lpstr>Word.Picture.8</vt:lpstr>
      <vt:lpstr>PowerPoint 演示文稿</vt:lpstr>
      <vt:lpstr>课程地位</vt:lpstr>
      <vt:lpstr>本课目标</vt:lpstr>
      <vt:lpstr>课程项目展示</vt:lpstr>
      <vt:lpstr>本章任务</vt:lpstr>
      <vt:lpstr>本章目标</vt:lpstr>
      <vt:lpstr>什么是程序</vt:lpstr>
      <vt:lpstr>Java的产生</vt:lpstr>
      <vt:lpstr>Java发展史</vt:lpstr>
      <vt:lpstr>Java技术平台</vt:lpstr>
      <vt:lpstr>生活中的程序</vt:lpstr>
      <vt:lpstr>计算机中的程序</vt:lpstr>
      <vt:lpstr>为什么学习Java</vt:lpstr>
      <vt:lpstr>Java可以做什么 </vt:lpstr>
      <vt:lpstr>Java技术平台简介</vt:lpstr>
      <vt:lpstr>安装、配置JDK</vt:lpstr>
      <vt:lpstr>开发Java程序</vt:lpstr>
      <vt:lpstr>Java虚拟机与跨平台原理</vt:lpstr>
      <vt:lpstr>使用记事本开发Java程序</vt:lpstr>
      <vt:lpstr>Java程序的结构</vt:lpstr>
      <vt:lpstr>Java程序的结构 </vt:lpstr>
      <vt:lpstr>从控制台输出信息2-1</vt:lpstr>
      <vt:lpstr>从控制台输出信息2-2</vt:lpstr>
      <vt:lpstr>小结</vt:lpstr>
      <vt:lpstr>Java程序的注释2-1</vt:lpstr>
      <vt:lpstr>Java程序的注释2-2</vt:lpstr>
      <vt:lpstr>Java编码规范2-1</vt:lpstr>
      <vt:lpstr>Java编码规范2-2</vt:lpstr>
      <vt:lpstr>学员操作—向控制台输出内容2-1</vt:lpstr>
      <vt:lpstr>学员操作—向控制台输出内容2-2</vt:lpstr>
      <vt:lpstr>使用MyEclipse开发Java程序</vt:lpstr>
      <vt:lpstr>Java项目组织结构2-1</vt:lpstr>
      <vt:lpstr>Java项目组织结构2-2</vt:lpstr>
      <vt:lpstr>常见错误5-1</vt:lpstr>
      <vt:lpstr>常见错误5-2</vt:lpstr>
      <vt:lpstr>常见错误5-3</vt:lpstr>
      <vt:lpstr>常见错误5-4</vt:lpstr>
      <vt:lpstr>常见错误5-5</vt:lpstr>
      <vt:lpstr>使用Java API帮助文档</vt:lpstr>
      <vt:lpstr>使用Java反编译工具</vt:lpstr>
      <vt:lpstr>小结</vt:lpstr>
      <vt:lpstr>学员操作—MyEclipse快速上手 2-1</vt:lpstr>
      <vt:lpstr>学员操作—MyEclipse快速上手 2-2</vt:lpstr>
      <vt:lpstr>学员操作—输出商品价目表 </vt:lpstr>
      <vt:lpstr>学员操作—开发购物系统菜单</vt:lpstr>
      <vt:lpstr>共性问题集中讲解</vt:lpstr>
      <vt:lpstr>总结</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cxl</cp:lastModifiedBy>
  <cp:revision>986</cp:revision>
  <dcterms:created xsi:type="dcterms:W3CDTF">2006-03-08T06:55:00Z</dcterms:created>
  <dcterms:modified xsi:type="dcterms:W3CDTF">2020-10-12T05:34:57Z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2052-11.3.0.9236</vt:lpwstr>
  </property>
</Properties>
</file>