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51"/>
  </p:handoutMasterIdLst>
  <p:sldIdLst>
    <p:sldId id="602" r:id="rId3"/>
    <p:sldId id="597" r:id="rId4"/>
    <p:sldId id="550" r:id="rId6"/>
    <p:sldId id="552" r:id="rId7"/>
    <p:sldId id="553" r:id="rId8"/>
    <p:sldId id="554" r:id="rId9"/>
    <p:sldId id="555" r:id="rId10"/>
    <p:sldId id="556" r:id="rId11"/>
    <p:sldId id="601" r:id="rId12"/>
    <p:sldId id="558" r:id="rId13"/>
    <p:sldId id="559" r:id="rId14"/>
    <p:sldId id="560" r:id="rId15"/>
    <p:sldId id="604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95" r:id="rId43"/>
    <p:sldId id="588" r:id="rId44"/>
    <p:sldId id="589" r:id="rId45"/>
    <p:sldId id="590" r:id="rId46"/>
    <p:sldId id="591" r:id="rId47"/>
    <p:sldId id="596" r:id="rId48"/>
    <p:sldId id="598" r:id="rId49"/>
    <p:sldId id="59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7153" autoAdjust="0"/>
  </p:normalViewPr>
  <p:slideViewPr>
    <p:cSldViewPr>
      <p:cViewPr varScale="1">
        <p:scale>
          <a:sx n="55" d="100"/>
          <a:sy n="55" d="100"/>
        </p:scale>
        <p:origin x="-1572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957D3-C1FB-44C2-BB28-634DC574541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20070-BD12-4F40-BEC8-782536B54793}">
      <dgm:prSet phldrT="[文本]"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F5B9C760-14C3-43CE-ADB5-AE8CB3C12D73}" cxnId="{A19B1CA3-DC39-4E12-8E9C-96BF1387270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D38B24-B1F9-481F-96AF-914502380F5E}" cxnId="{A19B1CA3-DC39-4E12-8E9C-96BF1387270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2623B547-832A-4B2C-ADFD-5AF65DF7276F}">
      <dgm:prSet phldrT="[文本]"/>
      <dgm:spPr/>
      <dgm:t>
        <a:bodyPr/>
        <a:lstStyle/>
        <a:p>
          <a:r>
            <a:rPr lang="zh-CN" altLang="en-GB" b="1" dirty="0" smtClean="0">
              <a:effectLst/>
            </a:rPr>
            <a:t>最高的优先级：小括号，即</a:t>
          </a:r>
          <a:r>
            <a:rPr lang="en-US" altLang="en-GB" b="1" dirty="0" smtClean="0">
              <a:effectLst/>
            </a:rPr>
            <a:t>( )</a:t>
          </a:r>
          <a:endParaRPr lang="zh-CN" altLang="en-US" b="1" dirty="0">
            <a:effectLst/>
          </a:endParaRPr>
        </a:p>
      </dgm:t>
    </dgm:pt>
    <dgm:pt modelId="{3CD4EC08-E954-46B2-81D5-EB58C47C4159}" cxnId="{94F2C2A6-41EA-40C7-A093-552FAE86E5A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C07E138F-3BDA-4A90-9D5C-16C102E386D2}" cxnId="{94F2C2A6-41EA-40C7-A093-552FAE86E5A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AEEDF30E-CF0E-47D7-A0A7-F44D716DFD18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23517943-4663-46EB-94F9-3A99EC76C427}" cxnId="{A9D94C7A-85E7-4E07-831D-DC417BF46290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67FF9DE-D41A-4F96-BF46-328A09EE76AA}" cxnId="{A9D94C7A-85E7-4E07-831D-DC417BF46290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46655D5C-3AA6-4C81-B0A3-18EA7182261F}">
      <dgm:prSet custT="1"/>
      <dgm:spPr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endParaRPr lang="zh-CN" altLang="en-US" sz="2400" b="1" dirty="0">
            <a:effectLst/>
          </a:endParaRPr>
        </a:p>
      </dgm:t>
    </dgm:pt>
    <dgm:pt modelId="{C8D8D0AD-3EBF-429C-96C0-9582CE88A7B0}" cxnId="{5D4CAE2B-CFB7-4F90-9319-AC2AD2DFC892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6C16E10-22FC-4D84-8BFF-3D9ACD80DCB3}" cxnId="{5D4CAE2B-CFB7-4F90-9319-AC2AD2DFC892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E991B5E-72D8-4D27-9233-5AFF29FA63A2}">
      <dgm:prSet/>
      <dgm:spPr/>
      <dgm:t>
        <a:bodyPr/>
        <a:lstStyle/>
        <a:p>
          <a:r>
            <a:rPr lang="zh-CN" altLang="en-US" b="1" dirty="0" smtClean="0">
              <a:effectLst/>
            </a:rPr>
            <a:t>最低的优先级：赋值运算符，即</a:t>
          </a:r>
          <a:r>
            <a:rPr lang="en-US" altLang="en-US" b="1" dirty="0" smtClean="0">
              <a:effectLst/>
            </a:rPr>
            <a:t>=</a:t>
          </a:r>
          <a:endParaRPr lang="zh-CN" altLang="en-US" b="1" dirty="0">
            <a:effectLst/>
          </a:endParaRPr>
        </a:p>
      </dgm:t>
    </dgm:pt>
    <dgm:pt modelId="{8A623890-2807-48E9-A840-DCB132EE235E}" cxnId="{9D419940-9AB1-48E0-85FC-F5BE57EE7984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F0E325D1-1DAB-48B2-B4AF-08F463B13342}" cxnId="{9D419940-9AB1-48E0-85FC-F5BE57EE7984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19CBEDE2-69DE-472C-A883-D81E6776DDBF}">
      <dgm:prSet/>
      <dgm:spPr/>
      <dgm:t>
        <a:bodyPr/>
        <a:lstStyle/>
        <a:p>
          <a:r>
            <a:rPr lang="zh-CN" altLang="en-US" b="1" dirty="0" smtClean="0">
              <a:effectLst/>
            </a:rPr>
            <a:t>优先级顺序：算术运算符</a:t>
          </a:r>
          <a:r>
            <a:rPr lang="en-US" altLang="en-US" b="1" dirty="0" smtClean="0">
              <a:effectLst/>
            </a:rPr>
            <a:t>&gt;</a:t>
          </a:r>
          <a:r>
            <a:rPr lang="zh-CN" altLang="en-US" b="1" dirty="0" smtClean="0">
              <a:effectLst/>
            </a:rPr>
            <a:t>关系运算符</a:t>
          </a:r>
          <a:r>
            <a:rPr lang="en-US" altLang="zh-CN" b="1" dirty="0" smtClean="0">
              <a:effectLst/>
            </a:rPr>
            <a:t>&gt;</a:t>
          </a:r>
          <a:r>
            <a:rPr lang="zh-CN" altLang="en-US" b="1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b="1" dirty="0">
            <a:solidFill>
              <a:schemeClr val="tx2"/>
            </a:solidFill>
            <a:effectLst/>
          </a:endParaRPr>
        </a:p>
      </dgm:t>
    </dgm:pt>
    <dgm:pt modelId="{939AB2F1-611C-4E59-B602-8AFD3F075D33}" cxnId="{143FBC43-3580-4701-932E-B2AD65755728}" type="par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5C6F92B1-6293-423F-9901-66795C3BF2B4}" cxnId="{143FBC43-3580-4701-932E-B2AD65755728}" type="sibTrans">
      <dgm:prSet/>
      <dgm:spPr/>
      <dgm:t>
        <a:bodyPr/>
        <a:lstStyle/>
        <a:p>
          <a:endParaRPr lang="zh-CN" altLang="en-US" b="1">
            <a:effectLst/>
          </a:endParaRPr>
        </a:p>
      </dgm:t>
    </dgm:pt>
    <dgm:pt modelId="{D03AEFD8-9BD2-4C60-B83B-5C0DED68D0B2}" type="pres">
      <dgm:prSet presAssocID="{E5F957D3-C1FB-44C2-BB28-634DC57454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498DB8-449E-4B69-A3EF-015840DD754A}" type="pres">
      <dgm:prSet presAssocID="{14820070-BD12-4F40-BEC8-782536B54793}" presName="composite" presStyleCnt="0"/>
      <dgm:spPr/>
      <dgm:t>
        <a:bodyPr/>
        <a:lstStyle/>
        <a:p>
          <a:endParaRPr lang="zh-CN" altLang="en-US"/>
        </a:p>
      </dgm:t>
    </dgm:pt>
    <dgm:pt modelId="{67DC7081-4B8F-4945-92B0-10033D395DE0}" type="pres">
      <dgm:prSet presAssocID="{14820070-BD12-4F40-BEC8-782536B54793}" presName="parentText" presStyleLbl="alignNode1" presStyleIdx="0" presStyleCnt="3" custLinFactNeighborX="367" custLinFactNeighborY="-3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3E2146-BA27-4E1C-9BEE-7184598BA3AB}" type="pres">
      <dgm:prSet presAssocID="{14820070-BD12-4F40-BEC8-782536B54793}" presName="descendantText" presStyleLbl="alignAcc1" presStyleIdx="0" presStyleCnt="3" custLinFactNeighborX="0" custLinFactNeighborY="-6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1D9F0-C7C8-4568-9D01-F7479F4B6BCD}" type="pres">
      <dgm:prSet presAssocID="{19D38B24-B1F9-481F-96AF-914502380F5E}" presName="sp" presStyleCnt="0"/>
      <dgm:spPr/>
      <dgm:t>
        <a:bodyPr/>
        <a:lstStyle/>
        <a:p>
          <a:endParaRPr lang="zh-CN" altLang="en-US"/>
        </a:p>
      </dgm:t>
    </dgm:pt>
    <dgm:pt modelId="{DDD0FD36-0662-4991-B817-244AF89722BA}" type="pres">
      <dgm:prSet presAssocID="{AEEDF30E-CF0E-47D7-A0A7-F44D716DFD18}" presName="composite" presStyleCnt="0"/>
      <dgm:spPr/>
      <dgm:t>
        <a:bodyPr/>
        <a:lstStyle/>
        <a:p>
          <a:endParaRPr lang="zh-CN" altLang="en-US"/>
        </a:p>
      </dgm:t>
    </dgm:pt>
    <dgm:pt modelId="{3CD87A1A-7257-428E-8B8C-9DD67E75235E}" type="pres">
      <dgm:prSet presAssocID="{AEEDF30E-CF0E-47D7-A0A7-F44D716DFD1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802C4-9E56-4E91-81D7-42A716FE3EB6}" type="pres">
      <dgm:prSet presAssocID="{AEEDF30E-CF0E-47D7-A0A7-F44D716DFD1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4960-961C-48D8-AE73-62D9096F4DE6}" type="pres">
      <dgm:prSet presAssocID="{167FF9DE-D41A-4F96-BF46-328A09EE76AA}" presName="sp" presStyleCnt="0"/>
      <dgm:spPr/>
      <dgm:t>
        <a:bodyPr/>
        <a:lstStyle/>
        <a:p>
          <a:endParaRPr lang="zh-CN" altLang="en-US"/>
        </a:p>
      </dgm:t>
    </dgm:pt>
    <dgm:pt modelId="{10349690-3E12-4690-A230-6E179ADEE4B9}" type="pres">
      <dgm:prSet presAssocID="{46655D5C-3AA6-4C81-B0A3-18EA7182261F}" presName="composite" presStyleCnt="0"/>
      <dgm:spPr/>
      <dgm:t>
        <a:bodyPr/>
        <a:lstStyle/>
        <a:p>
          <a:endParaRPr lang="zh-CN" altLang="en-US"/>
        </a:p>
      </dgm:t>
    </dgm:pt>
    <dgm:pt modelId="{96349D9D-87BA-45D7-A14C-8439D8989E89}" type="pres">
      <dgm:prSet presAssocID="{46655D5C-3AA6-4C81-B0A3-18EA7182261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4564C-FEF3-47C3-8426-4E2C39EC8031}" type="pres">
      <dgm:prSet presAssocID="{46655D5C-3AA6-4C81-B0A3-18EA718226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D94C7A-85E7-4E07-831D-DC417BF46290}" srcId="{E5F957D3-C1FB-44C2-BB28-634DC5745416}" destId="{AEEDF30E-CF0E-47D7-A0A7-F44D716DFD18}" srcOrd="1" destOrd="0" parTransId="{23517943-4663-46EB-94F9-3A99EC76C427}" sibTransId="{167FF9DE-D41A-4F96-BF46-328A09EE76AA}"/>
    <dgm:cxn modelId="{6264277C-44F2-490A-A89C-AEDAA04BC199}" type="presOf" srcId="{46655D5C-3AA6-4C81-B0A3-18EA7182261F}" destId="{96349D9D-87BA-45D7-A14C-8439D8989E89}" srcOrd="0" destOrd="0" presId="urn:microsoft.com/office/officeart/2005/8/layout/chevron2"/>
    <dgm:cxn modelId="{A80C09CC-6903-49C6-B963-4E06F3015D01}" type="presOf" srcId="{E5F957D3-C1FB-44C2-BB28-634DC5745416}" destId="{D03AEFD8-9BD2-4C60-B83B-5C0DED68D0B2}" srcOrd="0" destOrd="0" presId="urn:microsoft.com/office/officeart/2005/8/layout/chevron2"/>
    <dgm:cxn modelId="{9D419940-9AB1-48E0-85FC-F5BE57EE7984}" srcId="{AEEDF30E-CF0E-47D7-A0A7-F44D716DFD18}" destId="{FE991B5E-72D8-4D27-9233-5AFF29FA63A2}" srcOrd="0" destOrd="0" parTransId="{8A623890-2807-48E9-A840-DCB132EE235E}" sibTransId="{F0E325D1-1DAB-48B2-B4AF-08F463B13342}"/>
    <dgm:cxn modelId="{A9767CC0-1570-444C-86F8-E85B488AB361}" type="presOf" srcId="{14820070-BD12-4F40-BEC8-782536B54793}" destId="{67DC7081-4B8F-4945-92B0-10033D395DE0}" srcOrd="0" destOrd="0" presId="urn:microsoft.com/office/officeart/2005/8/layout/chevron2"/>
    <dgm:cxn modelId="{5258A308-7793-447E-A264-094520888562}" type="presOf" srcId="{FE991B5E-72D8-4D27-9233-5AFF29FA63A2}" destId="{D46802C4-9E56-4E91-81D7-42A716FE3EB6}" srcOrd="0" destOrd="0" presId="urn:microsoft.com/office/officeart/2005/8/layout/chevron2"/>
    <dgm:cxn modelId="{BE70AA93-A792-44BA-AA19-E7EDFE0BE5AD}" type="presOf" srcId="{19CBEDE2-69DE-472C-A883-D81E6776DDBF}" destId="{CF74564C-FEF3-47C3-8426-4E2C39EC8031}" srcOrd="0" destOrd="0" presId="urn:microsoft.com/office/officeart/2005/8/layout/chevron2"/>
    <dgm:cxn modelId="{216B83A9-5824-40F6-9A4C-39ABC14B5BA8}" type="presOf" srcId="{AEEDF30E-CF0E-47D7-A0A7-F44D716DFD18}" destId="{3CD87A1A-7257-428E-8B8C-9DD67E75235E}" srcOrd="0" destOrd="0" presId="urn:microsoft.com/office/officeart/2005/8/layout/chevron2"/>
    <dgm:cxn modelId="{5D4CAE2B-CFB7-4F90-9319-AC2AD2DFC892}" srcId="{E5F957D3-C1FB-44C2-BB28-634DC5745416}" destId="{46655D5C-3AA6-4C81-B0A3-18EA7182261F}" srcOrd="2" destOrd="0" parTransId="{C8D8D0AD-3EBF-429C-96C0-9582CE88A7B0}" sibTransId="{56C16E10-22FC-4D84-8BFF-3D9ACD80DCB3}"/>
    <dgm:cxn modelId="{1EE0DFA5-0C79-4FC0-9EF4-99E391D49AF1}" type="presOf" srcId="{2623B547-832A-4B2C-ADFD-5AF65DF7276F}" destId="{D83E2146-BA27-4E1C-9BEE-7184598BA3AB}" srcOrd="0" destOrd="0" presId="urn:microsoft.com/office/officeart/2005/8/layout/chevron2"/>
    <dgm:cxn modelId="{94F2C2A6-41EA-40C7-A093-552FAE86E5A8}" srcId="{14820070-BD12-4F40-BEC8-782536B54793}" destId="{2623B547-832A-4B2C-ADFD-5AF65DF7276F}" srcOrd="0" destOrd="0" parTransId="{3CD4EC08-E954-46B2-81D5-EB58C47C4159}" sibTransId="{C07E138F-3BDA-4A90-9D5C-16C102E386D2}"/>
    <dgm:cxn modelId="{143FBC43-3580-4701-932E-B2AD65755728}" srcId="{46655D5C-3AA6-4C81-B0A3-18EA7182261F}" destId="{19CBEDE2-69DE-472C-A883-D81E6776DDBF}" srcOrd="0" destOrd="0" parTransId="{939AB2F1-611C-4E59-B602-8AFD3F075D33}" sibTransId="{5C6F92B1-6293-423F-9901-66795C3BF2B4}"/>
    <dgm:cxn modelId="{A19B1CA3-DC39-4E12-8E9C-96BF13872704}" srcId="{E5F957D3-C1FB-44C2-BB28-634DC5745416}" destId="{14820070-BD12-4F40-BEC8-782536B54793}" srcOrd="0" destOrd="0" parTransId="{F5B9C760-14C3-43CE-ADB5-AE8CB3C12D73}" sibTransId="{19D38B24-B1F9-481F-96AF-914502380F5E}"/>
    <dgm:cxn modelId="{569276EF-10E4-4B55-9FE9-A8A2FC387301}" type="presParOf" srcId="{D03AEFD8-9BD2-4C60-B83B-5C0DED68D0B2}" destId="{93498DB8-449E-4B69-A3EF-015840DD754A}" srcOrd="0" destOrd="0" presId="urn:microsoft.com/office/officeart/2005/8/layout/chevron2"/>
    <dgm:cxn modelId="{E71C5B5F-A527-4F50-BF04-7AF87F27CEFD}" type="presParOf" srcId="{93498DB8-449E-4B69-A3EF-015840DD754A}" destId="{67DC7081-4B8F-4945-92B0-10033D395DE0}" srcOrd="0" destOrd="0" presId="urn:microsoft.com/office/officeart/2005/8/layout/chevron2"/>
    <dgm:cxn modelId="{10EF3A97-6DBB-4C48-857B-C14E4FDBD33C}" type="presParOf" srcId="{93498DB8-449E-4B69-A3EF-015840DD754A}" destId="{D83E2146-BA27-4E1C-9BEE-7184598BA3AB}" srcOrd="1" destOrd="0" presId="urn:microsoft.com/office/officeart/2005/8/layout/chevron2"/>
    <dgm:cxn modelId="{1CCB4AA8-4B9B-4C15-A6A9-43B17FB91860}" type="presParOf" srcId="{D03AEFD8-9BD2-4C60-B83B-5C0DED68D0B2}" destId="{D1E1D9F0-C7C8-4568-9D01-F7479F4B6BCD}" srcOrd="1" destOrd="0" presId="urn:microsoft.com/office/officeart/2005/8/layout/chevron2"/>
    <dgm:cxn modelId="{B4B6EA13-1A6C-4946-97AE-305004C13BDF}" type="presParOf" srcId="{D03AEFD8-9BD2-4C60-B83B-5C0DED68D0B2}" destId="{DDD0FD36-0662-4991-B817-244AF89722BA}" srcOrd="2" destOrd="0" presId="urn:microsoft.com/office/officeart/2005/8/layout/chevron2"/>
    <dgm:cxn modelId="{CFA342D6-3A07-413F-8AA1-065B762EE76A}" type="presParOf" srcId="{DDD0FD36-0662-4991-B817-244AF89722BA}" destId="{3CD87A1A-7257-428E-8B8C-9DD67E75235E}" srcOrd="0" destOrd="0" presId="urn:microsoft.com/office/officeart/2005/8/layout/chevron2"/>
    <dgm:cxn modelId="{77D4986F-938C-46C7-AF1A-B253D76DC23C}" type="presParOf" srcId="{DDD0FD36-0662-4991-B817-244AF89722BA}" destId="{D46802C4-9E56-4E91-81D7-42A716FE3EB6}" srcOrd="1" destOrd="0" presId="urn:microsoft.com/office/officeart/2005/8/layout/chevron2"/>
    <dgm:cxn modelId="{FA0DE97A-0CC4-428D-BB0C-AE660680EAA8}" type="presParOf" srcId="{D03AEFD8-9BD2-4C60-B83B-5C0DED68D0B2}" destId="{0B974960-961C-48D8-AE73-62D9096F4DE6}" srcOrd="3" destOrd="0" presId="urn:microsoft.com/office/officeart/2005/8/layout/chevron2"/>
    <dgm:cxn modelId="{CBEACD02-8FED-4178-908F-44315F2AB558}" type="presParOf" srcId="{D03AEFD8-9BD2-4C60-B83B-5C0DED68D0B2}" destId="{10349690-3E12-4690-A230-6E179ADEE4B9}" srcOrd="4" destOrd="0" presId="urn:microsoft.com/office/officeart/2005/8/layout/chevron2"/>
    <dgm:cxn modelId="{0655C15A-8ED9-462B-892E-1C12EA3E69E3}" type="presParOf" srcId="{10349690-3E12-4690-A230-6E179ADEE4B9}" destId="{96349D9D-87BA-45D7-A14C-8439D8989E89}" srcOrd="0" destOrd="0" presId="urn:microsoft.com/office/officeart/2005/8/layout/chevron2"/>
    <dgm:cxn modelId="{E5BC88C5-8F89-4777-BB43-C05C6169BE93}" type="presParOf" srcId="{10349690-3E12-4690-A230-6E179ADEE4B9}" destId="{CF74564C-FEF3-47C3-8426-4E2C39EC80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C7081-4B8F-4945-92B0-10033D395DE0}">
      <dsp:nvSpPr>
        <dsp:cNvPr id="0" name=""/>
        <dsp:cNvSpPr/>
      </dsp:nvSpPr>
      <dsp:spPr>
        <a:xfrm rot="5400000">
          <a:off x="-147838" y="150414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2577" y="350967"/>
        <a:ext cx="701933" cy="300828"/>
      </dsp:txXfrm>
    </dsp:sp>
    <dsp:sp modelId="{D83E2146-BA27-4E1C-9BEE-7184598BA3AB}">
      <dsp:nvSpPr>
        <dsp:cNvPr id="0" name=""/>
        <dsp:cNvSpPr/>
      </dsp:nvSpPr>
      <dsp:spPr>
        <a:xfrm rot="5400000">
          <a:off x="3323757" y="-2621823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GB" sz="1900" b="1" kern="1200" dirty="0" smtClean="0">
              <a:effectLst/>
            </a:rPr>
            <a:t>最高的优先级：小括号，即</a:t>
          </a:r>
          <a:r>
            <a:rPr lang="en-US" altLang="en-GB" sz="1900" b="1" kern="1200" dirty="0" smtClean="0">
              <a:effectLst/>
            </a:rPr>
            <a:t>( )</a:t>
          </a:r>
          <a:endParaRPr lang="zh-CN" altLang="en-US" sz="1900" b="1" kern="1200" dirty="0">
            <a:effectLst/>
          </a:endParaRPr>
        </a:p>
      </dsp:txBody>
      <dsp:txXfrm rot="-5400000">
        <a:off x="701934" y="31818"/>
        <a:ext cx="5863624" cy="588159"/>
      </dsp:txXfrm>
    </dsp:sp>
    <dsp:sp modelId="{3CD87A1A-7257-428E-8B8C-9DD67E75235E}">
      <dsp:nvSpPr>
        <dsp:cNvPr id="0" name=""/>
        <dsp:cNvSpPr/>
      </dsp:nvSpPr>
      <dsp:spPr>
        <a:xfrm rot="5400000">
          <a:off x="-150414" y="947172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1" y="1147725"/>
        <a:ext cx="701933" cy="300828"/>
      </dsp:txXfrm>
    </dsp:sp>
    <dsp:sp modelId="{D46802C4-9E56-4E91-81D7-42A716FE3EB6}">
      <dsp:nvSpPr>
        <dsp:cNvPr id="0" name=""/>
        <dsp:cNvSpPr/>
      </dsp:nvSpPr>
      <dsp:spPr>
        <a:xfrm rot="5400000">
          <a:off x="3323757" y="-1825065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1" kern="1200" dirty="0" smtClean="0">
              <a:effectLst/>
            </a:rPr>
            <a:t>最低的优先级：赋值运算符，即</a:t>
          </a:r>
          <a:r>
            <a:rPr lang="en-US" altLang="en-US" sz="1900" b="1" kern="1200" dirty="0" smtClean="0">
              <a:effectLst/>
            </a:rPr>
            <a:t>=</a:t>
          </a:r>
          <a:endParaRPr lang="zh-CN" altLang="en-US" sz="1900" b="1" kern="1200" dirty="0">
            <a:effectLst/>
          </a:endParaRPr>
        </a:p>
      </dsp:txBody>
      <dsp:txXfrm rot="-5400000">
        <a:off x="701934" y="828576"/>
        <a:ext cx="5863624" cy="588159"/>
      </dsp:txXfrm>
    </dsp:sp>
    <dsp:sp modelId="{96349D9D-87BA-45D7-A14C-8439D8989E89}">
      <dsp:nvSpPr>
        <dsp:cNvPr id="0" name=""/>
        <dsp:cNvSpPr/>
      </dsp:nvSpPr>
      <dsp:spPr>
        <a:xfrm rot="5400000">
          <a:off x="-150414" y="1743038"/>
          <a:ext cx="1002761" cy="7019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>
            <a:effectLst/>
          </a:endParaRPr>
        </a:p>
      </dsp:txBody>
      <dsp:txXfrm rot="-5400000">
        <a:off x="1" y="1943591"/>
        <a:ext cx="701933" cy="300828"/>
      </dsp:txXfrm>
    </dsp:sp>
    <dsp:sp modelId="{CF74564C-FEF3-47C3-8426-4E2C39EC8031}">
      <dsp:nvSpPr>
        <dsp:cNvPr id="0" name=""/>
        <dsp:cNvSpPr/>
      </dsp:nvSpPr>
      <dsp:spPr>
        <a:xfrm rot="5400000">
          <a:off x="3323757" y="-1029199"/>
          <a:ext cx="651795" cy="589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b="1" kern="1200" dirty="0" smtClean="0">
              <a:effectLst/>
            </a:rPr>
            <a:t>优先级顺序：算术运算符</a:t>
          </a:r>
          <a:r>
            <a:rPr lang="en-US" altLang="en-US" sz="1900" b="1" kern="1200" dirty="0" smtClean="0">
              <a:effectLst/>
            </a:rPr>
            <a:t>&gt;</a:t>
          </a:r>
          <a:r>
            <a:rPr lang="zh-CN" altLang="en-US" sz="1900" b="1" kern="1200" dirty="0" smtClean="0">
              <a:effectLst/>
            </a:rPr>
            <a:t>关系运算符</a:t>
          </a:r>
          <a:r>
            <a:rPr lang="en-US" altLang="zh-CN" sz="1900" b="1" kern="1200" dirty="0" smtClean="0">
              <a:effectLst/>
            </a:rPr>
            <a:t>&gt;</a:t>
          </a:r>
          <a:r>
            <a:rPr lang="zh-CN" altLang="en-US" sz="1900" b="1" kern="1200" dirty="0" smtClean="0">
              <a:solidFill>
                <a:schemeClr val="tx2"/>
              </a:solidFill>
              <a:effectLst/>
            </a:rPr>
            <a:t>逻辑运算符</a:t>
          </a:r>
          <a:endParaRPr lang="zh-CN" altLang="en-US" sz="1900" b="1" kern="1200" dirty="0">
            <a:solidFill>
              <a:schemeClr val="tx2"/>
            </a:solidFill>
            <a:effectLst/>
          </a:endParaRPr>
        </a:p>
      </dsp:txBody>
      <dsp:txXfrm rot="-5400000">
        <a:off x="701934" y="1624442"/>
        <a:ext cx="5863624" cy="58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6A2C14C2-88F5-473D-8A17-F7A630CDD8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A8F15DCA-AFF2-4A81-B2D4-B977B741660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1782E8-BBF8-4DCC-8E20-E4AB4BB9201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543521-75E9-4E96-AF8E-4842D0C188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05F449-E384-498F-BED4-16BB79EC89D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93AA1-8FFB-43E4-AEAE-3E72F7096D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180D8-0F73-425B-BA73-B2444042483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在环境中演示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98BC-DDBE-49F1-88F5-03269238509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在环境中演示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57EAC-C261-4135-8C69-B060DD4265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在环境中演示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29A49-8A77-4571-AA9D-9FD047A13F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\01 </a:t>
            </a:r>
            <a:r>
              <a:rPr lang="zh-CN" altLang="en-US" smtClean="0">
                <a:ea typeface="宋体" panose="02010600030101010101" pitchFamily="2" charset="-122"/>
              </a:rPr>
              <a:t>教学演示案例</a:t>
            </a:r>
            <a:r>
              <a:rPr lang="en-US" altLang="zh-CN" smtClean="0">
                <a:ea typeface="宋体" panose="02010600030101010101" pitchFamily="2" charset="-122"/>
              </a:rPr>
              <a:t>\</a:t>
            </a:r>
            <a:r>
              <a:rPr lang="zh-CN" altLang="en-US" smtClean="0">
                <a:ea typeface="宋体" panose="02010600030101010101" pitchFamily="2" charset="-122"/>
              </a:rPr>
              <a:t>现场编程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96CC63-E3EC-42CF-A41D-FBE5A4A62D6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b="1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F784E6-6C57-4FFA-873E-F8C86C27CCB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C01DB-3103-44C5-A352-9C75B7B0FE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C2C4A6-0E26-473B-BC31-052B5F6820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F8DB5-433D-49CD-BD5D-22BF7D2A265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0FFD8-D71F-4C7E-BF40-06FCB1EC587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\01 </a:t>
            </a:r>
            <a:r>
              <a:rPr lang="zh-CN" altLang="en-US" smtClean="0">
                <a:ea typeface="宋体" panose="02010600030101010101" pitchFamily="2" charset="-122"/>
              </a:rPr>
              <a:t>教学演示案例</a:t>
            </a:r>
            <a:r>
              <a:rPr lang="en-US" altLang="zh-CN" smtClean="0">
                <a:ea typeface="宋体" panose="02010600030101010101" pitchFamily="2" charset="-122"/>
              </a:rPr>
              <a:t>\</a:t>
            </a:r>
            <a:r>
              <a:rPr lang="zh-CN" altLang="en-US" smtClean="0">
                <a:ea typeface="宋体" panose="02010600030101010101" pitchFamily="2" charset="-122"/>
              </a:rPr>
              <a:t>现场编程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EEB8C-A732-4410-A513-7EEB6F11FA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ADC4B-645A-4C35-A306-A6E3D13E3440}" type="slidenum">
              <a:rPr lang="zh-CN" altLang="en-US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44F481-BA64-4FFC-A990-E9CEA5C765E3}" type="slidenum">
              <a:rPr lang="zh-CN" altLang="en-US"/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演示出错信息及改后的结果，讲解当强制转换时，精度有损失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28FCB-E981-4887-8649-FD95052F02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519FD7-668B-45D2-BFD5-0BCC405ED6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2B35F-715F-4F49-B691-557B6B6BF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F137ED-E254-43A6-8DB4-6F59AE326B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B41FCB-77A0-49A3-BEC6-63588D95374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D2EF7A-B4AA-4952-8249-C4FC04BEC6C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BDAA2-C127-4E0D-ABBE-7EEC2BD3D4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5233A-138F-4209-9C5F-D8D8BB88B63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DF8708-6994-4155-823B-6176463F197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重新截图，还有第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页的也换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50A773-7040-43FB-944E-2F5BD7D7E3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3FBC3-4F58-42A8-8C55-7FE53F70401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E9D7A7-611E-4800-B26D-BC07EDDECF3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总结部分</a:t>
            </a:r>
            <a:r>
              <a:rPr lang="zh-CN" altLang="zh-CN" smtClean="0">
                <a:ea typeface="宋体" panose="02010600030101010101" pitchFamily="2" charset="-122"/>
              </a:rPr>
              <a:t>主要达到以下几个目的：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回顾内容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smtClean="0">
                <a:ea typeface="宋体" panose="02010600030101010101" pitchFamily="2" charset="-122"/>
              </a:rPr>
              <a:t>是强调</a:t>
            </a:r>
            <a:r>
              <a:rPr lang="zh-CN" altLang="en-US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smtClean="0">
                <a:ea typeface="宋体" panose="02010600030101010101" pitchFamily="2" charset="-122"/>
              </a:rPr>
              <a:t>个知识点</a:t>
            </a:r>
            <a:r>
              <a:rPr lang="zh-CN" altLang="zh-CN" smtClean="0">
                <a:ea typeface="宋体" panose="02010600030101010101" pitchFamily="2" charset="-122"/>
              </a:rPr>
              <a:t>的观点</a:t>
            </a:r>
            <a:r>
              <a:rPr lang="zh-CN" altLang="en-US" smtClean="0">
                <a:ea typeface="宋体" panose="02010600030101010101" pitchFamily="2" charset="-122"/>
              </a:rPr>
              <a:t>结论</a:t>
            </a:r>
            <a:r>
              <a:rPr lang="zh-CN" altLang="zh-CN" smtClean="0">
                <a:ea typeface="宋体" panose="02010600030101010101" pitchFamily="2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2</a:t>
            </a:r>
            <a:r>
              <a:rPr lang="zh-CN" altLang="en-US" b="1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整理逻辑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从而使</a:t>
            </a:r>
            <a:r>
              <a:rPr lang="zh-CN" altLang="en-US" smtClean="0">
                <a:ea typeface="宋体" panose="02010600030101010101" pitchFamily="2" charset="-122"/>
              </a:rPr>
              <a:t>知识</a:t>
            </a:r>
            <a:r>
              <a:rPr lang="zh-CN" altLang="zh-CN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smtClean="0">
                <a:ea typeface="宋体" panose="02010600030101010101" pitchFamily="2" charset="-122"/>
              </a:rPr>
              <a:t>学员</a:t>
            </a:r>
            <a:r>
              <a:rPr lang="zh-CN" altLang="zh-CN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1FFA79-562C-4D10-B3CF-8E1C8B833E8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9E458-CC6E-4924-90A8-46E8E8D8C6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C9734-D95B-4003-BEFC-B6FB39F542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教学指导：结合生活案例，理解内存的概念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107667-035E-4325-8BE7-E9B89F1E556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D44E6B-5DB3-4839-A23F-255F97CA3A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CC0E3-233E-4EA5-9C4A-782BFA54CAE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18F17-C75E-4782-B773-125B17CEC7A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4B24C1-0DA5-4546-B1E6-DE679D4007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79650-B244-4638-AFC0-9772FA71A4C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08CD-2D0F-42DA-8375-25B7C22276F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872DA-9DB5-4228-B952-234D5FCB345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EECDA-1809-4B21-956E-9B470B1DDFEE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6D7BA-F0E2-43B0-A296-B38C2BE7DDD3}" type="slidenum">
              <a:rPr lang="zh-CN" altLang="en-US" smtClean="0"/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14F15-A2C3-4E7E-8194-C03127BD7A42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BF1AE-80AB-4AED-8B43-EF0330FAFDA4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55D50-02E3-4ABC-B6D0-B10B8562856D}" type="slidenum">
              <a:rPr lang="zh-CN" altLang="en-US" smtClean="0"/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5180-8B68-40C6-98F0-CEFB7D8356E9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0709-96D6-4439-B308-2C06AFFC7003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99E9208D-47F1-4021-B9F8-44000CDE146E}" type="slidenum">
              <a:rPr lang="zh-CN" altLang="en-US" smtClean="0"/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00100" y="1484784"/>
            <a:ext cx="7772400" cy="1440160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第二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变量、数据类型和</a:t>
            </a: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运算符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数据类型说明</a:t>
            </a:r>
            <a:endParaRPr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571472" y="1176334"/>
          <a:ext cx="8001056" cy="475299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1702"/>
                <a:gridCol w="5929354"/>
              </a:tblGrid>
              <a:tr h="616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（字符型）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如：性别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，电灯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（整型）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用于存储整数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如：一天的时间是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小时，一月份有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天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（双精度）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用于存储小数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如：蒙牛早餐奶的价格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元，手机待机时间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6.5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（字符串）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如：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我喜欢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771525" y="2428875"/>
            <a:ext cx="7612063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	</a:t>
            </a:r>
            <a:r>
              <a:rPr lang="en-US" altLang="zh-CN" b="1" dirty="0" err="1">
                <a:solidFill>
                  <a:srgbClr val="FF0000"/>
                </a:solidFill>
              </a:rPr>
              <a:t>int money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money =1000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539750" y="4643438"/>
            <a:ext cx="1344613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数据类型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2143125" y="4643438"/>
            <a:ext cx="11715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变量名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3638550" y="4665663"/>
            <a:ext cx="22574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内存空间存的数值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214438" y="4292600"/>
            <a:ext cx="4968875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(money);  //3.</a:t>
            </a:r>
            <a:r>
              <a:rPr lang="zh-CN" altLang="en-US" b="1" dirty="0">
                <a:solidFill>
                  <a:srgbClr val="FF0000"/>
                </a:solidFill>
              </a:rPr>
              <a:t>使用变量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714375" y="4005263"/>
            <a:ext cx="4968875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int money = 1000;    //</a:t>
            </a:r>
            <a:r>
              <a:rPr lang="zh-CN" altLang="en-US" b="1">
                <a:solidFill>
                  <a:srgbClr val="FF0000"/>
                </a:solidFill>
              </a:rPr>
              <a:t>合二为一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755650" y="1196975"/>
            <a:ext cx="6769100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在内存中存储本金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1000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元 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显示内存中存储数据的值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7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643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3322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384416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142912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变量声明及使用</a:t>
            </a:r>
            <a:r>
              <a:rPr lang="en-US" altLang="zh-CN" smtClean="0"/>
              <a:t>2-1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575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3" name="TextBox 32"/>
            <p:cNvSpPr txBox="1"/>
            <p:nvPr/>
          </p:nvSpPr>
          <p:spPr bwMode="auto">
            <a:xfrm>
              <a:off x="3962396" y="5187962"/>
              <a:ext cx="3595713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：使用变量存储数据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animBg="1" build="allAtOnce"/>
      <p:bldP spid="496645" grpId="0" animBg="1"/>
      <p:bldP spid="496645" grpId="1" animBg="1"/>
      <p:bldP spid="496646" grpId="0" animBg="1"/>
      <p:bldP spid="496646" grpId="1" animBg="1"/>
      <p:bldP spid="496647" grpId="0" animBg="1"/>
      <p:bldP spid="496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变量声明及使用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4438"/>
            <a:ext cx="88566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使用变量的步骤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第一步：声明变量，即“根据数据类型在内存申请空间”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第二步：赋值，即“将数据存储至对应的内存空间”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buNone/>
              <a:defRPr/>
            </a:pPr>
            <a:r>
              <a:rPr lang="zh-CN" altLang="en-US" dirty="0" smtClean="0"/>
              <a:t>    第一步和第二步可以合并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第三步：使用变量，即“取出数据使用 ”</a:t>
            </a:r>
            <a:endParaRPr lang="zh-CN" altLang="en-US" dirty="0"/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1546225" y="2290763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  变量名；   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5146675" y="2276475"/>
            <a:ext cx="2354263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1546225" y="3844925"/>
            <a:ext cx="3021013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5146675" y="3810000"/>
            <a:ext cx="2363788" cy="46037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1546225" y="4973638"/>
            <a:ext cx="2954338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  变量名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数值；   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5146675" y="4960938"/>
            <a:ext cx="23542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 err="1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/>
      <p:bldP spid="498698" grpId="0" animBg="1"/>
      <p:bldP spid="498705" grpId="0" animBg="1"/>
      <p:bldP spid="498706" grpId="0" animBg="1"/>
      <p:bldP spid="498707" grpId="0" animBg="1"/>
      <p:bldP spid="4987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84368" y="285728"/>
            <a:ext cx="1080244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常量</a:t>
            </a:r>
            <a:endParaRPr lang="en-US" altLang="zh-CN" b="1" dirty="0"/>
          </a:p>
        </p:txBody>
      </p:sp>
      <p:sp>
        <p:nvSpPr>
          <p:cNvPr id="608260" name="AutoShape 4"/>
          <p:cNvSpPr>
            <a:spLocks noChangeArrowheads="1"/>
          </p:cNvSpPr>
          <p:nvPr/>
        </p:nvSpPr>
        <p:spPr bwMode="auto">
          <a:xfrm>
            <a:off x="1785918" y="2285992"/>
            <a:ext cx="4302129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final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 = 10;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final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double PI = 3.14;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/>
            <a:r>
              <a:rPr lang="en-US" altLang="zh-CN" b="1" dirty="0" err="1" smtClean="0">
                <a:latin typeface="+mn-lt"/>
              </a:rPr>
              <a:t>int</a:t>
            </a:r>
            <a:r>
              <a:rPr lang="en-US" altLang="zh-CN" b="1" dirty="0" smtClean="0">
                <a:latin typeface="+mn-lt"/>
              </a:rPr>
              <a:t> r = 2;	</a:t>
            </a:r>
            <a:endParaRPr lang="zh-CN" altLang="en-US" b="1" dirty="0" smtClean="0">
              <a:latin typeface="+mn-lt"/>
            </a:endParaRPr>
          </a:p>
          <a:p>
            <a:pPr algn="l"/>
            <a:r>
              <a:rPr lang="en-US" altLang="zh-CN" b="1" dirty="0" smtClean="0">
                <a:latin typeface="+mn-lt"/>
              </a:rPr>
              <a:t>double area =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PI </a:t>
            </a:r>
            <a:r>
              <a:rPr lang="en-US" altLang="zh-CN" b="1" dirty="0" smtClean="0">
                <a:latin typeface="+mn-lt"/>
              </a:rPr>
              <a:t>* r * r;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608263" name="AutoShape 7"/>
          <p:cNvSpPr>
            <a:spLocks noChangeArrowheads="1"/>
          </p:cNvSpPr>
          <p:nvPr/>
        </p:nvSpPr>
        <p:spPr bwMode="gray">
          <a:xfrm>
            <a:off x="1785918" y="1285860"/>
            <a:ext cx="4929222" cy="571504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在程序运行中，其值不能改变的量如何表示？</a:t>
            </a:r>
            <a:endParaRPr lang="en-US" altLang="zh-CN" b="1" dirty="0"/>
          </a:p>
        </p:txBody>
      </p:sp>
      <p:grpSp>
        <p:nvGrpSpPr>
          <p:cNvPr id="2" name="组合 9"/>
          <p:cNvGrpSpPr/>
          <p:nvPr/>
        </p:nvGrpSpPr>
        <p:grpSpPr>
          <a:xfrm>
            <a:off x="357158" y="1285860"/>
            <a:ext cx="986586" cy="422603"/>
            <a:chOff x="1000100" y="1173499"/>
            <a:chExt cx="986586" cy="422603"/>
          </a:xfrm>
        </p:grpSpPr>
        <p:pic>
          <p:nvPicPr>
            <p:cNvPr id="1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357158" y="2071678"/>
            <a:ext cx="1029650" cy="487981"/>
            <a:chOff x="1571604" y="6143644"/>
            <a:chExt cx="1287062" cy="609977"/>
          </a:xfrm>
        </p:grpSpPr>
        <p:pic>
          <p:nvPicPr>
            <p:cNvPr id="18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04" y="6143644"/>
              <a:ext cx="497778" cy="55873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982625" y="6253483"/>
              <a:ext cx="87604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1785918" y="3786190"/>
            <a:ext cx="4302129" cy="2143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zh-CN" altLang="en-US" b="1" dirty="0" smtClean="0">
                <a:latin typeface="+mn-lt"/>
              </a:rPr>
              <a:t>优点：比较安全</a:t>
            </a:r>
            <a:endParaRPr lang="en-US" altLang="zh-CN" b="1" dirty="0" smtClean="0">
              <a:latin typeface="+mn-lt"/>
            </a:endParaRPr>
          </a:p>
          <a:p>
            <a:pPr algn="l"/>
            <a:endParaRPr lang="en-US" altLang="zh-CN" b="1" dirty="0" smtClean="0">
              <a:latin typeface="+mn-lt"/>
            </a:endParaRPr>
          </a:p>
          <a:p>
            <a:pPr algn="l"/>
            <a:r>
              <a:rPr lang="zh-CN" altLang="en-US" b="1" dirty="0" smtClean="0">
                <a:latin typeface="+mn-lt"/>
              </a:rPr>
              <a:t>推荐做法：</a:t>
            </a:r>
            <a:endParaRPr lang="en-US" altLang="zh-CN" b="1" dirty="0" smtClean="0">
              <a:latin typeface="+mn-lt"/>
            </a:endParaRPr>
          </a:p>
          <a:p>
            <a:pPr algn="l"/>
            <a:r>
              <a:rPr lang="zh-CN" altLang="en-US" b="1" dirty="0" smtClean="0">
                <a:latin typeface="+mn-lt"/>
              </a:rPr>
              <a:t>（</a:t>
            </a:r>
            <a:r>
              <a:rPr lang="en-US" altLang="zh-CN" b="1" dirty="0" smtClean="0">
                <a:latin typeface="+mn-lt"/>
              </a:rPr>
              <a:t>1</a:t>
            </a:r>
            <a:r>
              <a:rPr lang="zh-CN" altLang="en-US" b="1" dirty="0" smtClean="0">
                <a:latin typeface="+mn-lt"/>
              </a:rPr>
              <a:t>）常量名通常大写</a:t>
            </a:r>
            <a:endParaRPr lang="en-US" altLang="zh-CN" b="1" dirty="0" smtClean="0">
              <a:latin typeface="+mn-lt"/>
            </a:endParaRPr>
          </a:p>
          <a:p>
            <a:pPr algn="l"/>
            <a:r>
              <a:rPr lang="zh-CN" altLang="en-US" b="1" dirty="0" smtClean="0">
                <a:latin typeface="+mn-lt"/>
              </a:rPr>
              <a:t>（</a:t>
            </a:r>
            <a:r>
              <a:rPr lang="en-US" altLang="zh-CN" b="1" dirty="0" smtClean="0">
                <a:latin typeface="+mn-lt"/>
              </a:rPr>
              <a:t>2</a:t>
            </a:r>
            <a:r>
              <a:rPr lang="zh-CN" altLang="en-US" b="1" dirty="0" smtClean="0">
                <a:latin typeface="+mn-lt"/>
              </a:rPr>
              <a:t>）不同字符使用下划线分隔</a:t>
            </a:r>
            <a:endParaRPr lang="en-US" altLang="zh-CN" b="1" dirty="0" smtClean="0">
              <a:latin typeface="+mn-lt"/>
            </a:endParaRPr>
          </a:p>
          <a:p>
            <a:pPr algn="l"/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）只能被赋值一次，通常定义时即对其初始化</a:t>
            </a:r>
            <a:endParaRPr lang="en-US" altLang="zh-CN" b="1" dirty="0" smtClean="0"/>
          </a:p>
          <a:p>
            <a:pPr algn="l"/>
            <a:endParaRPr lang="en-US" altLang="zh-CN" b="1" dirty="0" smtClean="0">
              <a:latin typeface="+mn-lt"/>
            </a:endParaRPr>
          </a:p>
        </p:txBody>
      </p:sp>
      <p:grpSp>
        <p:nvGrpSpPr>
          <p:cNvPr id="16" name="组合 14"/>
          <p:cNvGrpSpPr/>
          <p:nvPr/>
        </p:nvGrpSpPr>
        <p:grpSpPr bwMode="auto">
          <a:xfrm>
            <a:off x="1979712" y="6168727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4367073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：常量的使用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6557963" y="285750"/>
            <a:ext cx="2406650" cy="523875"/>
          </a:xfrm>
        </p:spPr>
        <p:txBody>
          <a:bodyPr/>
          <a:lstStyle/>
          <a:p>
            <a:pPr>
              <a:defRPr/>
            </a:pPr>
            <a:r>
              <a:rPr smtClean="0"/>
              <a:t>数据类型举例</a:t>
            </a:r>
            <a:endParaRPr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输出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课考试最高分：</a:t>
            </a:r>
            <a:r>
              <a:rPr lang="en-US" altLang="zh-CN" dirty="0" smtClean="0"/>
              <a:t>98.5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          输出最高分学员姓名：张三</a:t>
            </a:r>
            <a:endParaRPr lang="zh-CN" altLang="en-US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          输出最高分学员性别：男</a:t>
            </a:r>
            <a:endParaRPr lang="zh-CN" altLang="en-US" sz="2400" dirty="0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977900" y="2571750"/>
            <a:ext cx="7659688" cy="4052888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</a:rPr>
              <a:t>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4489450" y="4000500"/>
            <a:ext cx="1422400" cy="407988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单引号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4786313" y="3429000"/>
            <a:ext cx="1422400" cy="407988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双引号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6557963" y="5594350"/>
            <a:ext cx="1871662" cy="407988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连接输出信息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56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4214810" y="3632200"/>
            <a:ext cx="571505" cy="825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71868" y="4154494"/>
            <a:ext cx="928694" cy="603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786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2214563" y="6215063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62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396" y="5187962"/>
              <a:ext cx="3595712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不同类型变量存取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  <p:bldP spid="541702" grpId="0" animBg="1"/>
      <p:bldP spid="5417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语言中，变量命名要符合一定规则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money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sex</a:t>
            </a:r>
            <a:endParaRPr lang="en-US" altLang="zh-CN" dirty="0" smtClean="0"/>
          </a:p>
        </p:txBody>
      </p:sp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2338388" y="2786063"/>
            <a:ext cx="20891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413000" y="2414588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  <a:endParaRPr lang="zh-CN" altLang="en-US" b="1"/>
          </a:p>
        </p:txBody>
      </p:sp>
      <p:grpSp>
        <p:nvGrpSpPr>
          <p:cNvPr id="26629" name="Group 4"/>
          <p:cNvGrpSpPr/>
          <p:nvPr/>
        </p:nvGrpSpPr>
        <p:grpSpPr bwMode="auto">
          <a:xfrm>
            <a:off x="4849813" y="3000375"/>
            <a:ext cx="936625" cy="720725"/>
            <a:chOff x="2245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245" y="2006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423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6372225" y="2608263"/>
            <a:ext cx="2160588" cy="1892300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589713" y="2214563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其余部分</a:t>
            </a:r>
            <a:endParaRPr lang="zh-CN" altLang="en-US" b="1"/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684213" y="2786063"/>
            <a:ext cx="503237" cy="12207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6633" name="Group 10"/>
          <p:cNvGrpSpPr/>
          <p:nvPr/>
        </p:nvGrpSpPr>
        <p:grpSpPr bwMode="auto">
          <a:xfrm>
            <a:off x="1547813" y="3286125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794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1975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684213" y="342900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000" b="1"/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变量命名规则</a:t>
            </a:r>
            <a:r>
              <a:rPr lang="en-US" altLang="zh-CN" smtClean="0"/>
              <a:t>2-1</a:t>
            </a:r>
            <a:endParaRPr dirty="0"/>
          </a:p>
        </p:txBody>
      </p:sp>
      <p:grpSp>
        <p:nvGrpSpPr>
          <p:cNvPr id="4" name="组合 17"/>
          <p:cNvGrpSpPr/>
          <p:nvPr/>
        </p:nvGrpSpPr>
        <p:grpSpPr bwMode="auto">
          <a:xfrm>
            <a:off x="285750" y="5886450"/>
            <a:ext cx="842963" cy="400050"/>
            <a:chOff x="3786182" y="3143248"/>
            <a:chExt cx="84370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6645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1"/>
          <p:cNvGrpSpPr/>
          <p:nvPr/>
        </p:nvGrpSpPr>
        <p:grpSpPr bwMode="auto">
          <a:xfrm>
            <a:off x="468313" y="4500563"/>
            <a:ext cx="8353425" cy="1166812"/>
            <a:chOff x="468313" y="4500563"/>
            <a:chExt cx="8353425" cy="1166812"/>
          </a:xfrm>
        </p:grpSpPr>
        <p:sp>
          <p:nvSpPr>
            <p:cNvPr id="500750" name="AutoShape 14"/>
            <p:cNvSpPr>
              <a:spLocks noChangeArrowheads="1"/>
            </p:cNvSpPr>
            <p:nvPr/>
          </p:nvSpPr>
          <p:spPr bwMode="gray">
            <a:xfrm>
              <a:off x="468313" y="4643438"/>
              <a:ext cx="8353425" cy="10239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变量命名规范：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简短且能清楚地表明变量的作用，通常第一个单词的首字母小写，其后单词的首字母大写。例如：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myScore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3" name="AutoShape 4"/>
            <p:cNvSpPr>
              <a:spLocks noChangeArrowheads="1"/>
            </p:cNvSpPr>
            <p:nvPr/>
          </p:nvSpPr>
          <p:spPr bwMode="gray">
            <a:xfrm>
              <a:off x="8242300" y="4500563"/>
              <a:ext cx="357188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 bwMode="auto">
          <a:xfrm>
            <a:off x="1500188" y="5886450"/>
            <a:ext cx="6072187" cy="782638"/>
            <a:chOff x="1500188" y="5886450"/>
            <a:chExt cx="6072187" cy="782638"/>
          </a:xfrm>
        </p:grpSpPr>
        <p:sp>
          <p:nvSpPr>
            <p:cNvPr id="22" name="AutoShape 11"/>
            <p:cNvSpPr>
              <a:spLocks noChangeArrowheads="1"/>
            </p:cNvSpPr>
            <p:nvPr/>
          </p:nvSpPr>
          <p:spPr bwMode="gray">
            <a:xfrm>
              <a:off x="1500188" y="6072188"/>
              <a:ext cx="6072187" cy="596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实际开发时，为了易于维护，尽量使用有意义的变量名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1" name="AutoShape 4"/>
            <p:cNvSpPr>
              <a:spLocks noChangeArrowheads="1"/>
            </p:cNvSpPr>
            <p:nvPr/>
          </p:nvSpPr>
          <p:spPr bwMode="gray">
            <a:xfrm>
              <a:off x="6875463" y="5886450"/>
              <a:ext cx="358775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>
          <a:xfrm>
            <a:off x="5878513" y="285750"/>
            <a:ext cx="3086100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变量命名规则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检查下面这些是否是合法的变量名</a:t>
            </a:r>
            <a:endParaRPr lang="zh-CN" altLang="en-US" smtClean="0"/>
          </a:p>
          <a:p>
            <a:pPr lvl="2">
              <a:defRPr/>
            </a:pP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838200" y="2990850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6067425" y="4073525"/>
            <a:ext cx="2033588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815975" y="5081588"/>
            <a:ext cx="173990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3287713" y="2924175"/>
            <a:ext cx="20558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3779838" y="5081588"/>
            <a:ext cx="793750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785813" y="4073525"/>
            <a:ext cx="1558925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3330575" y="4073525"/>
            <a:ext cx="205740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6048375" y="2924175"/>
            <a:ext cx="1695450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5435600" y="5081588"/>
            <a:ext cx="884238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7567613" y="5081588"/>
            <a:ext cx="612775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7663" name="组合 18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2766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63" y="3286125"/>
            <a:ext cx="534987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013" y="4500563"/>
            <a:ext cx="5349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429125"/>
            <a:ext cx="5349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5357813"/>
            <a:ext cx="53498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755650" y="1666875"/>
            <a:ext cx="7559675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738438" y="5483225"/>
            <a:ext cx="4976812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2740025" y="4716463"/>
            <a:ext cx="500062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2286000" y="4724400"/>
            <a:ext cx="431800" cy="45561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1</a:t>
            </a:r>
            <a:endParaRPr lang="en-US" altLang="zh-CN" b="1">
              <a:solidFill>
                <a:srgbClr val="071424"/>
              </a:solidFill>
            </a:endParaRP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2282825" y="5516563"/>
            <a:ext cx="431800" cy="45561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rgbClr val="071424"/>
                </a:solidFill>
              </a:rPr>
              <a:t>2</a:t>
            </a:r>
            <a:endParaRPr lang="en-US" altLang="zh-CN" b="1">
              <a:solidFill>
                <a:srgbClr val="071424"/>
              </a:solidFill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651500" y="2565400"/>
            <a:ext cx="26558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先声明变量并赋值，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然后才能使用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3924300" y="3716338"/>
            <a:ext cx="1146175" cy="407987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684213" y="5013325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/>
              <a:t>正确做法        </a:t>
            </a:r>
            <a:endParaRPr lang="zh-CN" altLang="en-US" b="1" dirty="0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3714750" y="2786063"/>
            <a:ext cx="504825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6697663" y="285750"/>
            <a:ext cx="22669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4714875"/>
            <a:ext cx="75501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86" name="组合 14"/>
          <p:cNvGrpSpPr/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86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 rot="16200000" flipH="1">
            <a:off x="4059596" y="3298461"/>
            <a:ext cx="553956" cy="2435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571750" y="6215063"/>
            <a:ext cx="3151188" cy="379412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title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可能尚未初始化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nimBg="1"/>
      <p:bldP spid="504835" grpId="0" animBg="1"/>
      <p:bldP spid="504836" grpId="0" animBg="1"/>
      <p:bldP spid="504837" grpId="0" animBg="1"/>
      <p:bldP spid="504838" grpId="0" animBg="1"/>
      <p:bldP spid="504839" grpId="0" animBg="1"/>
      <p:bldP spid="504842" grpId="0" animBg="1"/>
      <p:bldP spid="504843" grpId="0" animBg="1"/>
      <p:bldP spid="504844" grpId="0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2332038" y="4924425"/>
            <a:ext cx="3883025" cy="5762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      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642938" y="1500188"/>
            <a:ext cx="7572375" cy="2252662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2000250" y="3143250"/>
            <a:ext cx="1146175" cy="407988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714500" y="2286000"/>
            <a:ext cx="792163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>
          <a:xfrm>
            <a:off x="6448425" y="285750"/>
            <a:ext cx="2516188" cy="523875"/>
          </a:xfrm>
        </p:spPr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3-2</a:t>
            </a:r>
            <a:endParaRPr lang="en-US" altLang="zh-CN" dirty="0"/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66788" y="4483100"/>
            <a:ext cx="75501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1750" y="6215063"/>
            <a:ext cx="3876675" cy="379412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标记“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”上有语法错误，删除标记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9709" name="组合 11"/>
          <p:cNvGrpSpPr/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297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2071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5" grpId="0" animBg="1"/>
      <p:bldP spid="506886" grpId="0" animBg="1"/>
      <p:bldP spid="506887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642938" y="1595438"/>
            <a:ext cx="7559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2286000" y="3878263"/>
            <a:ext cx="386080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  声明两个同名变量导致编译错误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2052638" y="5151438"/>
            <a:ext cx="2951162" cy="898525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5500688" y="5429250"/>
            <a:ext cx="2643187" cy="407988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程序区分大小写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468313" y="5143500"/>
            <a:ext cx="1511300" cy="57626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  <a:endParaRPr lang="zh-CN" altLang="en-US" b="1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2214563" y="2286000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2214563" y="2714625"/>
            <a:ext cx="720725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3-3</a:t>
            </a:r>
            <a:endParaRPr lang="en-US" altLang="zh-CN" dirty="0"/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650" y="4572000"/>
            <a:ext cx="75311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809858" y="5429264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286000" y="6000750"/>
            <a:ext cx="2181225" cy="379413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局部变量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name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重复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0736" name="组合 14"/>
          <p:cNvGrpSpPr/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3073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3" grpId="0" animBg="1"/>
      <p:bldP spid="508936" grpId="0" animBg="1"/>
      <p:bldP spid="508937" grpId="0" animBg="1"/>
      <p:bldP spid="508938" grpId="0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变量的定义是什么？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Java</a:t>
            </a:r>
            <a:r>
              <a:rPr lang="zh-CN" altLang="en-US" dirty="0"/>
              <a:t>定义的常用数据类型有哪些？</a:t>
            </a:r>
            <a:endParaRPr lang="zh-CN" altLang="en-US" dirty="0"/>
          </a:p>
          <a:p>
            <a:pPr>
              <a:defRPr/>
            </a:pPr>
            <a:r>
              <a:rPr lang="en-US" altLang="zh-CN" dirty="0" smtClean="0"/>
              <a:t>“%”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“/” </a:t>
            </a:r>
            <a:r>
              <a:rPr lang="zh-CN" altLang="en-US" dirty="0" smtClean="0"/>
              <a:t>分别</a:t>
            </a:r>
            <a:r>
              <a:rPr lang="zh-CN" altLang="en-US" dirty="0"/>
              <a:t>执行什么运算？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boolean</a:t>
            </a:r>
            <a:r>
              <a:rPr lang="zh-CN" altLang="en-US" dirty="0"/>
              <a:t>变量可以取哪些值？</a:t>
            </a:r>
            <a:endParaRPr lang="zh-CN" altLang="en-US" dirty="0"/>
          </a:p>
          <a:p>
            <a:pPr>
              <a:defRPr/>
            </a:pPr>
            <a:r>
              <a:rPr lang="en-US" altLang="zh-CN" dirty="0" smtClean="0"/>
              <a:t>“=”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“==” </a:t>
            </a:r>
            <a:r>
              <a:rPr lang="zh-CN" altLang="en-US" dirty="0" smtClean="0"/>
              <a:t>的</a:t>
            </a:r>
            <a:r>
              <a:rPr lang="zh-CN" altLang="en-US" dirty="0"/>
              <a:t>区别？</a:t>
            </a:r>
            <a:endParaRPr lang="zh-CN" altLang="en-US" dirty="0"/>
          </a:p>
        </p:txBody>
      </p:sp>
      <p:grpSp>
        <p:nvGrpSpPr>
          <p:cNvPr id="14341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4343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定义变量有哪两种方式？</a:t>
            </a:r>
            <a:endParaRPr lang="zh-CN" altLang="en-US" dirty="0"/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779463" y="3214688"/>
            <a:ext cx="7364412" cy="26638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使用变量存储以下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MP3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信息，并打印输出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品牌（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brand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）：爱国者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F928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重量（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weight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）：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12.4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电池类型（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type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）：内置锂电池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价格（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price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）：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499    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grpSp>
        <p:nvGrpSpPr>
          <p:cNvPr id="2" name="组合 7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31754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68263" y="2786063"/>
            <a:ext cx="1503362" cy="400050"/>
            <a:chOff x="6641147" y="5088888"/>
            <a:chExt cx="1502753" cy="400110"/>
          </a:xfrm>
        </p:grpSpPr>
        <p:pic>
          <p:nvPicPr>
            <p:cNvPr id="3175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学员王浩的</a:t>
            </a:r>
            <a:r>
              <a:rPr lang="en-US" altLang="zh-CN" smtClean="0"/>
              <a:t>Java</a:t>
            </a:r>
            <a:r>
              <a:rPr lang="zh-CN" altLang="en-US" smtClean="0"/>
              <a:t>成绩是</a:t>
            </a:r>
            <a:r>
              <a:rPr lang="en-US" altLang="zh-CN" smtClean="0"/>
              <a:t>80</a:t>
            </a:r>
            <a:r>
              <a:rPr lang="zh-CN" altLang="en-US" smtClean="0"/>
              <a:t>分，学员张萌的</a:t>
            </a:r>
            <a:r>
              <a:rPr lang="en-US" altLang="zh-CN" smtClean="0"/>
              <a:t>Java</a:t>
            </a:r>
            <a:r>
              <a:rPr lang="zh-CN" altLang="en-US" smtClean="0"/>
              <a:t>成绩与王浩的相同，输出张萌的成绩</a:t>
            </a:r>
            <a:endParaRPr lang="en-GB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684213" y="2636838"/>
            <a:ext cx="5476875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王浩成绩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张萌成绩是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904875" y="5229225"/>
            <a:ext cx="6810375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zhangScore  =  wangScore;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将右边的值给左边的变量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360613" y="5157788"/>
            <a:ext cx="287337" cy="576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07" name="Line 7"/>
          <p:cNvSpPr>
            <a:spLocks noChangeShapeType="1"/>
          </p:cNvSpPr>
          <p:nvPr/>
        </p:nvSpPr>
        <p:spPr bwMode="auto">
          <a:xfrm flipV="1">
            <a:off x="2268538" y="3357563"/>
            <a:ext cx="1871662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8" name="Line 8"/>
          <p:cNvSpPr>
            <a:spLocks noChangeShapeType="1"/>
          </p:cNvSpPr>
          <p:nvPr/>
        </p:nvSpPr>
        <p:spPr bwMode="auto">
          <a:xfrm>
            <a:off x="2627313" y="2997200"/>
            <a:ext cx="1584325" cy="2159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2009" name="AutoShape 9"/>
          <p:cNvSpPr>
            <a:spLocks noChangeArrowheads="1"/>
          </p:cNvSpPr>
          <p:nvPr/>
        </p:nvSpPr>
        <p:spPr bwMode="gray">
          <a:xfrm>
            <a:off x="4211638" y="3141663"/>
            <a:ext cx="1830387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赋值运算符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11" name="AutoShape 11"/>
          <p:cNvSpPr>
            <a:spLocks noChangeArrowheads="1"/>
          </p:cNvSpPr>
          <p:nvPr/>
        </p:nvSpPr>
        <p:spPr bwMode="gray">
          <a:xfrm>
            <a:off x="6516688" y="2708275"/>
            <a:ext cx="62706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gray">
          <a:xfrm>
            <a:off x="6572250" y="3929063"/>
            <a:ext cx="642938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7524750" y="2781300"/>
            <a:ext cx="1439863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wangScore</a:t>
            </a:r>
            <a:endParaRPr lang="en-US" altLang="zh-CN" b="1"/>
          </a:p>
        </p:txBody>
      </p:sp>
      <p:sp>
        <p:nvSpPr>
          <p:cNvPr id="512014" name="Text Box 14"/>
          <p:cNvSpPr txBox="1">
            <a:spLocks noChangeArrowheads="1"/>
          </p:cNvSpPr>
          <p:nvPr/>
        </p:nvSpPr>
        <p:spPr bwMode="auto">
          <a:xfrm>
            <a:off x="7451725" y="3789363"/>
            <a:ext cx="1512888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zhangScore</a:t>
            </a:r>
            <a:endParaRPr lang="en-US" altLang="zh-CN" b="1"/>
          </a:p>
        </p:txBody>
      </p:sp>
      <p:sp>
        <p:nvSpPr>
          <p:cNvPr id="512015" name="Text Box 15"/>
          <p:cNvSpPr txBox="1">
            <a:spLocks noChangeArrowheads="1"/>
          </p:cNvSpPr>
          <p:nvPr/>
        </p:nvSpPr>
        <p:spPr bwMode="auto">
          <a:xfrm>
            <a:off x="6429375" y="2776538"/>
            <a:ext cx="792163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2016" name="Text Box 16"/>
          <p:cNvSpPr txBox="1">
            <a:spLocks noChangeArrowheads="1"/>
          </p:cNvSpPr>
          <p:nvPr/>
        </p:nvSpPr>
        <p:spPr bwMode="auto">
          <a:xfrm>
            <a:off x="6494463" y="3990975"/>
            <a:ext cx="792162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2017" name="Text Box 17"/>
          <p:cNvSpPr txBox="1">
            <a:spLocks noChangeArrowheads="1"/>
          </p:cNvSpPr>
          <p:nvPr/>
        </p:nvSpPr>
        <p:spPr bwMode="auto">
          <a:xfrm>
            <a:off x="6084888" y="3284538"/>
            <a:ext cx="4318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副本</a:t>
            </a:r>
            <a:endParaRPr lang="zh-CN" altLang="en-US" b="1"/>
          </a:p>
        </p:txBody>
      </p:sp>
      <p:sp>
        <p:nvSpPr>
          <p:cNvPr id="512019" name="AutoShape 19"/>
          <p:cNvSpPr>
            <a:spLocks noChangeArrowheads="1"/>
          </p:cNvSpPr>
          <p:nvPr/>
        </p:nvSpPr>
        <p:spPr bwMode="auto">
          <a:xfrm>
            <a:off x="2197100" y="4254500"/>
            <a:ext cx="1146175" cy="407988"/>
          </a:xfrm>
          <a:prstGeom prst="wedgeRoundRectCallout">
            <a:avLst>
              <a:gd name="adj1" fmla="val -2286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755650" y="3429000"/>
            <a:ext cx="3024188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2024" name="Rectangle 24"/>
          <p:cNvSpPr>
            <a:spLocks noGrp="1" noChangeArrowheads="1"/>
          </p:cNvSpPr>
          <p:nvPr>
            <p:ph type="title"/>
          </p:nvPr>
        </p:nvSpPr>
        <p:spPr>
          <a:xfrm>
            <a:off x="6300788" y="285750"/>
            <a:ext cx="26638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赋值运算符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grpSp>
        <p:nvGrpSpPr>
          <p:cNvPr id="32792" name="组合 21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280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Freeform 12"/>
          <p:cNvSpPr/>
          <p:nvPr/>
        </p:nvSpPr>
        <p:spPr bwMode="auto">
          <a:xfrm rot="5400000" flipV="1">
            <a:off x="123056" y="4020292"/>
            <a:ext cx="1539774" cy="1214446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333614" y="3786190"/>
            <a:ext cx="52387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Freeform 12"/>
          <p:cNvSpPr/>
          <p:nvPr/>
        </p:nvSpPr>
        <p:spPr bwMode="auto">
          <a:xfrm rot="5400000" flipV="1">
            <a:off x="6357950" y="3214686"/>
            <a:ext cx="857256" cy="571504"/>
          </a:xfrm>
          <a:prstGeom prst="arc">
            <a:avLst>
              <a:gd name="adj1" fmla="val 11697222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4" grpId="0" animBg="1"/>
      <p:bldP spid="512005" grpId="0" animBg="1"/>
      <p:bldP spid="512009" grpId="0" animBg="1"/>
      <p:bldP spid="512011" grpId="0" animBg="1"/>
      <p:bldP spid="512012" grpId="0" animBg="1"/>
      <p:bldP spid="512013" grpId="0"/>
      <p:bldP spid="512014" grpId="0"/>
      <p:bldP spid="512015" grpId="0"/>
      <p:bldP spid="512016" grpId="0"/>
      <p:bldP spid="512017" grpId="0"/>
      <p:bldP spid="512019" grpId="0" animBg="1"/>
      <p:bldP spid="5120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2" name="Rectangle 1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smtClean="0"/>
              <a:t>赋值运算符</a:t>
            </a:r>
            <a:endParaRPr lang="en-GB" altLang="en-US" dirty="0"/>
          </a:p>
        </p:txBody>
      </p:sp>
      <p:sp>
        <p:nvSpPr>
          <p:cNvPr id="514050" name="AutoShape 2"/>
          <p:cNvSpPr>
            <a:spLocks noChangeArrowheads="1"/>
          </p:cNvSpPr>
          <p:nvPr/>
        </p:nvSpPr>
        <p:spPr bwMode="auto">
          <a:xfrm>
            <a:off x="900113" y="2060575"/>
            <a:ext cx="3384550" cy="412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变量名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表达式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900113" y="3429000"/>
            <a:ext cx="5038725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      =       ( b    +    3 )      +      ( b    –    1 )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4054" name="Oval 6"/>
          <p:cNvSpPr>
            <a:spLocks noChangeArrowheads="1"/>
          </p:cNvSpPr>
          <p:nvPr/>
        </p:nvSpPr>
        <p:spPr bwMode="auto">
          <a:xfrm>
            <a:off x="1857375" y="3409950"/>
            <a:ext cx="1655763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5" name="Oval 7"/>
          <p:cNvSpPr>
            <a:spLocks noChangeArrowheads="1"/>
          </p:cNvSpPr>
          <p:nvPr/>
        </p:nvSpPr>
        <p:spPr bwMode="auto">
          <a:xfrm>
            <a:off x="3929063" y="3409950"/>
            <a:ext cx="1727200" cy="519113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6" name="AutoShape 8"/>
          <p:cNvSpPr/>
          <p:nvPr/>
        </p:nvSpPr>
        <p:spPr bwMode="auto">
          <a:xfrm rot="16200000" flipH="1">
            <a:off x="2397125" y="3394075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gray">
          <a:xfrm>
            <a:off x="2000250" y="4545013"/>
            <a:ext cx="1295400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4276725" y="4545013"/>
            <a:ext cx="1223963" cy="37623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59" name="AutoShape 11"/>
          <p:cNvSpPr/>
          <p:nvPr/>
        </p:nvSpPr>
        <p:spPr bwMode="auto">
          <a:xfrm rot="16200000" flipH="1">
            <a:off x="4611688" y="3384550"/>
            <a:ext cx="504825" cy="1584325"/>
          </a:xfrm>
          <a:prstGeom prst="rightBrace">
            <a:avLst>
              <a:gd name="adj1" fmla="val 26153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0" name="AutoShape 12"/>
          <p:cNvSpPr/>
          <p:nvPr/>
        </p:nvSpPr>
        <p:spPr bwMode="auto">
          <a:xfrm rot="16200000" flipH="1">
            <a:off x="3443287" y="2997201"/>
            <a:ext cx="504825" cy="4248150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4061" name="AutoShape 13"/>
          <p:cNvSpPr>
            <a:spLocks noChangeArrowheads="1"/>
          </p:cNvSpPr>
          <p:nvPr/>
        </p:nvSpPr>
        <p:spPr bwMode="gray">
          <a:xfrm>
            <a:off x="3214688" y="5445125"/>
            <a:ext cx="938212" cy="37623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66" name="Rectangle 18"/>
          <p:cNvSpPr>
            <a:spLocks noGrp="1" noChangeArrowheads="1"/>
          </p:cNvSpPr>
          <p:nvPr>
            <p:ph type="title"/>
          </p:nvPr>
        </p:nvSpPr>
        <p:spPr>
          <a:xfrm>
            <a:off x="6300788" y="285750"/>
            <a:ext cx="2663825" cy="523875"/>
          </a:xfrm>
        </p:spPr>
        <p:txBody>
          <a:bodyPr/>
          <a:lstStyle/>
          <a:p>
            <a:pPr>
              <a:defRPr/>
            </a:pPr>
            <a:r>
              <a:rPr smtClean="0"/>
              <a:t>赋值运算符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514063" name="Rectangle 15"/>
          <p:cNvSpPr>
            <a:spLocks noChangeArrowheads="1"/>
          </p:cNvSpPr>
          <p:nvPr/>
        </p:nvSpPr>
        <p:spPr bwMode="auto">
          <a:xfrm>
            <a:off x="785813" y="2708275"/>
            <a:ext cx="7415212" cy="5778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latin typeface="+mn-lt"/>
                <a:ea typeface="微软雅黑" panose="020B0503020204020204" pitchFamily="34" charset="-122"/>
              </a:rPr>
              <a:t>表达式举例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 bwMode="auto">
          <a:xfrm>
            <a:off x="71438" y="873125"/>
            <a:ext cx="1000125" cy="400050"/>
            <a:chOff x="1000100" y="1801286"/>
            <a:chExt cx="1000132" cy="40011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714375" y="5732463"/>
            <a:ext cx="6732588" cy="793750"/>
            <a:chOff x="714375" y="5732463"/>
            <a:chExt cx="6732588" cy="793750"/>
          </a:xfrm>
        </p:grpSpPr>
        <p:sp>
          <p:nvSpPr>
            <p:cNvPr id="514070" name="AutoShape 22"/>
            <p:cNvSpPr>
              <a:spLocks noChangeArrowheads="1"/>
            </p:cNvSpPr>
            <p:nvPr/>
          </p:nvSpPr>
          <p:spPr bwMode="auto">
            <a:xfrm>
              <a:off x="714375" y="5949950"/>
              <a:ext cx="6732588" cy="5762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表达式就是符号（如加号、减号）与操作数（如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等）的组合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1" name="AutoShape 4"/>
            <p:cNvSpPr>
              <a:spLocks noChangeArrowheads="1"/>
            </p:cNvSpPr>
            <p:nvPr/>
          </p:nvSpPr>
          <p:spPr bwMode="gray">
            <a:xfrm>
              <a:off x="6732588" y="57324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2" grpId="0" build="p"/>
      <p:bldP spid="514050" grpId="0" animBg="1"/>
      <p:bldP spid="514053" grpId="0" animBg="1"/>
      <p:bldP spid="514054" grpId="0" animBg="1"/>
      <p:bldP spid="514055" grpId="0" animBg="1"/>
      <p:bldP spid="514056" grpId="0" animBg="1"/>
      <p:bldP spid="514057" grpId="0" animBg="1"/>
      <p:bldP spid="514058" grpId="0" animBg="1"/>
      <p:bldP spid="514059" grpId="0" animBg="1"/>
      <p:bldP spid="514060" grpId="0" animBg="1"/>
      <p:bldP spid="514061" grpId="0" animBg="1"/>
      <p:bldP spid="5140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56" name="Rectangle 36"/>
          <p:cNvSpPr>
            <a:spLocks noGrp="1" noChangeArrowheads="1"/>
          </p:cNvSpPr>
          <p:nvPr>
            <p:ph type="title"/>
          </p:nvPr>
        </p:nvSpPr>
        <p:spPr>
          <a:xfrm>
            <a:off x="6215063" y="285750"/>
            <a:ext cx="2749550" cy="523875"/>
          </a:xfrm>
        </p:spPr>
        <p:txBody>
          <a:bodyPr/>
          <a:lstStyle/>
          <a:p>
            <a:pPr>
              <a:defRPr/>
            </a:pPr>
            <a:r>
              <a:rPr smtClean="0"/>
              <a:t>算术运算符</a:t>
            </a:r>
            <a:r>
              <a:rPr lang="en-US" altLang="zh-CN" smtClean="0"/>
              <a:t>3-1</a:t>
            </a:r>
            <a:endParaRPr lang="en-US" altLang="zh-CN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基本的算术运算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从控制台输入学员王浩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门课程成绩，编写程序实现</a:t>
            </a: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课的分数之差</a:t>
            </a: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门课的平均分</a:t>
            </a:r>
            <a:endParaRPr lang="zh-CN" altLang="en-US" dirty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3348038" y="2130425"/>
            <a:ext cx="5472112" cy="45878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gray">
          <a:xfrm>
            <a:off x="3838575" y="1211263"/>
            <a:ext cx="947738" cy="45561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7" name="AutoShape 7"/>
          <p:cNvSpPr>
            <a:spLocks noChangeArrowheads="1"/>
          </p:cNvSpPr>
          <p:nvPr/>
        </p:nvSpPr>
        <p:spPr bwMode="gray">
          <a:xfrm>
            <a:off x="7339013" y="1181100"/>
            <a:ext cx="947737" cy="455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操作数</a:t>
            </a:r>
            <a:endParaRPr lang="zh-CN" altLang="en-US" b="1" dirty="0"/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gray">
          <a:xfrm>
            <a:off x="5343525" y="1071563"/>
            <a:ext cx="1255713" cy="579437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运算符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7134" name="AutoShape 14"/>
          <p:cNvSpPr>
            <a:spLocks noChangeArrowheads="1"/>
          </p:cNvSpPr>
          <p:nvPr/>
        </p:nvSpPr>
        <p:spPr bwMode="auto">
          <a:xfrm rot="5400000">
            <a:off x="5773738" y="1501775"/>
            <a:ext cx="431800" cy="825500"/>
          </a:xfrm>
          <a:prstGeom prst="rightArrow">
            <a:avLst>
              <a:gd name="adj1" fmla="val 50000"/>
              <a:gd name="adj2" fmla="val 272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defTabSz="381000" eaLnBrk="0" hangingPunct="0">
              <a:lnSpc>
                <a:spcPct val="130000"/>
              </a:lnSpc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pic>
        <p:nvPicPr>
          <p:cNvPr id="17" name="图片 16" descr="计算成绩.TIF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402138" y="4076700"/>
            <a:ext cx="44132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7"/>
          <p:cNvGrpSpPr/>
          <p:nvPr/>
        </p:nvGrpSpPr>
        <p:grpSpPr bwMode="auto">
          <a:xfrm>
            <a:off x="103188" y="2133600"/>
            <a:ext cx="985837" cy="422275"/>
            <a:chOff x="1000100" y="1173499"/>
            <a:chExt cx="986586" cy="422603"/>
          </a:xfrm>
        </p:grpSpPr>
        <p:pic>
          <p:nvPicPr>
            <p:cNvPr id="348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" name="加号 20"/>
          <p:cNvSpPr/>
          <p:nvPr/>
        </p:nvSpPr>
        <p:spPr bwMode="auto">
          <a:xfrm>
            <a:off x="3857625" y="2000250"/>
            <a:ext cx="714375" cy="71437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减号 21"/>
          <p:cNvSpPr/>
          <p:nvPr/>
        </p:nvSpPr>
        <p:spPr bwMode="auto">
          <a:xfrm>
            <a:off x="4786313" y="2143125"/>
            <a:ext cx="857250" cy="428625"/>
          </a:xfrm>
          <a:prstGeom prst="mathMin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乘号 22"/>
          <p:cNvSpPr/>
          <p:nvPr/>
        </p:nvSpPr>
        <p:spPr bwMode="auto">
          <a:xfrm>
            <a:off x="6215063" y="2071688"/>
            <a:ext cx="785812" cy="5715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除号 23"/>
          <p:cNvSpPr/>
          <p:nvPr/>
        </p:nvSpPr>
        <p:spPr bwMode="auto">
          <a:xfrm>
            <a:off x="7429500" y="2071688"/>
            <a:ext cx="785813" cy="571500"/>
          </a:xfrm>
          <a:prstGeom prst="mathDivid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107950" y="785813"/>
            <a:ext cx="8904288" cy="6042025"/>
          </a:xfrm>
          <a:prstGeom prst="roundRect">
            <a:avLst>
              <a:gd name="adj" fmla="val 29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ScoreStat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     //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省略接收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分数差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省略输出成绩单代码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java -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课的成绩差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的成绩差：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diffen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java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sql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/ 3;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门课的平均分是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11560" y="4429125"/>
            <a:ext cx="550068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11560" y="5143500"/>
            <a:ext cx="4643437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>
          <a:xfrm>
            <a:off x="6332538" y="260350"/>
            <a:ext cx="26320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算术运算符</a:t>
            </a:r>
            <a:r>
              <a:rPr lang="en-US" altLang="zh-CN" dirty="0" smtClean="0"/>
              <a:t>3-2</a:t>
            </a:r>
            <a:endParaRPr lang="en-US" altLang="zh-CN" dirty="0"/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539552" y="1928813"/>
            <a:ext cx="4751387" cy="10715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142875" y="857250"/>
            <a:ext cx="3168650" cy="3698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5143500" y="1071563"/>
            <a:ext cx="2376488" cy="407987"/>
          </a:xfrm>
          <a:prstGeom prst="wedgeRoundRectCallout">
            <a:avLst>
              <a:gd name="adj1" fmla="val -49959"/>
              <a:gd name="adj2" fmla="val 114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Scanner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类路径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6372225" y="2420938"/>
            <a:ext cx="2376488" cy="776287"/>
          </a:xfrm>
          <a:prstGeom prst="wedgeRoundRectCallout">
            <a:avLst>
              <a:gd name="adj1" fmla="val -49618"/>
              <a:gd name="adj2" fmla="val 195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通过键盘的输入得到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STB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的成绩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6300788" y="3789363"/>
            <a:ext cx="2376487" cy="407987"/>
          </a:xfrm>
          <a:prstGeom prst="wedgeRoundRectCallout">
            <a:avLst>
              <a:gd name="adj1" fmla="val 2467"/>
              <a:gd name="adj2" fmla="val 473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计算成绩差和平均分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428992" y="1071546"/>
            <a:ext cx="171451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786446" y="2643182"/>
            <a:ext cx="57150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786446" y="4143380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2071688" y="6143625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6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962396" y="5187962"/>
              <a:ext cx="32734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使用算术运算符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1" grpId="0" animBg="1"/>
      <p:bldP spid="521225" grpId="0" animBg="1"/>
      <p:bldP spid="521226" grpId="0" animBg="1"/>
      <p:bldP spid="521227" grpId="0" animBg="1"/>
      <p:bldP spid="521228" grpId="0" animBg="1"/>
      <p:bldP spid="5212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AutoShape 2"/>
          <p:cNvSpPr>
            <a:spLocks noChangeArrowheads="1"/>
          </p:cNvSpPr>
          <p:nvPr/>
        </p:nvSpPr>
        <p:spPr bwMode="auto">
          <a:xfrm>
            <a:off x="715963" y="1773238"/>
            <a:ext cx="8285162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num1 = 5;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num2 = 2;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a = num1 %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b = num1 / num2;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% " + num2 + "= " + a);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(num1 + " / " + num2 + " = " + b);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num1++;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num2- -;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("num1 = " + num1);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("num2 = " + num2);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0195" name="AutoShape 3"/>
          <p:cNvSpPr>
            <a:spLocks noChangeArrowheads="1"/>
          </p:cNvSpPr>
          <p:nvPr/>
        </p:nvSpPr>
        <p:spPr bwMode="gray">
          <a:xfrm>
            <a:off x="7161213" y="2571750"/>
            <a:ext cx="1176337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5 % 2= 1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 / 2 = 2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算术运算符</a:t>
            </a:r>
            <a:r>
              <a:rPr lang="en-US" altLang="zh-CN" smtClean="0"/>
              <a:t>3-3</a:t>
            </a:r>
            <a:endParaRPr lang="en-US" altLang="zh-CN" dirty="0"/>
          </a:p>
        </p:txBody>
      </p:sp>
      <p:sp>
        <p:nvSpPr>
          <p:cNvPr id="520196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下面代码片断的输出结果是什么？ </a:t>
            </a:r>
            <a:endParaRPr lang="zh-CN" altLang="en-US" dirty="0"/>
          </a:p>
        </p:txBody>
      </p:sp>
      <p:sp>
        <p:nvSpPr>
          <p:cNvPr id="520197" name="AutoShape 5"/>
          <p:cNvSpPr>
            <a:spLocks noChangeArrowheads="1"/>
          </p:cNvSpPr>
          <p:nvPr/>
        </p:nvSpPr>
        <p:spPr bwMode="gray">
          <a:xfrm>
            <a:off x="5649913" y="2665413"/>
            <a:ext cx="1366837" cy="590550"/>
          </a:xfrm>
          <a:prstGeom prst="rightArrow">
            <a:avLst>
              <a:gd name="adj1" fmla="val 51861"/>
              <a:gd name="adj2" fmla="val 6631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198" name="AutoShape 6"/>
          <p:cNvSpPr>
            <a:spLocks noChangeArrowheads="1"/>
          </p:cNvSpPr>
          <p:nvPr/>
        </p:nvSpPr>
        <p:spPr bwMode="gray">
          <a:xfrm>
            <a:off x="3624263" y="1857375"/>
            <a:ext cx="1376362" cy="407988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%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：求余数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199" name="AutoShape 7"/>
          <p:cNvSpPr>
            <a:spLocks noChangeArrowheads="1"/>
          </p:cNvSpPr>
          <p:nvPr/>
        </p:nvSpPr>
        <p:spPr bwMode="gray">
          <a:xfrm>
            <a:off x="3929063" y="2357438"/>
            <a:ext cx="982662" cy="407987"/>
          </a:xfrm>
          <a:prstGeom prst="wedgeRoundRectCallout">
            <a:avLst>
              <a:gd name="adj1" fmla="val 1008"/>
              <a:gd name="adj2" fmla="val 502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/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：求商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0" name="AutoShape 8"/>
          <p:cNvSpPr>
            <a:spLocks noChangeArrowheads="1"/>
          </p:cNvSpPr>
          <p:nvPr/>
        </p:nvSpPr>
        <p:spPr bwMode="gray">
          <a:xfrm>
            <a:off x="2786063" y="4214813"/>
            <a:ext cx="3143250" cy="407987"/>
          </a:xfrm>
          <a:prstGeom prst="wedgeRoundRectCallout">
            <a:avLst>
              <a:gd name="adj1" fmla="val -50611"/>
              <a:gd name="adj2" fmla="val -116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num1 = num1 + 1;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1" name="AutoShape 9"/>
          <p:cNvSpPr>
            <a:spLocks noChangeArrowheads="1"/>
          </p:cNvSpPr>
          <p:nvPr/>
        </p:nvSpPr>
        <p:spPr bwMode="gray">
          <a:xfrm>
            <a:off x="2714612" y="4643446"/>
            <a:ext cx="3048000" cy="407988"/>
          </a:xfrm>
          <a:prstGeom prst="wedgeRoundRectCallout">
            <a:avLst>
              <a:gd name="adj1" fmla="val -16797"/>
              <a:gd name="adj2" fmla="val -512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等价于：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num2 = num2 - 1;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2" name="AutoShape 10"/>
          <p:cNvSpPr>
            <a:spLocks noChangeArrowheads="1"/>
          </p:cNvSpPr>
          <p:nvPr/>
        </p:nvSpPr>
        <p:spPr bwMode="gray">
          <a:xfrm>
            <a:off x="7304088" y="5010150"/>
            <a:ext cx="1260475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num1 = 6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num2 = 1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3" name="AutoShape 11"/>
          <p:cNvSpPr>
            <a:spLocks noChangeArrowheads="1"/>
          </p:cNvSpPr>
          <p:nvPr/>
        </p:nvSpPr>
        <p:spPr bwMode="gray">
          <a:xfrm>
            <a:off x="5864225" y="5094288"/>
            <a:ext cx="1366838" cy="608012"/>
          </a:xfrm>
          <a:prstGeom prst="rightArrow">
            <a:avLst>
              <a:gd name="adj1" fmla="val 51861"/>
              <a:gd name="adj2" fmla="val 644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520204" name="Line 12"/>
          <p:cNvSpPr>
            <a:spLocks noChangeShapeType="1"/>
          </p:cNvSpPr>
          <p:nvPr/>
        </p:nvSpPr>
        <p:spPr bwMode="auto">
          <a:xfrm flipV="1">
            <a:off x="785813" y="4143375"/>
            <a:ext cx="8072437" cy="46038"/>
          </a:xfrm>
          <a:prstGeom prst="line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3689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3286116" y="2285992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3286115" y="2786058"/>
            <a:ext cx="642942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2000232" y="4500569"/>
            <a:ext cx="714380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785918" y="4883479"/>
            <a:ext cx="85725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build="p"/>
      <p:bldP spid="520197" grpId="0" animBg="1"/>
      <p:bldP spid="520198" grpId="0" animBg="1"/>
      <p:bldP spid="520199" grpId="0" animBg="1"/>
      <p:bldP spid="520200" grpId="0" animBg="1"/>
      <p:bldP spid="520201" grpId="0" animBg="1"/>
      <p:bldP spid="520202" grpId="0" animBg="1"/>
      <p:bldP spid="520203" grpId="0" animBg="1"/>
      <p:bldP spid="5202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1" name="Rectangle 9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根据天数（</a:t>
            </a:r>
            <a:r>
              <a:rPr lang="en-US" altLang="zh-CN" dirty="0" smtClean="0"/>
              <a:t>46</a:t>
            </a:r>
            <a:r>
              <a:rPr lang="zh-CN" altLang="en-US" dirty="0" smtClean="0"/>
              <a:t>）计算周数和剩余的天数</a:t>
            </a:r>
            <a:endParaRPr lang="zh-CN" altLang="en-US" dirty="0"/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785813" y="3860800"/>
            <a:ext cx="6913562" cy="13128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已知圆的半径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radius= 1.5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，求其面积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30445" name="AutoShape 13"/>
          <p:cNvSpPr>
            <a:spLocks noChangeArrowheads="1"/>
          </p:cNvSpPr>
          <p:nvPr/>
        </p:nvSpPr>
        <p:spPr bwMode="auto">
          <a:xfrm>
            <a:off x="1285875" y="1928813"/>
            <a:ext cx="5786438" cy="1531937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days = 46;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天数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week = days / 7;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星期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leftDay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days % 7;//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剩余的天数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0446" name="AutoShape 14"/>
          <p:cNvSpPr>
            <a:spLocks noChangeArrowheads="1"/>
          </p:cNvSpPr>
          <p:nvPr/>
        </p:nvSpPr>
        <p:spPr bwMode="auto">
          <a:xfrm>
            <a:off x="1285875" y="4797425"/>
            <a:ext cx="5715000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提示：</a:t>
            </a:r>
            <a:b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</a:b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pi = 3.14159;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圆周率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radius = 1.5;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半径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double area = pi * radius * radius; //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计算圆面积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7896" name="组合 12"/>
          <p:cNvGrpSpPr/>
          <p:nvPr/>
        </p:nvGrpSpPr>
        <p:grpSpPr bwMode="auto">
          <a:xfrm>
            <a:off x="68263" y="857250"/>
            <a:ext cx="1503362" cy="400050"/>
            <a:chOff x="6641147" y="5088888"/>
            <a:chExt cx="1502753" cy="400110"/>
          </a:xfrm>
        </p:grpSpPr>
        <p:pic>
          <p:nvPicPr>
            <p:cNvPr id="3789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5" grpId="0" animBg="1"/>
      <p:bldP spid="5304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自动类型转换举例</a:t>
            </a:r>
            <a:endParaRPr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某班第一次</a:t>
            </a:r>
            <a:r>
              <a:rPr lang="en-US" altLang="zh-CN" smtClean="0"/>
              <a:t>Java</a:t>
            </a:r>
            <a:r>
              <a:rPr lang="zh-CN" altLang="en-US" smtClean="0"/>
              <a:t>考试平均分</a:t>
            </a:r>
            <a:r>
              <a:rPr lang="en-US" altLang="zh-CN" smtClean="0"/>
              <a:t>81.29</a:t>
            </a:r>
            <a:r>
              <a:rPr lang="zh-CN" altLang="en-US" smtClean="0"/>
              <a:t>，第二次比第一次多</a:t>
            </a:r>
            <a:r>
              <a:rPr lang="en-US" altLang="zh-CN" smtClean="0"/>
              <a:t>2</a:t>
            </a:r>
            <a:r>
              <a:rPr lang="zh-CN" altLang="en-US" smtClean="0"/>
              <a:t>分，计算第二次考试平均分？</a:t>
            </a:r>
            <a:endParaRPr lang="en-GB" altLang="zh-CN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8917" name="组合 21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892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071563" y="2500313"/>
            <a:ext cx="7143750" cy="2500312"/>
          </a:xfrm>
          <a:prstGeom prst="roundRect">
            <a:avLst>
              <a:gd name="adj" fmla="val 22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cs typeface="Times New Roman" panose="02020603050405020304" pitchFamily="18" charset="0"/>
              </a:rPr>
              <a:t>firstAvg</a:t>
            </a:r>
            <a:r>
              <a:rPr lang="en-US" altLang="zh-CN" b="1" dirty="0">
                <a:cs typeface="Times New Roman" panose="02020603050405020304" pitchFamily="18" charset="0"/>
              </a:rPr>
              <a:t> = 81.29;  //</a:t>
            </a:r>
            <a:r>
              <a:rPr lang="zh-CN" altLang="en-US" b="1" dirty="0">
                <a:cs typeface="Times New Roman" panose="02020603050405020304" pitchFamily="18" charset="0"/>
              </a:rPr>
              <a:t>第一次平均分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double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;         //</a:t>
            </a:r>
            <a:r>
              <a:rPr lang="zh-CN" altLang="en-US" b="1" dirty="0">
                <a:cs typeface="Times New Roman" panose="02020603050405020304" pitchFamily="18" charset="0"/>
              </a:rPr>
              <a:t>第二次平均分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rise = 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secondAvg</a:t>
            </a:r>
            <a:r>
              <a:rPr lang="en-US" altLang="zh-CN" b="1" dirty="0" smtClean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cs typeface="Times New Roman" panose="02020603050405020304" pitchFamily="18" charset="0"/>
              </a:rPr>
              <a:t>firstAvg</a:t>
            </a:r>
            <a:r>
              <a:rPr lang="en-US" altLang="zh-CN" b="1" dirty="0">
                <a:cs typeface="Times New Roman" panose="02020603050405020304" pitchFamily="18" charset="0"/>
              </a:rPr>
              <a:t> + rise;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 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cs typeface="Times New Roman" panose="02020603050405020304" pitchFamily="18" charset="0"/>
              </a:rPr>
              <a:t>("</a:t>
            </a:r>
            <a:r>
              <a:rPr lang="en-US" altLang="en-US" b="1" dirty="0" err="1">
                <a:cs typeface="Times New Roman" panose="02020603050405020304" pitchFamily="18" charset="0"/>
              </a:rPr>
              <a:t>第二次平均</a:t>
            </a:r>
            <a:r>
              <a:rPr lang="zh-CN" altLang="en-US" b="1" dirty="0">
                <a:cs typeface="Times New Roman" panose="02020603050405020304" pitchFamily="18" charset="0"/>
              </a:rPr>
              <a:t>分是：</a:t>
            </a:r>
            <a:r>
              <a:rPr lang="en-US" altLang="zh-CN" b="1" dirty="0">
                <a:cs typeface="Times New Roman" panose="02020603050405020304" pitchFamily="18" charset="0"/>
              </a:rPr>
              <a:t>"  + </a:t>
            </a:r>
            <a:r>
              <a:rPr lang="en-US" altLang="zh-CN" b="1" dirty="0" err="1">
                <a:cs typeface="Times New Roman" panose="02020603050405020304" pitchFamily="18" charset="0"/>
              </a:rPr>
              <a:t>secondAvg</a:t>
            </a:r>
            <a:r>
              <a:rPr lang="en-US" altLang="zh-CN" b="1" dirty="0"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1143000" y="3844925"/>
            <a:ext cx="3500438" cy="3698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图2.6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2500313"/>
            <a:ext cx="31019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32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自动类型转换规则</a:t>
            </a:r>
            <a:endParaRPr dirty="0" smtClean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：如果一个操作数为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型，则整个表达式可提升为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：满足自动类型转换的条件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两种类型要兼容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数值类型（整型和浮点型）互相兼容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目标类型大于源类型 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型大于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4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4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4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8" name="Rectangle 6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下面语句正确吗？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1979613" y="2420938"/>
            <a:ext cx="4926012" cy="1138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int age = 19;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char sex = '</a:t>
            </a:r>
            <a:r>
              <a:rPr lang="zh-CN" altLang="en-US" b="1" dirty="0">
                <a:cs typeface="Times New Roman" panose="02020603050405020304" pitchFamily="18" charset="0"/>
              </a:rPr>
              <a:t>女</a:t>
            </a:r>
            <a:r>
              <a:rPr lang="en-US" altLang="zh-CN" b="1" dirty="0">
                <a:cs typeface="Times New Roman" panose="02020603050405020304" pitchFamily="18" charset="0"/>
              </a:rPr>
              <a:t>';      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char result = age + sex;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787900" y="3141663"/>
            <a:ext cx="142875" cy="360362"/>
            <a:chOff x="2789" y="1480"/>
            <a:chExt cx="409" cy="362"/>
          </a:xfrm>
        </p:grpSpPr>
        <p:sp>
          <p:nvSpPr>
            <p:cNvPr id="40994" name="Line 4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5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0" name="Rectangle 28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常见错误</a:t>
            </a:r>
            <a:endParaRPr dirty="0" smtClean="0"/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2051050" y="4005263"/>
            <a:ext cx="4999038" cy="1870075"/>
          </a:xfrm>
          <a:prstGeom prst="roundRect">
            <a:avLst>
              <a:gd name="adj" fmla="val 146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a = 10;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b = 10.2;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c = 10;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c = a;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d = c;                               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3563938" y="4437063"/>
            <a:ext cx="215900" cy="287337"/>
            <a:chOff x="2789" y="1480"/>
            <a:chExt cx="409" cy="362"/>
          </a:xfrm>
        </p:grpSpPr>
        <p:sp>
          <p:nvSpPr>
            <p:cNvPr id="40992" name="Line 9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0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3203575" y="5445125"/>
            <a:ext cx="287338" cy="288925"/>
            <a:chOff x="2789" y="1480"/>
            <a:chExt cx="409" cy="362"/>
          </a:xfrm>
        </p:grpSpPr>
        <p:sp>
          <p:nvSpPr>
            <p:cNvPr id="40990" name="Line 12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3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3492500" y="4005263"/>
            <a:ext cx="288925" cy="361950"/>
            <a:chOff x="4150" y="3339"/>
            <a:chExt cx="272" cy="273"/>
          </a:xfrm>
        </p:grpSpPr>
        <p:sp>
          <p:nvSpPr>
            <p:cNvPr id="40988" name="Line 17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Line 18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/>
          <p:nvPr/>
        </p:nvGrpSpPr>
        <p:grpSpPr bwMode="auto">
          <a:xfrm>
            <a:off x="3779838" y="4724400"/>
            <a:ext cx="360362" cy="361950"/>
            <a:chOff x="4150" y="3339"/>
            <a:chExt cx="272" cy="273"/>
          </a:xfrm>
        </p:grpSpPr>
        <p:sp>
          <p:nvSpPr>
            <p:cNvPr id="40986" name="Line 20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7" name="Line 21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2916238" y="5084763"/>
            <a:ext cx="360362" cy="288925"/>
            <a:chOff x="4150" y="3339"/>
            <a:chExt cx="272" cy="273"/>
          </a:xfrm>
        </p:grpSpPr>
        <p:sp>
          <p:nvSpPr>
            <p:cNvPr id="40984" name="Line 23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5" name="Line 24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072063" y="2214563"/>
            <a:ext cx="3071812" cy="407987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int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不可以自动转换成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char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733909" y="264318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102225" y="5000625"/>
            <a:ext cx="3255963" cy="407988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不可以自动转化成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int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4500562" y="528638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0981" name="组合 77"/>
          <p:cNvGrpSpPr/>
          <p:nvPr/>
        </p:nvGrpSpPr>
        <p:grpSpPr bwMode="auto">
          <a:xfrm>
            <a:off x="71438" y="765175"/>
            <a:ext cx="1470025" cy="400050"/>
            <a:chOff x="2962268" y="5103147"/>
            <a:chExt cx="1469411" cy="400110"/>
          </a:xfrm>
        </p:grpSpPr>
        <p:pic>
          <p:nvPicPr>
            <p:cNvPr id="4098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180138" y="285750"/>
            <a:ext cx="2784475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纠正代码中的错误，输出“早上好！”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说出开发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程序的步骤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介绍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常用的两种注释类型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说出使用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程序的步骤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711325" y="2071688"/>
            <a:ext cx="651510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Test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main(String[ ]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</a:t>
            </a:r>
            <a:r>
              <a:rPr lang="en-GB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早上好！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2500313" y="1643063"/>
            <a:ext cx="85248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static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3200400" y="3571875"/>
            <a:ext cx="2813050" cy="407988"/>
          </a:xfrm>
          <a:prstGeom prst="wedgeRoundRectCallout">
            <a:avLst>
              <a:gd name="adj1" fmla="val 343"/>
              <a:gd name="adj2" fmla="val -501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System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的首字母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要大写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auto">
          <a:xfrm>
            <a:off x="2571750" y="2827338"/>
            <a:ext cx="865188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1473" name="AutoShape 17"/>
          <p:cNvSpPr>
            <a:spLocks noChangeArrowheads="1"/>
          </p:cNvSpPr>
          <p:nvPr/>
        </p:nvSpPr>
        <p:spPr bwMode="auto">
          <a:xfrm>
            <a:off x="6227763" y="3429000"/>
            <a:ext cx="915987" cy="407988"/>
          </a:xfrm>
          <a:prstGeom prst="wedgeRoundRectCallout">
            <a:avLst>
              <a:gd name="adj1" fmla="val -210"/>
              <a:gd name="adj2" fmla="val -540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缺少；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5370" name="组合 12"/>
          <p:cNvGrpSpPr/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1537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71438" y="3714752"/>
            <a:ext cx="958850" cy="430212"/>
            <a:chOff x="3643306" y="2500357"/>
            <a:chExt cx="958752" cy="430730"/>
          </a:xfrm>
        </p:grpSpPr>
        <p:pic>
          <p:nvPicPr>
            <p:cNvPr id="1537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00455" y="2501946"/>
              <a:ext cx="701603" cy="4005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9" name="直接箭头连接符 18"/>
          <p:cNvCxnSpPr>
            <a:endCxn id="531462" idx="2"/>
          </p:cNvCxnSpPr>
          <p:nvPr/>
        </p:nvCxnSpPr>
        <p:spPr>
          <a:xfrm rot="16200000" flipV="1">
            <a:off x="2665686" y="2310091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14612" y="3214686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29322" y="307181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-11028" y="5529220"/>
            <a:ext cx="1497897" cy="400110"/>
            <a:chOff x="1004978" y="3857625"/>
            <a:chExt cx="1497897" cy="400110"/>
          </a:xfrm>
        </p:grpSpPr>
        <p:pic>
          <p:nvPicPr>
            <p:cNvPr id="2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1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2" grpId="0" animBg="1"/>
      <p:bldP spid="531464" grpId="0" animBg="1"/>
      <p:bldP spid="531465" grpId="0" animBg="1"/>
      <p:bldP spid="5314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marL="0" indent="0">
              <a:defRPr/>
            </a:pPr>
            <a:r>
              <a:rPr lang="zh-CN" altLang="en-US" dirty="0" smtClean="0"/>
              <a:t> 强制类型转换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846138" y="3738563"/>
            <a:ext cx="7840662" cy="1503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before = 20</a:t>
            </a:r>
            <a:r>
              <a:rPr lang="en-US" altLang="en-US" b="1" dirty="0">
                <a:cs typeface="Times New Roman" panose="02020603050405020304" pitchFamily="18" charset="0"/>
              </a:rPr>
              <a:t>; </a:t>
            </a:r>
            <a:r>
              <a:rPr lang="en-US" altLang="zh-CN" b="1" dirty="0">
                <a:cs typeface="Times New Roman" panose="02020603050405020304" pitchFamily="18" charset="0"/>
              </a:rPr>
              <a:t>    //apple</a:t>
            </a:r>
            <a:r>
              <a:rPr lang="zh-CN" altLang="en-US" b="1" dirty="0">
                <a:cs typeface="Times New Roman" panose="02020603050405020304" pitchFamily="18" charset="0"/>
              </a:rPr>
              <a:t>笔记本市场份额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rise = 9.8;     //</a:t>
            </a:r>
            <a:r>
              <a:rPr lang="zh-CN" altLang="en-US" b="1" dirty="0">
                <a:cs typeface="Times New Roman" panose="02020603050405020304" pitchFamily="18" charset="0"/>
              </a:rPr>
              <a:t>增长的份额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now = before + rise;    //</a:t>
            </a:r>
            <a:r>
              <a:rPr lang="zh-CN" altLang="en-US" b="1" dirty="0">
                <a:cs typeface="Times New Roman" panose="02020603050405020304" pitchFamily="18" charset="0"/>
              </a:rPr>
              <a:t>现在的份额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900113" y="4714884"/>
            <a:ext cx="4392612" cy="431800"/>
          </a:xfrm>
          <a:prstGeom prst="rect">
            <a:avLst/>
          </a:prstGeom>
          <a:solidFill>
            <a:schemeClr val="accent1">
              <a:alpha val="1176"/>
            </a:schemeClr>
          </a:solidFill>
          <a:ln w="28575" algn="ctr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411413" y="5589588"/>
            <a:ext cx="3630612" cy="40640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 now = before + (int)rise;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116013" y="2781300"/>
            <a:ext cx="7777162" cy="925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  <a:endParaRPr lang="zh-CN" altLang="en-US" sz="2800" b="1"/>
          </a:p>
        </p:txBody>
      </p:sp>
      <p:sp>
        <p:nvSpPr>
          <p:cNvPr id="527367" name="AutoShape 7"/>
          <p:cNvSpPr>
            <a:spLocks noChangeArrowheads="1"/>
          </p:cNvSpPr>
          <p:nvPr/>
        </p:nvSpPr>
        <p:spPr bwMode="gray">
          <a:xfrm>
            <a:off x="1100138" y="1828800"/>
            <a:ext cx="34147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（类型名）表达式</a:t>
            </a:r>
            <a:endParaRPr lang="zh-CN" altLang="en-US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369" name="AutoShape 9"/>
          <p:cNvSpPr>
            <a:spLocks noChangeArrowheads="1"/>
          </p:cNvSpPr>
          <p:nvPr/>
        </p:nvSpPr>
        <p:spPr bwMode="auto">
          <a:xfrm>
            <a:off x="4822825" y="1196975"/>
            <a:ext cx="3535363" cy="11604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sq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 b  = (int)10.2;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double a = 10;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int c = (int)a;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>
            <a:off x="1044575" y="5492750"/>
            <a:ext cx="1223963" cy="555625"/>
          </a:xfrm>
          <a:prstGeom prst="rightArrow">
            <a:avLst>
              <a:gd name="adj1" fmla="val 50000"/>
              <a:gd name="adj2" fmla="val 55071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chemeClr val="accent5">
                <a:lumMod val="90000"/>
              </a:schemeClr>
            </a:solidFill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b="1" dirty="0"/>
              <a:t>更改为</a:t>
            </a:r>
            <a:endParaRPr lang="zh-CN" altLang="en-US" b="1" dirty="0"/>
          </a:p>
        </p:txBody>
      </p:sp>
      <p:sp>
        <p:nvSpPr>
          <p:cNvPr id="527377" name="Rectangle 17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强制类型转换</a:t>
            </a:r>
            <a:endParaRPr dirty="0" smtClean="0"/>
          </a:p>
        </p:txBody>
      </p:sp>
      <p:sp>
        <p:nvSpPr>
          <p:cNvPr id="527384" name="Rectangle 24"/>
          <p:cNvSpPr>
            <a:spLocks noChangeArrowheads="1"/>
          </p:cNvSpPr>
          <p:nvPr/>
        </p:nvSpPr>
        <p:spPr bwMode="auto">
          <a:xfrm>
            <a:off x="714375" y="2633663"/>
            <a:ext cx="7634288" cy="10810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去年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Apple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笔记本所占市场份额是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20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，今年增长的市场份额是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9.8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，求今年所占份额？</a:t>
            </a:r>
            <a:endParaRPr lang="en-GB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41997" name="组合 71"/>
          <p:cNvGrpSpPr/>
          <p:nvPr/>
        </p:nvGrpSpPr>
        <p:grpSpPr bwMode="auto">
          <a:xfrm>
            <a:off x="71438" y="928670"/>
            <a:ext cx="1000125" cy="400050"/>
            <a:chOff x="1000100" y="1801286"/>
            <a:chExt cx="1000132" cy="400110"/>
          </a:xfrm>
        </p:grpSpPr>
        <p:pic>
          <p:nvPicPr>
            <p:cNvPr id="420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71438" y="2357438"/>
            <a:ext cx="985837" cy="422275"/>
            <a:chOff x="1000100" y="1173499"/>
            <a:chExt cx="986586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553075" y="4143375"/>
            <a:ext cx="2519363" cy="776288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编译出错：不能完成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自动类型转换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214942" y="4572007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124575" y="5072063"/>
            <a:ext cx="1919288" cy="407987"/>
          </a:xfrm>
          <a:prstGeom prst="wedgeRoundRectCallout">
            <a:avLst>
              <a:gd name="adj1" fmla="val 14956"/>
              <a:gd name="adj2" fmla="val 468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强制类型转换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5786446" y="5500701"/>
            <a:ext cx="42862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2143125" y="6215063"/>
            <a:ext cx="4572000" cy="428625"/>
            <a:chOff x="3143240" y="5143512"/>
            <a:chExt cx="4572032" cy="42862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2014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3962396" y="5187962"/>
              <a:ext cx="303055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强制类型转换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4" grpId="0" animBg="1"/>
      <p:bldP spid="527369" grpId="0" animBg="1"/>
      <p:bldP spid="527371" grpId="0" animBg="1"/>
      <p:bldP spid="527384" grpId="0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 smtClean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实现一个数字加密器，加密规则是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400" dirty="0" err="1" smtClean="0"/>
              <a:t>加密结果</a:t>
            </a:r>
            <a:r>
              <a:rPr lang="en-US" altLang="zh-CN" sz="2400" dirty="0" smtClean="0"/>
              <a:t> = （</a:t>
            </a:r>
            <a:r>
              <a:rPr lang="en-US" altLang="zh-CN" sz="2400" dirty="0" err="1" smtClean="0"/>
              <a:t>整数</a:t>
            </a:r>
            <a:r>
              <a:rPr lang="en-US" altLang="zh-CN" sz="2400" dirty="0" smtClean="0"/>
              <a:t> * 10 + 5）/ 2 + 3.14159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dirty="0" err="1" smtClean="0"/>
              <a:t>加密结果仍为一整数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1979613" y="3860800"/>
            <a:ext cx="5545137" cy="18796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提示：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// </a:t>
            </a:r>
            <a:r>
              <a:rPr lang="zh-CN" altLang="en-US" b="1" dirty="0">
                <a:cs typeface="Times New Roman" panose="02020603050405020304" pitchFamily="18" charset="0"/>
              </a:rPr>
              <a:t>原始数据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int data = 100;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// </a:t>
            </a:r>
            <a:r>
              <a:rPr lang="zh-CN" altLang="en-US" b="1" dirty="0">
                <a:cs typeface="Times New Roman" panose="02020603050405020304" pitchFamily="18" charset="0"/>
              </a:rPr>
              <a:t>加密计算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cs typeface="Times New Roman" panose="02020603050405020304" pitchFamily="18" charset="0"/>
              </a:rPr>
              <a:t>      int result = (data * 10 + 5) / 2 + (int) 3.14159;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43014" name="组合 12"/>
          <p:cNvGrpSpPr/>
          <p:nvPr/>
        </p:nvGrpSpPr>
        <p:grpSpPr bwMode="auto">
          <a:xfrm>
            <a:off x="68263" y="857250"/>
            <a:ext cx="1503362" cy="400050"/>
            <a:chOff x="6641147" y="5088888"/>
            <a:chExt cx="1502753" cy="400110"/>
          </a:xfrm>
        </p:grpSpPr>
        <p:pic>
          <p:nvPicPr>
            <p:cNvPr id="43015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比较高低、大小、长短等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张三的考试成绩是否比李四高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大象是否比乌龟更长寿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篮球跟地球一样大吗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1156" name="AutoShape 4"/>
          <p:cNvSpPr>
            <a:spLocks noChangeArrowheads="1"/>
          </p:cNvSpPr>
          <p:nvPr/>
        </p:nvSpPr>
        <p:spPr bwMode="auto">
          <a:xfrm>
            <a:off x="1619250" y="4076700"/>
            <a:ext cx="6116638" cy="660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如何比较？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为什么使用关系运算符</a:t>
            </a:r>
            <a:endParaRPr dirty="0"/>
          </a:p>
        </p:txBody>
      </p:sp>
      <p:sp>
        <p:nvSpPr>
          <p:cNvPr id="44040" name="WordArt 18"/>
          <p:cNvSpPr>
            <a:spLocks noChangeArrowheads="1" noChangeShapeType="1" noTextEdit="1"/>
          </p:cNvSpPr>
          <p:nvPr/>
        </p:nvSpPr>
        <p:spPr bwMode="auto">
          <a:xfrm rot="653823">
            <a:off x="6396038" y="1981200"/>
            <a:ext cx="1022350" cy="1292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4400" b="1" kern="1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643063" y="4749800"/>
            <a:ext cx="6078537" cy="839788"/>
            <a:chOff x="1643063" y="4749800"/>
            <a:chExt cx="6078537" cy="839788"/>
          </a:xfrm>
        </p:grpSpPr>
        <p:sp>
          <p:nvSpPr>
            <p:cNvPr id="561157" name="AutoShape 5"/>
            <p:cNvSpPr>
              <a:spLocks noChangeArrowheads="1"/>
            </p:cNvSpPr>
            <p:nvPr/>
          </p:nvSpPr>
          <p:spPr bwMode="auto">
            <a:xfrm>
              <a:off x="1643063" y="4929188"/>
              <a:ext cx="6078537" cy="660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使用关系运算符可以比较高低、大小、长短等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7" name="AutoShape 4"/>
            <p:cNvSpPr>
              <a:spLocks noChangeArrowheads="1"/>
            </p:cNvSpPr>
            <p:nvPr/>
          </p:nvSpPr>
          <p:spPr bwMode="gray">
            <a:xfrm>
              <a:off x="6588125" y="474980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42" name="AutoShape 4"/>
          <p:cNvSpPr>
            <a:spLocks noChangeArrowheads="1"/>
          </p:cNvSpPr>
          <p:nvPr/>
        </p:nvSpPr>
        <p:spPr bwMode="gray">
          <a:xfrm>
            <a:off x="6505575" y="3897313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43" name="组合 7"/>
          <p:cNvGrpSpPr/>
          <p:nvPr/>
        </p:nvGrpSpPr>
        <p:grpSpPr bwMode="auto">
          <a:xfrm>
            <a:off x="71438" y="3935413"/>
            <a:ext cx="985837" cy="422275"/>
            <a:chOff x="1000100" y="1173499"/>
            <a:chExt cx="986586" cy="422603"/>
          </a:xfrm>
        </p:grpSpPr>
        <p:pic>
          <p:nvPicPr>
            <p:cNvPr id="4404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常用的关系运算符有哪些？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==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&gt;=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&lt;=</a:t>
            </a:r>
            <a:endParaRPr lang="en-US" altLang="zh-CN" dirty="0"/>
          </a:p>
        </p:txBody>
      </p:sp>
      <p:sp>
        <p:nvSpPr>
          <p:cNvPr id="563208" name="Rectangle 8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什么是关系运算符</a:t>
            </a:r>
            <a:endParaRPr dirty="0"/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3554413" y="2357438"/>
            <a:ext cx="4194175" cy="101441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张三的成绩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李四的成绩           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大象的寿命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乌龟的寿命           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篮球的大小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地球的大小         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5572125" y="4000500"/>
            <a:ext cx="1439863" cy="431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2" charset="-122"/>
              </a:rPr>
              <a:t>由此看出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563206" name="AutoShape 6"/>
          <p:cNvSpPr>
            <a:spLocks noChangeArrowheads="1"/>
          </p:cNvSpPr>
          <p:nvPr/>
        </p:nvSpPr>
        <p:spPr bwMode="auto">
          <a:xfrm>
            <a:off x="2957513" y="4838700"/>
            <a:ext cx="5387975" cy="9667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关系运算符的作用：用来做比较运算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比较的结果：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H="1">
            <a:off x="4919663" y="3500438"/>
            <a:ext cx="0" cy="128588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5067" name="组合 7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50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animBg="1"/>
      <p:bldP spid="563205" grpId="0"/>
      <p:bldP spid="56320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用什么数据类型能</a:t>
            </a:r>
            <a:r>
              <a:rPr lang="zh-CN" altLang="en-US" dirty="0" smtClean="0"/>
              <a:t>表示？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一件艺术品是真货还是</a:t>
            </a:r>
            <a:r>
              <a:rPr lang="zh-CN" altLang="en-US" dirty="0" smtClean="0"/>
              <a:t>假货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地铁</a:t>
            </a:r>
            <a:r>
              <a:rPr lang="en-US" altLang="zh-CN" dirty="0"/>
              <a:t>2</a:t>
            </a:r>
            <a:r>
              <a:rPr lang="zh-CN" altLang="en-US" dirty="0"/>
              <a:t>号线的首发车时间是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 smtClean="0"/>
              <a:t>吗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这次考试成绩在</a:t>
            </a:r>
            <a:r>
              <a:rPr lang="en-US" altLang="zh-CN" dirty="0"/>
              <a:t>90</a:t>
            </a:r>
            <a:r>
              <a:rPr lang="zh-CN" altLang="en-US" dirty="0"/>
              <a:t>分之上</a:t>
            </a:r>
            <a:r>
              <a:rPr lang="zh-CN" altLang="en-US" dirty="0" smtClean="0"/>
              <a:t>吗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796925" y="3714750"/>
            <a:ext cx="7704138" cy="1687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>
                <a:ea typeface="微软雅黑" panose="020B0503020204020204" pitchFamily="34" charset="-122"/>
              </a:rPr>
              <a:t>boolean (</a:t>
            </a:r>
            <a:r>
              <a:rPr lang="zh-CN" altLang="en-US" sz="2600" b="1">
                <a:ea typeface="微软雅黑" panose="020B0503020204020204" pitchFamily="34" charset="-122"/>
              </a:rPr>
              <a:t>布尔</a:t>
            </a:r>
            <a:r>
              <a:rPr lang="en-US" altLang="zh-CN" sz="2600" b="1">
                <a:ea typeface="微软雅黑" panose="020B0503020204020204" pitchFamily="34" charset="-122"/>
              </a:rPr>
              <a:t>)</a:t>
            </a:r>
            <a:r>
              <a:rPr lang="zh-CN" altLang="en-US" sz="2600" b="1">
                <a:ea typeface="微软雅黑" panose="020B0503020204020204" pitchFamily="34" charset="-122"/>
              </a:rPr>
              <a:t>类型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CN" sz="2400" b="1">
                <a:ea typeface="微软雅黑" panose="020B0503020204020204" pitchFamily="34" charset="-122"/>
              </a:rPr>
              <a:t>boolean</a:t>
            </a:r>
            <a:r>
              <a:rPr lang="zh-CN" altLang="en-US" sz="2400" b="1">
                <a:ea typeface="微软雅黑" panose="020B0503020204020204" pitchFamily="34" charset="-122"/>
              </a:rPr>
              <a:t>类型的值</a:t>
            </a:r>
            <a:endParaRPr lang="zh-CN" altLang="en-US" sz="2400" b="1">
              <a:ea typeface="微软雅黑" panose="020B0503020204020204" pitchFamily="34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黑体" panose="02010609060101010101" pitchFamily="2" charset="-122"/>
              </a:rPr>
              <a:t>真：</a:t>
            </a:r>
            <a:r>
              <a:rPr lang="en-US" altLang="zh-CN" sz="2000" b="1">
                <a:ea typeface="黑体" panose="02010609060101010101" pitchFamily="2" charset="-122"/>
              </a:rPr>
              <a:t>true</a:t>
            </a:r>
            <a:endParaRPr lang="en-US" altLang="zh-CN" sz="2000" b="1">
              <a:ea typeface="黑体" panose="02010609060101010101" pitchFamily="2" charset="-122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>
                <a:ea typeface="黑体" panose="02010609060101010101" pitchFamily="2" charset="-122"/>
              </a:rPr>
              <a:t>假：</a:t>
            </a:r>
            <a:r>
              <a:rPr lang="en-US" altLang="zh-CN" sz="2000" b="1">
                <a:ea typeface="黑体" panose="02010609060101010101" pitchFamily="2" charset="-122"/>
              </a:rPr>
              <a:t>false</a:t>
            </a:r>
            <a:endParaRPr lang="en-US" altLang="zh-CN" sz="2000" b="1">
              <a:ea typeface="黑体" panose="02010609060101010101" pitchFamily="2" charset="-122"/>
            </a:endParaRP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3203575" y="5972175"/>
            <a:ext cx="2879725" cy="4095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</a:rPr>
              <a:t>boolean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类型只有这两个值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H="1" flipV="1">
            <a:off x="3286116" y="5143512"/>
            <a:ext cx="785818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 rot="653823">
            <a:off x="7124700" y="1966913"/>
            <a:ext cx="846138" cy="1106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5E99E2">
                      <a:alpha val="45882"/>
                    </a:srgbClr>
                  </a:solidFill>
                  <a:round/>
                </a:ln>
                <a:gradFill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4400" b="1" kern="10">
              <a:ln w="9525">
                <a:solidFill>
                  <a:srgbClr val="5E99E2">
                    <a:alpha val="45882"/>
                  </a:srgbClr>
                </a:solidFill>
                <a:round/>
              </a:ln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boolean</a:t>
            </a:r>
            <a:r>
              <a:rPr smtClean="0"/>
              <a:t>类型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0" name="AutoShape 6"/>
          <p:cNvSpPr>
            <a:spLocks noChangeArrowheads="1"/>
          </p:cNvSpPr>
          <p:nvPr/>
        </p:nvSpPr>
        <p:spPr bwMode="auto">
          <a:xfrm>
            <a:off x="771525" y="2786063"/>
            <a:ext cx="7962900" cy="34623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int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80;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学员李四成绩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boolean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输入学员张三成绩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: ");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en-US" b="1" dirty="0" err="1">
                <a:solidFill>
                  <a:srgbClr val="FF0000"/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输入张三的成绩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zhangSan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&gt;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liSi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张三成绩比李四高吗 ？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isBig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);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输出比较结果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785813" y="3214688"/>
            <a:ext cx="187325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13" y="285750"/>
            <a:ext cx="4025900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boolean</a:t>
            </a:r>
            <a:r>
              <a:rPr smtClean="0"/>
              <a:t>类型</a:t>
            </a:r>
            <a:endParaRPr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从控制台输入张三同学的成绩，与李四的成绩（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分）比较，输出“张三的成绩比李四的成绩高吗</a:t>
            </a:r>
            <a:r>
              <a:rPr lang="en-US" altLang="zh-CN" dirty="0" smtClean="0"/>
              <a:t>?</a:t>
            </a:r>
            <a:r>
              <a:rPr lang="zh-CN" altLang="en-US" smtClean="0"/>
              <a:t>“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的判断结果</a:t>
            </a:r>
            <a:endParaRPr lang="zh-CN" altLang="en-US" dirty="0"/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85813" y="5345113"/>
            <a:ext cx="2808287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4953" name="AutoShape 9"/>
          <p:cNvSpPr>
            <a:spLocks noChangeArrowheads="1"/>
          </p:cNvSpPr>
          <p:nvPr/>
        </p:nvSpPr>
        <p:spPr bwMode="auto">
          <a:xfrm>
            <a:off x="3748088" y="3214688"/>
            <a:ext cx="4324350" cy="407987"/>
          </a:xfrm>
          <a:prstGeom prst="wedgeRoundRectCallout">
            <a:avLst>
              <a:gd name="adj1" fmla="val -409"/>
              <a:gd name="adj2" fmla="val 501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boolean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isBig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，存储比较结果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4954" name="AutoShape 10"/>
          <p:cNvSpPr>
            <a:spLocks noChangeArrowheads="1"/>
          </p:cNvSpPr>
          <p:nvPr/>
        </p:nvSpPr>
        <p:spPr bwMode="auto">
          <a:xfrm>
            <a:off x="4306909" y="5307029"/>
            <a:ext cx="3336925" cy="407987"/>
          </a:xfrm>
          <a:prstGeom prst="wedgeRoundRectCallout">
            <a:avLst>
              <a:gd name="adj1" fmla="val -487"/>
              <a:gd name="adj2" fmla="val -509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将比较结果保存在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isBig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71438" y="2371725"/>
            <a:ext cx="1000125" cy="414338"/>
            <a:chOff x="1000100" y="2528843"/>
            <a:chExt cx="1000132" cy="414475"/>
          </a:xfrm>
        </p:grpSpPr>
        <p:pic>
          <p:nvPicPr>
            <p:cNvPr id="4713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7115" name="组合 1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713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2843808" y="3357562"/>
            <a:ext cx="857256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3571868" y="5572140"/>
            <a:ext cx="78581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" name="图片 29" descr="boolean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27479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4"/>
          <p:cNvGrpSpPr/>
          <p:nvPr/>
        </p:nvGrpSpPr>
        <p:grpSpPr bwMode="auto">
          <a:xfrm>
            <a:off x="1928813" y="6357938"/>
            <a:ext cx="5214937" cy="428625"/>
            <a:chOff x="3143240" y="5143512"/>
            <a:chExt cx="5215010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64350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7130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401" y="5187962"/>
              <a:ext cx="4381561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boolean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变量描述信息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animBg="1"/>
      <p:bldP spid="594951" grpId="0" animBg="1"/>
      <p:bldP spid="594952" grpId="0" animBg="1"/>
      <p:bldP spid="594953" grpId="0" animBg="1"/>
      <p:bldP spid="5949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4225" y="2490788"/>
            <a:ext cx="7645400" cy="2152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运算符的优先级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GB" sz="2600" b="1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025" y="285750"/>
            <a:ext cx="2160588" cy="523875"/>
          </a:xfrm>
        </p:spPr>
        <p:txBody>
          <a:bodyPr/>
          <a:lstStyle/>
          <a:p>
            <a:pPr>
              <a:defRPr/>
            </a:pPr>
            <a:r>
              <a:rPr smtClean="0"/>
              <a:t>运算符小结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表达式</a:t>
            </a:r>
            <a:r>
              <a:rPr lang="en-US" altLang="zh-CN" dirty="0" smtClean="0"/>
              <a:t>(3+40%6)&gt;(9/2*3)</a:t>
            </a:r>
            <a:r>
              <a:rPr lang="zh-CN" altLang="en-US" dirty="0" smtClean="0"/>
              <a:t>的结果是什么？</a:t>
            </a:r>
            <a:endParaRPr lang="en-US" altLang="zh-CN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8134" name="组合 7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814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2" name="图示 11"/>
          <p:cNvGraphicFramePr/>
          <p:nvPr/>
        </p:nvGraphicFramePr>
        <p:xfrm>
          <a:off x="1403648" y="3261614"/>
          <a:ext cx="6597376" cy="259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43250" y="1857375"/>
            <a:ext cx="11430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false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 bwMode="auto">
          <a:xfrm>
            <a:off x="2286000" y="5607050"/>
            <a:ext cx="5143500" cy="1036638"/>
            <a:chOff x="2286000" y="5607050"/>
            <a:chExt cx="5143500" cy="1036638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286000" y="5786438"/>
              <a:ext cx="5143500" cy="857250"/>
            </a:xfrm>
            <a:prstGeom prst="roundRect">
              <a:avLst>
                <a:gd name="adj" fmla="val 115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lvl="1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当运算符比较多，无法确定运算符执行顺序时，可以使用小括号控制一下顺序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39" name="AutoShape 4"/>
            <p:cNvSpPr>
              <a:spLocks noChangeArrowheads="1"/>
            </p:cNvSpPr>
            <p:nvPr/>
          </p:nvSpPr>
          <p:spPr bwMode="gray">
            <a:xfrm>
              <a:off x="6804025" y="5607050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2" grpId="0">
        <p:bldAsOne/>
      </p:bldGraphic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5" y="285750"/>
            <a:ext cx="51069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实现购物结算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运算符（*、</a:t>
            </a:r>
            <a:r>
              <a:rPr lang="en-US" altLang="zh-CN" smtClean="0"/>
              <a:t>=</a:t>
            </a:r>
            <a:r>
              <a:rPr lang="zh-CN" altLang="en-US" smtClean="0"/>
              <a:t>）的使用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从控制台输出信息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用户可以享受购物</a:t>
            </a:r>
            <a:r>
              <a:rPr lang="en-US" altLang="zh-CN" smtClean="0"/>
              <a:t>8</a:t>
            </a:r>
            <a:r>
              <a:rPr lang="zh-CN" altLang="en-US" smtClean="0"/>
              <a:t>折的优惠，请计算实际消费金额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9157" name="组合 10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91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计算消费总额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3743325"/>
            <a:ext cx="32289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3143250" y="61436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4455109" y="5187962"/>
              <a:ext cx="115930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924300" y="285750"/>
            <a:ext cx="50403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实现购物结算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Pay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声明变量，存储信息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计算总金额</a:t>
            </a:r>
            <a:endParaRPr lang="en-US" altLang="zh-CN" dirty="0" smtClean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85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消费总额 </a:t>
            </a:r>
            <a:r>
              <a:rPr lang="en-US" altLang="zh-CN" sz="2600" b="1">
                <a:ea typeface="微软雅黑" panose="020B0503020204020204" pitchFamily="34" charset="-122"/>
              </a:rPr>
              <a:t>= </a:t>
            </a:r>
            <a:r>
              <a:rPr lang="zh-CN" altLang="en-US" sz="2600" b="1">
                <a:ea typeface="微软雅黑" panose="020B0503020204020204" pitchFamily="34" charset="-122"/>
              </a:rPr>
              <a:t>各商品的消费金额之和 * 折扣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71438" y="4038600"/>
            <a:ext cx="985837" cy="461963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01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071813" y="5929313"/>
            <a:ext cx="2786062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打印购物小票</a:t>
            </a:r>
            <a:endParaRPr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结算时打印购物小票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计算此次购物获得的会员积分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打印小票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25" y="2670175"/>
            <a:ext cx="4224338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06" name="组合 10"/>
          <p:cNvGrpSpPr/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12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071813" y="6215063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升级“我行我素购物管理系统”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实现购物结算，并打印购物小票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模拟商场幸运抽奖，计算会员卡各位数字之和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 smtClean="0"/>
              <a:t>根据商品折扣判断折扣价</a:t>
            </a:r>
            <a:endParaRPr lang="zh-CN" altLang="en-US" dirty="0"/>
          </a:p>
        </p:txBody>
      </p:sp>
      <p:pic>
        <p:nvPicPr>
          <p:cNvPr id="9" name="图片 8" descr="打印小票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25" y="2643188"/>
            <a:ext cx="3660775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打折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3429000"/>
            <a:ext cx="31575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计算消费总额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786063"/>
            <a:ext cx="287655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图2.10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63" y="2928938"/>
            <a:ext cx="380365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222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85750"/>
            <a:ext cx="52498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模拟幸运抽奖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算术运算符（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）的使用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类接收用户输入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关系运算符和</a:t>
            </a:r>
            <a:r>
              <a:rPr lang="en-US" dirty="0" err="1" smtClean="0"/>
              <a:t>boolean</a:t>
            </a:r>
            <a:r>
              <a:rPr lang="zh-CN" altLang="en-US" dirty="0" smtClean="0"/>
              <a:t>类型的用法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商场推出幸运抽奖活动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抽奖规则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顾客的四位会员卡号的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各位数字之和大于</a:t>
            </a:r>
            <a:r>
              <a:rPr lang="en-US" dirty="0" smtClean="0"/>
              <a:t>20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则为幸运顾客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3253" name="组合 10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326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53254" name="图片 19" descr="图2.10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3635375"/>
            <a:ext cx="37147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1500188" y="5929313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526547" y="5187962"/>
              <a:ext cx="115930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108450" y="285750"/>
            <a:ext cx="48561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模拟幸运抽奖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接收输入的会员卡号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分解并获得各位数字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计算各位数字之和</a:t>
            </a:r>
            <a:endParaRPr lang="en-US" altLang="zh-CN" dirty="0" smtClean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85813" y="3786188"/>
            <a:ext cx="7643812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34" charset="-122"/>
              </a:rPr>
              <a:t>分解并获得各位数字</a:t>
            </a:r>
            <a:endParaRPr lang="en-US" altLang="zh-CN" sz="2600" b="1" dirty="0"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400" b="1" dirty="0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34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86313" y="4254500"/>
            <a:ext cx="3786187" cy="15319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gewei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shiwei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baiwei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100 % 10;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qianwei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custNo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/ 1000;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71438" y="4181475"/>
            <a:ext cx="985837" cy="461963"/>
            <a:chOff x="3786182" y="3824735"/>
            <a:chExt cx="986585" cy="461521"/>
          </a:xfrm>
        </p:grpSpPr>
        <p:sp>
          <p:nvSpPr>
            <p:cNvPr id="26" name="TextBox 2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429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2714625" y="6072188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067175" y="285750"/>
            <a:ext cx="48974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判断折扣价格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关系运算符的使用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类型的使用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用户从键盘接收商品折扣，并判断商品享受此折扣后价格是否低于</a:t>
            </a:r>
            <a:r>
              <a:rPr lang="en-US" altLang="zh-CN" dirty="0" smtClean="0"/>
              <a:t>100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19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53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图片 12" descr="打折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3643313"/>
            <a:ext cx="3916363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3071813" y="6215063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39230" y="5187962"/>
              <a:ext cx="213393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技术顾问讲解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判断折扣价格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声明变量存储商品价格信息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从键盘接收折扣，并保存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计算商品享受折扣后的价格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输出商品折扣后价是否低于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比较运算的结果是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6325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5633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57163" y="3609975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633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2643188" y="5857875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0" y="285750"/>
            <a:ext cx="33131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734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735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735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735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735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2149475" y="1428736"/>
            <a:ext cx="6280177" cy="470898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数据类型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运算符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dirty="0" smtClean="0"/>
          </a:p>
          <a:p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Scanner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类提供的方法可以从键盘获取输入的信息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01" name="TextBox 15"/>
          <p:cNvSpPr txBox="1">
            <a:spLocks noChangeArrowheads="1"/>
          </p:cNvSpPr>
          <p:nvPr/>
        </p:nvSpPr>
        <p:spPr bwMode="auto">
          <a:xfrm>
            <a:off x="0" y="3386140"/>
            <a:ext cx="1819275" cy="40005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基本概念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02" name="AutoShape 3"/>
          <p:cNvSpPr/>
          <p:nvPr/>
        </p:nvSpPr>
        <p:spPr bwMode="auto">
          <a:xfrm>
            <a:off x="1836738" y="1544638"/>
            <a:ext cx="357187" cy="409417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357554" y="115251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71868" y="1152514"/>
            <a:ext cx="4357718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在程序运行过程中允许改变其值的量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变量名可以简单快速地找到它存储的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数据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3357554" y="2071678"/>
            <a:ext cx="142876" cy="207170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71868" y="2000241"/>
            <a:ext cx="4786346" cy="225908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用来区分不同的数据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不同类型的数据要分配不同大小的内存空间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常用的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数据类型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数据类型转换包括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自动类型转换和强制类型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转换</a:t>
            </a:r>
            <a:endParaRPr lang="en-US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5143504" y="2714620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294317" y="2571745"/>
            <a:ext cx="2027237" cy="135421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b="1" dirty="0" err="1" smtClean="0">
                <a:ea typeface="微软雅黑" panose="020B0503020204020204" pitchFamily="34" charset="-122"/>
                <a:cs typeface="Arial" panose="020B0604020202020204" pitchFamily="34" charset="0"/>
              </a:rPr>
              <a:t>nt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char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String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boolean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3357554" y="4429132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571868" y="4357694"/>
            <a:ext cx="4143404" cy="83099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赋值运算符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算术运算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符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 – 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、*、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关系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运算符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&gt;=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&lt;=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 ==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 !=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285750"/>
            <a:ext cx="96358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8063" y="285750"/>
            <a:ext cx="160655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掌握变量的概念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掌握常用数据类型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会使用赋值运算符、算术运算符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掌握</a:t>
            </a:r>
            <a:r>
              <a:rPr lang="en-US" altLang="zh-CN" smtClean="0"/>
              <a:t>boolean</a:t>
            </a:r>
            <a:r>
              <a:rPr lang="zh-CN" altLang="en-US" smtClean="0"/>
              <a:t>类型和关系运算符的使用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会进行数据类型转换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掌握键盘输入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43688" y="1928802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43688" y="1071563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43688" y="2500306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38" y="3143248"/>
            <a:ext cx="642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9" name="Rectangle 7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smtClean="0"/>
              <a:t>内存如何存放数据</a:t>
            </a:r>
            <a:endParaRPr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电脑使用内存来记忆计算时所使用的数据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内存如何存储数据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内存像旅馆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数据各式各样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根据数据的需求（即类型）为它申请一块合适的空间</a:t>
            </a:r>
            <a:endParaRPr lang="zh-CN" altLang="en-US" dirty="0" smtClean="0"/>
          </a:p>
          <a:p>
            <a:pPr lvl="3">
              <a:defRPr/>
            </a:pPr>
            <a:endParaRPr lang="zh-CN" altLang="en-US" dirty="0"/>
          </a:p>
        </p:txBody>
      </p:sp>
      <p:pic>
        <p:nvPicPr>
          <p:cNvPr id="484355" name="Picture 3" descr="20060426-000000010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650" y="2667000"/>
            <a:ext cx="22637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56" name="AutoShape 4"/>
          <p:cNvSpPr>
            <a:spLocks noChangeArrowheads="1"/>
          </p:cNvSpPr>
          <p:nvPr/>
        </p:nvSpPr>
        <p:spPr bwMode="gray">
          <a:xfrm>
            <a:off x="3563938" y="3081338"/>
            <a:ext cx="4864100" cy="776287"/>
          </a:xfrm>
          <a:prstGeom prst="wedgeRoundRectCallout">
            <a:avLst>
              <a:gd name="adj1" fmla="val -50294"/>
              <a:gd name="adj2" fmla="val 87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开房间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（单人间、双人间、总统套间）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2. 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入住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6" name="直接箭头连接符 5"/>
          <p:cNvCxnSpPr>
            <a:stCxn id="484355" idx="3"/>
            <a:endCxn id="484356" idx="1"/>
          </p:cNvCxnSpPr>
          <p:nvPr/>
        </p:nvCxnSpPr>
        <p:spPr>
          <a:xfrm flipV="1">
            <a:off x="3019425" y="3469437"/>
            <a:ext cx="544513" cy="46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4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4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785813" y="1274763"/>
            <a:ext cx="7929562" cy="1439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600" b="1" dirty="0">
                <a:ea typeface="微软雅黑" panose="020B0503020204020204" pitchFamily="34" charset="-122"/>
              </a:rPr>
              <a:t>在银行存1000元钱，银行一年的利息5%</a:t>
            </a:r>
            <a:r>
              <a:rPr lang="zh-CN" altLang="zh-CN" sz="2600" b="1" dirty="0" smtClean="0">
                <a:ea typeface="微软雅黑" panose="020B0503020204020204" pitchFamily="34" charset="-122"/>
              </a:rPr>
              <a:t>，一年</a:t>
            </a:r>
            <a:r>
              <a:rPr lang="zh-CN" altLang="zh-CN" sz="2600" b="1" dirty="0">
                <a:ea typeface="微软雅黑" panose="020B0503020204020204" pitchFamily="34" charset="-122"/>
              </a:rPr>
              <a:t>之后钱变成了多少？</a:t>
            </a:r>
            <a:endParaRPr lang="en-GB" altLang="zh-CN" sz="2600" b="1" dirty="0">
              <a:ea typeface="微软雅黑" panose="020B0503020204020204" pitchFamily="34" charset="-122"/>
            </a:endParaRPr>
          </a:p>
        </p:txBody>
      </p:sp>
      <p:sp>
        <p:nvSpPr>
          <p:cNvPr id="486402" name="AutoShape 2"/>
          <p:cNvSpPr>
            <a:spLocks noChangeArrowheads="1"/>
          </p:cNvSpPr>
          <p:nvPr/>
        </p:nvSpPr>
        <p:spPr bwMode="gray">
          <a:xfrm>
            <a:off x="6215063" y="3143250"/>
            <a:ext cx="156686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1000*(1+5%)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gray">
          <a:xfrm>
            <a:off x="6300788" y="2133600"/>
            <a:ext cx="127158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41375" y="2133600"/>
            <a:ext cx="3017838" cy="2008188"/>
            <a:chOff x="2842" y="889"/>
            <a:chExt cx="1445" cy="359"/>
          </a:xfrm>
        </p:grpSpPr>
        <p:sp>
          <p:nvSpPr>
            <p:cNvPr id="486405" name="AutoShape 5"/>
            <p:cNvSpPr>
              <a:spLocks noChangeArrowheads="1"/>
            </p:cNvSpPr>
            <p:nvPr/>
          </p:nvSpPr>
          <p:spPr bwMode="auto">
            <a:xfrm>
              <a:off x="2842" y="903"/>
              <a:ext cx="1445" cy="3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486406" name="AutoShape 6"/>
            <p:cNvSpPr>
              <a:spLocks noChangeArrowheads="1"/>
            </p:cNvSpPr>
            <p:nvPr/>
          </p:nvSpPr>
          <p:spPr bwMode="gray">
            <a:xfrm>
              <a:off x="3322" y="889"/>
              <a:ext cx="420" cy="7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内 存  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</p:grpSp>
      <p:sp>
        <p:nvSpPr>
          <p:cNvPr id="486407" name="Oval 7"/>
          <p:cNvSpPr>
            <a:spLocks noChangeArrowheads="1"/>
          </p:cNvSpPr>
          <p:nvPr/>
        </p:nvSpPr>
        <p:spPr bwMode="gray">
          <a:xfrm>
            <a:off x="2214563" y="2786063"/>
            <a:ext cx="1071562" cy="641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7239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5867400" y="2205038"/>
            <a:ext cx="2233613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1000</a:t>
            </a:r>
            <a:endParaRPr lang="en-US" altLang="zh-CN" b="1"/>
          </a:p>
        </p:txBody>
      </p:sp>
      <p:sp>
        <p:nvSpPr>
          <p:cNvPr id="486411" name="AutoShape 11"/>
          <p:cNvSpPr>
            <a:spLocks noChangeArrowheads="1"/>
          </p:cNvSpPr>
          <p:nvPr/>
        </p:nvSpPr>
        <p:spPr bwMode="auto">
          <a:xfrm>
            <a:off x="3851275" y="2205038"/>
            <a:ext cx="2260600" cy="776287"/>
          </a:xfrm>
          <a:prstGeom prst="wedgeRoundRectCallout">
            <a:avLst>
              <a:gd name="adj1" fmla="val -49863"/>
              <a:gd name="adj2" fmla="val 29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变量：一个数据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存储空间的表示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928688" y="3214688"/>
            <a:ext cx="1171575" cy="673100"/>
          </a:xfrm>
          <a:prstGeom prst="ellipse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98.76</a:t>
            </a:r>
            <a:endParaRPr lang="en-US" altLang="zh-CN" b="1"/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2051050" y="4221163"/>
            <a:ext cx="5618163" cy="407987"/>
          </a:xfrm>
          <a:prstGeom prst="wedgeRoundRectCallout">
            <a:avLst>
              <a:gd name="adj1" fmla="val -974"/>
              <a:gd name="adj2" fmla="val -505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不同数据存入具有不同内存地址的空间，相互独立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86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7380288" y="285750"/>
            <a:ext cx="1584325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</a:t>
            </a:r>
            <a:r>
              <a:rPr lang="en-US" altLang="zh-CN" smtClean="0"/>
              <a:t>2-1</a:t>
            </a:r>
            <a:endParaRPr lang="en-US" altLang="zh-CN" dirty="0"/>
          </a:p>
        </p:txBody>
      </p:sp>
      <p:sp>
        <p:nvSpPr>
          <p:cNvPr id="486420" name="AutoShape 20"/>
          <p:cNvSpPr>
            <a:spLocks noChangeArrowheads="1"/>
          </p:cNvSpPr>
          <p:nvPr/>
        </p:nvSpPr>
        <p:spPr bwMode="auto">
          <a:xfrm>
            <a:off x="1692275" y="5572125"/>
            <a:ext cx="6119813" cy="66516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已经将数据存入内存，但是： 怎么找到存入的数据？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1947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2" name="直接箭头连接符 21"/>
          <p:cNvCxnSpPr>
            <a:endCxn id="486411" idx="4"/>
          </p:cNvCxnSpPr>
          <p:nvPr/>
        </p:nvCxnSpPr>
        <p:spPr>
          <a:xfrm flipV="1">
            <a:off x="3286116" y="2616273"/>
            <a:ext cx="568255" cy="3126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86413" idx="5"/>
          </p:cNvCxnSpPr>
          <p:nvPr/>
        </p:nvCxnSpPr>
        <p:spPr>
          <a:xfrm rot="16200000" flipH="1">
            <a:off x="1823078" y="3894786"/>
            <a:ext cx="425602" cy="214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206625" y="2919413"/>
            <a:ext cx="1079500" cy="366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1050</a:t>
            </a:r>
            <a:endParaRPr lang="en-US" altLang="zh-CN" b="1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H="1" flipV="1">
            <a:off x="3286115" y="3143247"/>
            <a:ext cx="2941647" cy="21431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1" grpId="0"/>
      <p:bldP spid="486402" grpId="0" animBg="1"/>
      <p:bldP spid="486402" grpId="1" animBg="1"/>
      <p:bldP spid="486403" grpId="0" animBg="1"/>
      <p:bldP spid="486403" grpId="1" animBg="1"/>
      <p:bldP spid="486407" grpId="0" animBg="1"/>
      <p:bldP spid="486408" grpId="0"/>
      <p:bldP spid="486408" grpId="1"/>
      <p:bldP spid="486408" grpId="2"/>
      <p:bldP spid="486411" grpId="0" animBg="1"/>
      <p:bldP spid="486413" grpId="0" animBg="1"/>
      <p:bldP spid="486414" grpId="0" animBg="1"/>
      <p:bldP spid="48642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15" name="Rectangle 19"/>
          <p:cNvSpPr>
            <a:spLocks noGrp="1" noChangeArrowheads="1"/>
          </p:cNvSpPr>
          <p:nvPr>
            <p:ph type="title"/>
          </p:nvPr>
        </p:nvSpPr>
        <p:spPr>
          <a:xfrm>
            <a:off x="7419975" y="285750"/>
            <a:ext cx="1544638" cy="523875"/>
          </a:xfrm>
        </p:spPr>
        <p:txBody>
          <a:bodyPr/>
          <a:lstStyle/>
          <a:p>
            <a:pPr>
              <a:defRPr/>
            </a:pPr>
            <a:r>
              <a:rPr smtClean="0"/>
              <a:t>变量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内存地址不好记，怎么办？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通过内存中小房间的别名找到数据存储的位置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通过变量名可以简单快速地找到它存储的数据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0499" name="AutoShape 3"/>
          <p:cNvSpPr>
            <a:spLocks noChangeArrowheads="1"/>
          </p:cNvSpPr>
          <p:nvPr/>
        </p:nvSpPr>
        <p:spPr bwMode="gray">
          <a:xfrm>
            <a:off x="1116013" y="2349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房间       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gray">
          <a:xfrm>
            <a:off x="1116013" y="3068638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房间名字 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gray">
          <a:xfrm>
            <a:off x="1116013" y="3789363"/>
            <a:ext cx="2160587" cy="4333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房间类型   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502" name="AutoShape 6"/>
          <p:cNvSpPr>
            <a:spLocks noChangeArrowheads="1"/>
          </p:cNvSpPr>
          <p:nvPr/>
        </p:nvSpPr>
        <p:spPr bwMode="gray">
          <a:xfrm>
            <a:off x="1116013" y="4508500"/>
            <a:ext cx="2160587" cy="4333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入住的客人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503" name="AutoShape 7"/>
          <p:cNvSpPr>
            <a:spLocks noChangeArrowheads="1"/>
          </p:cNvSpPr>
          <p:nvPr/>
        </p:nvSpPr>
        <p:spPr bwMode="gray">
          <a:xfrm>
            <a:off x="5364163" y="2349500"/>
            <a:ext cx="203517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     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4" name="AutoShape 8"/>
          <p:cNvSpPr>
            <a:spLocks noChangeArrowheads="1"/>
          </p:cNvSpPr>
          <p:nvPr/>
        </p:nvSpPr>
        <p:spPr bwMode="gray">
          <a:xfrm>
            <a:off x="5364163" y="3068638"/>
            <a:ext cx="20097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变量名        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5" name="AutoShape 9"/>
          <p:cNvSpPr>
            <a:spLocks noChangeArrowheads="1"/>
          </p:cNvSpPr>
          <p:nvPr/>
        </p:nvSpPr>
        <p:spPr bwMode="gray">
          <a:xfrm>
            <a:off x="5364163" y="3789363"/>
            <a:ext cx="198596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640080" lvl="1" indent="-64008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变量类型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gray">
          <a:xfrm>
            <a:off x="5364163" y="4508500"/>
            <a:ext cx="205581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1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变量值         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7" name="AutoShape 11"/>
          <p:cNvSpPr/>
          <p:nvPr/>
        </p:nvSpPr>
        <p:spPr bwMode="auto">
          <a:xfrm>
            <a:off x="539750" y="3213100"/>
            <a:ext cx="360363" cy="1584325"/>
          </a:xfrm>
          <a:prstGeom prst="lef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8" name="AutoShape 12"/>
          <p:cNvSpPr/>
          <p:nvPr/>
        </p:nvSpPr>
        <p:spPr bwMode="auto">
          <a:xfrm>
            <a:off x="7667625" y="3201988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3614738" y="2571750"/>
            <a:ext cx="1385887" cy="3667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对应</a:t>
            </a:r>
            <a:endParaRPr lang="zh-CN" altLang="en-US" b="1"/>
          </a:p>
        </p:txBody>
      </p:sp>
      <p:cxnSp>
        <p:nvCxnSpPr>
          <p:cNvPr id="19" name="直接箭头连接符 18"/>
          <p:cNvCxnSpPr/>
          <p:nvPr/>
        </p:nvCxnSpPr>
        <p:spPr>
          <a:xfrm rot="10800000">
            <a:off x="3428992" y="257174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3428992" y="328612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3428993" y="400050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428993" y="4714884"/>
            <a:ext cx="164307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50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0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5" grpId="0" animBg="1"/>
      <p:bldP spid="490506" grpId="0" animBg="1"/>
      <p:bldP spid="490507" grpId="0" animBg="1"/>
      <p:bldP spid="490508" grpId="0" animBg="1"/>
      <p:bldP spid="490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Oval 2"/>
          <p:cNvSpPr>
            <a:spLocks noChangeArrowheads="1"/>
          </p:cNvSpPr>
          <p:nvPr/>
        </p:nvSpPr>
        <p:spPr bwMode="auto">
          <a:xfrm>
            <a:off x="85725" y="1422400"/>
            <a:ext cx="9058275" cy="5292725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47" name="Oval 3"/>
          <p:cNvSpPr>
            <a:spLocks noChangeArrowheads="1"/>
          </p:cNvSpPr>
          <p:nvPr/>
        </p:nvSpPr>
        <p:spPr bwMode="auto">
          <a:xfrm rot="497257">
            <a:off x="4265613" y="1979613"/>
            <a:ext cx="4583112" cy="2684462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276600" y="5213350"/>
            <a:ext cx="26352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数据属于不同类别</a:t>
            </a:r>
            <a:endParaRPr lang="zh-CN" altLang="en-US" sz="2400" b="1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795963" y="2774950"/>
            <a:ext cx="847725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 非洲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5065713" y="4038600"/>
            <a:ext cx="3662362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The quick brown fox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610225" y="5562600"/>
            <a:ext cx="977900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     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113213" y="1681163"/>
            <a:ext cx="8810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数据 </a:t>
            </a:r>
            <a:endParaRPr lang="zh-CN" altLang="en-US" sz="2400" b="1"/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5349875" y="4594225"/>
            <a:ext cx="11033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非数值</a:t>
            </a:r>
            <a:endParaRPr lang="zh-CN" altLang="en-US" sz="2400" b="1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 rot="-1007260">
            <a:off x="190500" y="2047875"/>
            <a:ext cx="4210050" cy="2690813"/>
          </a:xfrm>
          <a:prstGeom prst="ellipse">
            <a:avLst/>
          </a:prstGeom>
          <a:solidFill>
            <a:srgbClr val="E4FCE4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endParaRPr lang="zh-CN" altLang="en-US" b="1"/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2244725" y="460375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  <a:endParaRPr lang="zh-CN" altLang="en-US" sz="2400" b="1"/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 rot="-1872031">
            <a:off x="354013" y="2794000"/>
            <a:ext cx="1939925" cy="1906588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 rot="5400000">
            <a:off x="2074069" y="2197894"/>
            <a:ext cx="2209800" cy="1928812"/>
          </a:xfrm>
          <a:prstGeom prst="ellipse">
            <a:avLst/>
          </a:prstGeom>
          <a:solidFill>
            <a:srgbClr val="FFDDDD">
              <a:alpha val="10196"/>
            </a:srgbClr>
          </a:solidFill>
          <a:ln w="19050" algn="ctr">
            <a:solidFill>
              <a:srgbClr val="C0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950913" y="414655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整型</a:t>
            </a:r>
            <a:endParaRPr lang="zh-CN" altLang="en-US" sz="2400" b="1" dirty="0"/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3214678" y="4214818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  <a:endParaRPr lang="zh-CN" altLang="en-US" sz="2400" b="1" dirty="0"/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200400" y="5105400"/>
            <a:ext cx="147161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9002.12</a:t>
            </a:r>
            <a:endParaRPr lang="en-US" altLang="zh-CN" b="1"/>
          </a:p>
        </p:txBody>
      </p:sp>
      <p:sp>
        <p:nvSpPr>
          <p:cNvPr id="492561" name="AutoShape 17"/>
          <p:cNvSpPr>
            <a:spLocks noChangeArrowheads="1"/>
          </p:cNvSpPr>
          <p:nvPr/>
        </p:nvSpPr>
        <p:spPr bwMode="auto">
          <a:xfrm>
            <a:off x="5243513" y="4800600"/>
            <a:ext cx="741362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999</a:t>
            </a:r>
            <a:endParaRPr lang="en-US" altLang="zh-CN" b="1"/>
          </a:p>
        </p:txBody>
      </p:sp>
      <p:sp>
        <p:nvSpPr>
          <p:cNvPr id="492562" name="AutoShape 18"/>
          <p:cNvSpPr>
            <a:spLocks noChangeArrowheads="1"/>
          </p:cNvSpPr>
          <p:nvPr/>
        </p:nvSpPr>
        <p:spPr bwMode="auto">
          <a:xfrm>
            <a:off x="2901950" y="3581400"/>
            <a:ext cx="1836738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9/12/2003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63" name="AutoShape 19"/>
          <p:cNvSpPr>
            <a:spLocks noChangeArrowheads="1"/>
          </p:cNvSpPr>
          <p:nvPr/>
        </p:nvSpPr>
        <p:spPr bwMode="auto">
          <a:xfrm>
            <a:off x="2855913" y="2895600"/>
            <a:ext cx="1106487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2.175</a:t>
            </a:r>
            <a:endParaRPr lang="en-US" altLang="zh-CN" b="1"/>
          </a:p>
        </p:txBody>
      </p:sp>
      <p:sp>
        <p:nvSpPr>
          <p:cNvPr id="492564" name="AutoShape 20"/>
          <p:cNvSpPr>
            <a:spLocks noChangeArrowheads="1"/>
          </p:cNvSpPr>
          <p:nvPr/>
        </p:nvSpPr>
        <p:spPr bwMode="auto">
          <a:xfrm>
            <a:off x="850900" y="3495675"/>
            <a:ext cx="741363" cy="466725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70C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/>
              <a:t>123</a:t>
            </a:r>
            <a:endParaRPr lang="en-US" altLang="zh-CN" b="1"/>
          </a:p>
        </p:txBody>
      </p:sp>
      <p:sp>
        <p:nvSpPr>
          <p:cNvPr id="492565" name="AutoShape 21"/>
          <p:cNvSpPr>
            <a:spLocks noChangeArrowheads="1"/>
          </p:cNvSpPr>
          <p:nvPr/>
        </p:nvSpPr>
        <p:spPr bwMode="auto">
          <a:xfrm>
            <a:off x="2308225" y="4289425"/>
            <a:ext cx="823913" cy="466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陈扬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66" name="Oval 22"/>
          <p:cNvSpPr>
            <a:spLocks noChangeArrowheads="1"/>
          </p:cNvSpPr>
          <p:nvPr/>
        </p:nvSpPr>
        <p:spPr bwMode="auto">
          <a:xfrm>
            <a:off x="34924" y="1428736"/>
            <a:ext cx="9109076" cy="5256213"/>
          </a:xfrm>
          <a:prstGeom prst="ellipse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2567" name="Line 23"/>
          <p:cNvSpPr>
            <a:spLocks noChangeShapeType="1"/>
          </p:cNvSpPr>
          <p:nvPr/>
        </p:nvSpPr>
        <p:spPr bwMode="auto">
          <a:xfrm>
            <a:off x="61928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8" name="Line 24"/>
          <p:cNvSpPr>
            <a:spLocks noChangeShapeType="1"/>
          </p:cNvSpPr>
          <p:nvPr/>
        </p:nvSpPr>
        <p:spPr bwMode="auto">
          <a:xfrm>
            <a:off x="1925638" y="2971800"/>
            <a:ext cx="0" cy="304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69" name="Line 25"/>
          <p:cNvSpPr>
            <a:spLocks noChangeShapeType="1"/>
          </p:cNvSpPr>
          <p:nvPr/>
        </p:nvSpPr>
        <p:spPr bwMode="auto">
          <a:xfrm>
            <a:off x="100010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0" name="Line 26"/>
          <p:cNvSpPr>
            <a:spLocks noChangeShapeType="1"/>
          </p:cNvSpPr>
          <p:nvPr/>
        </p:nvSpPr>
        <p:spPr bwMode="auto">
          <a:xfrm>
            <a:off x="1071538" y="4643446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1" name="Line 27"/>
          <p:cNvSpPr>
            <a:spLocks noChangeShapeType="1"/>
          </p:cNvSpPr>
          <p:nvPr/>
        </p:nvSpPr>
        <p:spPr bwMode="auto">
          <a:xfrm>
            <a:off x="100010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>
            <a:off x="1066800" y="4175125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3" name="Line 29"/>
          <p:cNvSpPr>
            <a:spLocks noChangeShapeType="1"/>
          </p:cNvSpPr>
          <p:nvPr/>
        </p:nvSpPr>
        <p:spPr bwMode="auto">
          <a:xfrm>
            <a:off x="3962400" y="4643446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4" name="Line 30"/>
          <p:cNvSpPr>
            <a:spLocks noChangeShapeType="1"/>
          </p:cNvSpPr>
          <p:nvPr/>
        </p:nvSpPr>
        <p:spPr bwMode="auto">
          <a:xfrm>
            <a:off x="3857620" y="4242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5" name="Line 31"/>
          <p:cNvSpPr>
            <a:spLocks noChangeShapeType="1"/>
          </p:cNvSpPr>
          <p:nvPr/>
        </p:nvSpPr>
        <p:spPr bwMode="auto">
          <a:xfrm>
            <a:off x="3962400" y="4151313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6" name="Line 32"/>
          <p:cNvSpPr>
            <a:spLocks noChangeShapeType="1"/>
          </p:cNvSpPr>
          <p:nvPr/>
        </p:nvSpPr>
        <p:spPr bwMode="auto">
          <a:xfrm>
            <a:off x="6188075" y="297656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77" name="Line 33"/>
          <p:cNvSpPr>
            <a:spLocks noChangeShapeType="1"/>
          </p:cNvSpPr>
          <p:nvPr/>
        </p:nvSpPr>
        <p:spPr bwMode="auto">
          <a:xfrm>
            <a:off x="6272226" y="3714752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78" name="Text Box 34"/>
          <p:cNvSpPr txBox="1">
            <a:spLocks noChangeArrowheads="1"/>
          </p:cNvSpPr>
          <p:nvPr/>
        </p:nvSpPr>
        <p:spPr bwMode="auto">
          <a:xfrm>
            <a:off x="6732588" y="2997200"/>
            <a:ext cx="828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char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92579" name="Line 35"/>
          <p:cNvSpPr>
            <a:spLocks noChangeShapeType="1"/>
          </p:cNvSpPr>
          <p:nvPr/>
        </p:nvSpPr>
        <p:spPr bwMode="auto">
          <a:xfrm>
            <a:off x="1928794" y="2357430"/>
            <a:ext cx="4267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>
            <a:off x="3986213" y="1905000"/>
            <a:ext cx="0" cy="4572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5643570" y="2643182"/>
            <a:ext cx="1027112" cy="382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非数值</a:t>
            </a:r>
            <a:endParaRPr lang="zh-CN" altLang="en-US" sz="2400" b="1" dirty="0"/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2052638" y="2546350"/>
            <a:ext cx="796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数值</a:t>
            </a:r>
            <a:endParaRPr lang="zh-CN" altLang="en-US" sz="2400" b="1"/>
          </a:p>
        </p:txBody>
      </p:sp>
      <p:sp>
        <p:nvSpPr>
          <p:cNvPr id="492583" name="Line 39"/>
          <p:cNvSpPr>
            <a:spLocks noChangeShapeType="1"/>
          </p:cNvSpPr>
          <p:nvPr/>
        </p:nvSpPr>
        <p:spPr bwMode="auto">
          <a:xfrm>
            <a:off x="1000100" y="3000372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4" name="Text Box 40"/>
          <p:cNvSpPr txBox="1">
            <a:spLocks noChangeArrowheads="1"/>
          </p:cNvSpPr>
          <p:nvPr/>
        </p:nvSpPr>
        <p:spPr bwMode="auto">
          <a:xfrm>
            <a:off x="650875" y="3286124"/>
            <a:ext cx="849313" cy="325438"/>
          </a:xfrm>
          <a:prstGeom prst="rect">
            <a:avLst/>
          </a:prstGeom>
          <a:noFill/>
          <a:ln w="9525" algn="ctr">
            <a:noFill/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400" b="1" dirty="0"/>
              <a:t>整型</a:t>
            </a:r>
            <a:endParaRPr lang="zh-CN" altLang="en-US" sz="2400" b="1" dirty="0"/>
          </a:p>
        </p:txBody>
      </p:sp>
      <p:sp>
        <p:nvSpPr>
          <p:cNvPr id="492585" name="Line 41"/>
          <p:cNvSpPr>
            <a:spLocks noChangeShapeType="1"/>
          </p:cNvSpPr>
          <p:nvPr/>
        </p:nvSpPr>
        <p:spPr bwMode="auto">
          <a:xfrm>
            <a:off x="3870320" y="3000372"/>
            <a:ext cx="0" cy="2286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86" name="Line 42"/>
          <p:cNvSpPr>
            <a:spLocks noChangeShapeType="1"/>
          </p:cNvSpPr>
          <p:nvPr/>
        </p:nvSpPr>
        <p:spPr bwMode="auto">
          <a:xfrm>
            <a:off x="1000100" y="2987675"/>
            <a:ext cx="2895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7" name="Line 43"/>
          <p:cNvSpPr>
            <a:spLocks noChangeShapeType="1"/>
          </p:cNvSpPr>
          <p:nvPr/>
        </p:nvSpPr>
        <p:spPr bwMode="auto">
          <a:xfrm>
            <a:off x="1925638" y="2362200"/>
            <a:ext cx="0" cy="2286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88" name="Text Box 44"/>
          <p:cNvSpPr txBox="1">
            <a:spLocks noChangeArrowheads="1"/>
          </p:cNvSpPr>
          <p:nvPr/>
        </p:nvSpPr>
        <p:spPr bwMode="auto">
          <a:xfrm>
            <a:off x="1336675" y="4025900"/>
            <a:ext cx="555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89" name="Text Box 45"/>
          <p:cNvSpPr txBox="1">
            <a:spLocks noChangeArrowheads="1"/>
          </p:cNvSpPr>
          <p:nvPr/>
        </p:nvSpPr>
        <p:spPr bwMode="auto">
          <a:xfrm>
            <a:off x="1330325" y="4411663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92590" name="Text Box 46"/>
          <p:cNvSpPr txBox="1">
            <a:spLocks noChangeArrowheads="1"/>
          </p:cNvSpPr>
          <p:nvPr/>
        </p:nvSpPr>
        <p:spPr bwMode="auto">
          <a:xfrm>
            <a:off x="4192588" y="4394200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4183063" y="4013200"/>
            <a:ext cx="1031875" cy="415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double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92592" name="Line 48"/>
          <p:cNvSpPr>
            <a:spLocks noChangeShapeType="1"/>
          </p:cNvSpPr>
          <p:nvPr/>
        </p:nvSpPr>
        <p:spPr bwMode="auto">
          <a:xfrm>
            <a:off x="3857620" y="3861048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3" name="Text Box 49"/>
          <p:cNvSpPr txBox="1">
            <a:spLocks noChangeArrowheads="1"/>
          </p:cNvSpPr>
          <p:nvPr/>
        </p:nvSpPr>
        <p:spPr bwMode="auto">
          <a:xfrm>
            <a:off x="3286116" y="3257552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非整型</a:t>
            </a:r>
            <a:endParaRPr lang="zh-CN" altLang="en-US" sz="2400" b="1" dirty="0"/>
          </a:p>
        </p:txBody>
      </p:sp>
      <p:sp>
        <p:nvSpPr>
          <p:cNvPr id="492594" name="Line 50"/>
          <p:cNvSpPr>
            <a:spLocks noChangeShapeType="1"/>
          </p:cNvSpPr>
          <p:nvPr/>
        </p:nvSpPr>
        <p:spPr bwMode="auto">
          <a:xfrm>
            <a:off x="6188075" y="3333752"/>
            <a:ext cx="0" cy="3810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2595" name="Line 51"/>
          <p:cNvSpPr>
            <a:spLocks noChangeShapeType="1"/>
          </p:cNvSpPr>
          <p:nvPr/>
        </p:nvSpPr>
        <p:spPr bwMode="auto">
          <a:xfrm>
            <a:off x="6286512" y="3214686"/>
            <a:ext cx="2286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6732588" y="3382963"/>
            <a:ext cx="1063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String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1749425" y="1484313"/>
            <a:ext cx="5526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                        数据类型                         </a:t>
            </a:r>
            <a:endParaRPr lang="zh-CN" altLang="en-US" sz="2400" b="1"/>
          </a:p>
        </p:txBody>
      </p:sp>
      <p:sp>
        <p:nvSpPr>
          <p:cNvPr id="492599" name="Rectangle 55"/>
          <p:cNvSpPr>
            <a:spLocks noGrp="1" noChangeArrowheads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dirty="0" smtClean="0"/>
              <a:t>常用数据类型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35F12-52FC-45A8-B539-88DCF394FD7F}" type="slidenum">
              <a:rPr lang="zh-CN" altLang="en-US" smtClean="0"/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6" dur="2000" fill="hold"/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0" dur="2000" fill="hold"/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2" dur="20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9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48" grpId="0"/>
      <p:bldP spid="492549" grpId="0" animBg="1"/>
      <p:bldP spid="492550" grpId="0" animBg="1"/>
      <p:bldP spid="492551" grpId="0" animBg="1"/>
      <p:bldP spid="492553" grpId="0"/>
      <p:bldP spid="492554" grpId="0" animBg="1"/>
      <p:bldP spid="492555" grpId="0"/>
      <p:bldP spid="492556" grpId="0" animBg="1"/>
      <p:bldP spid="492557" grpId="0" animBg="1"/>
      <p:bldP spid="492558" grpId="0"/>
      <p:bldP spid="492559" grpId="0"/>
      <p:bldP spid="492560" grpId="0" animBg="1"/>
      <p:bldP spid="492561" grpId="0" animBg="1"/>
      <p:bldP spid="492562" grpId="0" animBg="1"/>
      <p:bldP spid="492563" grpId="0" animBg="1"/>
      <p:bldP spid="492564" grpId="0" animBg="1"/>
      <p:bldP spid="492565" grpId="0" animBg="1"/>
      <p:bldP spid="492566" grpId="0" animBg="1"/>
      <p:bldP spid="492578" grpId="0"/>
      <p:bldP spid="492581" grpId="0"/>
      <p:bldP spid="492582" grpId="0"/>
      <p:bldP spid="492584" grpId="0"/>
      <p:bldP spid="492588" grpId="0"/>
      <p:bldP spid="492589" grpId="0"/>
      <p:bldP spid="492590" grpId="0"/>
      <p:bldP spid="492591" grpId="0"/>
      <p:bldP spid="492593" grpId="0"/>
      <p:bldP spid="492596" grpId="0"/>
      <p:bldP spid="492598" grpId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8304</Words>
  <Application>WPS 演示</Application>
  <PresentationFormat>全屏显示(4:3)</PresentationFormat>
  <Paragraphs>1097</Paragraphs>
  <Slides>47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新宋体</vt:lpstr>
      <vt:lpstr>Arial Unicode MS</vt:lpstr>
      <vt:lpstr>模板</vt:lpstr>
      <vt:lpstr>PowerPoint 演示文稿</vt:lpstr>
      <vt:lpstr>预习检查</vt:lpstr>
      <vt:lpstr>回顾与作业点评</vt:lpstr>
      <vt:lpstr>本章任务</vt:lpstr>
      <vt:lpstr>本章目标</vt:lpstr>
      <vt:lpstr>内存如何存放数据</vt:lpstr>
      <vt:lpstr>变量2-1</vt:lpstr>
      <vt:lpstr>变量2-2</vt:lpstr>
      <vt:lpstr>Java常用数据类型</vt:lpstr>
      <vt:lpstr>数据类型说明</vt:lpstr>
      <vt:lpstr>变量声明及使用2-1</vt:lpstr>
      <vt:lpstr>变量声明及使用2-2</vt:lpstr>
      <vt:lpstr>常量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赋值运算符2-1</vt:lpstr>
      <vt:lpstr>赋值运算符2-2</vt:lpstr>
      <vt:lpstr>算术运算符3-1</vt:lpstr>
      <vt:lpstr>算术运算符3-2</vt:lpstr>
      <vt:lpstr>算术运算符3-3</vt:lpstr>
      <vt:lpstr>小结</vt:lpstr>
      <vt:lpstr>自动类型转换举例</vt:lpstr>
      <vt:lpstr>自动类型转换规则</vt:lpstr>
      <vt:lpstr>常见错误</vt:lpstr>
      <vt:lpstr>强制类型转换</vt:lpstr>
      <vt:lpstr>小结</vt:lpstr>
      <vt:lpstr>为什么使用关系运算符</vt:lpstr>
      <vt:lpstr>什么是关系运算符</vt:lpstr>
      <vt:lpstr>为什么需要boolean类型</vt:lpstr>
      <vt:lpstr>如何使用boolean类型</vt:lpstr>
      <vt:lpstr>运算符小结</vt:lpstr>
      <vt:lpstr>学员操作—实现购物结算2-1</vt:lpstr>
      <vt:lpstr>学员操作—实现购物结算2-2</vt:lpstr>
      <vt:lpstr>学员操作—打印购物小票</vt:lpstr>
      <vt:lpstr>共性问题集中讲解</vt:lpstr>
      <vt:lpstr>学员操作—模拟幸运抽奖2-1</vt:lpstr>
      <vt:lpstr>学员操作—模拟幸运抽奖2-2</vt:lpstr>
      <vt:lpstr>学员操作—判断折扣价格2-1</vt:lpstr>
      <vt:lpstr>学员操作—判断折扣价格2-2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995</cp:revision>
  <dcterms:created xsi:type="dcterms:W3CDTF">2006-03-08T06:55:00Z</dcterms:created>
  <dcterms:modified xsi:type="dcterms:W3CDTF">2020-10-12T05:35:17Z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