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37"/>
  </p:handoutMasterIdLst>
  <p:sldIdLst>
    <p:sldId id="589" r:id="rId3"/>
    <p:sldId id="584" r:id="rId4"/>
    <p:sldId id="550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82" r:id="rId21"/>
    <p:sldId id="567" r:id="rId22"/>
    <p:sldId id="568" r:id="rId23"/>
    <p:sldId id="569" r:id="rId24"/>
    <p:sldId id="570" r:id="rId25"/>
    <p:sldId id="571" r:id="rId26"/>
    <p:sldId id="572" r:id="rId27"/>
    <p:sldId id="573" r:id="rId28"/>
    <p:sldId id="574" r:id="rId29"/>
    <p:sldId id="575" r:id="rId30"/>
    <p:sldId id="576" r:id="rId31"/>
    <p:sldId id="577" r:id="rId32"/>
    <p:sldId id="578" r:id="rId33"/>
    <p:sldId id="583" r:id="rId34"/>
    <p:sldId id="585" r:id="rId35"/>
    <p:sldId id="587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85" autoAdjust="0"/>
    <p:restoredTop sz="92697" autoAdjust="0"/>
  </p:normalViewPr>
  <p:slideViewPr>
    <p:cSldViewPr>
      <p:cViewPr varScale="1">
        <p:scale>
          <a:sx n="82" d="100"/>
          <a:sy n="82" d="100"/>
        </p:scale>
        <p:origin x="-1146" y="-90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62BA66B8-02DB-4F59-A5BB-EC3A934ECB9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E0C7E269-3883-4D29-B377-F69141D129F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2F08BD-F943-482A-9A8A-BCC0D1D4450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ED5087-57B9-4AC1-8F66-A4C107C54FDC}" type="slidenum">
              <a:rPr lang="zh-CN" altLang="en-US"/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CE88C4-1C17-417D-B99E-858262B70C21}" type="slidenum">
              <a:rPr lang="zh-CN" altLang="en-US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3958AD-CDBD-456E-9294-82EB9FE70E2C}" type="slidenum">
              <a:rPr lang="zh-CN" altLang="en-US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\01 </a:t>
            </a:r>
            <a:r>
              <a:rPr lang="zh-CN" altLang="en-US" dirty="0" smtClean="0"/>
              <a:t>教学演示案例</a:t>
            </a:r>
            <a:r>
              <a:rPr lang="en-US" altLang="zh-CN" dirty="0" smtClean="0"/>
              <a:t>\</a:t>
            </a:r>
            <a:r>
              <a:rPr lang="zh-CN" altLang="en-US" dirty="0" smtClean="0"/>
              <a:t>现场编程</a:t>
            </a:r>
            <a:r>
              <a:rPr lang="en-US" altLang="zh-CN" dirty="0" smtClean="0"/>
              <a:t>\Ticket.java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技术顾问引导学员先对问题进行分析，然后让学员在白板上画出流程图，再进行编码实现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s1</a:t>
            </a:r>
            <a:r>
              <a:rPr lang="zh-CN" altLang="en-US" dirty="0" smtClean="0"/>
              <a:t>学员来说，技术顾问要重视引导分析问题、解决问题的过程，使其逐步培养独立解决问题的习惯和能力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96F34F-67FB-4159-BC3F-F80D84F8BDC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教学指导：将语法和流程图对照着讲解多重</a:t>
            </a:r>
            <a:r>
              <a:rPr lang="en-US" altLang="zh-CN" smtClean="0"/>
              <a:t>if</a:t>
            </a:r>
            <a:r>
              <a:rPr lang="zh-CN" altLang="en-US" smtClean="0"/>
              <a:t>选择结构的执行过程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B7170A-287F-43A7-95A9-1A309796170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E5929F-312F-4EDC-8E7D-56524858844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65FA44-A0E8-47EC-8278-F278E9739A8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教学指导：演示时注意讲解如果</a:t>
            </a:r>
            <a:r>
              <a:rPr lang="en-US" altLang="zh-CN" smtClean="0"/>
              <a:t>else if</a:t>
            </a:r>
            <a:r>
              <a:rPr lang="zh-CN" altLang="en-US" smtClean="0"/>
              <a:t>的顺序被调整，会怎样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D9CD6-1AA6-4BAE-9AEC-B2FF541F170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646DB9-B987-4D36-910F-DFAE4E16FA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教学指导：将语法和流程图对照着讲解嵌套</a:t>
            </a:r>
            <a:r>
              <a:rPr lang="en-US" altLang="zh-CN" smtClean="0"/>
              <a:t>if</a:t>
            </a:r>
            <a:r>
              <a:rPr lang="zh-CN" altLang="en-US" smtClean="0"/>
              <a:t>选择结构的执行过程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219CF5-604C-44E9-8D9F-B926ECF2EA3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D16AC5-7617-4985-8D33-D6689B8C2991}" type="slidenum">
              <a:rPr lang="zh-CN" altLang="en-US"/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回顾：上次课的教学内容和学员已学过的相关技术内容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C53F6-1559-479E-9134-FBD72131BA4F}" type="slidenum">
              <a:rPr lang="zh-CN" altLang="en-US"/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教学指导：技术顾问讲解</a:t>
            </a:r>
            <a:r>
              <a:rPr lang="en-US" altLang="zh-CN" dirty="0" smtClean="0"/>
              <a:t>if</a:t>
            </a:r>
            <a:r>
              <a:rPr lang="zh-CN" altLang="en-US" dirty="0" smtClean="0"/>
              <a:t>结构书写规范时，为方便学员理解，要结合上面的代码来讲解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32019D-F898-4F75-91C5-4444DBAB34C0}" type="slidenum">
              <a:rPr lang="zh-CN" altLang="en-US"/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\01 </a:t>
            </a:r>
            <a:r>
              <a:rPr lang="zh-CN" altLang="en-US" dirty="0" smtClean="0"/>
              <a:t>教学演示案例</a:t>
            </a:r>
            <a:r>
              <a:rPr lang="en-US" altLang="zh-CN" dirty="0" smtClean="0"/>
              <a:t>\</a:t>
            </a:r>
            <a:r>
              <a:rPr lang="zh-CN" altLang="en-US" dirty="0" smtClean="0"/>
              <a:t>现场编程</a:t>
            </a:r>
            <a:r>
              <a:rPr lang="en-US" altLang="zh-CN" dirty="0" smtClean="0"/>
              <a:t>\ScoreTest.java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教学指导：现场编程时，技术顾问设置一个课堂陷阱，变换各个条件的顺序后，看输出什么，让学员深入理解多重</a:t>
            </a:r>
            <a:r>
              <a:rPr lang="en-US" altLang="zh-CN" dirty="0" smtClean="0"/>
              <a:t>if</a:t>
            </a:r>
            <a:r>
              <a:rPr lang="zh-CN" altLang="en-US" dirty="0" smtClean="0"/>
              <a:t>的执行过程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0F90E6-8A44-4EFA-90E2-402BAFB9B40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A4E5A8-7D1E-4E06-A90F-116C6F20B0D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F31AB2-5C32-41DD-9745-62781477E47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预习作业测试题用于下次上课前进行全班同学集中测试。因此技术顾问要在本次课布置下去。布置预习测试题的目的是要求学员进行预习，保障下次学员学习质量。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不少于</a:t>
            </a:r>
            <a:r>
              <a:rPr lang="en-US" altLang="zh-CN" dirty="0" smtClean="0"/>
              <a:t>4</a:t>
            </a:r>
            <a:r>
              <a:rPr lang="zh-CN" altLang="en-US" dirty="0" smtClean="0"/>
              <a:t>道题，其中至少包含一道简述题，主要了解学员对重要知识点的理解程度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46C9F9-9EE1-49C2-AFC8-4FB713669A0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BE4CCE-5F1A-4814-B8F5-83C6607B6AE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89B492-1E8A-455E-986A-32A080FC90F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04F286-7568-4BCC-8799-73C0C4B8F46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19D938-2B5E-49B9-8981-4B16C15A8D65}" type="slidenum">
              <a:rPr lang="zh-CN" altLang="en-US"/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61BC04-8982-4B02-9164-736CBA87DE59}" type="slidenum">
              <a:rPr lang="zh-CN" altLang="en-US"/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 smtClean="0"/>
          </a:p>
          <a:p>
            <a:pPr marL="228600" indent="-228600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B7C831-A532-47E3-BC09-F25211A0E14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286E57-4EC9-4D9F-8BAA-B910688E91CE}" type="slidenum">
              <a:rPr lang="zh-CN" altLang="en-US"/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1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600"/>
              </a:lnSpc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ACCP8.0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职业教育研究院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北京阿博泰克北大青鸟信息技术有限公司</a:t>
            </a:r>
            <a:endParaRPr lang="zh-CN" altLang="en-US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3"/>
          <p:cNvGrpSpPr/>
          <p:nvPr userDrawn="1"/>
        </p:nvGrpSpPr>
        <p:grpSpPr bwMode="auto">
          <a:xfrm>
            <a:off x="7715250" y="1747838"/>
            <a:ext cx="576263" cy="677862"/>
            <a:chOff x="7786710" y="1500174"/>
            <a:chExt cx="576891" cy="677108"/>
          </a:xfrm>
        </p:grpSpPr>
        <p:sp>
          <p:nvSpPr>
            <p:cNvPr id="8" name="圆角矩形 7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14"/>
            <p:cNvGrpSpPr/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0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4B079-B30A-41B0-8D7F-5899B3F5E41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4C46E-436B-4C57-A813-C6DA84B16621}" type="slidenum">
              <a:rPr lang="zh-CN" altLang="en-US" smtClean="0"/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25CD7-54D4-4FB9-B444-E299480DCD05}" type="slidenum">
              <a:rPr lang="zh-CN" altLang="en-US" smtClean="0"/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F4AB3-81A1-45DF-A1F2-B702926EDB79}" type="slidenum">
              <a:rPr lang="zh-CN" altLang="en-US" smtClean="0"/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9E928-1C2A-4B86-9968-4DD55D1F1F1F}" type="slidenum">
              <a:rPr lang="zh-CN" altLang="en-US" smtClean="0"/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265C5-9F9A-48F2-8983-A5807C726135}" type="slidenum">
              <a:rPr lang="zh-CN" altLang="en-US" smtClean="0"/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A79FB-425D-4270-A562-DBE022BDE44A}" type="slidenum">
              <a:rPr lang="zh-CN" altLang="en-US" smtClean="0"/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5DA4C-319B-4961-B869-6D0BB3B5D0C1}" type="slidenum">
              <a:rPr lang="zh-CN" altLang="en-US" smtClean="0"/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CAD1C-57D0-42BA-BC10-15FE164A7488}" type="slidenum">
              <a:rPr lang="zh-CN" altLang="en-US" smtClean="0"/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2A3F1-2272-4289-B0F0-6BA59E042D66}" type="slidenum">
              <a:rPr lang="zh-CN" altLang="en-US" smtClean="0"/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0C26D98A-0B41-4EB7-AEF5-AEF2FD4BA25E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  <p:pic>
        <p:nvPicPr>
          <p:cNvPr id="7" name="Picture 2" descr="\\prdsoftlab\Softlab\033\小标-05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10144" y="6442139"/>
            <a:ext cx="871531" cy="34815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9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16.png"/><Relationship Id="rId2" Type="http://schemas.openxmlformats.org/officeDocument/2006/relationships/image" Target="../media/image30.w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32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3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755576" y="2060848"/>
            <a:ext cx="7772400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第三</a:t>
            </a: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章  选择结构（一）</a:t>
            </a:r>
            <a:b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</a:br>
            <a:endParaRPr lang="zh-CN" altLang="en-US" sz="44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0" y="285750"/>
            <a:ext cx="54721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使用复杂条件下的</a:t>
            </a:r>
            <a:r>
              <a:rPr lang="en-US" altLang="zh-CN" dirty="0" smtClean="0"/>
              <a:t>if</a:t>
            </a:r>
            <a:r>
              <a:rPr dirty="0" smtClean="0"/>
              <a:t>选择结构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/>
              <a:t>使用复杂条件的</a:t>
            </a:r>
            <a:r>
              <a:rPr lang="en-US" altLang="zh-CN" sz="2400" dirty="0" smtClean="0"/>
              <a:t>if</a:t>
            </a:r>
            <a:r>
              <a:rPr lang="zh-CN" altLang="en-US" sz="2400" dirty="0"/>
              <a:t>选择结构</a:t>
            </a:r>
            <a:r>
              <a:rPr lang="zh-CN" altLang="en-US" sz="2400" dirty="0" smtClean="0"/>
              <a:t>解决老师奖励张浩的问题</a:t>
            </a:r>
            <a:endParaRPr lang="en-US" altLang="zh-CN" sz="240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78565" name="AutoShape 5"/>
          <p:cNvSpPr>
            <a:spLocks noChangeArrowheads="1"/>
          </p:cNvSpPr>
          <p:nvPr/>
        </p:nvSpPr>
        <p:spPr bwMode="auto">
          <a:xfrm>
            <a:off x="755650" y="1916113"/>
            <a:ext cx="7766050" cy="3694112"/>
          </a:xfrm>
          <a:prstGeom prst="roundRect">
            <a:avLst>
              <a:gd name="adj" fmla="val 79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class GetPrize2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public static void main(String[] args)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score1 = 100;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张浩的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score2 = 72;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张浩的音乐成绩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if (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score1 &gt;98&amp;&amp; score2 &gt; 80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||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score1 == 100 &amp;&amp; score2 &gt; 70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不错，奖励一个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78566" name="AutoShape 6"/>
          <p:cNvSpPr>
            <a:spLocks noChangeArrowheads="1"/>
          </p:cNvSpPr>
          <p:nvPr/>
        </p:nvSpPr>
        <p:spPr bwMode="auto">
          <a:xfrm>
            <a:off x="2143108" y="3357563"/>
            <a:ext cx="4357701" cy="792162"/>
          </a:xfrm>
          <a:prstGeom prst="flowChartProcess">
            <a:avLst/>
          </a:prstGeom>
          <a:noFill/>
          <a:ln w="1905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4" name="图片 13" descr="示例2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4857750"/>
            <a:ext cx="3376613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4" name="组合 14"/>
          <p:cNvGrpSpPr/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2459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4"/>
          <p:cNvGrpSpPr/>
          <p:nvPr/>
        </p:nvGrpSpPr>
        <p:grpSpPr bwMode="auto">
          <a:xfrm>
            <a:off x="1928813" y="6357938"/>
            <a:ext cx="5072062" cy="428625"/>
            <a:chOff x="3143240" y="5143512"/>
            <a:chExt cx="5072133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50062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59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62401" y="5187962"/>
              <a:ext cx="4225984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：复杂条件下的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选择结构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5" grpId="0" animBg="1"/>
      <p:bldP spid="5785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785813" y="1249363"/>
            <a:ext cx="7715250" cy="13938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80000"/>
              <a:buFontTx/>
              <a:buBlip>
                <a:blip r:embed="rId1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如果张浩</a:t>
            </a:r>
            <a:r>
              <a:rPr lang="en-US" altLang="zh-CN" sz="2800" b="1" dirty="0">
                <a:latin typeface="+mn-lt"/>
                <a:ea typeface="+mn-ea"/>
              </a:rPr>
              <a:t>Java</a:t>
            </a:r>
            <a:r>
              <a:rPr lang="zh-CN" altLang="en-US" sz="2800" b="1" dirty="0">
                <a:latin typeface="+mn-lt"/>
                <a:ea typeface="+mn-ea"/>
              </a:rPr>
              <a:t>考试成绩大于</a:t>
            </a:r>
            <a:r>
              <a:rPr lang="en-US" altLang="zh-CN" sz="2800" b="1" dirty="0">
                <a:latin typeface="+mn-lt"/>
                <a:ea typeface="+mn-ea"/>
              </a:rPr>
              <a:t>98</a:t>
            </a:r>
            <a:r>
              <a:rPr lang="zh-CN" altLang="en-US" sz="2800" b="1" dirty="0">
                <a:latin typeface="+mn-lt"/>
                <a:ea typeface="+mn-ea"/>
              </a:rPr>
              <a:t>分，老师就奖励他一个</a:t>
            </a:r>
            <a:r>
              <a:rPr lang="en-US" altLang="zh-CN" sz="2800" b="1" dirty="0">
                <a:latin typeface="+mn-lt"/>
                <a:ea typeface="+mn-ea"/>
              </a:rPr>
              <a:t>MP4</a:t>
            </a:r>
            <a:r>
              <a:rPr lang="zh-CN" altLang="en-US" sz="2800" b="1" dirty="0">
                <a:latin typeface="+mn-lt"/>
                <a:ea typeface="+mn-ea"/>
              </a:rPr>
              <a:t>，否则老师就罚他进行编码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579588" name="AutoShape 4"/>
          <p:cNvSpPr>
            <a:spLocks noChangeArrowheads="1"/>
          </p:cNvSpPr>
          <p:nvPr/>
        </p:nvSpPr>
        <p:spPr bwMode="auto">
          <a:xfrm>
            <a:off x="2627313" y="2500313"/>
            <a:ext cx="4421187" cy="53340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 algn="ctr"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使用两个基本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9589" name="AutoShape 5"/>
          <p:cNvSpPr>
            <a:spLocks noChangeArrowheads="1"/>
          </p:cNvSpPr>
          <p:nvPr/>
        </p:nvSpPr>
        <p:spPr bwMode="auto">
          <a:xfrm>
            <a:off x="2124075" y="3143250"/>
            <a:ext cx="5327650" cy="79216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 algn="ctr"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if-else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选择结构实现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9591" name="AutoShape 7"/>
          <p:cNvSpPr>
            <a:spLocks noChangeArrowheads="1"/>
          </p:cNvSpPr>
          <p:nvPr/>
        </p:nvSpPr>
        <p:spPr bwMode="auto">
          <a:xfrm>
            <a:off x="1042988" y="4071938"/>
            <a:ext cx="7432675" cy="22526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if (score &gt; 98)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不错，奖励一个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if (score &lt;= 98)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惩罚进行编码！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25606" name="组合 10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56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rot="5400000">
            <a:off x="4179091" y="3536157"/>
            <a:ext cx="78581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使用</a:t>
            </a:r>
            <a:r>
              <a:rPr lang="en-US" altLang="zh-CN" smtClean="0"/>
              <a:t>if-else</a:t>
            </a:r>
            <a:r>
              <a:rPr smtClean="0"/>
              <a:t>选择结构 </a:t>
            </a:r>
            <a:r>
              <a:rPr lang="en-US" altLang="zh-CN" smtClean="0"/>
              <a:t>3-1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8" grpId="0" animBg="1"/>
      <p:bldP spid="579588" grpId="1" animBg="1"/>
      <p:bldP spid="579589" grpId="0" animBg="1"/>
      <p:bldP spid="579591" grpId="0" animBg="1"/>
      <p:bldP spid="57959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if-else</a:t>
            </a:r>
            <a:r>
              <a:rPr lang="zh-CN" altLang="en-US" smtClean="0"/>
              <a:t>选择结构</a:t>
            </a:r>
            <a:endParaRPr lang="zh-CN" altLang="en-US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81636" name="AutoShape 4"/>
          <p:cNvSpPr>
            <a:spLocks noChangeArrowheads="1"/>
          </p:cNvSpPr>
          <p:nvPr/>
        </p:nvSpPr>
        <p:spPr bwMode="auto">
          <a:xfrm>
            <a:off x="1101725" y="3825875"/>
            <a:ext cx="2476500" cy="18557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条件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代码块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1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}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else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代码块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2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81637" name="AutoShape 5"/>
          <p:cNvSpPr>
            <a:spLocks noChangeArrowheads="1"/>
          </p:cNvSpPr>
          <p:nvPr/>
        </p:nvSpPr>
        <p:spPr bwMode="auto">
          <a:xfrm>
            <a:off x="5276850" y="3835400"/>
            <a:ext cx="3197225" cy="1855788"/>
          </a:xfrm>
          <a:prstGeom prst="roundRect">
            <a:avLst>
              <a:gd name="adj" fmla="val 36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张浩Java成绩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&gt; 98 )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奖励一个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惩罚进行编码；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81638" name="Text Box 6"/>
          <p:cNvSpPr txBox="1">
            <a:spLocks noChangeArrowheads="1"/>
          </p:cNvSpPr>
          <p:nvPr/>
        </p:nvSpPr>
        <p:spPr bwMode="auto">
          <a:xfrm>
            <a:off x="3806825" y="4425950"/>
            <a:ext cx="127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855" indent="-3638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b" hangingPunct="1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b="1">
                <a:ea typeface="黑体" panose="02010609060101010101" pitchFamily="2" charset="-122"/>
              </a:rPr>
              <a:t>结合问题</a:t>
            </a:r>
            <a:r>
              <a:rPr lang="en-US" altLang="zh-CN" b="1"/>
              <a:t>3</a:t>
            </a:r>
            <a:endParaRPr lang="en-US" altLang="zh-CN" b="1">
              <a:ea typeface="黑体" panose="02010609060101010101" pitchFamily="2" charset="-122"/>
            </a:endParaRPr>
          </a:p>
        </p:txBody>
      </p:sp>
      <p:sp>
        <p:nvSpPr>
          <p:cNvPr id="581657" name="Rectangle 25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使用</a:t>
            </a:r>
            <a:r>
              <a:rPr lang="en-US" altLang="zh-CN" smtClean="0"/>
              <a:t>if-else</a:t>
            </a:r>
            <a:r>
              <a:rPr smtClean="0"/>
              <a:t>选择结构</a:t>
            </a:r>
            <a:r>
              <a:rPr lang="en-US" altLang="zh-CN" smtClean="0"/>
              <a:t>3-2 </a:t>
            </a:r>
            <a:endParaRPr lang="en-US" altLang="zh-CN" dirty="0"/>
          </a:p>
        </p:txBody>
      </p:sp>
      <p:sp>
        <p:nvSpPr>
          <p:cNvPr id="26632" name="Rectangle 28"/>
          <p:cNvSpPr>
            <a:spLocks noChangeArrowheads="1"/>
          </p:cNvSpPr>
          <p:nvPr/>
        </p:nvSpPr>
        <p:spPr bwMode="auto">
          <a:xfrm>
            <a:off x="0" y="2495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3" name="Object 2"/>
          <p:cNvGraphicFramePr>
            <a:graphicFrameLocks noChangeAspect="1"/>
          </p:cNvGraphicFramePr>
          <p:nvPr/>
        </p:nvGraphicFramePr>
        <p:xfrm>
          <a:off x="5076825" y="981075"/>
          <a:ext cx="3311525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图片" r:id="rId1" imgW="2278380" imgH="1866900" progId="Word.Picture.8">
                  <p:embed/>
                </p:oleObj>
              </mc:Choice>
              <mc:Fallback>
                <p:oleObj name="图片" r:id="rId1" imgW="2278380" imgH="1866900" progId="Word.Picture.8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6825" y="981075"/>
                        <a:ext cx="3311525" cy="27162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30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6635" name="组合 12"/>
          <p:cNvGrpSpPr/>
          <p:nvPr/>
        </p:nvGrpSpPr>
        <p:grpSpPr bwMode="auto">
          <a:xfrm>
            <a:off x="142875" y="885825"/>
            <a:ext cx="1000125" cy="400050"/>
            <a:chOff x="1000100" y="1801286"/>
            <a:chExt cx="1000132" cy="400110"/>
          </a:xfrm>
        </p:grpSpPr>
        <p:pic>
          <p:nvPicPr>
            <p:cNvPr id="2663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3714744" y="4929198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6" grpId="0" animBg="1"/>
      <p:bldP spid="5816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3" name="AutoShape 3"/>
          <p:cNvSpPr>
            <a:spLocks noChangeArrowheads="1"/>
          </p:cNvSpPr>
          <p:nvPr/>
        </p:nvSpPr>
        <p:spPr bwMode="auto">
          <a:xfrm>
            <a:off x="684213" y="1989138"/>
            <a:ext cx="8053387" cy="36941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SimpleIf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public static void main(String[]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score = 91;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张浩的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(score &gt; 98) {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不错，奖励一个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else {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惩罚进行编码！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83689" name="Rectangle 9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使用</a:t>
            </a:r>
            <a:r>
              <a:rPr lang="en-US" altLang="zh-CN" smtClean="0"/>
              <a:t>if-else</a:t>
            </a:r>
            <a:r>
              <a:rPr smtClean="0"/>
              <a:t>选择结构</a:t>
            </a:r>
            <a:r>
              <a:rPr lang="en-US" altLang="zh-CN" smtClean="0"/>
              <a:t>3-3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使用</a:t>
            </a:r>
            <a:r>
              <a:rPr lang="en-US" altLang="zh-CN" smtClean="0"/>
              <a:t>if-else</a:t>
            </a:r>
            <a:r>
              <a:rPr lang="zh-CN" altLang="en-US" smtClean="0"/>
              <a:t>选择结构解决问题</a:t>
            </a:r>
            <a:r>
              <a:rPr lang="en-US" altLang="zh-CN" smtClean="0"/>
              <a:t>3</a:t>
            </a:r>
            <a:endParaRPr lang="en-US" altLang="zh-CN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83684" name="AutoShape 4"/>
          <p:cNvSpPr>
            <a:spLocks noChangeArrowheads="1"/>
          </p:cNvSpPr>
          <p:nvPr/>
        </p:nvSpPr>
        <p:spPr bwMode="auto">
          <a:xfrm>
            <a:off x="1658938" y="3100388"/>
            <a:ext cx="6985000" cy="1757362"/>
          </a:xfrm>
          <a:prstGeom prst="flowChartProcess">
            <a:avLst/>
          </a:prstGeom>
          <a:noFill/>
          <a:ln w="1905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4" name="图片 13" descr="示例3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4929188"/>
            <a:ext cx="3367088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6" name="组合 12"/>
          <p:cNvGrpSpPr/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2766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33795" name="Object 2"/>
          <p:cNvGraphicFramePr>
            <a:graphicFrameLocks noChangeAspect="1"/>
          </p:cNvGraphicFramePr>
          <p:nvPr/>
        </p:nvGraphicFramePr>
        <p:xfrm>
          <a:off x="1990725" y="1357313"/>
          <a:ext cx="5110163" cy="478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Picture" r:id="rId3" imgW="2809875" imgH="2628900" progId="Word.Picture.8">
                  <p:embed/>
                </p:oleObj>
              </mc:Choice>
              <mc:Fallback>
                <p:oleObj name="Picture" r:id="rId3" imgW="2809875" imgH="2628900" progId="Word.Picture.8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0725" y="1357313"/>
                        <a:ext cx="5110163" cy="47863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4"/>
          <p:cNvGrpSpPr/>
          <p:nvPr/>
        </p:nvGrpSpPr>
        <p:grpSpPr bwMode="auto">
          <a:xfrm>
            <a:off x="1928813" y="6286500"/>
            <a:ext cx="4572000" cy="428625"/>
            <a:chOff x="3143240" y="5143512"/>
            <a:chExt cx="457203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665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962396" y="5187962"/>
              <a:ext cx="3438549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if-else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animBg="1"/>
      <p:bldP spid="5836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40" name="Rectangle 8"/>
          <p:cNvSpPr>
            <a:spLocks noGrp="1" noChangeArrowheads="1"/>
          </p:cNvSpPr>
          <p:nvPr>
            <p:ph type="title"/>
          </p:nvPr>
        </p:nvSpPr>
        <p:spPr>
          <a:xfrm>
            <a:off x="7956550" y="285750"/>
            <a:ext cx="1008063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smtClean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买彩票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如果体彩中了</a:t>
            </a:r>
            <a:r>
              <a:rPr lang="en-US" altLang="zh-CN" smtClean="0"/>
              <a:t>500</a:t>
            </a:r>
            <a:r>
              <a:rPr lang="zh-CN" altLang="en-US" smtClean="0"/>
              <a:t>万，我买车、资助希望工程、去欧洲旅游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如果没中，我买下一期体彩，继续烧高香</a:t>
            </a:r>
            <a:endParaRPr lang="zh-CN" altLang="en-US" dirty="0"/>
          </a:p>
        </p:txBody>
      </p:sp>
      <p:grpSp>
        <p:nvGrpSpPr>
          <p:cNvPr id="28677" name="组合 4"/>
          <p:cNvGrpSpPr/>
          <p:nvPr/>
        </p:nvGrpSpPr>
        <p:grpSpPr bwMode="auto">
          <a:xfrm>
            <a:off x="71438" y="857250"/>
            <a:ext cx="1503362" cy="400050"/>
            <a:chOff x="6641147" y="5088888"/>
            <a:chExt cx="1502753" cy="400110"/>
          </a:xfrm>
        </p:grpSpPr>
        <p:pic>
          <p:nvPicPr>
            <p:cNvPr id="28678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现场编程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425825" y="285750"/>
            <a:ext cx="55387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实现幸运抽奖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训练要点</a:t>
            </a:r>
            <a:endParaRPr lang="zh-CN" altLang="en-US" smtClean="0"/>
          </a:p>
          <a:p>
            <a:pPr lvl="1">
              <a:defRPr/>
            </a:pPr>
            <a:r>
              <a:rPr lang="en-US" altLang="zh-CN" smtClean="0"/>
              <a:t>if-else</a:t>
            </a:r>
            <a:r>
              <a:rPr lang="zh-CN" altLang="en-US" smtClean="0"/>
              <a:t>选择结构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抽奖规则：会员号的百位数字等于产生的随机数字即为幸运会员</a:t>
            </a: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endParaRPr lang="en-US" altLang="zh-CN" smtClean="0"/>
          </a:p>
          <a:p>
            <a:pPr lvl="1">
              <a:defRPr/>
            </a:pPr>
            <a:endParaRPr lang="en-US" altLang="zh-CN" smtClean="0"/>
          </a:p>
          <a:p>
            <a:pPr lvl="1">
              <a:defRPr/>
            </a:pPr>
            <a:endParaRPr lang="zh-CN" altLang="en-US" smtClean="0"/>
          </a:p>
          <a:p>
            <a:pPr>
              <a:defRPr/>
            </a:pP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9701" name="组合 19"/>
          <p:cNvGrpSpPr/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2970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29702" name="图片 14" descr="幸运抽奖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565525"/>
            <a:ext cx="2824163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图片 17" descr="幸运抽奖2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565525"/>
            <a:ext cx="2824163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2857500" y="5857875"/>
            <a:ext cx="2786063" cy="428625"/>
            <a:chOff x="3500427" y="5143509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500427" y="5143509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4068756" y="5187959"/>
              <a:ext cx="1646249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708400" y="285750"/>
            <a:ext cx="52562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实现幸运抽奖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产生随机数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从控制台接收一个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位会员号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分解获得百位数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判断是否是幸运会员</a:t>
            </a: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19"/>
          <p:cNvGrpSpPr/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073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28"/>
          <p:cNvGrpSpPr/>
          <p:nvPr/>
        </p:nvGrpSpPr>
        <p:grpSpPr bwMode="auto">
          <a:xfrm>
            <a:off x="157163" y="3314700"/>
            <a:ext cx="985837" cy="461963"/>
            <a:chOff x="3786182" y="3824735"/>
            <a:chExt cx="986585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0734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85813" y="3919538"/>
            <a:ext cx="7499350" cy="13668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latin typeface="+mn-lt"/>
                <a:ea typeface="微软雅黑" panose="020B0503020204020204" pitchFamily="3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/>
              <a:t>产生随机数（</a:t>
            </a:r>
            <a:r>
              <a:rPr lang="en-US" altLang="zh-CN" dirty="0"/>
              <a:t>0~9</a:t>
            </a:r>
            <a:r>
              <a:rPr lang="zh-CN" altLang="en-US" dirty="0"/>
              <a:t>）的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random=(</a:t>
            </a:r>
            <a:r>
              <a:rPr lang="en-US" altLang="zh-CN" dirty="0" err="1"/>
              <a:t>int</a:t>
            </a:r>
            <a:r>
              <a:rPr lang="en-US" altLang="zh-CN" dirty="0"/>
              <a:t>)(</a:t>
            </a:r>
            <a:r>
              <a:rPr lang="en-US" altLang="zh-CN" dirty="0" err="1"/>
              <a:t>Math.random</a:t>
            </a:r>
            <a:r>
              <a:rPr lang="en-US" altLang="zh-CN" dirty="0"/>
              <a:t>()*10);</a:t>
            </a:r>
            <a:endParaRPr lang="zh-CN" altLang="en-US" dirty="0"/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2857500" y="5643563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会员信息录入</a:t>
            </a:r>
            <a:endParaRPr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录入会员信息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判断录入的会员号是否合法</a:t>
            </a: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7" name="图片 6" descr="新增会员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857500"/>
            <a:ext cx="40894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50" name="组合 7"/>
          <p:cNvGrpSpPr/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175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2928938" y="5857875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75" y="285750"/>
            <a:ext cx="3106738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  <a:endParaRPr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2773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2775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2776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781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277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为什么使用多重</a:t>
            </a:r>
            <a:r>
              <a:rPr lang="en-US" altLang="zh-CN" smtClean="0"/>
              <a:t>if</a:t>
            </a:r>
            <a:r>
              <a:rPr smtClean="0"/>
              <a:t>选择结构</a:t>
            </a:r>
            <a:endParaRPr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对学员的结业考试成绩评测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成绩</a:t>
            </a:r>
            <a:r>
              <a:rPr lang="en-US" altLang="zh-CN" smtClean="0"/>
              <a:t>&gt;=80 </a:t>
            </a:r>
            <a:r>
              <a:rPr lang="zh-CN" altLang="en-US" smtClean="0"/>
              <a:t>：良好 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成绩</a:t>
            </a:r>
            <a:r>
              <a:rPr lang="en-US" altLang="zh-CN" smtClean="0"/>
              <a:t>&gt;=60 </a:t>
            </a:r>
            <a:r>
              <a:rPr lang="zh-CN" altLang="en-US" smtClean="0"/>
              <a:t>：中等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成绩</a:t>
            </a:r>
            <a:r>
              <a:rPr lang="en-US" altLang="zh-CN" smtClean="0"/>
              <a:t>&lt;60   </a:t>
            </a:r>
            <a:r>
              <a:rPr lang="zh-CN" altLang="en-US" smtClean="0"/>
              <a:t>：差</a:t>
            </a:r>
            <a:endParaRPr lang="en-US" altLang="zh-CN" smtClean="0"/>
          </a:p>
          <a:p>
            <a:pPr lvl="1">
              <a:defRPr/>
            </a:pPr>
            <a:endParaRPr lang="en-US" altLang="zh-CN" dirty="0" smtClean="0"/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865188" y="4997450"/>
          <a:ext cx="75088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Picture" r:id="rId1" imgW="4000500" imgH="809625" progId="Word.Picture.8">
                  <p:embed/>
                </p:oleObj>
              </mc:Choice>
              <mc:Fallback>
                <p:oleObj name="Picture" r:id="rId1" imgW="4000500" imgH="809625" progId="Word.Picture.8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 t="4561" r="1253" b="12280"/>
                      <a:stretch>
                        <a:fillRect/>
                      </a:stretch>
                    </p:blipFill>
                    <p:spPr>
                      <a:xfrm>
                        <a:off x="865188" y="4997450"/>
                        <a:ext cx="7508875" cy="1146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000375" y="6143625"/>
            <a:ext cx="3857625" cy="3571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使用多重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1428750" y="3643313"/>
            <a:ext cx="3286125" cy="407987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将成绩分成几个连续区间判断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3214688" y="4092575"/>
            <a:ext cx="2674937" cy="407988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单个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if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选择结构无法完成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5286375" y="4521200"/>
            <a:ext cx="2441575" cy="407988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多个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if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选择结构很麻烦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33802" name="组合 18"/>
          <p:cNvGrpSpPr/>
          <p:nvPr/>
        </p:nvGrpSpPr>
        <p:grpSpPr bwMode="auto">
          <a:xfrm>
            <a:off x="142875" y="857250"/>
            <a:ext cx="985838" cy="422275"/>
            <a:chOff x="1000100" y="1173499"/>
            <a:chExt cx="986586" cy="422603"/>
          </a:xfrm>
        </p:grpSpPr>
        <p:pic>
          <p:nvPicPr>
            <p:cNvPr id="3380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" name="组合 22"/>
          <p:cNvGrpSpPr/>
          <p:nvPr/>
        </p:nvGrpSpPr>
        <p:grpSpPr bwMode="auto">
          <a:xfrm>
            <a:off x="142875" y="3552825"/>
            <a:ext cx="1000125" cy="447675"/>
            <a:chOff x="1000100" y="3235185"/>
            <a:chExt cx="1000132" cy="446983"/>
          </a:xfrm>
        </p:grpSpPr>
        <p:pic>
          <p:nvPicPr>
            <p:cNvPr id="3380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00140" y="3258961"/>
              <a:ext cx="700092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92950" y="285750"/>
            <a:ext cx="1871663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  <a:endParaRPr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7931179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常用的逻辑运算符及其作用？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请写出判断分数大于</a:t>
            </a:r>
            <a:r>
              <a:rPr lang="en-US" altLang="zh-CN" dirty="0" smtClean="0"/>
              <a:t>60</a:t>
            </a:r>
            <a:r>
              <a:rPr lang="zh-CN" altLang="en-US" dirty="0" smtClean="0"/>
              <a:t>并且分数小于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的表达式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if-else</a:t>
            </a:r>
            <a:r>
              <a:rPr lang="zh-CN" altLang="en-US" dirty="0" smtClean="0"/>
              <a:t>选择结构执行的顺序是什么？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多重</a:t>
            </a:r>
            <a:r>
              <a:rPr lang="en-US" altLang="zh-CN" dirty="0" smtClean="0"/>
              <a:t>if</a:t>
            </a:r>
            <a:r>
              <a:rPr lang="zh-CN" altLang="en-US" dirty="0" smtClean="0"/>
              <a:t>选择结构的执行流程是怎样的？</a:t>
            </a:r>
            <a:endParaRPr lang="zh-CN" altLang="en-US" dirty="0" smtClean="0"/>
          </a:p>
          <a:p>
            <a:pPr>
              <a:defRPr/>
            </a:pPr>
            <a:r>
              <a:rPr lang="en-US" altLang="zh-CN" dirty="0" smtClean="0"/>
              <a:t>if </a:t>
            </a:r>
            <a:r>
              <a:rPr lang="zh-CN" altLang="en-US" dirty="0" smtClean="0"/>
              <a:t>选择结构书写规范有哪些？</a:t>
            </a:r>
            <a:endParaRPr lang="en-US" altLang="zh-CN" dirty="0"/>
          </a:p>
        </p:txBody>
      </p:sp>
      <p:grpSp>
        <p:nvGrpSpPr>
          <p:cNvPr id="16390" name="组合 1"/>
          <p:cNvGrpSpPr/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集中测试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6392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3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857250" y="1700213"/>
            <a:ext cx="2406650" cy="39433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if (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成绩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&gt;=80) {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//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1 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else if (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成绩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&gt;=60) {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//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2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else {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//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3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962025" y="3057525"/>
            <a:ext cx="1873250" cy="1143000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什么是多重</a:t>
            </a:r>
            <a:r>
              <a:rPr lang="en-US" altLang="zh-CN" smtClean="0"/>
              <a:t>if</a:t>
            </a:r>
            <a:r>
              <a:rPr smtClean="0"/>
              <a:t>选择结构</a:t>
            </a:r>
            <a:endParaRPr dirty="0" smtClean="0"/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962025" y="4354513"/>
            <a:ext cx="1873250" cy="1131887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620963" y="3843338"/>
            <a:ext cx="1428750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可以有多个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620963" y="4929188"/>
            <a:ext cx="114617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可以省略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2" name="组合 44"/>
          <p:cNvGrpSpPr/>
          <p:nvPr/>
        </p:nvGrpSpPr>
        <p:grpSpPr bwMode="auto">
          <a:xfrm>
            <a:off x="4000500" y="1857375"/>
            <a:ext cx="4929188" cy="3643313"/>
            <a:chOff x="4000500" y="1857364"/>
            <a:chExt cx="4929188" cy="3643338"/>
          </a:xfrm>
        </p:grpSpPr>
        <p:sp>
          <p:nvSpPr>
            <p:cNvPr id="34833" name="TextBox 61"/>
            <p:cNvSpPr txBox="1">
              <a:spLocks noChangeArrowheads="1"/>
            </p:cNvSpPr>
            <p:nvPr/>
          </p:nvSpPr>
          <p:spPr bwMode="auto">
            <a:xfrm>
              <a:off x="4286250" y="2856705"/>
              <a:ext cx="4159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真</a:t>
              </a:r>
              <a:endParaRPr lang="zh-CN" altLang="en-US" b="1"/>
            </a:p>
          </p:txBody>
        </p:sp>
        <p:sp>
          <p:nvSpPr>
            <p:cNvPr id="34834" name="TextBox 63"/>
            <p:cNvSpPr txBox="1">
              <a:spLocks noChangeArrowheads="1"/>
            </p:cNvSpPr>
            <p:nvPr/>
          </p:nvSpPr>
          <p:spPr bwMode="auto">
            <a:xfrm>
              <a:off x="5786438" y="2213767"/>
              <a:ext cx="4159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假</a:t>
              </a:r>
              <a:endParaRPr lang="zh-CN" altLang="en-US" b="1"/>
            </a:p>
          </p:txBody>
        </p:sp>
        <p:grpSp>
          <p:nvGrpSpPr>
            <p:cNvPr id="34835" name="组合 43"/>
            <p:cNvGrpSpPr/>
            <p:nvPr/>
          </p:nvGrpSpPr>
          <p:grpSpPr bwMode="auto">
            <a:xfrm>
              <a:off x="4000500" y="1857364"/>
              <a:ext cx="4929188" cy="3643338"/>
              <a:chOff x="4000500" y="1785926"/>
              <a:chExt cx="4929188" cy="3643338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 rot="5400000">
                <a:off x="4572794" y="1999446"/>
                <a:ext cx="427834" cy="794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endCxn id="15" idx="0"/>
              </p:cNvCxnSpPr>
              <p:nvPr/>
            </p:nvCxnSpPr>
            <p:spPr>
              <a:xfrm rot="5400000">
                <a:off x="4643835" y="3070619"/>
                <a:ext cx="285752" cy="794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rot="5400000">
                <a:off x="3929058" y="4571214"/>
                <a:ext cx="1714512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rot="5400000">
                <a:off x="8108975" y="4677577"/>
                <a:ext cx="357190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rot="5400000">
                <a:off x="6323025" y="4677577"/>
                <a:ext cx="357190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rot="5400000">
                <a:off x="6394463" y="3963197"/>
                <a:ext cx="214314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 rot="10800000" flipV="1">
                <a:off x="4786315" y="4856964"/>
                <a:ext cx="3500463" cy="2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任意多边形 56"/>
              <p:cNvSpPr/>
              <p:nvPr/>
            </p:nvSpPr>
            <p:spPr bwMode="auto">
              <a:xfrm>
                <a:off x="5500695" y="2570950"/>
                <a:ext cx="1000132" cy="604123"/>
              </a:xfrm>
              <a:custGeom>
                <a:avLst/>
                <a:gdLst>
                  <a:gd name="connsiteX0" fmla="*/ 0 w 1207698"/>
                  <a:gd name="connsiteY0" fmla="*/ 0 h 595223"/>
                  <a:gd name="connsiteX1" fmla="*/ 1207698 w 1207698"/>
                  <a:gd name="connsiteY1" fmla="*/ 0 h 595223"/>
                  <a:gd name="connsiteX2" fmla="*/ 1207698 w 1207698"/>
                  <a:gd name="connsiteY2" fmla="*/ 595223 h 59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7698" h="595223">
                    <a:moveTo>
                      <a:pt x="0" y="0"/>
                    </a:moveTo>
                    <a:lnTo>
                      <a:pt x="1207698" y="0"/>
                    </a:lnTo>
                    <a:lnTo>
                      <a:pt x="1207698" y="595223"/>
                    </a:lnTo>
                  </a:path>
                </a:pathLst>
              </a:cu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b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 bwMode="auto">
              <a:xfrm>
                <a:off x="7215206" y="3499644"/>
                <a:ext cx="1071570" cy="595223"/>
              </a:xfrm>
              <a:custGeom>
                <a:avLst/>
                <a:gdLst>
                  <a:gd name="connsiteX0" fmla="*/ 0 w 1207698"/>
                  <a:gd name="connsiteY0" fmla="*/ 0 h 595223"/>
                  <a:gd name="connsiteX1" fmla="*/ 1207698 w 1207698"/>
                  <a:gd name="connsiteY1" fmla="*/ 0 h 595223"/>
                  <a:gd name="connsiteX2" fmla="*/ 1207698 w 1207698"/>
                  <a:gd name="connsiteY2" fmla="*/ 595223 h 59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7698" h="595223">
                    <a:moveTo>
                      <a:pt x="0" y="0"/>
                    </a:moveTo>
                    <a:lnTo>
                      <a:pt x="1207698" y="0"/>
                    </a:lnTo>
                    <a:lnTo>
                      <a:pt x="1207698" y="595223"/>
                    </a:lnTo>
                  </a:path>
                </a:pathLst>
              </a:cu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b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849" name="TextBox 62"/>
              <p:cNvSpPr txBox="1">
                <a:spLocks noChangeArrowheads="1"/>
              </p:cNvSpPr>
              <p:nvPr/>
            </p:nvSpPr>
            <p:spPr bwMode="auto">
              <a:xfrm>
                <a:off x="5929313" y="3713955"/>
                <a:ext cx="415925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真</a:t>
                </a:r>
                <a:endParaRPr lang="zh-CN" altLang="en-US" b="1"/>
              </a:p>
            </p:txBody>
          </p:sp>
          <p:sp>
            <p:nvSpPr>
              <p:cNvPr id="34850" name="TextBox 64"/>
              <p:cNvSpPr txBox="1">
                <a:spLocks noChangeArrowheads="1"/>
              </p:cNvSpPr>
              <p:nvPr/>
            </p:nvSpPr>
            <p:spPr bwMode="auto">
              <a:xfrm>
                <a:off x="7513638" y="3142455"/>
                <a:ext cx="415925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假</a:t>
                </a:r>
                <a:endParaRPr lang="zh-CN" altLang="en-US" b="1"/>
              </a:p>
            </p:txBody>
          </p:sp>
          <p:sp>
            <p:nvSpPr>
              <p:cNvPr id="11" name="菱形 10"/>
              <p:cNvSpPr/>
              <p:nvPr/>
            </p:nvSpPr>
            <p:spPr bwMode="auto">
              <a:xfrm>
                <a:off x="4000500" y="2214554"/>
                <a:ext cx="1571625" cy="714380"/>
              </a:xfrm>
              <a:prstGeom prst="diamond">
                <a:avLst/>
              </a:prstGeom>
              <a:solidFill>
                <a:srgbClr val="E4FCE4"/>
              </a:solidFill>
              <a:ln w="9525" algn="ctr">
                <a:solidFill>
                  <a:schemeClr val="accent1">
                    <a:lumMod val="75000"/>
                  </a:schemeClr>
                </a:solidFill>
                <a:rou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sz="1600" b="1" dirty="0">
                    <a:ea typeface="宋体" panose="02010600030101010101" pitchFamily="2" charset="-122"/>
                  </a:rPr>
                  <a:t>成绩</a:t>
                </a:r>
                <a:r>
                  <a:rPr lang="en-US" altLang="zh-CN" sz="1600" b="1" dirty="0">
                    <a:ea typeface="宋体" panose="02010600030101010101" pitchFamily="2" charset="-122"/>
                  </a:rPr>
                  <a:t>&gt;=80</a:t>
                </a: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4" name="菱形 13"/>
              <p:cNvSpPr/>
              <p:nvPr/>
            </p:nvSpPr>
            <p:spPr bwMode="auto">
              <a:xfrm>
                <a:off x="5715000" y="3143248"/>
                <a:ext cx="1571625" cy="712792"/>
              </a:xfrm>
              <a:prstGeom prst="diamond">
                <a:avLst/>
              </a:prstGeom>
              <a:solidFill>
                <a:srgbClr val="E4FCE4"/>
              </a:solidFill>
              <a:ln w="9525" algn="ctr">
                <a:solidFill>
                  <a:schemeClr val="accent1">
                    <a:lumMod val="75000"/>
                  </a:schemeClr>
                </a:solidFill>
                <a:rou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b="1" dirty="0">
                    <a:ea typeface="宋体" panose="02010600030101010101" pitchFamily="2" charset="-122"/>
                  </a:rPr>
                  <a:t>成绩</a:t>
                </a:r>
                <a:r>
                  <a:rPr lang="en-US" altLang="zh-CN" b="1" dirty="0">
                    <a:ea typeface="宋体" panose="02010600030101010101" pitchFamily="2" charset="-122"/>
                  </a:rPr>
                  <a:t>&gt;=60</a:t>
                </a:r>
                <a:endParaRPr lang="zh-CN" altLang="en-US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>
                <a:off x="4071938" y="3213099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1</a:t>
                </a:r>
                <a:endParaRPr lang="en-US" altLang="zh-CN" b="1" dirty="0">
                  <a:solidFill>
                    <a:schemeClr val="accent5">
                      <a:lumMod val="10000"/>
                    </a:schemeClr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" name="AutoShape 5"/>
              <p:cNvSpPr>
                <a:spLocks noChangeArrowheads="1"/>
              </p:cNvSpPr>
              <p:nvPr/>
            </p:nvSpPr>
            <p:spPr bwMode="auto">
              <a:xfrm>
                <a:off x="5857875" y="4070355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2</a:t>
                </a:r>
                <a:endParaRPr lang="en-US" altLang="zh-CN" b="1" dirty="0">
                  <a:solidFill>
                    <a:schemeClr val="accent5">
                      <a:lumMod val="10000"/>
                    </a:schemeClr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" name="AutoShape 5"/>
              <p:cNvSpPr>
                <a:spLocks noChangeArrowheads="1"/>
              </p:cNvSpPr>
              <p:nvPr/>
            </p:nvSpPr>
            <p:spPr bwMode="auto">
              <a:xfrm>
                <a:off x="7500938" y="4070355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3</a:t>
                </a:r>
                <a:endParaRPr lang="en-US" altLang="zh-CN" b="1" dirty="0">
                  <a:solidFill>
                    <a:schemeClr val="accent5">
                      <a:lumMod val="10000"/>
                    </a:schemeClr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4826" name="组合 29"/>
          <p:cNvGrpSpPr/>
          <p:nvPr/>
        </p:nvGrpSpPr>
        <p:grpSpPr bwMode="auto">
          <a:xfrm>
            <a:off x="142875" y="873125"/>
            <a:ext cx="1000125" cy="400050"/>
            <a:chOff x="1000100" y="1801286"/>
            <a:chExt cx="1000132" cy="400110"/>
          </a:xfrm>
        </p:grpSpPr>
        <p:pic>
          <p:nvPicPr>
            <p:cNvPr id="3483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7" name="矩形标注 36"/>
          <p:cNvSpPr/>
          <p:nvPr/>
        </p:nvSpPr>
        <p:spPr bwMode="auto">
          <a:xfrm>
            <a:off x="2571750" y="1214438"/>
            <a:ext cx="777875" cy="369887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条件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1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2214546" y="1428740"/>
            <a:ext cx="295266" cy="2857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标注 41"/>
          <p:cNvSpPr/>
          <p:nvPr/>
        </p:nvSpPr>
        <p:spPr bwMode="auto">
          <a:xfrm>
            <a:off x="2724150" y="2571750"/>
            <a:ext cx="777875" cy="369888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条件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2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2366946" y="2786062"/>
            <a:ext cx="295266" cy="2857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7" grpId="0" animBg="1"/>
      <p:bldP spid="37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如何使用多重</a:t>
            </a:r>
            <a:r>
              <a:rPr lang="en-US" altLang="zh-CN" smtClean="0"/>
              <a:t>if</a:t>
            </a:r>
            <a:r>
              <a:rPr smtClean="0"/>
              <a:t>选择结构</a:t>
            </a:r>
            <a:endParaRPr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使用多重</a:t>
            </a:r>
            <a:r>
              <a:rPr lang="en-US" altLang="zh-CN" smtClean="0"/>
              <a:t>if</a:t>
            </a:r>
            <a:r>
              <a:rPr lang="zh-CN" altLang="en-US" smtClean="0"/>
              <a:t>实现学员的结业考试成绩评测</a:t>
            </a:r>
            <a:endParaRPr lang="en-US" altLang="zh-CN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47700" y="1889125"/>
            <a:ext cx="8172450" cy="29686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 score = 70;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考试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成绩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if (score &gt;= 80 ) {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System.out.println(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良好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else if (score &gt;= 60 ) {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System.out.println(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中等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else {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System.out.println(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差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230813" y="2308225"/>
            <a:ext cx="1698625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大于等于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80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230813" y="3022600"/>
            <a:ext cx="2913062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大于等于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60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分，小于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80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230813" y="3736975"/>
            <a:ext cx="1198562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小于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60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3857641" y="2522526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>
            <a:off x="3857641" y="3236921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3857641" y="3951301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5852" name="组合 24"/>
          <p:cNvGrpSpPr/>
          <p:nvPr/>
        </p:nvGrpSpPr>
        <p:grpSpPr bwMode="auto">
          <a:xfrm>
            <a:off x="142875" y="857250"/>
            <a:ext cx="1000125" cy="414338"/>
            <a:chOff x="1000100" y="2528843"/>
            <a:chExt cx="1000132" cy="414475"/>
          </a:xfrm>
        </p:grpSpPr>
        <p:pic>
          <p:nvPicPr>
            <p:cNvPr id="3586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20" name="图片 19" descr="示例4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170363"/>
            <a:ext cx="243522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4"/>
          <p:cNvGrpSpPr/>
          <p:nvPr/>
        </p:nvGrpSpPr>
        <p:grpSpPr bwMode="auto">
          <a:xfrm>
            <a:off x="1643063" y="6143625"/>
            <a:ext cx="5572125" cy="428625"/>
            <a:chOff x="3143240" y="5143512"/>
            <a:chExt cx="5572203" cy="428628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3714744" y="5143512"/>
              <a:ext cx="500069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86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 bwMode="auto">
            <a:xfrm>
              <a:off x="3962401" y="5187962"/>
              <a:ext cx="4713353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：使用多重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实现考试成绩评测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如何使用多重</a:t>
            </a:r>
            <a:r>
              <a:rPr lang="en-US" altLang="zh-CN" smtClean="0"/>
              <a:t>if</a:t>
            </a:r>
            <a:r>
              <a:rPr smtClean="0"/>
              <a:t>选择结构</a:t>
            </a:r>
            <a:endParaRPr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我想买车，买什么车决定于我在银行有多少存款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如果我的存款超过500万，我就买凯迪拉克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否则，</a:t>
            </a:r>
            <a:r>
              <a:rPr lang="en-US" altLang="zh-CN" dirty="0" smtClean="0"/>
              <a:t>如果我的存款超过100万，我就买帕萨特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否则， </a:t>
            </a:r>
            <a:r>
              <a:rPr lang="en-US" altLang="zh-CN" dirty="0" smtClean="0"/>
              <a:t>如果我的存款超过50万，我就买依兰特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否则， </a:t>
            </a:r>
            <a:r>
              <a:rPr lang="en-US" altLang="zh-CN" dirty="0" smtClean="0"/>
              <a:t>如果我的存款超过10万，我就买奥托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否则， </a:t>
            </a:r>
            <a:r>
              <a:rPr lang="en-US" altLang="zh-CN" dirty="0" smtClean="0"/>
              <a:t>如果我的存款10万</a:t>
            </a:r>
            <a:r>
              <a:rPr lang="zh-CN" altLang="en-US" dirty="0" smtClean="0"/>
              <a:t>以下</a:t>
            </a:r>
            <a:r>
              <a:rPr lang="en-US" altLang="zh-CN" dirty="0" smtClean="0"/>
              <a:t> ，</a:t>
            </a:r>
            <a:r>
              <a:rPr lang="en-US" altLang="zh-CN" dirty="0" err="1" smtClean="0"/>
              <a:t>我买捷安特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6868" name="组合 18"/>
          <p:cNvGrpSpPr/>
          <p:nvPr/>
        </p:nvGrpSpPr>
        <p:grpSpPr bwMode="auto">
          <a:xfrm>
            <a:off x="142875" y="857250"/>
            <a:ext cx="985838" cy="422275"/>
            <a:chOff x="1000100" y="1173499"/>
            <a:chExt cx="986586" cy="422603"/>
          </a:xfrm>
        </p:grpSpPr>
        <p:pic>
          <p:nvPicPr>
            <p:cNvPr id="3687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如何使用多重</a:t>
            </a:r>
            <a:r>
              <a:rPr lang="en-US" altLang="zh-CN" smtClean="0"/>
              <a:t>if</a:t>
            </a:r>
            <a:r>
              <a:rPr smtClean="0"/>
              <a:t>选择结构</a:t>
            </a:r>
            <a:endParaRPr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使用多重</a:t>
            </a:r>
            <a:r>
              <a:rPr lang="en-US" altLang="zh-CN" dirty="0" smtClean="0"/>
              <a:t>if</a:t>
            </a:r>
            <a:r>
              <a:rPr lang="zh-CN" altLang="en-US" dirty="0" smtClean="0"/>
              <a:t>选择结构解决购车的问题</a:t>
            </a:r>
            <a:endParaRPr lang="en-GB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47700" y="1857375"/>
            <a:ext cx="8172450" cy="43576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 money = 52; // 我的存款，单位：万元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if (money &gt;= 500) 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System.out.println("太好了，我可以买凯迪拉克");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 else if (money &gt;= 100) 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System.out.println("不错，我可以买辆帕萨特");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 else if (money &gt;= 50) 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System.out.println("我可以买辆依兰特");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 else if (money &gt;= 10) 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System.out.println("至少我可以买个奥托");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 else 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System.out.println("看来，我只能买个捷安特了");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151438" y="2286000"/>
            <a:ext cx="1698625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大于等于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80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151438" y="2949575"/>
            <a:ext cx="2913062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大于等于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60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分，小于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80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151438" y="3663950"/>
            <a:ext cx="3706812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各个条件的顺序可以任意排列吗？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3778381" y="2500298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>
            <a:off x="3778381" y="3163260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3778381" y="3877640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900" name="组合 24"/>
          <p:cNvGrpSpPr/>
          <p:nvPr/>
        </p:nvGrpSpPr>
        <p:grpSpPr bwMode="auto">
          <a:xfrm>
            <a:off x="142875" y="857250"/>
            <a:ext cx="1000125" cy="414338"/>
            <a:chOff x="1000100" y="2528843"/>
            <a:chExt cx="1000132" cy="414475"/>
          </a:xfrm>
        </p:grpSpPr>
        <p:pic>
          <p:nvPicPr>
            <p:cNvPr id="3791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4"/>
          <p:cNvGrpSpPr/>
          <p:nvPr/>
        </p:nvGrpSpPr>
        <p:grpSpPr bwMode="auto">
          <a:xfrm>
            <a:off x="1143000" y="6286500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790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3962396" y="5187962"/>
              <a:ext cx="3738589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：使用多重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实现购车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为什么使用嵌套</a:t>
            </a:r>
            <a:r>
              <a:rPr lang="en-US" altLang="zh-CN" smtClean="0"/>
              <a:t>if</a:t>
            </a:r>
            <a:r>
              <a:rPr smtClean="0"/>
              <a:t>选择结构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学校举行运动会，百米赛跑跑入</a:t>
            </a:r>
            <a:r>
              <a:rPr lang="en-US" altLang="zh-CN" sz="2400" dirty="0"/>
              <a:t>10</a:t>
            </a:r>
            <a:r>
              <a:rPr lang="zh-CN" altLang="en-US" sz="2400" dirty="0"/>
              <a:t>秒内的学生有资格进决赛，根据性别分别进入男子组和女子组</a:t>
            </a:r>
            <a:endParaRPr lang="en-GB" altLang="zh-CN" sz="240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18504" name="Text Box 8"/>
          <p:cNvSpPr txBox="1">
            <a:spLocks noChangeArrowheads="1"/>
          </p:cNvSpPr>
          <p:nvPr/>
        </p:nvSpPr>
        <p:spPr bwMode="auto">
          <a:xfrm>
            <a:off x="784225" y="3213100"/>
            <a:ext cx="76327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400" b="1">
                <a:ea typeface="微软雅黑" panose="020B0503020204020204" pitchFamily="34" charset="-122"/>
              </a:rPr>
              <a:t>判断是否能够进入决赛</a:t>
            </a:r>
            <a:endParaRPr lang="en-US" altLang="zh-CN" sz="2400" b="1"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400" b="1">
                <a:ea typeface="微软雅黑" panose="020B0503020204020204" pitchFamily="34" charset="-122"/>
              </a:rPr>
              <a:t>在确定进入决赛的情况下，判断是进入男子组，还是进入女子组</a:t>
            </a:r>
            <a:endParaRPr lang="en-GB" altLang="zh-CN" sz="2400" b="1">
              <a:ea typeface="微软雅黑" panose="020B0503020204020204" pitchFamily="34" charset="-122"/>
            </a:endParaRPr>
          </a:p>
        </p:txBody>
      </p:sp>
      <p:grpSp>
        <p:nvGrpSpPr>
          <p:cNvPr id="38918" name="组合 18"/>
          <p:cNvGrpSpPr/>
          <p:nvPr/>
        </p:nvGrpSpPr>
        <p:grpSpPr bwMode="auto">
          <a:xfrm>
            <a:off x="142875" y="857250"/>
            <a:ext cx="985838" cy="422275"/>
            <a:chOff x="1000100" y="1173499"/>
            <a:chExt cx="986586" cy="422603"/>
          </a:xfrm>
        </p:grpSpPr>
        <p:pic>
          <p:nvPicPr>
            <p:cNvPr id="38925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22"/>
          <p:cNvGrpSpPr/>
          <p:nvPr/>
        </p:nvGrpSpPr>
        <p:grpSpPr bwMode="auto">
          <a:xfrm>
            <a:off x="142875" y="2767013"/>
            <a:ext cx="1000125" cy="447675"/>
            <a:chOff x="1000100" y="3235185"/>
            <a:chExt cx="1000132" cy="446983"/>
          </a:xfrm>
        </p:grpSpPr>
        <p:pic>
          <p:nvPicPr>
            <p:cNvPr id="3892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40" y="3258960"/>
              <a:ext cx="700092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1285875" y="5049838"/>
            <a:ext cx="6191250" cy="827087"/>
            <a:chOff x="1285875" y="5049838"/>
            <a:chExt cx="6191250" cy="827087"/>
          </a:xfrm>
        </p:grpSpPr>
        <p:sp>
          <p:nvSpPr>
            <p:cNvPr id="618503" name="AutoShape 7"/>
            <p:cNvSpPr>
              <a:spLocks noChangeArrowheads="1"/>
            </p:cNvSpPr>
            <p:nvPr/>
          </p:nvSpPr>
          <p:spPr bwMode="auto">
            <a:xfrm>
              <a:off x="1285875" y="5229225"/>
              <a:ext cx="6191250" cy="647700"/>
            </a:xfrm>
            <a:prstGeom prst="roundRect">
              <a:avLst>
                <a:gd name="adj" fmla="val 9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使用嵌套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选择结构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22" name="AutoShape 4"/>
            <p:cNvSpPr>
              <a:spLocks noChangeArrowheads="1"/>
            </p:cNvSpPr>
            <p:nvPr/>
          </p:nvSpPr>
          <p:spPr bwMode="gray">
            <a:xfrm>
              <a:off x="6804025" y="5049838"/>
              <a:ext cx="357188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0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857250" y="1700213"/>
            <a:ext cx="2406650" cy="38719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if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（条件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1) 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 if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（条件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2) 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 } else 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2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 }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} else 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3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嵌套</a:t>
            </a:r>
            <a:r>
              <a:rPr lang="en-US" altLang="zh-CN" dirty="0" smtClean="0"/>
              <a:t>if</a:t>
            </a:r>
            <a:r>
              <a:rPr dirty="0" smtClean="0"/>
              <a:t>选择结构</a:t>
            </a:r>
            <a:r>
              <a:rPr lang="en-US" altLang="zh-CN" dirty="0" smtClean="0"/>
              <a:t>2-1</a:t>
            </a:r>
            <a:endParaRPr dirty="0" smtClean="0"/>
          </a:p>
        </p:txBody>
      </p:sp>
      <p:grpSp>
        <p:nvGrpSpPr>
          <p:cNvPr id="2" name="组合 44"/>
          <p:cNvGrpSpPr/>
          <p:nvPr/>
        </p:nvGrpSpPr>
        <p:grpSpPr bwMode="auto">
          <a:xfrm>
            <a:off x="4000500" y="1857375"/>
            <a:ext cx="4929188" cy="3643313"/>
            <a:chOff x="4000500" y="1857364"/>
            <a:chExt cx="4929188" cy="3643338"/>
          </a:xfrm>
        </p:grpSpPr>
        <p:sp>
          <p:nvSpPr>
            <p:cNvPr id="39951" name="TextBox 61"/>
            <p:cNvSpPr txBox="1">
              <a:spLocks noChangeArrowheads="1"/>
            </p:cNvSpPr>
            <p:nvPr/>
          </p:nvSpPr>
          <p:spPr bwMode="auto">
            <a:xfrm>
              <a:off x="4286250" y="2856705"/>
              <a:ext cx="4171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假</a:t>
              </a:r>
              <a:endParaRPr lang="zh-CN" altLang="en-US" b="1"/>
            </a:p>
          </p:txBody>
        </p:sp>
        <p:sp>
          <p:nvSpPr>
            <p:cNvPr id="39952" name="TextBox 63"/>
            <p:cNvSpPr txBox="1">
              <a:spLocks noChangeArrowheads="1"/>
            </p:cNvSpPr>
            <p:nvPr/>
          </p:nvSpPr>
          <p:spPr bwMode="auto">
            <a:xfrm>
              <a:off x="5786438" y="2213767"/>
              <a:ext cx="4171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真</a:t>
              </a:r>
              <a:endParaRPr lang="zh-CN" altLang="en-US" b="1"/>
            </a:p>
          </p:txBody>
        </p:sp>
        <p:grpSp>
          <p:nvGrpSpPr>
            <p:cNvPr id="39953" name="组合 43"/>
            <p:cNvGrpSpPr/>
            <p:nvPr/>
          </p:nvGrpSpPr>
          <p:grpSpPr bwMode="auto">
            <a:xfrm>
              <a:off x="4000500" y="1857364"/>
              <a:ext cx="4929188" cy="3643338"/>
              <a:chOff x="4000500" y="1785926"/>
              <a:chExt cx="4929188" cy="3643338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 rot="5400000">
                <a:off x="4572794" y="1999446"/>
                <a:ext cx="427834" cy="794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endCxn id="15" idx="0"/>
              </p:cNvCxnSpPr>
              <p:nvPr/>
            </p:nvCxnSpPr>
            <p:spPr>
              <a:xfrm rot="5400000">
                <a:off x="4643835" y="3070619"/>
                <a:ext cx="285752" cy="794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rot="5400000">
                <a:off x="3929058" y="4571214"/>
                <a:ext cx="1714512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rot="5400000">
                <a:off x="8108975" y="4677577"/>
                <a:ext cx="357190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rot="5400000">
                <a:off x="6323025" y="4677577"/>
                <a:ext cx="357190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rot="5400000">
                <a:off x="6394463" y="3963197"/>
                <a:ext cx="214314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 rot="10800000" flipV="1">
                <a:off x="4786315" y="4856964"/>
                <a:ext cx="3500463" cy="2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任意多边形 56"/>
              <p:cNvSpPr/>
              <p:nvPr/>
            </p:nvSpPr>
            <p:spPr bwMode="auto">
              <a:xfrm>
                <a:off x="5500695" y="2570950"/>
                <a:ext cx="1000132" cy="604123"/>
              </a:xfrm>
              <a:custGeom>
                <a:avLst/>
                <a:gdLst>
                  <a:gd name="connsiteX0" fmla="*/ 0 w 1207698"/>
                  <a:gd name="connsiteY0" fmla="*/ 0 h 595223"/>
                  <a:gd name="connsiteX1" fmla="*/ 1207698 w 1207698"/>
                  <a:gd name="connsiteY1" fmla="*/ 0 h 595223"/>
                  <a:gd name="connsiteX2" fmla="*/ 1207698 w 1207698"/>
                  <a:gd name="connsiteY2" fmla="*/ 595223 h 59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7698" h="595223">
                    <a:moveTo>
                      <a:pt x="0" y="0"/>
                    </a:moveTo>
                    <a:lnTo>
                      <a:pt x="1207698" y="0"/>
                    </a:lnTo>
                    <a:lnTo>
                      <a:pt x="1207698" y="595223"/>
                    </a:lnTo>
                  </a:path>
                </a:pathLst>
              </a:cu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b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 bwMode="auto">
              <a:xfrm>
                <a:off x="7215206" y="3499644"/>
                <a:ext cx="1071570" cy="595223"/>
              </a:xfrm>
              <a:custGeom>
                <a:avLst/>
                <a:gdLst>
                  <a:gd name="connsiteX0" fmla="*/ 0 w 1207698"/>
                  <a:gd name="connsiteY0" fmla="*/ 0 h 595223"/>
                  <a:gd name="connsiteX1" fmla="*/ 1207698 w 1207698"/>
                  <a:gd name="connsiteY1" fmla="*/ 0 h 595223"/>
                  <a:gd name="connsiteX2" fmla="*/ 1207698 w 1207698"/>
                  <a:gd name="connsiteY2" fmla="*/ 595223 h 59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7698" h="595223">
                    <a:moveTo>
                      <a:pt x="0" y="0"/>
                    </a:moveTo>
                    <a:lnTo>
                      <a:pt x="1207698" y="0"/>
                    </a:lnTo>
                    <a:lnTo>
                      <a:pt x="1207698" y="595223"/>
                    </a:lnTo>
                  </a:path>
                </a:pathLst>
              </a:cu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b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967" name="TextBox 62"/>
              <p:cNvSpPr txBox="1">
                <a:spLocks noChangeArrowheads="1"/>
              </p:cNvSpPr>
              <p:nvPr/>
            </p:nvSpPr>
            <p:spPr bwMode="auto">
              <a:xfrm>
                <a:off x="5929313" y="3713955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假</a:t>
                </a:r>
                <a:endParaRPr lang="zh-CN" altLang="en-US" b="1"/>
              </a:p>
            </p:txBody>
          </p:sp>
          <p:sp>
            <p:nvSpPr>
              <p:cNvPr id="39968" name="TextBox 64"/>
              <p:cNvSpPr txBox="1">
                <a:spLocks noChangeArrowheads="1"/>
              </p:cNvSpPr>
              <p:nvPr/>
            </p:nvSpPr>
            <p:spPr bwMode="auto">
              <a:xfrm>
                <a:off x="7513638" y="3142455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真</a:t>
                </a:r>
                <a:endParaRPr lang="zh-CN" altLang="en-US" b="1"/>
              </a:p>
            </p:txBody>
          </p:sp>
          <p:sp>
            <p:nvSpPr>
              <p:cNvPr id="11" name="菱形 10"/>
              <p:cNvSpPr/>
              <p:nvPr/>
            </p:nvSpPr>
            <p:spPr bwMode="auto">
              <a:xfrm>
                <a:off x="4000500" y="2214554"/>
                <a:ext cx="1571625" cy="714380"/>
              </a:xfrm>
              <a:prstGeom prst="diamond">
                <a:avLst/>
              </a:prstGeom>
              <a:solidFill>
                <a:srgbClr val="E4FCE4"/>
              </a:solidFill>
              <a:ln w="9525" algn="ctr">
                <a:solidFill>
                  <a:schemeClr val="accent1">
                    <a:lumMod val="75000"/>
                  </a:schemeClr>
                </a:solidFill>
                <a:rou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b="1" dirty="0">
                    <a:ea typeface="宋体" panose="02010600030101010101" pitchFamily="2" charset="-122"/>
                  </a:rPr>
                  <a:t>条件</a:t>
                </a:r>
                <a:r>
                  <a:rPr lang="en-US" altLang="zh-CN" b="1" dirty="0">
                    <a:ea typeface="宋体" panose="02010600030101010101" pitchFamily="2" charset="-122"/>
                  </a:rPr>
                  <a:t>1</a:t>
                </a:r>
                <a:endParaRPr lang="zh-CN" altLang="en-US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4" name="菱形 13"/>
              <p:cNvSpPr/>
              <p:nvPr/>
            </p:nvSpPr>
            <p:spPr bwMode="auto">
              <a:xfrm>
                <a:off x="5715000" y="3143248"/>
                <a:ext cx="1571625" cy="712792"/>
              </a:xfrm>
              <a:prstGeom prst="diamond">
                <a:avLst/>
              </a:prstGeom>
              <a:solidFill>
                <a:srgbClr val="E4FCE4"/>
              </a:solidFill>
              <a:ln w="9525" algn="ctr">
                <a:solidFill>
                  <a:schemeClr val="accent1">
                    <a:lumMod val="75000"/>
                  </a:schemeClr>
                </a:solidFill>
                <a:rou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b="1" dirty="0">
                    <a:ea typeface="宋体" panose="02010600030101010101" pitchFamily="2" charset="-122"/>
                  </a:rPr>
                  <a:t>条件</a:t>
                </a:r>
                <a:r>
                  <a:rPr lang="en-US" altLang="zh-CN" b="1" dirty="0">
                    <a:ea typeface="宋体" panose="02010600030101010101" pitchFamily="2" charset="-122"/>
                  </a:rPr>
                  <a:t>2</a:t>
                </a:r>
                <a:endParaRPr lang="zh-CN" altLang="en-US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>
                <a:off x="4071938" y="3213099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3</a:t>
                </a:r>
                <a:endParaRPr lang="en-US" altLang="zh-CN" b="1" dirty="0">
                  <a:solidFill>
                    <a:schemeClr val="accent5">
                      <a:lumMod val="10000"/>
                    </a:schemeClr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" name="AutoShape 5"/>
              <p:cNvSpPr>
                <a:spLocks noChangeArrowheads="1"/>
              </p:cNvSpPr>
              <p:nvPr/>
            </p:nvSpPr>
            <p:spPr bwMode="auto">
              <a:xfrm>
                <a:off x="5857875" y="4070355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2</a:t>
                </a:r>
                <a:endParaRPr lang="en-US" altLang="zh-CN" b="1" dirty="0">
                  <a:solidFill>
                    <a:schemeClr val="accent5">
                      <a:lumMod val="10000"/>
                    </a:schemeClr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" name="AutoShape 5"/>
              <p:cNvSpPr>
                <a:spLocks noChangeArrowheads="1"/>
              </p:cNvSpPr>
              <p:nvPr/>
            </p:nvSpPr>
            <p:spPr bwMode="auto">
              <a:xfrm>
                <a:off x="7500938" y="4070355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1</a:t>
                </a:r>
                <a:endParaRPr lang="en-US" altLang="zh-CN" b="1" dirty="0">
                  <a:solidFill>
                    <a:schemeClr val="accent5">
                      <a:lumMod val="10000"/>
                    </a:schemeClr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9942" name="组合 29"/>
          <p:cNvGrpSpPr/>
          <p:nvPr/>
        </p:nvGrpSpPr>
        <p:grpSpPr bwMode="auto">
          <a:xfrm>
            <a:off x="142875" y="873125"/>
            <a:ext cx="1000125" cy="400050"/>
            <a:chOff x="1000100" y="1801286"/>
            <a:chExt cx="1000132" cy="400110"/>
          </a:xfrm>
        </p:grpSpPr>
        <p:pic>
          <p:nvPicPr>
            <p:cNvPr id="3994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7" name="矩形标注 36"/>
          <p:cNvSpPr/>
          <p:nvPr/>
        </p:nvSpPr>
        <p:spPr bwMode="auto">
          <a:xfrm>
            <a:off x="1928813" y="1214438"/>
            <a:ext cx="1603375" cy="369887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是否跑入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10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秒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1571604" y="1500178"/>
            <a:ext cx="295266" cy="2857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标注 41"/>
          <p:cNvSpPr/>
          <p:nvPr/>
        </p:nvSpPr>
        <p:spPr bwMode="auto">
          <a:xfrm>
            <a:off x="2724150" y="1643063"/>
            <a:ext cx="1579563" cy="369887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性别是否为男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2366946" y="1857368"/>
            <a:ext cx="295266" cy="2857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962025" y="2214563"/>
            <a:ext cx="1966913" cy="1985962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2620963" y="4022725"/>
            <a:ext cx="1609725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内层选择结构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2" grpId="0" animBg="1"/>
      <p:bldP spid="36" grpId="0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3" name="AutoShape 3"/>
          <p:cNvSpPr>
            <a:spLocks noChangeArrowheads="1"/>
          </p:cNvSpPr>
          <p:nvPr/>
        </p:nvSpPr>
        <p:spPr bwMode="auto">
          <a:xfrm>
            <a:off x="787400" y="1881188"/>
            <a:ext cx="8142288" cy="3333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if(score&lt;=10){</a:t>
            </a:r>
            <a:endParaRPr lang="zh-CN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if(gender.equals("男")){</a:t>
            </a:r>
            <a:endParaRPr lang="zh-CN" altLang="zh-CN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System.out.println("进入男子组决赛！");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}else if(gender.equals("女")){</a:t>
            </a:r>
            <a:endParaRPr lang="zh-CN" altLang="zh-CN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System.out.println("进入女子组决赛！");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}else{</a:t>
            </a:r>
            <a:endParaRPr lang="zh-CN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System.out.println("淘汰！");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19526" name="Rectangle 6"/>
          <p:cNvSpPr>
            <a:spLocks noGrp="1" noChangeArrowheads="1"/>
          </p:cNvSpPr>
          <p:nvPr>
            <p:ph type="title"/>
          </p:nvPr>
        </p:nvSpPr>
        <p:spPr>
          <a:xfrm>
            <a:off x="5724525" y="285750"/>
            <a:ext cx="3240088" cy="523875"/>
          </a:xfrm>
        </p:spPr>
        <p:txBody>
          <a:bodyPr/>
          <a:lstStyle/>
          <a:p>
            <a:pPr>
              <a:defRPr/>
            </a:pPr>
            <a:r>
              <a:rPr smtClean="0"/>
              <a:t>嵌套</a:t>
            </a:r>
            <a:r>
              <a:rPr lang="en-US" altLang="zh-CN" smtClean="0"/>
              <a:t>if</a:t>
            </a:r>
            <a:r>
              <a:rPr smtClean="0"/>
              <a:t>选择结构</a:t>
            </a:r>
            <a:r>
              <a:rPr lang="en-US" altLang="zh-CN" smtClean="0"/>
              <a:t>2-2</a:t>
            </a:r>
            <a:endParaRPr dirty="0"/>
          </a:p>
        </p:txBody>
      </p:sp>
      <p:sp>
        <p:nvSpPr>
          <p:cNvPr id="619539" name="Text Box 19"/>
          <p:cNvSpPr txBox="1"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使用嵌套</a:t>
            </a:r>
            <a:r>
              <a:rPr lang="en-US" altLang="zh-CN" dirty="0" smtClean="0"/>
              <a:t>if</a:t>
            </a:r>
            <a:r>
              <a:rPr lang="zh-CN" altLang="en-US" dirty="0" smtClean="0"/>
              <a:t>选择结构解决</a:t>
            </a:r>
            <a:r>
              <a:rPr lang="zh-CN" altLang="en-US" sz="2800" dirty="0" smtClean="0"/>
              <a:t>百米赛跑的</a:t>
            </a:r>
            <a:r>
              <a:rPr lang="zh-CN" altLang="en-US" dirty="0" smtClean="0"/>
              <a:t>问题</a:t>
            </a:r>
            <a:endParaRPr lang="en-GB" altLang="zh-CN" dirty="0"/>
          </a:p>
        </p:txBody>
      </p:sp>
      <p:sp>
        <p:nvSpPr>
          <p:cNvPr id="619528" name="AutoShape 8"/>
          <p:cNvSpPr>
            <a:spLocks noChangeArrowheads="1"/>
          </p:cNvSpPr>
          <p:nvPr/>
        </p:nvSpPr>
        <p:spPr bwMode="auto">
          <a:xfrm>
            <a:off x="3890963" y="1700213"/>
            <a:ext cx="1609725" cy="407987"/>
          </a:xfrm>
          <a:prstGeom prst="wedgeRoundRectCallout">
            <a:avLst>
              <a:gd name="adj1" fmla="val -49808"/>
              <a:gd name="adj2" fmla="val 2455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外层选择结构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19529" name="AutoShape 9"/>
          <p:cNvSpPr>
            <a:spLocks noChangeArrowheads="1"/>
          </p:cNvSpPr>
          <p:nvPr/>
        </p:nvSpPr>
        <p:spPr bwMode="auto">
          <a:xfrm>
            <a:off x="5962650" y="1949450"/>
            <a:ext cx="1609725" cy="407988"/>
          </a:xfrm>
          <a:prstGeom prst="wedgeRoundRectCallout">
            <a:avLst>
              <a:gd name="adj1" fmla="val -51348"/>
              <a:gd name="adj2" fmla="val 2425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内层选择结构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19530" name="Text Box 10"/>
          <p:cNvSpPr txBox="1">
            <a:spLocks noChangeArrowheads="1"/>
          </p:cNvSpPr>
          <p:nvPr/>
        </p:nvSpPr>
        <p:spPr bwMode="auto">
          <a:xfrm>
            <a:off x="792163" y="5235575"/>
            <a:ext cx="82089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600" b="1">
                <a:ea typeface="微软雅黑" panose="020B0503020204020204" pitchFamily="34" charset="-122"/>
              </a:rPr>
              <a:t>if </a:t>
            </a:r>
            <a:r>
              <a:rPr lang="zh-CN" altLang="en-US" sz="2600" b="1">
                <a:ea typeface="微软雅黑" panose="020B0503020204020204" pitchFamily="34" charset="-122"/>
              </a:rPr>
              <a:t>结构书写规范</a:t>
            </a:r>
            <a:endParaRPr lang="zh-CN" altLang="en-US" sz="2600" b="1">
              <a:ea typeface="微软雅黑" panose="020B0503020204020204" pitchFamily="34" charset="-122"/>
            </a:endParaRPr>
          </a:p>
        </p:txBody>
      </p:sp>
      <p:sp>
        <p:nvSpPr>
          <p:cNvPr id="619531" name="Text Box 11"/>
          <p:cNvSpPr txBox="1">
            <a:spLocks noChangeArrowheads="1"/>
          </p:cNvSpPr>
          <p:nvPr/>
        </p:nvSpPr>
        <p:spPr bwMode="auto">
          <a:xfrm>
            <a:off x="611188" y="5638800"/>
            <a:ext cx="8318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>
                <a:ea typeface="微软雅黑" panose="020B0503020204020204" pitchFamily="34" charset="-122"/>
              </a:rPr>
              <a:t>为了使 </a:t>
            </a:r>
            <a:r>
              <a:rPr lang="en-US" altLang="zh-CN" sz="2400" b="1">
                <a:ea typeface="微软雅黑" panose="020B0503020204020204" pitchFamily="34" charset="-122"/>
              </a:rPr>
              <a:t>if </a:t>
            </a:r>
            <a:r>
              <a:rPr lang="zh-CN" altLang="en-US" sz="2400" b="1">
                <a:ea typeface="微软雅黑" panose="020B0503020204020204" pitchFamily="34" charset="-122"/>
              </a:rPr>
              <a:t>结构更加清晰、避免执行错误，应该把每个 </a:t>
            </a:r>
            <a:r>
              <a:rPr lang="en-US" altLang="zh-CN" sz="2400" b="1">
                <a:ea typeface="微软雅黑" panose="020B0503020204020204" pitchFamily="34" charset="-122"/>
              </a:rPr>
              <a:t>if </a:t>
            </a:r>
            <a:r>
              <a:rPr lang="zh-CN" altLang="en-US" sz="2400" b="1">
                <a:ea typeface="微软雅黑" panose="020B0503020204020204" pitchFamily="34" charset="-122"/>
              </a:rPr>
              <a:t>或 </a:t>
            </a:r>
            <a:r>
              <a:rPr lang="en-US" altLang="zh-CN" sz="2400" b="1">
                <a:ea typeface="微软雅黑" panose="020B0503020204020204" pitchFamily="34" charset="-122"/>
              </a:rPr>
              <a:t>else </a:t>
            </a:r>
            <a:r>
              <a:rPr lang="zh-CN" altLang="en-US" sz="2400" b="1">
                <a:ea typeface="微软雅黑" panose="020B0503020204020204" pitchFamily="34" charset="-122"/>
              </a:rPr>
              <a:t>包含的代码块都用大括号括起来</a:t>
            </a:r>
            <a:endParaRPr lang="zh-CN" altLang="en-US" sz="2400" b="1">
              <a:ea typeface="微软雅黑" panose="020B0503020204020204" pitchFamily="34" charset="-122"/>
            </a:endParaRPr>
          </a:p>
        </p:txBody>
      </p:sp>
      <p:sp>
        <p:nvSpPr>
          <p:cNvPr id="619532" name="Text Box 12"/>
          <p:cNvSpPr txBox="1">
            <a:spLocks noChangeArrowheads="1"/>
          </p:cNvSpPr>
          <p:nvPr/>
        </p:nvSpPr>
        <p:spPr bwMode="auto">
          <a:xfrm>
            <a:off x="611188" y="5630863"/>
            <a:ext cx="612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>
                <a:ea typeface="微软雅黑" panose="020B0503020204020204" pitchFamily="34" charset="-122"/>
              </a:rPr>
              <a:t>相匹配的一对 </a:t>
            </a:r>
            <a:r>
              <a:rPr lang="en-US" altLang="zh-CN" sz="2400" b="1">
                <a:ea typeface="微软雅黑" panose="020B0503020204020204" pitchFamily="34" charset="-122"/>
              </a:rPr>
              <a:t>if </a:t>
            </a:r>
            <a:r>
              <a:rPr lang="zh-CN" altLang="en-US" sz="2400" b="1">
                <a:ea typeface="微软雅黑" panose="020B0503020204020204" pitchFamily="34" charset="-122"/>
              </a:rPr>
              <a:t>和 </a:t>
            </a:r>
            <a:r>
              <a:rPr lang="en-US" altLang="zh-CN" sz="2400" b="1">
                <a:ea typeface="微软雅黑" panose="020B0503020204020204" pitchFamily="34" charset="-122"/>
              </a:rPr>
              <a:t>else </a:t>
            </a:r>
            <a:r>
              <a:rPr lang="zh-CN" altLang="en-US" sz="2400" b="1">
                <a:ea typeface="微软雅黑" panose="020B0503020204020204" pitchFamily="34" charset="-122"/>
              </a:rPr>
              <a:t>应该左对齐</a:t>
            </a:r>
            <a:endParaRPr lang="zh-CN" altLang="en-US" sz="2400" b="1">
              <a:ea typeface="微软雅黑" panose="020B0503020204020204" pitchFamily="34" charset="-122"/>
            </a:endParaRPr>
          </a:p>
        </p:txBody>
      </p:sp>
      <p:sp>
        <p:nvSpPr>
          <p:cNvPr id="619533" name="Text Box 13"/>
          <p:cNvSpPr txBox="1">
            <a:spLocks noChangeArrowheads="1"/>
          </p:cNvSpPr>
          <p:nvPr/>
        </p:nvSpPr>
        <p:spPr bwMode="auto">
          <a:xfrm>
            <a:off x="611188" y="5638800"/>
            <a:ext cx="83899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>
                <a:ea typeface="微软雅黑" panose="020B0503020204020204" pitchFamily="34" charset="-122"/>
              </a:rPr>
              <a:t>内层的 </a:t>
            </a:r>
            <a:r>
              <a:rPr lang="en-US" altLang="zh-CN" sz="2400" b="1">
                <a:ea typeface="微软雅黑" panose="020B0503020204020204" pitchFamily="34" charset="-122"/>
              </a:rPr>
              <a:t>if </a:t>
            </a:r>
            <a:r>
              <a:rPr lang="zh-CN" altLang="en-US" sz="2400" b="1">
                <a:ea typeface="微软雅黑" panose="020B0503020204020204" pitchFamily="34" charset="-122"/>
              </a:rPr>
              <a:t>结构相对于外层的 </a:t>
            </a:r>
            <a:r>
              <a:rPr lang="en-US" altLang="zh-CN" sz="2400" b="1">
                <a:ea typeface="微软雅黑" panose="020B0503020204020204" pitchFamily="34" charset="-122"/>
              </a:rPr>
              <a:t>if </a:t>
            </a:r>
            <a:r>
              <a:rPr lang="zh-CN" altLang="en-US" sz="2400" b="1">
                <a:ea typeface="微软雅黑" panose="020B0503020204020204" pitchFamily="34" charset="-122"/>
              </a:rPr>
              <a:t>结构要有一定的缩进</a:t>
            </a:r>
            <a:endParaRPr lang="zh-CN" altLang="en-US" sz="2400" b="1">
              <a:ea typeface="微软雅黑" panose="020B0503020204020204" pitchFamily="34" charset="-122"/>
            </a:endParaRPr>
          </a:p>
        </p:txBody>
      </p:sp>
      <p:grpSp>
        <p:nvGrpSpPr>
          <p:cNvPr id="40972" name="组合 24"/>
          <p:cNvGrpSpPr/>
          <p:nvPr/>
        </p:nvGrpSpPr>
        <p:grpSpPr bwMode="auto">
          <a:xfrm>
            <a:off x="142875" y="857250"/>
            <a:ext cx="1000125" cy="414338"/>
            <a:chOff x="1000100" y="2528843"/>
            <a:chExt cx="1000132" cy="414475"/>
          </a:xfrm>
        </p:grpSpPr>
        <p:pic>
          <p:nvPicPr>
            <p:cNvPr id="4098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23" name="直接箭头连接符 22"/>
          <p:cNvCxnSpPr>
            <a:endCxn id="619528" idx="1"/>
          </p:cNvCxnSpPr>
          <p:nvPr/>
        </p:nvCxnSpPr>
        <p:spPr>
          <a:xfrm flipV="1">
            <a:off x="2900254" y="1904525"/>
            <a:ext cx="990615" cy="23859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381419" y="2214555"/>
            <a:ext cx="1562119" cy="28575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4"/>
          <p:cNvGrpSpPr/>
          <p:nvPr/>
        </p:nvGrpSpPr>
        <p:grpSpPr bwMode="auto">
          <a:xfrm>
            <a:off x="1571625" y="6384925"/>
            <a:ext cx="4572000" cy="428625"/>
            <a:chOff x="3143240" y="5143512"/>
            <a:chExt cx="457203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098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3962396" y="5187962"/>
              <a:ext cx="3738589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：使用嵌套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选择结构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animBg="1"/>
      <p:bldP spid="619528" grpId="0" animBg="1"/>
      <p:bldP spid="619529" grpId="0" animBg="1"/>
      <p:bldP spid="619530" grpId="0"/>
      <p:bldP spid="619531" grpId="0"/>
      <p:bldP spid="619531" grpId="1"/>
      <p:bldP spid="619532" grpId="0"/>
      <p:bldP spid="619532" grpId="1"/>
      <p:bldP spid="6195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40" name="Rectangle 8"/>
          <p:cNvSpPr>
            <a:spLocks noGrp="1" noChangeArrowheads="1"/>
          </p:cNvSpPr>
          <p:nvPr>
            <p:ph type="title"/>
          </p:nvPr>
        </p:nvSpPr>
        <p:spPr>
          <a:xfrm>
            <a:off x="7956550" y="285750"/>
            <a:ext cx="1008063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smtClean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输入小明的考试成绩，显示所获奖励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成绩</a:t>
            </a:r>
            <a:r>
              <a:rPr lang="en-US" altLang="zh-CN" dirty="0" smtClean="0"/>
              <a:t>==100</a:t>
            </a:r>
            <a:r>
              <a:rPr lang="zh-CN" altLang="en-US" dirty="0" smtClean="0"/>
              <a:t>分，爸爸给他买辆车</a:t>
            </a:r>
            <a:endParaRPr lang="zh-CN" altLang="en-US" dirty="0" smtClean="0"/>
          </a:p>
          <a:p>
            <a:pPr lvl="1">
              <a:defRPr/>
            </a:pPr>
            <a:r>
              <a:rPr lang="en-US" altLang="zh-CN" dirty="0" smtClean="0"/>
              <a:t>100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成绩</a:t>
            </a:r>
            <a:r>
              <a:rPr lang="en-US" altLang="zh-CN" smtClean="0"/>
              <a:t>&gt;=90</a:t>
            </a:r>
            <a:r>
              <a:rPr lang="zh-CN" altLang="en-US" dirty="0" smtClean="0"/>
              <a:t>分，妈妈给他买</a:t>
            </a:r>
            <a:r>
              <a:rPr lang="en-US" altLang="zh-CN" dirty="0" smtClean="0"/>
              <a:t>MP4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90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成绩</a:t>
            </a:r>
            <a:r>
              <a:rPr lang="en-US" altLang="zh-CN" dirty="0" smtClean="0"/>
              <a:t>&gt;=60</a:t>
            </a:r>
            <a:r>
              <a:rPr lang="zh-CN" altLang="en-US" dirty="0" smtClean="0"/>
              <a:t>分，妈妈给他买本参考书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成绩</a:t>
            </a:r>
            <a:r>
              <a:rPr lang="en-US" altLang="zh-CN" dirty="0" smtClean="0"/>
              <a:t>&lt;60</a:t>
            </a:r>
            <a:r>
              <a:rPr lang="zh-CN" altLang="en-US" dirty="0" smtClean="0"/>
              <a:t>分，什么都不买</a:t>
            </a:r>
            <a:endParaRPr lang="zh-CN" altLang="en-US" dirty="0"/>
          </a:p>
        </p:txBody>
      </p:sp>
      <p:grpSp>
        <p:nvGrpSpPr>
          <p:cNvPr id="41989" name="组合 4"/>
          <p:cNvGrpSpPr/>
          <p:nvPr/>
        </p:nvGrpSpPr>
        <p:grpSpPr bwMode="auto">
          <a:xfrm>
            <a:off x="71438" y="857250"/>
            <a:ext cx="1503362" cy="400050"/>
            <a:chOff x="6641147" y="5088888"/>
            <a:chExt cx="1502753" cy="400110"/>
          </a:xfrm>
        </p:grpSpPr>
        <p:pic>
          <p:nvPicPr>
            <p:cNvPr id="41990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现场编程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857750" y="285750"/>
            <a:ext cx="410686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购物结算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训练要点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嵌套</a:t>
            </a:r>
            <a:r>
              <a:rPr lang="en-US" altLang="zh-CN" smtClean="0"/>
              <a:t>if</a:t>
            </a:r>
            <a:r>
              <a:rPr lang="zh-CN" altLang="en-US" smtClean="0"/>
              <a:t>选择结构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需求说明</a:t>
            </a:r>
            <a:endParaRPr lang="zh-CN" altLang="en-US" smtClean="0"/>
          </a:p>
          <a:p>
            <a:pPr lvl="1">
              <a:defRPr/>
            </a:pPr>
            <a:endParaRPr lang="en-US" altLang="zh-CN" smtClean="0"/>
          </a:p>
          <a:p>
            <a:pPr lvl="1">
              <a:defRPr/>
            </a:pPr>
            <a:endParaRPr lang="en-US" altLang="zh-CN" smtClean="0"/>
          </a:p>
          <a:p>
            <a:pPr lvl="1">
              <a:defRPr/>
            </a:pPr>
            <a:endParaRPr lang="zh-CN" altLang="en-US" smtClean="0"/>
          </a:p>
          <a:p>
            <a:pPr>
              <a:defRPr/>
            </a:pP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3013" name="组合 19"/>
          <p:cNvGrpSpPr/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4303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43014" name="图片 13" descr="购物结算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643188"/>
            <a:ext cx="40703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857250" y="2714625"/>
          <a:ext cx="3857625" cy="142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907"/>
                <a:gridCol w="1428718"/>
              </a:tblGrid>
              <a:tr h="365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顾客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折  扣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5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普通顾客购物满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元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/>
                        <a:t>会员购物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/>
                        <a:t>会员购物满</a:t>
                      </a:r>
                      <a:r>
                        <a:rPr lang="en-US" altLang="zh-CN" sz="1600" b="1" dirty="0" smtClean="0"/>
                        <a:t>200</a:t>
                      </a:r>
                      <a:r>
                        <a:rPr lang="zh-CN" altLang="en-US" sz="1600" b="1" dirty="0" smtClean="0"/>
                        <a:t>元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7.5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组合 19"/>
          <p:cNvGrpSpPr/>
          <p:nvPr/>
        </p:nvGrpSpPr>
        <p:grpSpPr bwMode="auto">
          <a:xfrm>
            <a:off x="3071813" y="5643563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286248" y="5187962"/>
              <a:ext cx="1646249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859338" y="285750"/>
            <a:ext cx="41052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购物结算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外层判断是否是会员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内层判断是否达到相应打折要求</a:t>
            </a: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嵌套</a:t>
            </a:r>
            <a:r>
              <a:rPr lang="en-US" altLang="zh-CN" dirty="0" smtClean="0"/>
              <a:t>if</a:t>
            </a:r>
            <a:r>
              <a:rPr lang="zh-CN" altLang="en-US" dirty="0" smtClean="0"/>
              <a:t>选择结构中</a:t>
            </a:r>
            <a:r>
              <a:rPr lang="en-US" altLang="zh-CN" dirty="0" smtClean="0"/>
              <a:t>{ }</a:t>
            </a:r>
            <a:r>
              <a:rPr lang="zh-CN" altLang="en-US" dirty="0" smtClean="0"/>
              <a:t>的使用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4037" name="组合 19"/>
          <p:cNvGrpSpPr/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4404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28"/>
          <p:cNvGrpSpPr/>
          <p:nvPr/>
        </p:nvGrpSpPr>
        <p:grpSpPr bwMode="auto">
          <a:xfrm>
            <a:off x="157163" y="2609850"/>
            <a:ext cx="985837" cy="461963"/>
            <a:chOff x="3786182" y="3824735"/>
            <a:chExt cx="986585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4404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9"/>
          <p:cNvGrpSpPr/>
          <p:nvPr/>
        </p:nvGrpSpPr>
        <p:grpSpPr bwMode="auto">
          <a:xfrm>
            <a:off x="3000375" y="5572125"/>
            <a:ext cx="2786063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902" name="Rectangle 14"/>
          <p:cNvSpPr>
            <a:spLocks noGrp="1" noChangeArrowheads="1"/>
          </p:cNvSpPr>
          <p:nvPr>
            <p:ph type="title"/>
          </p:nvPr>
        </p:nvSpPr>
        <p:spPr>
          <a:xfrm>
            <a:off x="6215074" y="285751"/>
            <a:ext cx="2749539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回顾与作业点评</a:t>
            </a:r>
            <a:endParaRPr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GB" dirty="0" smtClean="0"/>
              <a:t>找出错误并更正</a:t>
            </a:r>
            <a:endParaRPr lang="zh-CN" altLang="en-GB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GB" dirty="0" smtClean="0"/>
              <a:t>输出结果是什么？</a:t>
            </a:r>
            <a:endParaRPr lang="en-GB" altLang="zh-CN" dirty="0" smtClean="0"/>
          </a:p>
          <a:p>
            <a:pPr>
              <a:defRPr/>
            </a:pPr>
            <a:endParaRPr lang="zh-CN" altLang="en-GB" dirty="0" smtClean="0"/>
          </a:p>
          <a:p>
            <a:pPr lvl="1">
              <a:defRPr/>
            </a:pPr>
            <a:endParaRPr lang="en-GB" altLang="zh-CN" dirty="0"/>
          </a:p>
        </p:txBody>
      </p:sp>
      <p:sp>
        <p:nvSpPr>
          <p:cNvPr id="549892" name="AutoShape 4"/>
          <p:cNvSpPr>
            <a:spLocks noChangeArrowheads="1"/>
          </p:cNvSpPr>
          <p:nvPr/>
        </p:nvSpPr>
        <p:spPr bwMode="auto">
          <a:xfrm>
            <a:off x="1143000" y="1790700"/>
            <a:ext cx="7148513" cy="185261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Scanner input=new Scanner(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num1=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input.next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num2=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input.next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=num1&gt;num2;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("num1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大于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num2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吗？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"+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49894" name="AutoShape 6"/>
          <p:cNvSpPr>
            <a:spLocks noChangeArrowheads="1"/>
          </p:cNvSpPr>
          <p:nvPr/>
        </p:nvSpPr>
        <p:spPr bwMode="auto">
          <a:xfrm>
            <a:off x="1143000" y="4102100"/>
            <a:ext cx="7116763" cy="26130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num1 = 19;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num2 = 89;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temp;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temp = num1;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num1 = num2;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num2 = temp;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(num1+", "+num2);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49896" name="AutoShape 8"/>
          <p:cNvSpPr>
            <a:spLocks noChangeArrowheads="1"/>
          </p:cNvSpPr>
          <p:nvPr/>
        </p:nvSpPr>
        <p:spPr bwMode="auto">
          <a:xfrm>
            <a:off x="5572125" y="4643438"/>
            <a:ext cx="762000" cy="369887"/>
          </a:xfrm>
          <a:prstGeom prst="roundRect">
            <a:avLst>
              <a:gd name="adj" fmla="val 91"/>
            </a:avLst>
          </a:prstGeom>
          <a:solidFill>
            <a:srgbClr val="679FE3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89,19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49897" name="AutoShape 9"/>
          <p:cNvSpPr>
            <a:spLocks noChangeArrowheads="1"/>
          </p:cNvSpPr>
          <p:nvPr/>
        </p:nvSpPr>
        <p:spPr bwMode="auto">
          <a:xfrm>
            <a:off x="3811588" y="5529263"/>
            <a:ext cx="3903662" cy="373062"/>
          </a:xfrm>
          <a:prstGeom prst="roundRect">
            <a:avLst>
              <a:gd name="adj" fmla="val 2349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借助一个中间变量互换两个变量的值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49899" name="AutoShape 11"/>
          <p:cNvSpPr/>
          <p:nvPr/>
        </p:nvSpPr>
        <p:spPr bwMode="auto">
          <a:xfrm>
            <a:off x="3363913" y="5429250"/>
            <a:ext cx="360362" cy="684213"/>
          </a:xfrm>
          <a:prstGeom prst="rightBrace">
            <a:avLst>
              <a:gd name="adj1" fmla="val 18292"/>
              <a:gd name="adj2" fmla="val 50000"/>
            </a:avLst>
          </a:prstGeom>
          <a:noFill/>
          <a:ln w="1905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643063" y="2147888"/>
            <a:ext cx="2897187" cy="701675"/>
          </a:xfrm>
          <a:prstGeom prst="roundRect">
            <a:avLst>
              <a:gd name="adj" fmla="val 0"/>
            </a:avLst>
          </a:prstGeom>
          <a:solidFill>
            <a:srgbClr val="679FE3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num1=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input.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nextInt();</a:t>
            </a:r>
            <a:endParaRPr lang="en-US" altLang="zh-CN" b="1" dirty="0" err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num2=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input.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nextInt();</a:t>
            </a:r>
            <a:endParaRPr lang="en-US" altLang="zh-CN" b="1" dirty="0" err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49895" name="AutoShape 7"/>
          <p:cNvSpPr>
            <a:spLocks noChangeArrowheads="1"/>
          </p:cNvSpPr>
          <p:nvPr/>
        </p:nvSpPr>
        <p:spPr bwMode="auto">
          <a:xfrm>
            <a:off x="1643063" y="2921000"/>
            <a:ext cx="2928937" cy="369888"/>
          </a:xfrm>
          <a:prstGeom prst="roundRect">
            <a:avLst>
              <a:gd name="adj" fmla="val 0"/>
            </a:avLst>
          </a:prstGeom>
          <a:solidFill>
            <a:srgbClr val="679FE3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boolean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=num1&gt;num2;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17420" name="组合 11"/>
          <p:cNvGrpSpPr/>
          <p:nvPr/>
        </p:nvGrpSpPr>
        <p:grpSpPr bwMode="auto">
          <a:xfrm>
            <a:off x="71438" y="857250"/>
            <a:ext cx="1470025" cy="400050"/>
            <a:chOff x="2962268" y="5103147"/>
            <a:chExt cx="1469411" cy="400110"/>
          </a:xfrm>
        </p:grpSpPr>
        <p:pic>
          <p:nvPicPr>
            <p:cNvPr id="1742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6" name="内容占位符 2"/>
          <p:cNvSpPr txBox="1"/>
          <p:nvPr/>
        </p:nvSpPr>
        <p:spPr bwMode="auto">
          <a:xfrm>
            <a:off x="784254" y="1142984"/>
            <a:ext cx="7645398" cy="514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点评作业的提交情况和共性问题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" name="组合 14"/>
          <p:cNvGrpSpPr/>
          <p:nvPr/>
        </p:nvGrpSpPr>
        <p:grpSpPr>
          <a:xfrm>
            <a:off x="-11028" y="785794"/>
            <a:ext cx="1497897" cy="400110"/>
            <a:chOff x="1004978" y="3857625"/>
            <a:chExt cx="1497897" cy="400110"/>
          </a:xfrm>
        </p:grpSpPr>
        <p:pic>
          <p:nvPicPr>
            <p:cNvPr id="19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作业点评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1" grpId="0" build="p"/>
      <p:bldP spid="549892" grpId="0" animBg="1"/>
      <p:bldP spid="549892" grpId="1" animBg="1"/>
      <p:bldP spid="549894" grpId="0" animBg="1"/>
      <p:bldP spid="549894" grpId="1" animBg="1"/>
      <p:bldP spid="549896" grpId="0" animBg="1"/>
      <p:bldP spid="549896" grpId="1" animBg="1"/>
      <p:bldP spid="549897" grpId="0" animBg="1"/>
      <p:bldP spid="549897" grpId="1" animBg="1"/>
      <p:bldP spid="549899" grpId="0" animBg="1"/>
      <p:bldP spid="549899" grpId="1" animBg="1"/>
      <p:bldP spid="13" grpId="0" animBg="1"/>
      <p:bldP spid="13" grpId="1" animBg="1"/>
      <p:bldP spid="549895" grpId="0" animBg="1"/>
      <p:bldP spid="549895" grpId="1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716463" y="285750"/>
            <a:ext cx="424815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计算会员折扣</a:t>
            </a:r>
            <a:endParaRPr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会员购物时，根据积分的不同享受不同的折扣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计算会员购物时获得的折扣</a:t>
            </a:r>
            <a:endParaRPr lang="zh-CN" altLang="en-US" dirty="0" smtClean="0"/>
          </a:p>
        </p:txBody>
      </p:sp>
      <p:pic>
        <p:nvPicPr>
          <p:cNvPr id="6" name="Picture 8" descr="4-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2938463"/>
            <a:ext cx="30384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1785938" y="2928938"/>
          <a:ext cx="3857625" cy="1790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773"/>
                <a:gridCol w="1780852"/>
              </a:tblGrid>
              <a:tr h="39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会员积分</a:t>
                      </a:r>
                      <a:endParaRPr lang="en-US" altLang="zh-CN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4" marB="45704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折  扣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91439" marR="91439" marT="45704" marB="45704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5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＜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2000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2000 ≤ x </a:t>
                      </a: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＜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4000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4000 ≤ x 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＜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8000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≥ 8000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5082" name="组合 12"/>
          <p:cNvGrpSpPr/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4508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3000375" y="5857875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  <a:endParaRPr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6085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6087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6088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6093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6089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7956550" y="285750"/>
            <a:ext cx="1008063" cy="523875"/>
          </a:xfrm>
        </p:spPr>
        <p:txBody>
          <a:bodyPr/>
          <a:lstStyle/>
          <a:p>
            <a:pPr>
              <a:defRPr/>
            </a:pPr>
            <a:r>
              <a:rPr smtClean="0"/>
              <a:t>总结</a:t>
            </a:r>
            <a:endParaRPr smtClean="0"/>
          </a:p>
        </p:txBody>
      </p:sp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1428729" y="785794"/>
            <a:ext cx="457203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200000"/>
              </a:lnSpc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基本</a:t>
            </a:r>
            <a:r>
              <a:rPr lang="en-US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if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选择结构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：可以处理单分支的</a:t>
            </a:r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if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选择结构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r>
              <a:rPr lang="en-US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if-else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选择结构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：可以处理两个分支的</a:t>
            </a:r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if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选择结构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多重</a:t>
            </a:r>
            <a:r>
              <a:rPr lang="en-US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if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选择结构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：可以处理多个分支的</a:t>
            </a:r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if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选择结构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嵌套</a:t>
            </a:r>
            <a:r>
              <a:rPr lang="en-US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if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选择结构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：可以处理某分支中嵌套</a:t>
            </a:r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if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结构的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                            if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选择结构</a:t>
            </a:r>
            <a:endParaRPr lang="zh-CN" altLang="en-US" sz="2000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137" name="TextBox 15"/>
          <p:cNvSpPr txBox="1">
            <a:spLocks noChangeArrowheads="1"/>
          </p:cNvSpPr>
          <p:nvPr/>
        </p:nvSpPr>
        <p:spPr bwMode="auto">
          <a:xfrm>
            <a:off x="-214346" y="3028950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if 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选择结构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138" name="AutoShape 3"/>
          <p:cNvSpPr/>
          <p:nvPr/>
        </p:nvSpPr>
        <p:spPr bwMode="auto">
          <a:xfrm>
            <a:off x="1285852" y="1142984"/>
            <a:ext cx="285752" cy="421484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071802" y="1285860"/>
            <a:ext cx="2857520" cy="7858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条件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 { 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//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代码块 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3071802" y="2428868"/>
            <a:ext cx="2857520" cy="12858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条件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 { 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//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代码块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 </a:t>
            </a:r>
            <a:r>
              <a:rPr lang="en-US" altLang="zh-CN" sz="1600" b="1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else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{</a:t>
            </a:r>
            <a:endParaRPr lang="en-US" altLang="zh-CN" sz="1600" b="1" dirty="0" smtClean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   //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代码块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2</a:t>
            </a:r>
            <a:endParaRPr lang="en-US" altLang="zh-CN" sz="1600" b="1" dirty="0" smtClean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6000760" y="4357694"/>
            <a:ext cx="2858400" cy="236220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1600" b="1" dirty="0">
                <a:ea typeface="宋体" panose="02010600030101010101" pitchFamily="2" charset="-122"/>
              </a:rPr>
              <a:t>（条件</a:t>
            </a:r>
            <a:r>
              <a:rPr lang="en-US" altLang="zh-CN" sz="1600" b="1" dirty="0">
                <a:ea typeface="宋体" panose="02010600030101010101" pitchFamily="2" charset="-122"/>
              </a:rPr>
              <a:t>1) {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 if</a:t>
            </a:r>
            <a:r>
              <a:rPr lang="zh-CN" altLang="en-US" sz="1600" b="1" dirty="0">
                <a:ea typeface="宋体" panose="02010600030101010101" pitchFamily="2" charset="-122"/>
              </a:rPr>
              <a:t>（条件</a:t>
            </a:r>
            <a:r>
              <a:rPr lang="en-US" altLang="zh-CN" sz="1600" b="1" dirty="0">
                <a:ea typeface="宋体" panose="02010600030101010101" pitchFamily="2" charset="-122"/>
              </a:rPr>
              <a:t>2) {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      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//</a:t>
            </a:r>
            <a:r>
              <a:rPr lang="zh-CN" altLang="en-US" sz="1600" b="1" dirty="0" smtClean="0">
                <a:ea typeface="宋体" panose="02010600030101010101" pitchFamily="2" charset="-122"/>
              </a:rPr>
              <a:t>代码</a:t>
            </a:r>
            <a:r>
              <a:rPr lang="zh-CN" altLang="en-US" sz="1600" b="1" dirty="0">
                <a:ea typeface="宋体" panose="02010600030101010101" pitchFamily="2" charset="-122"/>
              </a:rPr>
              <a:t>块</a:t>
            </a:r>
            <a:r>
              <a:rPr lang="en-US" altLang="zh-CN" sz="1600" b="1" dirty="0">
                <a:ea typeface="宋体" panose="02010600030101010101" pitchFamily="2" charset="-122"/>
              </a:rPr>
              <a:t>1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 } 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else </a:t>
            </a:r>
            <a:r>
              <a:rPr lang="en-US" altLang="zh-CN" sz="1600" b="1" dirty="0">
                <a:ea typeface="宋体" panose="02010600030101010101" pitchFamily="2" charset="-122"/>
              </a:rPr>
              <a:t>{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      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//</a:t>
            </a:r>
            <a:r>
              <a:rPr lang="zh-CN" altLang="en-US" sz="1600" b="1" dirty="0" smtClean="0">
                <a:ea typeface="宋体" panose="02010600030101010101" pitchFamily="2" charset="-122"/>
              </a:rPr>
              <a:t>代码</a:t>
            </a:r>
            <a:r>
              <a:rPr lang="zh-CN" altLang="en-US" sz="1600" b="1" dirty="0">
                <a:ea typeface="宋体" panose="02010600030101010101" pitchFamily="2" charset="-122"/>
              </a:rPr>
              <a:t>块</a:t>
            </a:r>
            <a:r>
              <a:rPr lang="en-US" altLang="zh-CN" sz="1600" b="1" dirty="0">
                <a:ea typeface="宋体" panose="02010600030101010101" pitchFamily="2" charset="-122"/>
              </a:rPr>
              <a:t>2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 }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}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 else </a:t>
            </a:r>
            <a:r>
              <a:rPr lang="en-US" altLang="zh-CN" sz="1600" b="1" dirty="0">
                <a:ea typeface="宋体" panose="02010600030101010101" pitchFamily="2" charset="-122"/>
              </a:rPr>
              <a:t>{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//</a:t>
            </a:r>
            <a:r>
              <a:rPr lang="zh-CN" altLang="en-US" sz="1600" b="1" dirty="0" smtClean="0">
                <a:ea typeface="宋体" panose="02010600030101010101" pitchFamily="2" charset="-122"/>
              </a:rPr>
              <a:t>代码</a:t>
            </a:r>
            <a:r>
              <a:rPr lang="zh-CN" altLang="en-US" sz="1600" b="1" dirty="0">
                <a:ea typeface="宋体" panose="02010600030101010101" pitchFamily="2" charset="-122"/>
              </a:rPr>
              <a:t>块</a:t>
            </a:r>
            <a:r>
              <a:rPr lang="en-US" altLang="zh-CN" sz="1600" b="1" dirty="0">
                <a:ea typeface="宋体" panose="02010600030101010101" pitchFamily="2" charset="-122"/>
              </a:rPr>
              <a:t>3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}</a:t>
            </a:r>
            <a:endParaRPr lang="en-US" altLang="zh-CN" sz="1600" b="1" dirty="0">
              <a:ea typeface="宋体" panose="02010600030101010101" pitchFamily="2" charset="-122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6000760" y="1857364"/>
            <a:ext cx="2858400" cy="24057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if </a:t>
            </a:r>
            <a:r>
              <a:rPr lang="en-US" altLang="zh-CN" sz="1600" b="1" dirty="0">
                <a:ea typeface="宋体" panose="02010600030101010101" pitchFamily="2" charset="-122"/>
              </a:rPr>
              <a:t>( </a:t>
            </a:r>
            <a:r>
              <a:rPr lang="zh-CN" altLang="en-US" sz="1600" b="1" dirty="0">
                <a:ea typeface="宋体" panose="02010600030101010101" pitchFamily="2" charset="-122"/>
              </a:rPr>
              <a:t>成绩</a:t>
            </a:r>
            <a:r>
              <a:rPr lang="en-US" altLang="zh-CN" sz="1600" b="1" dirty="0">
                <a:ea typeface="宋体" panose="02010600030101010101" pitchFamily="2" charset="-122"/>
              </a:rPr>
              <a:t>&gt;=80) { 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//</a:t>
            </a:r>
            <a:r>
              <a:rPr lang="zh-CN" altLang="en-US" sz="1600" b="1" dirty="0">
                <a:ea typeface="宋体" panose="02010600030101010101" pitchFamily="2" charset="-122"/>
              </a:rPr>
              <a:t>代码块</a:t>
            </a:r>
            <a:r>
              <a:rPr lang="en-US" altLang="zh-CN" sz="1600" b="1" dirty="0">
                <a:ea typeface="宋体" panose="02010600030101010101" pitchFamily="2" charset="-122"/>
              </a:rPr>
              <a:t>1  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ea typeface="宋体" panose="02010600030101010101" pitchFamily="2" charset="-122"/>
              </a:rPr>
              <a:t>}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 else if </a:t>
            </a:r>
            <a:r>
              <a:rPr lang="en-US" altLang="zh-CN" sz="1600" b="1" dirty="0">
                <a:ea typeface="宋体" panose="02010600030101010101" pitchFamily="2" charset="-122"/>
              </a:rPr>
              <a:t>(</a:t>
            </a:r>
            <a:r>
              <a:rPr lang="zh-CN" altLang="en-US" sz="1600" b="1" dirty="0">
                <a:ea typeface="宋体" panose="02010600030101010101" pitchFamily="2" charset="-122"/>
              </a:rPr>
              <a:t>成绩</a:t>
            </a:r>
            <a:r>
              <a:rPr lang="en-US" altLang="zh-CN" sz="1600" b="1" dirty="0">
                <a:ea typeface="宋体" panose="02010600030101010101" pitchFamily="2" charset="-122"/>
              </a:rPr>
              <a:t>&gt;=60) { 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//</a:t>
            </a:r>
            <a:r>
              <a:rPr lang="zh-CN" altLang="en-US" sz="1600" b="1" dirty="0">
                <a:ea typeface="宋体" panose="02010600030101010101" pitchFamily="2" charset="-122"/>
              </a:rPr>
              <a:t>代码块</a:t>
            </a:r>
            <a:r>
              <a:rPr lang="en-US" altLang="zh-CN" sz="1600" b="1" dirty="0">
                <a:ea typeface="宋体" panose="02010600030101010101" pitchFamily="2" charset="-122"/>
              </a:rPr>
              <a:t>2 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ea typeface="宋体" panose="02010600030101010101" pitchFamily="2" charset="-122"/>
              </a:rPr>
              <a:t>}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 else </a:t>
            </a:r>
            <a:r>
              <a:rPr lang="en-US" altLang="zh-CN" sz="1600" b="1" dirty="0">
                <a:ea typeface="宋体" panose="02010600030101010101" pitchFamily="2" charset="-122"/>
              </a:rPr>
              <a:t>{ 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//</a:t>
            </a:r>
            <a:r>
              <a:rPr lang="zh-CN" altLang="en-US" sz="1600" b="1" dirty="0">
                <a:ea typeface="宋体" panose="02010600030101010101" pitchFamily="2" charset="-122"/>
              </a:rPr>
              <a:t>代码块</a:t>
            </a:r>
            <a:r>
              <a:rPr lang="en-US" altLang="zh-CN" sz="1600" b="1" dirty="0">
                <a:ea typeface="宋体" panose="02010600030101010101" pitchFamily="2" charset="-122"/>
              </a:rPr>
              <a:t>3 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ea typeface="宋体" panose="02010600030101010101" pitchFamily="2" charset="-122"/>
              </a:rPr>
              <a:t>}</a:t>
            </a:r>
            <a:endParaRPr lang="en-US" altLang="zh-CN" sz="1600" b="1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6550" y="285750"/>
            <a:ext cx="1008063" cy="523875"/>
          </a:xfrm>
        </p:spPr>
        <p:txBody>
          <a:bodyPr/>
          <a:lstStyle/>
          <a:p>
            <a:pPr>
              <a:defRPr/>
            </a:pPr>
            <a:r>
              <a:rPr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2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技术顾问备课时根据班级情况在此添加内容，应区分必做、选做内容，以满足不同层次学员的需求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7" name="Rectangle 7"/>
          <p:cNvSpPr>
            <a:spLocks noGrp="1" noChangeArrowheads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升级“我行我素购物管理系统”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实现幸运抽奖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实现会员信息录入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实现按会员优惠计划进行购物结算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实现计算会员折扣</a:t>
            </a:r>
            <a:endParaRPr lang="zh-CN" altLang="en-US" smtClean="0"/>
          </a:p>
          <a:p>
            <a:pPr lvl="1">
              <a:defRPr/>
            </a:pPr>
            <a:endParaRPr lang="en-US" altLang="zh-CN" dirty="0" smtClean="0"/>
          </a:p>
        </p:txBody>
      </p:sp>
      <p:pic>
        <p:nvPicPr>
          <p:cNvPr id="9" name="图片 8" descr="新增会员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614738"/>
            <a:ext cx="40894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购物结算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617913"/>
            <a:ext cx="4070350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计算会员折扣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418013"/>
            <a:ext cx="2824162" cy="138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幸运抽奖1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757613"/>
            <a:ext cx="2897188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幸运抽奖2.t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757613"/>
            <a:ext cx="2897188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1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50113" y="285750"/>
            <a:ext cx="1714500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掌握基本</a:t>
            </a:r>
            <a:r>
              <a:rPr lang="en-US" altLang="zh-CN" smtClean="0"/>
              <a:t>if</a:t>
            </a:r>
            <a:r>
              <a:rPr lang="zh-CN" altLang="en-US" smtClean="0"/>
              <a:t>选择结构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掌握逻辑运算符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掌握多重</a:t>
            </a:r>
            <a:r>
              <a:rPr lang="en-US" altLang="zh-CN" smtClean="0"/>
              <a:t>if</a:t>
            </a:r>
            <a:r>
              <a:rPr lang="zh-CN" altLang="en-US" smtClean="0"/>
              <a:t>选择结构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掌握嵌套</a:t>
            </a:r>
            <a:r>
              <a:rPr lang="en-US" altLang="zh-CN" smtClean="0"/>
              <a:t>if</a:t>
            </a:r>
            <a:r>
              <a:rPr lang="zh-CN" altLang="en-US" smtClean="0"/>
              <a:t>选择结构</a:t>
            </a: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2852738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143125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138238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2209800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7098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48263" y="285750"/>
            <a:ext cx="3816350" cy="523875"/>
          </a:xfrm>
        </p:spPr>
        <p:txBody>
          <a:bodyPr/>
          <a:lstStyle/>
          <a:p>
            <a:pPr>
              <a:defRPr/>
            </a:pPr>
            <a:r>
              <a:rPr smtClean="0"/>
              <a:t>为什么需要</a:t>
            </a:r>
            <a:r>
              <a:rPr lang="en-US" altLang="zh-CN" smtClean="0"/>
              <a:t>if</a:t>
            </a:r>
            <a:r>
              <a:rPr smtClean="0"/>
              <a:t>选择结构</a:t>
            </a:r>
            <a:endParaRPr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如果张浩的</a:t>
            </a:r>
            <a:r>
              <a:rPr lang="en-US" altLang="zh-CN" smtClean="0"/>
              <a:t>Java</a:t>
            </a:r>
            <a:r>
              <a:rPr lang="zh-CN" altLang="en-US" smtClean="0"/>
              <a:t>考试成绩大于</a:t>
            </a:r>
            <a:r>
              <a:rPr lang="en-US" altLang="zh-CN" smtClean="0"/>
              <a:t>98</a:t>
            </a:r>
            <a:r>
              <a:rPr lang="zh-CN" altLang="en-US" smtClean="0"/>
              <a:t>分，张浩就能获得一个</a:t>
            </a:r>
            <a:r>
              <a:rPr lang="en-US" altLang="zh-CN" smtClean="0"/>
              <a:t>MP4</a:t>
            </a:r>
            <a:r>
              <a:rPr lang="zh-CN" altLang="en-US" smtClean="0"/>
              <a:t>作为奖励</a:t>
            </a:r>
            <a:endParaRPr lang="zh-CN" altLang="en-US" dirty="0"/>
          </a:p>
        </p:txBody>
      </p:sp>
      <p:pic>
        <p:nvPicPr>
          <p:cNvPr id="8" name="图片 7" descr="示例1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500313"/>
            <a:ext cx="46355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6" name="组合 6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049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1835150" y="5049838"/>
            <a:ext cx="5616575" cy="900112"/>
            <a:chOff x="1835150" y="5049838"/>
            <a:chExt cx="5616575" cy="900112"/>
          </a:xfrm>
        </p:grpSpPr>
        <p:sp>
          <p:nvSpPr>
            <p:cNvPr id="595972" name="AutoShape 4"/>
            <p:cNvSpPr>
              <a:spLocks noChangeArrowheads="1"/>
            </p:cNvSpPr>
            <p:nvPr/>
          </p:nvSpPr>
          <p:spPr bwMode="auto">
            <a:xfrm>
              <a:off x="1835150" y="5229225"/>
              <a:ext cx="5616575" cy="720725"/>
            </a:xfrm>
            <a:prstGeom prst="roundRect">
              <a:avLst>
                <a:gd name="adj" fmla="val 225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选择结构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可以解决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89" name="AutoShape 4"/>
            <p:cNvSpPr>
              <a:spLocks noChangeArrowheads="1"/>
            </p:cNvSpPr>
            <p:nvPr/>
          </p:nvSpPr>
          <p:spPr bwMode="gray">
            <a:xfrm>
              <a:off x="6707188" y="5049838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91" name="Rectangle 23"/>
          <p:cNvSpPr>
            <a:spLocks noGrp="1" noChangeArrowheads="1"/>
          </p:cNvSpPr>
          <p:nvPr>
            <p:ph type="title"/>
          </p:nvPr>
        </p:nvSpPr>
        <p:spPr>
          <a:xfrm>
            <a:off x="6011863" y="285750"/>
            <a:ext cx="2952750" cy="523875"/>
          </a:xfrm>
        </p:spPr>
        <p:txBody>
          <a:bodyPr/>
          <a:lstStyle/>
          <a:p>
            <a:pPr>
              <a:defRPr/>
            </a:pPr>
            <a:r>
              <a:rPr smtClean="0"/>
              <a:t>什么是</a:t>
            </a:r>
            <a:r>
              <a:rPr lang="en-US" altLang="zh-CN" smtClean="0"/>
              <a:t>if</a:t>
            </a:r>
            <a:r>
              <a:rPr smtClean="0"/>
              <a:t>选择结构</a:t>
            </a:r>
            <a:endParaRPr dirty="0"/>
          </a:p>
        </p:txBody>
      </p:sp>
      <p:sp>
        <p:nvSpPr>
          <p:cNvPr id="570371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if</a:t>
            </a:r>
            <a:r>
              <a:rPr lang="zh-CN" altLang="en-US" dirty="0" smtClean="0"/>
              <a:t>选择结构是根据条件判断之后再做处理</a:t>
            </a:r>
            <a:endParaRPr lang="zh-CN" altLang="en-US" dirty="0"/>
          </a:p>
        </p:txBody>
      </p:sp>
      <p:sp>
        <p:nvSpPr>
          <p:cNvPr id="570372" name="AutoShape 4"/>
          <p:cNvSpPr>
            <a:spLocks noChangeArrowheads="1"/>
          </p:cNvSpPr>
          <p:nvPr/>
        </p:nvSpPr>
        <p:spPr bwMode="auto">
          <a:xfrm>
            <a:off x="827088" y="2636838"/>
            <a:ext cx="5429250" cy="11731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条件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代码块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70373" name="AutoShape 5"/>
          <p:cNvSpPr>
            <a:spLocks noChangeArrowheads="1"/>
          </p:cNvSpPr>
          <p:nvPr/>
        </p:nvSpPr>
        <p:spPr bwMode="auto">
          <a:xfrm>
            <a:off x="827088" y="5132388"/>
            <a:ext cx="5429250" cy="11715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张浩的Java考试成绩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&gt; 90 )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获得一个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作为奖励；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3492500" y="4365625"/>
            <a:ext cx="1439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b="1">
                <a:ea typeface="黑体" panose="02010609060101010101" pitchFamily="2" charset="-122"/>
              </a:rPr>
              <a:t>结合问题</a:t>
            </a:r>
            <a:r>
              <a:rPr lang="en-US" altLang="zh-CN" b="1"/>
              <a:t>1</a:t>
            </a:r>
            <a:endParaRPr lang="en-US" altLang="zh-CN" b="1">
              <a:ea typeface="黑体" panose="02010609060101010101" pitchFamily="2" charset="-122"/>
            </a:endParaRPr>
          </a:p>
        </p:txBody>
      </p:sp>
      <p:sp>
        <p:nvSpPr>
          <p:cNvPr id="570376" name="Text Box 8"/>
          <p:cNvSpPr txBox="1">
            <a:spLocks noChangeArrowheads="1"/>
          </p:cNvSpPr>
          <p:nvPr/>
        </p:nvSpPr>
        <p:spPr bwMode="auto">
          <a:xfrm>
            <a:off x="784225" y="2060575"/>
            <a:ext cx="40322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34" charset="-122"/>
              </a:rPr>
              <a:t>基本的</a:t>
            </a:r>
            <a:r>
              <a:rPr lang="en-US" altLang="zh-CN" sz="2600" b="1">
                <a:solidFill>
                  <a:srgbClr val="FF0000"/>
                </a:solidFill>
                <a:ea typeface="微软雅黑" panose="020B0503020204020204" pitchFamily="34" charset="-122"/>
              </a:rPr>
              <a:t>if</a:t>
            </a:r>
            <a:r>
              <a:rPr lang="zh-CN" altLang="en-US" sz="2600" b="1">
                <a:ea typeface="微软雅黑" panose="020B0503020204020204" pitchFamily="34" charset="-122"/>
              </a:rPr>
              <a:t>选择结构</a:t>
            </a:r>
            <a:endParaRPr lang="zh-CN" altLang="en-US" sz="2600" b="1">
              <a:ea typeface="微软雅黑" panose="020B0503020204020204" pitchFamily="34" charset="-122"/>
            </a:endParaRPr>
          </a:p>
        </p:txBody>
      </p:sp>
      <p:sp>
        <p:nvSpPr>
          <p:cNvPr id="21513" name="Rectangle 25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4" name="Object 2"/>
          <p:cNvGraphicFramePr>
            <a:graphicFrameLocks noChangeAspect="1"/>
          </p:cNvGraphicFramePr>
          <p:nvPr/>
        </p:nvGraphicFramePr>
        <p:xfrm>
          <a:off x="6516688" y="2060575"/>
          <a:ext cx="2474912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图片" r:id="rId1" imgW="1619885" imgH="1790700" progId="Word.Picture.8">
                  <p:embed/>
                </p:oleObj>
              </mc:Choice>
              <mc:Fallback>
                <p:oleObj name="图片" r:id="rId1" imgW="1619885" imgH="1790700" progId="Word.Picture.8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16688" y="2060575"/>
                        <a:ext cx="2474912" cy="2736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0395" name="AutoShape 27"/>
          <p:cNvSpPr>
            <a:spLocks noChangeArrowheads="1"/>
          </p:cNvSpPr>
          <p:nvPr/>
        </p:nvSpPr>
        <p:spPr bwMode="auto">
          <a:xfrm>
            <a:off x="3508375" y="2636838"/>
            <a:ext cx="2063750" cy="407987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结果必须是布尔值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70396" name="AutoShape 28"/>
          <p:cNvSpPr>
            <a:spLocks noChangeArrowheads="1"/>
          </p:cNvSpPr>
          <p:nvPr/>
        </p:nvSpPr>
        <p:spPr bwMode="auto">
          <a:xfrm>
            <a:off x="2809875" y="3521075"/>
            <a:ext cx="3548063" cy="407988"/>
          </a:xfrm>
          <a:prstGeom prst="wedgeRoundRectCallout">
            <a:avLst>
              <a:gd name="adj1" fmla="val -51141"/>
              <a:gd name="adj2" fmla="val -2951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只有一条语句时，建议不省略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{  }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2" name="组合 13"/>
          <p:cNvGrpSpPr/>
          <p:nvPr/>
        </p:nvGrpSpPr>
        <p:grpSpPr bwMode="auto">
          <a:xfrm>
            <a:off x="71438" y="1700213"/>
            <a:ext cx="1000125" cy="400050"/>
            <a:chOff x="1000100" y="1801286"/>
            <a:chExt cx="1000132" cy="400110"/>
          </a:xfrm>
        </p:grpSpPr>
        <p:pic>
          <p:nvPicPr>
            <p:cNvPr id="215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 flipV="1">
            <a:off x="2663646" y="2787646"/>
            <a:ext cx="857256" cy="698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106584" y="3429000"/>
            <a:ext cx="714380" cy="21590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6200000" flipH="1">
            <a:off x="2963851" y="4535495"/>
            <a:ext cx="107157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2" grpId="0" animBg="1"/>
      <p:bldP spid="570373" grpId="0" animBg="1"/>
      <p:bldP spid="570374" grpId="0"/>
      <p:bldP spid="570376" grpId="0"/>
      <p:bldP spid="570395" grpId="0" animBg="1"/>
      <p:bldP spid="5703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8959850" y="1158875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2422" name="AutoShape 6"/>
          <p:cNvSpPr>
            <a:spLocks noChangeArrowheads="1"/>
          </p:cNvSpPr>
          <p:nvPr/>
        </p:nvSpPr>
        <p:spPr bwMode="auto">
          <a:xfrm>
            <a:off x="642938" y="1328738"/>
            <a:ext cx="8066087" cy="4052887"/>
          </a:xfrm>
          <a:prstGeom prst="roundRect">
            <a:avLst>
              <a:gd name="adj" fmla="val 22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java.util.Scanner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GetPrize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public static void main(String[]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Scanner input = new Scanner(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 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输入张浩的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: ");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提示输入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 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score =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input.nextInt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(); 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从控制台获取张浩的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	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( score &gt; 90 ) {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判断是否大于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90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分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     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不错，奖励一个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72423" name="AutoShape 7"/>
          <p:cNvSpPr>
            <a:spLocks noChangeArrowheads="1"/>
          </p:cNvSpPr>
          <p:nvPr/>
        </p:nvSpPr>
        <p:spPr bwMode="auto">
          <a:xfrm>
            <a:off x="1357313" y="3490913"/>
            <a:ext cx="7215187" cy="1152525"/>
          </a:xfrm>
          <a:prstGeom prst="flowChartProcess">
            <a:avLst/>
          </a:prstGeom>
          <a:noFill/>
          <a:ln w="1905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3" name="图片 12" descr="示例1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786313"/>
            <a:ext cx="2824162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4" name="组合 14"/>
          <p:cNvGrpSpPr/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2254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5076825" y="285750"/>
            <a:ext cx="3887788" cy="523875"/>
          </a:xfrm>
        </p:spPr>
        <p:txBody>
          <a:bodyPr/>
          <a:lstStyle/>
          <a:p>
            <a:pPr>
              <a:defRPr/>
            </a:pPr>
            <a:r>
              <a:rPr smtClean="0"/>
              <a:t>使用基本的</a:t>
            </a:r>
            <a:r>
              <a:rPr lang="en-US" altLang="zh-CN" smtClean="0"/>
              <a:t>if</a:t>
            </a:r>
            <a:r>
              <a:rPr smtClean="0"/>
              <a:t>选择结构</a:t>
            </a:r>
            <a:endParaRPr dirty="0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2000250" y="628650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54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962396" y="5187962"/>
              <a:ext cx="3738589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：使用基本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选择结构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2" grpId="0" animBg="1"/>
      <p:bldP spid="5724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7931180" cy="5143500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n"/>
              <a:defRPr/>
            </a:pPr>
            <a:r>
              <a:rPr lang="zh-CN" altLang="en-US" sz="2600" dirty="0" smtClean="0">
                <a:cs typeface="+mn-cs"/>
              </a:rPr>
              <a:t>张浩的</a:t>
            </a:r>
            <a:r>
              <a:rPr lang="en-US" altLang="zh-CN" sz="2600" dirty="0" smtClean="0">
                <a:cs typeface="+mn-cs"/>
              </a:rPr>
              <a:t>Java</a:t>
            </a:r>
            <a:r>
              <a:rPr lang="zh-CN" altLang="en-US" sz="2600" dirty="0" smtClean="0">
                <a:cs typeface="+mn-cs"/>
              </a:rPr>
              <a:t>成绩大于</a:t>
            </a:r>
            <a:r>
              <a:rPr lang="en-US" altLang="zh-CN" sz="2600" dirty="0" smtClean="0">
                <a:cs typeface="+mn-cs"/>
              </a:rPr>
              <a:t>98</a:t>
            </a:r>
            <a:r>
              <a:rPr lang="zh-CN" altLang="en-US" sz="2600" dirty="0" smtClean="0">
                <a:cs typeface="+mn-cs"/>
              </a:rPr>
              <a:t>分，而且音乐成绩大于</a:t>
            </a:r>
            <a:r>
              <a:rPr lang="en-US" altLang="zh-CN" sz="2600" dirty="0" smtClean="0">
                <a:cs typeface="+mn-cs"/>
              </a:rPr>
              <a:t>80</a:t>
            </a:r>
            <a:r>
              <a:rPr lang="zh-CN" altLang="en-US" sz="2600" dirty="0" smtClean="0">
                <a:cs typeface="+mn-cs"/>
              </a:rPr>
              <a:t>分</a:t>
            </a:r>
            <a:r>
              <a:rPr lang="zh-CN" altLang="en-US" dirty="0" smtClean="0"/>
              <a:t>，</a:t>
            </a:r>
            <a:r>
              <a:rPr lang="zh-CN" altLang="en-US" sz="2600" dirty="0" smtClean="0">
                <a:cs typeface="+mn-cs"/>
              </a:rPr>
              <a:t>老师会奖励他；或者</a:t>
            </a:r>
            <a:r>
              <a:rPr lang="en-US" altLang="zh-CN" sz="2600" dirty="0" smtClean="0">
                <a:cs typeface="+mn-cs"/>
              </a:rPr>
              <a:t>Java</a:t>
            </a:r>
            <a:r>
              <a:rPr lang="zh-CN" altLang="en-US" sz="2600" dirty="0" smtClean="0">
                <a:cs typeface="+mn-cs"/>
              </a:rPr>
              <a:t>成绩等于</a:t>
            </a:r>
            <a:r>
              <a:rPr lang="en-US" altLang="zh-CN" sz="2600" dirty="0" smtClean="0">
                <a:cs typeface="+mn-cs"/>
              </a:rPr>
              <a:t>100</a:t>
            </a:r>
            <a:r>
              <a:rPr lang="zh-CN" altLang="en-US" sz="2600" dirty="0" smtClean="0">
                <a:cs typeface="+mn-cs"/>
              </a:rPr>
              <a:t>分，音乐成绩大于</a:t>
            </a:r>
            <a:r>
              <a:rPr lang="en-US" altLang="zh-CN" sz="2600" dirty="0" smtClean="0">
                <a:cs typeface="+mn-cs"/>
              </a:rPr>
              <a:t>70</a:t>
            </a:r>
            <a:r>
              <a:rPr lang="zh-CN" altLang="en-US" sz="2600" dirty="0" smtClean="0">
                <a:cs typeface="+mn-cs"/>
              </a:rPr>
              <a:t>分，老师也会奖励他</a:t>
            </a:r>
            <a:endParaRPr lang="zh-CN" altLang="en-US" sz="2600" dirty="0">
              <a:cs typeface="+mn-cs"/>
            </a:endParaRPr>
          </a:p>
        </p:txBody>
      </p:sp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857250" y="3157538"/>
          <a:ext cx="7286625" cy="3000375"/>
        </p:xfrm>
        <a:graphic>
          <a:graphicData uri="http://schemas.openxmlformats.org/drawingml/2006/table">
            <a:tbl>
              <a:tblPr/>
              <a:tblGrid>
                <a:gridCol w="1303338"/>
                <a:gridCol w="2378075"/>
                <a:gridCol w="3605212"/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运算符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表达式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说   明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&amp;&amp;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 &amp;&amp;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仅仅两个条件同时为真，结果为真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||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 ||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只要两个条件有一个为真，结果为真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!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!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条件为真时，结果为假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条件为假时，结果为真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85813" y="3429000"/>
            <a:ext cx="705643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 smtClean="0">
                <a:ea typeface="微软雅黑" panose="020B0503020204020204" pitchFamily="34" charset="-122"/>
              </a:rPr>
              <a:t>奖励的</a:t>
            </a:r>
            <a:r>
              <a:rPr lang="zh-CN" altLang="en-GB" sz="2600" b="1" dirty="0" smtClean="0">
                <a:ea typeface="微软雅黑" panose="020B0503020204020204" pitchFamily="34" charset="-122"/>
              </a:rPr>
              <a:t>条件</a:t>
            </a:r>
            <a:endParaRPr lang="en-US" altLang="zh-CN" sz="2600" b="1" dirty="0">
              <a:ea typeface="微软雅黑" panose="020B0503020204020204" pitchFamily="34" charset="-122"/>
            </a:endParaRP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285750"/>
            <a:ext cx="56880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使用复杂条件下的</a:t>
            </a:r>
            <a:r>
              <a:rPr lang="en-US" altLang="zh-CN" dirty="0" smtClean="0"/>
              <a:t>if</a:t>
            </a:r>
            <a:r>
              <a:rPr dirty="0" smtClean="0"/>
              <a:t>选择结构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596996" name="AutoShape 4"/>
          <p:cNvSpPr>
            <a:spLocks noChangeArrowheads="1"/>
          </p:cNvSpPr>
          <p:nvPr/>
        </p:nvSpPr>
        <p:spPr bwMode="auto">
          <a:xfrm>
            <a:off x="1908175" y="2643182"/>
            <a:ext cx="5184775" cy="6492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分析：怎样把多个条件连接起来？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6997" name="AutoShape 5"/>
          <p:cNvSpPr>
            <a:spLocks noChangeArrowheads="1"/>
          </p:cNvSpPr>
          <p:nvPr/>
        </p:nvSpPr>
        <p:spPr bwMode="auto">
          <a:xfrm>
            <a:off x="1908175" y="2643182"/>
            <a:ext cx="5184775" cy="6492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184275" y="5286375"/>
            <a:ext cx="6888163" cy="879475"/>
          </a:xfrm>
          <a:prstGeom prst="roundRect">
            <a:avLst>
              <a:gd name="adj" fmla="val 115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运算符优先级顺序：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&gt;&amp;&amp;&gt;||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55650" y="4221163"/>
            <a:ext cx="7662863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 score1 &gt;98 &amp;&amp; score2 &gt; 80 ) || ( score1 == 100 &amp;&amp; score2 &gt; 70 )</a:t>
            </a:r>
            <a:endParaRPr lang="it-IT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23584" name="组合 12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3585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96996" grpId="0" animBg="1"/>
      <p:bldP spid="596997" grpId="0" animBg="1"/>
      <p:bldP spid="596997" grpId="1" animBg="1"/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5345</Words>
  <Application>WPS 演示</Application>
  <PresentationFormat>全屏显示(4:3)</PresentationFormat>
  <Paragraphs>737</Paragraphs>
  <Slides>33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Arial</vt:lpstr>
      <vt:lpstr>宋体</vt:lpstr>
      <vt:lpstr>Wingdings</vt:lpstr>
      <vt:lpstr>黑体</vt:lpstr>
      <vt:lpstr>微软雅黑</vt:lpstr>
      <vt:lpstr>楷体_GB2312</vt:lpstr>
      <vt:lpstr>楷体_GB2312</vt:lpstr>
      <vt:lpstr>Calibri</vt:lpstr>
      <vt:lpstr>Tahoma</vt:lpstr>
      <vt:lpstr>Times New Roman</vt:lpstr>
      <vt:lpstr>Arial</vt:lpstr>
      <vt:lpstr>新宋体</vt:lpstr>
      <vt:lpstr>Arial Unicode MS</vt:lpstr>
      <vt:lpstr>模板</vt:lpstr>
      <vt:lpstr>Word.Picture.8</vt:lpstr>
      <vt:lpstr>Word.Picture.8</vt:lpstr>
      <vt:lpstr>Word.Picture.8</vt:lpstr>
      <vt:lpstr>Word.Picture.8</vt:lpstr>
      <vt:lpstr>PowerPoint 演示文稿</vt:lpstr>
      <vt:lpstr>预习检查</vt:lpstr>
      <vt:lpstr>回顾与作业点评</vt:lpstr>
      <vt:lpstr>本章任务</vt:lpstr>
      <vt:lpstr>本章目标</vt:lpstr>
      <vt:lpstr>为什么需要if选择结构</vt:lpstr>
      <vt:lpstr>什么是if选择结构</vt:lpstr>
      <vt:lpstr>使用基本的if选择结构</vt:lpstr>
      <vt:lpstr>使用复杂条件下的if选择结构2-1</vt:lpstr>
      <vt:lpstr>使用复杂条件下的if选择结构2-2</vt:lpstr>
      <vt:lpstr>使用if-else选择结构 3-1</vt:lpstr>
      <vt:lpstr>使用if-else选择结构3-2 </vt:lpstr>
      <vt:lpstr>使用if-else选择结构3-3</vt:lpstr>
      <vt:lpstr>小结</vt:lpstr>
      <vt:lpstr>学员操作—实现幸运抽奖2-1</vt:lpstr>
      <vt:lpstr>学员操作—实现幸运抽奖2-2</vt:lpstr>
      <vt:lpstr>学员操作—会员信息录入</vt:lpstr>
      <vt:lpstr>共性问题集中讲解</vt:lpstr>
      <vt:lpstr>为什么使用多重if选择结构</vt:lpstr>
      <vt:lpstr>什么是多重if选择结构</vt:lpstr>
      <vt:lpstr>如何使用多重if选择结构</vt:lpstr>
      <vt:lpstr>如何使用多重if选择结构</vt:lpstr>
      <vt:lpstr>如何使用多重if选择结构</vt:lpstr>
      <vt:lpstr>为什么使用嵌套if选择结构</vt:lpstr>
      <vt:lpstr>嵌套if选择结构2-1</vt:lpstr>
      <vt:lpstr>嵌套if选择结构2-2</vt:lpstr>
      <vt:lpstr>小结</vt:lpstr>
      <vt:lpstr>学员操作—购物结算2-1</vt:lpstr>
      <vt:lpstr>学员操作—购物结算2-2</vt:lpstr>
      <vt:lpstr>学员操作—计算会员折扣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cxl</cp:lastModifiedBy>
  <cp:revision>973</cp:revision>
  <dcterms:created xsi:type="dcterms:W3CDTF">2006-03-08T06:55:00Z</dcterms:created>
  <dcterms:modified xsi:type="dcterms:W3CDTF">2020-10-12T05:35:42Z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