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580" r:id="rId3"/>
    <p:sldId id="576" r:id="rId4"/>
    <p:sldId id="550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1" r:id="rId15"/>
    <p:sldId id="562" r:id="rId16"/>
    <p:sldId id="563" r:id="rId17"/>
    <p:sldId id="564" r:id="rId18"/>
    <p:sldId id="574" r:id="rId19"/>
    <p:sldId id="566" r:id="rId20"/>
    <p:sldId id="567" r:id="rId21"/>
    <p:sldId id="568" r:id="rId22"/>
    <p:sldId id="569" r:id="rId23"/>
    <p:sldId id="575" r:id="rId24"/>
    <p:sldId id="571" r:id="rId25"/>
    <p:sldId id="577" r:id="rId26"/>
    <p:sldId id="5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2697" autoAdjust="0"/>
  </p:normalViewPr>
  <p:slideViewPr>
    <p:cSldViewPr>
      <p:cViewPr varScale="1">
        <p:scale>
          <a:sx n="84" d="100"/>
          <a:sy n="84" d="100"/>
        </p:scale>
        <p:origin x="-1086" y="-7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756A93F-FE8A-4084-9A2C-E5E4153C7E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9781A8B5-E786-42AF-B15A-E678AFFFE36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</a:t>
            </a:r>
            <a:r>
              <a:rPr lang="zh-CN" altLang="en-US" smtClean="0">
                <a:ea typeface="宋体" panose="02010600030101010101" pitchFamily="2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71501-8BF6-4898-ACFA-07028826B9C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教学指导：结合上一页的图分析实现逻辑，让学员清楚解决问题的思路，然后再进入编码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D6CAA-EFDA-4DEC-8D2C-0373AFA36A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D82B33-659D-4AC1-BF3F-117DF2429D8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</a:t>
            </a:r>
            <a:r>
              <a:rPr lang="zh-CN" altLang="en-US" dirty="0" smtClean="0">
                <a:ea typeface="宋体" panose="02010600030101010101" pitchFamily="2" charset="-122"/>
              </a:rPr>
              <a:t>：技术顾问引导</a:t>
            </a:r>
            <a:r>
              <a:rPr lang="zh-CN" altLang="en-US" dirty="0" smtClean="0">
                <a:ea typeface="宋体" panose="02010600030101010101" pitchFamily="2" charset="-122"/>
              </a:rPr>
              <a:t>学员总结学习过的选择结构的形式，回顾每种形式的语法和适用场合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FB6407-0C04-4D91-94DB-506349F5704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574512-EDF3-43BD-A623-54231B979AD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B91A11-019C-4B0B-BAB9-405F598428AB}" type="slidenum">
              <a:rPr lang="zh-CN" altLang="en-US"/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教学指导：通过异常处理可以提高程序的健壮性，</a:t>
            </a:r>
            <a:r>
              <a:rPr lang="en-US" altLang="zh-CN" smtClean="0">
                <a:ea typeface="宋体" panose="02010600030101010101" pitchFamily="2" charset="-122"/>
              </a:rPr>
              <a:t>Java</a:t>
            </a:r>
            <a:r>
              <a:rPr lang="zh-CN" altLang="en-US" smtClean="0">
                <a:ea typeface="宋体" panose="02010600030101010101" pitchFamily="2" charset="-122"/>
              </a:rPr>
              <a:t>中提供了专门的异常处理机制，将在</a:t>
            </a:r>
            <a:r>
              <a:rPr lang="en-US" altLang="zh-CN" smtClean="0">
                <a:ea typeface="宋体" panose="02010600030101010101" pitchFamily="2" charset="-122"/>
              </a:rPr>
              <a:t>S2</a:t>
            </a:r>
            <a:r>
              <a:rPr lang="zh-CN" altLang="en-US" smtClean="0">
                <a:ea typeface="宋体" panose="02010600030101010101" pitchFamily="2" charset="-122"/>
              </a:rPr>
              <a:t>的课程中学习，在这之前，可以通过本章所讲解的方法进行异常处理。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此练习综合性强、业务较复杂、难度较大</a:t>
            </a:r>
            <a:r>
              <a:rPr lang="zh-CN" altLang="en-US" dirty="0" smtClean="0">
                <a:ea typeface="宋体" panose="02010600030101010101" pitchFamily="2" charset="-122"/>
              </a:rPr>
              <a:t>，技术顾问根据</a:t>
            </a:r>
            <a:r>
              <a:rPr lang="zh-CN" altLang="en-US" dirty="0" smtClean="0">
                <a:ea typeface="宋体" panose="02010600030101010101" pitchFamily="2" charset="-122"/>
              </a:rPr>
              <a:t>班级情况，可以分为两种实施方法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、对于教好的班级，先让学员独立对问题进行分析、解决、实现</a:t>
            </a:r>
            <a:r>
              <a:rPr lang="zh-CN" altLang="en-US" dirty="0" smtClean="0">
                <a:ea typeface="宋体" panose="02010600030101010101" pitchFamily="2" charset="-122"/>
              </a:rPr>
              <a:t>，技术顾问根据</a:t>
            </a:r>
            <a:r>
              <a:rPr lang="zh-CN" altLang="en-US" dirty="0" smtClean="0">
                <a:ea typeface="宋体" panose="02010600030101010101" pitchFamily="2" charset="-122"/>
              </a:rPr>
              <a:t>学员的完成情况，在合适的时机多次给予共性问题的分析和讲解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、对于较弱的班级，首先</a:t>
            </a:r>
            <a:r>
              <a:rPr lang="zh-CN" altLang="en-US" dirty="0" smtClean="0">
                <a:ea typeface="宋体" panose="02010600030101010101" pitchFamily="2" charset="-122"/>
              </a:rPr>
              <a:t>由技术顾问引导</a:t>
            </a:r>
            <a:r>
              <a:rPr lang="zh-CN" altLang="en-US" dirty="0" smtClean="0">
                <a:ea typeface="宋体" panose="02010600030101010101" pitchFamily="2" charset="-122"/>
              </a:rPr>
              <a:t>学员对问题进行分析，在白板上列出解决问题的步骤及实现关键点，然后让学员练习，</a:t>
            </a:r>
            <a:r>
              <a:rPr lang="zh-CN" altLang="en-US" dirty="0" smtClean="0">
                <a:ea typeface="宋体" panose="02010600030101010101" pitchFamily="2" charset="-122"/>
              </a:rPr>
              <a:t>同时技术顾问也</a:t>
            </a:r>
            <a:r>
              <a:rPr lang="zh-CN" altLang="en-US" dirty="0" smtClean="0">
                <a:ea typeface="宋体" panose="02010600030101010101" pitchFamily="2" charset="-122"/>
              </a:rPr>
              <a:t>要根据学员的完成情况，在合适的时机多次给予共性问题的分析和讲解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670D12-EE66-4367-BC6C-ADA01648D3B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1D2FF-16C3-4ABC-804A-ED3869096DB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技术顾问对</a:t>
            </a: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1~4</a:t>
            </a:r>
            <a:r>
              <a:rPr lang="zh-CN" altLang="en-US" dirty="0" smtClean="0">
                <a:ea typeface="宋体" panose="02010600030101010101" pitchFamily="2" charset="-122"/>
              </a:rPr>
              <a:t>章的内容答疑解惑，根据班级情况实施方式多样化（时间不超过</a:t>
            </a:r>
            <a:r>
              <a:rPr lang="en-US" altLang="zh-CN" dirty="0" smtClean="0"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ea typeface="宋体" panose="02010600030101010101" pitchFamily="2" charset="-122"/>
              </a:rPr>
              <a:t>分钟）：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、和学员互动，让学员提问题及对知识或学习方法进行分享</a:t>
            </a:r>
            <a:r>
              <a:rPr lang="zh-CN" altLang="en-US" dirty="0" smtClean="0">
                <a:ea typeface="宋体" panose="02010600030101010101" pitchFamily="2" charset="-122"/>
              </a:rPr>
              <a:t>或者技术顾问有</a:t>
            </a:r>
            <a:r>
              <a:rPr lang="zh-CN" altLang="en-US" dirty="0" smtClean="0">
                <a:ea typeface="宋体" panose="02010600030101010101" pitchFamily="2" charset="-122"/>
              </a:rPr>
              <a:t>针对性的讲解一些好的学习方法以消除学员学习中的畏难情绪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、处理第</a:t>
            </a:r>
            <a:r>
              <a:rPr lang="en-US" altLang="zh-CN" dirty="0" smtClean="0">
                <a:ea typeface="宋体" panose="02010600030101010101" pitchFamily="2" charset="-122"/>
              </a:rPr>
              <a:t>1~4</a:t>
            </a:r>
            <a:r>
              <a:rPr lang="zh-CN" altLang="en-US" dirty="0" smtClean="0">
                <a:ea typeface="宋体" panose="02010600030101010101" pitchFamily="2" charset="-122"/>
              </a:rPr>
              <a:t>章中的上机练习和作业中的共性问题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、对第</a:t>
            </a:r>
            <a:r>
              <a:rPr lang="en-US" altLang="zh-CN" dirty="0" smtClean="0">
                <a:ea typeface="宋体" panose="02010600030101010101" pitchFamily="2" charset="-122"/>
              </a:rPr>
              <a:t>1~4</a:t>
            </a:r>
            <a:r>
              <a:rPr lang="zh-CN" altLang="en-US" dirty="0" smtClean="0">
                <a:ea typeface="宋体" panose="02010600030101010101" pitchFamily="2" charset="-122"/>
              </a:rPr>
              <a:t>章中的难点内容（大多数学员有疑问的知识）进行针对性补充讲解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9C84-77FA-4DCE-BAC7-47D24C0A12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总结部分</a:t>
            </a:r>
            <a:r>
              <a:rPr lang="zh-CN" altLang="zh-CN" smtClean="0">
                <a:ea typeface="宋体" panose="02010600030101010101" pitchFamily="2" charset="-122"/>
              </a:rPr>
              <a:t>主要达到以下几个目的：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回顾内容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smtClean="0">
                <a:ea typeface="宋体" panose="02010600030101010101" pitchFamily="2" charset="-122"/>
              </a:rPr>
              <a:t>是强调</a:t>
            </a:r>
            <a:r>
              <a:rPr lang="zh-CN" altLang="en-US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smtClean="0">
                <a:ea typeface="宋体" panose="02010600030101010101" pitchFamily="2" charset="-122"/>
              </a:rPr>
              <a:t>个知识点</a:t>
            </a:r>
            <a:r>
              <a:rPr lang="zh-CN" altLang="zh-CN" smtClean="0">
                <a:ea typeface="宋体" panose="02010600030101010101" pitchFamily="2" charset="-122"/>
              </a:rPr>
              <a:t>的观点</a:t>
            </a:r>
            <a:r>
              <a:rPr lang="zh-CN" altLang="en-US" smtClean="0">
                <a:ea typeface="宋体" panose="02010600030101010101" pitchFamily="2" charset="-122"/>
              </a:rPr>
              <a:t>结论</a:t>
            </a:r>
            <a:r>
              <a:rPr lang="zh-CN" altLang="zh-CN" smtClean="0">
                <a:ea typeface="宋体" panose="02010600030101010101" pitchFamily="2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2</a:t>
            </a:r>
            <a:r>
              <a:rPr lang="zh-CN" altLang="en-US" b="1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整理逻辑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从而使</a:t>
            </a:r>
            <a:r>
              <a:rPr lang="zh-CN" altLang="en-US" smtClean="0">
                <a:ea typeface="宋体" panose="02010600030101010101" pitchFamily="2" charset="-122"/>
              </a:rPr>
              <a:t>知识</a:t>
            </a:r>
            <a:r>
              <a:rPr lang="zh-CN" altLang="zh-CN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smtClean="0">
                <a:ea typeface="宋体" panose="02010600030101010101" pitchFamily="2" charset="-122"/>
              </a:rPr>
              <a:t>学员</a:t>
            </a:r>
            <a:r>
              <a:rPr lang="zh-CN" altLang="zh-CN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454907-FBC1-4FB4-A9FA-4B37674E3C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预习作业测试题用于下次上课前进行全班同学集中测试。</a:t>
            </a:r>
            <a:r>
              <a:rPr lang="zh-CN" altLang="en-US" dirty="0" smtClean="0">
                <a:ea typeface="宋体" panose="02010600030101010101" pitchFamily="2" charset="-122"/>
              </a:rPr>
              <a:t>因此技术顾问要</a:t>
            </a:r>
            <a:r>
              <a:rPr lang="zh-CN" altLang="en-US" dirty="0" smtClean="0">
                <a:ea typeface="宋体" panose="02010600030101010101" pitchFamily="2" charset="-122"/>
              </a:rPr>
              <a:t>在本次课布置下去。布置预习测试题的目的是要求学员进行预习，保障下次学员学习质量。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不少于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899E53-109B-4EF4-A91B-F6300E18B3A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AC6AC0-52E9-4F21-A027-E1774B2373F0}" type="slidenum">
              <a:rPr lang="zh-CN" altLang="en-US"/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mtClean="0"/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66CF9-82A7-4BD6-B8CE-B19F21533A5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3D7F-0D2C-44FA-9ECF-247D1A8335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，技术顾问分析</a:t>
            </a:r>
            <a:r>
              <a:rPr lang="zh-CN" altLang="en-US" dirty="0" smtClean="0">
                <a:ea typeface="宋体" panose="02010600030101010101" pitchFamily="2" charset="-122"/>
              </a:rPr>
              <a:t>问题，问题中有多个条件考虑使用多重</a:t>
            </a:r>
            <a:r>
              <a:rPr lang="en-US" altLang="zh-CN" dirty="0" smtClean="0">
                <a:ea typeface="宋体" panose="02010600030101010101" pitchFamily="2" charset="-122"/>
              </a:rPr>
              <a:t>if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，技术顾问演示</a:t>
            </a:r>
            <a:r>
              <a:rPr lang="zh-CN" altLang="en-US" dirty="0" smtClean="0">
                <a:ea typeface="黑体" panose="02010609060101010101" pitchFamily="2" charset="-122"/>
              </a:rPr>
              <a:t>使用多重</a:t>
            </a:r>
            <a:r>
              <a:rPr lang="en-US" altLang="zh-CN" dirty="0" smtClean="0">
                <a:ea typeface="黑体" panose="02010609060101010101" pitchFamily="2" charset="-122"/>
              </a:rPr>
              <a:t>if</a:t>
            </a:r>
            <a:r>
              <a:rPr lang="zh-CN" altLang="en-US" dirty="0" smtClean="0">
                <a:ea typeface="黑体" panose="02010609060101010101" pitchFamily="2" charset="-122"/>
              </a:rPr>
              <a:t>选择结构解决问题</a:t>
            </a:r>
            <a:r>
              <a:rPr lang="en-US" altLang="zh-CN" dirty="0" smtClean="0"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ea typeface="黑体" panose="02010609060101010101" pitchFamily="2" charset="-122"/>
              </a:rPr>
              <a:t>让学员意识到此种方式的不足，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r>
              <a:rPr lang="zh-CN" altLang="en-US" dirty="0" smtClean="0">
                <a:ea typeface="黑体" panose="02010609060101010101" pitchFamily="2" charset="-122"/>
              </a:rPr>
              <a:t>（此示例的</a:t>
            </a:r>
            <a:r>
              <a:rPr lang="zh-CN" altLang="en-US" dirty="0" smtClean="0">
                <a:ea typeface="黑体" panose="02010609060101010101" pitchFamily="2" charset="-122"/>
              </a:rPr>
              <a:t>代码技术顾问课</a:t>
            </a:r>
            <a:r>
              <a:rPr lang="zh-CN" altLang="en-US" dirty="0" smtClean="0">
                <a:ea typeface="黑体" panose="02010609060101010101" pitchFamily="2" charset="-122"/>
              </a:rPr>
              <a:t>前准备好，课堂上不需要现场敲）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，回到</a:t>
            </a:r>
            <a:r>
              <a:rPr lang="en-US" altLang="zh-CN" dirty="0" smtClean="0"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ea typeface="宋体" panose="02010600030101010101" pitchFamily="2" charset="-122"/>
              </a:rPr>
              <a:t>总结代码缺点：结构复杂，啰嗦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，再次分析问题：发现多个条件均为等值判断，并提出更好的解决办法</a:t>
            </a:r>
            <a:r>
              <a:rPr lang="en-US" altLang="zh-CN" dirty="0" smtClean="0">
                <a:ea typeface="宋体" panose="02010600030101010101" pitchFamily="2" charset="-122"/>
              </a:rPr>
              <a:t>---</a:t>
            </a:r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switch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3279-BD9E-4F88-B79C-81D5D8A43A1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C83E1D-DEE2-4D13-85B7-8496651CB40E}" type="slidenum">
              <a:rPr lang="zh-CN" altLang="en-US"/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技术顾问讲解</a:t>
            </a:r>
            <a:r>
              <a:rPr lang="zh-CN" altLang="en-US" dirty="0" smtClean="0">
                <a:ea typeface="宋体" panose="02010600030101010101" pitchFamily="2" charset="-122"/>
              </a:rPr>
              <a:t>语法中四个关键字的作用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技术顾问讲解</a:t>
            </a:r>
            <a:r>
              <a:rPr lang="en-US" altLang="zh-CN" dirty="0" smtClean="0">
                <a:ea typeface="宋体" panose="02010600030101010101" pitchFamily="2" charset="-122"/>
              </a:rPr>
              <a:t>switch</a:t>
            </a:r>
            <a:r>
              <a:rPr lang="zh-CN" altLang="en-US" dirty="0" smtClean="0">
                <a:ea typeface="宋体" panose="02010600030101010101" pitchFamily="2" charset="-122"/>
              </a:rPr>
              <a:t>选择结构的执行过程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58F15-8417-4C82-949F-549F62F7EAB8}" type="slidenum">
              <a:rPr lang="zh-CN" altLang="en-US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F0BDE-6E45-41D1-9DFA-FCB866EB6201}" type="slidenum">
              <a:rPr lang="zh-CN" altLang="en-US"/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教学指导：演示时在某些</a:t>
            </a:r>
            <a:r>
              <a:rPr lang="en-US" altLang="zh-CN" smtClean="0">
                <a:ea typeface="宋体" panose="02010600030101010101" pitchFamily="2" charset="-122"/>
              </a:rPr>
              <a:t>case</a:t>
            </a:r>
            <a:r>
              <a:rPr lang="zh-CN" altLang="en-US" smtClean="0">
                <a:ea typeface="宋体" panose="02010600030101010101" pitchFamily="2" charset="-122"/>
              </a:rPr>
              <a:t>中添加</a:t>
            </a:r>
            <a:r>
              <a:rPr lang="en-US" altLang="zh-CN" smtClean="0">
                <a:ea typeface="宋体" panose="02010600030101010101" pitchFamily="2" charset="-122"/>
              </a:rPr>
              <a:t>break</a:t>
            </a:r>
            <a:r>
              <a:rPr lang="zh-CN" altLang="en-US" smtClean="0">
                <a:ea typeface="宋体" panose="02010600030101010101" pitchFamily="2" charset="-122"/>
              </a:rPr>
              <a:t>看一看效果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73BED-7DCD-4C93-AADC-3AC7E2F22121}" type="slidenum">
              <a:rPr lang="zh-CN" altLang="en-US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\01 </a:t>
            </a:r>
            <a:r>
              <a:rPr lang="zh-CN" altLang="en-US" smtClean="0">
                <a:ea typeface="宋体" panose="02010600030101010101" pitchFamily="2" charset="-122"/>
              </a:rPr>
              <a:t>教学演示案例</a:t>
            </a:r>
            <a:r>
              <a:rPr lang="en-US" altLang="zh-CN" smtClean="0">
                <a:ea typeface="宋体" panose="02010600030101010101" pitchFamily="2" charset="-122"/>
              </a:rPr>
              <a:t>\</a:t>
            </a:r>
            <a:r>
              <a:rPr lang="zh-CN" altLang="en-US" smtClean="0">
                <a:ea typeface="宋体" panose="02010600030101010101" pitchFamily="2" charset="-122"/>
              </a:rPr>
              <a:t>现场编程</a:t>
            </a:r>
            <a:r>
              <a:rPr lang="en-US" altLang="zh-CN" smtClean="0">
                <a:ea typeface="宋体" panose="02010600030101010101" pitchFamily="2" charset="-122"/>
              </a:rPr>
              <a:t>\Dial.java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教学指导：引导学员对问题进行分析（等值匹配），确定适合用</a:t>
            </a:r>
            <a:r>
              <a:rPr lang="en-US" altLang="zh-CN" smtClean="0">
                <a:ea typeface="宋体" panose="02010600030101010101" pitchFamily="2" charset="-122"/>
              </a:rPr>
              <a:t>switch</a:t>
            </a:r>
            <a:r>
              <a:rPr lang="zh-CN" altLang="en-US" smtClean="0">
                <a:ea typeface="宋体" panose="02010600030101010101" pitchFamily="2" charset="-122"/>
              </a:rPr>
              <a:t>来实现，一定要把解决问题的逻辑和思路分析清楚，再进入编码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ACB0-DFB3-4293-9B2D-B0E22DB7308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7C6B-A252-464B-90DF-B007555EC017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D8CCB-227B-4651-B7AF-A4ABFFE9B606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DC0B0-4ED6-4A45-B744-7520B6EBE7F8}" type="slidenum">
              <a:rPr lang="zh-CN" altLang="en-US" smtClean="0"/>
            </a:fld>
            <a:r>
              <a:rPr lang="en-US" altLang="zh-CN" dirty="0" smtClean="0"/>
              <a:t>/25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0AB7B-B26B-4655-94B8-B4C79BA8CE9C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C2F92-8E02-466E-AE68-3201B9CA1100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52F95-460C-46CB-BA60-46B7A5E2E283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BC930-8352-48C9-93BF-12479A03B31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C23D-03A2-4FB3-BD98-66FAAFE8C9FE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E05E8-74D6-4A36-B927-9D9BA7FD3DDF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CF074E3A-A0C9-4BBE-A16F-656EAD0CD49B}" type="slidenum">
              <a:rPr lang="zh-CN" altLang="en-US"/>
            </a:fld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00100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第四章  选择结构（二）</a:t>
            </a: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AutoShape 3"/>
          <p:cNvSpPr>
            <a:spLocks noChangeArrowheads="1"/>
          </p:cNvSpPr>
          <p:nvPr/>
        </p:nvSpPr>
        <p:spPr bwMode="auto">
          <a:xfrm>
            <a:off x="539750" y="1428750"/>
            <a:ext cx="8343900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switch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case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2: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default: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2071688" y="2857500"/>
            <a:ext cx="357187" cy="428625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4166" name="AutoShape 6"/>
          <p:cNvSpPr>
            <a:spLocks noChangeArrowheads="1"/>
          </p:cNvSpPr>
          <p:nvPr/>
        </p:nvSpPr>
        <p:spPr bwMode="auto">
          <a:xfrm>
            <a:off x="4052888" y="1916113"/>
            <a:ext cx="32861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case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后面的常量必须各不相同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 flipV="1">
            <a:off x="2643174" y="2363772"/>
            <a:ext cx="1425589" cy="70803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168" name="Line 8"/>
          <p:cNvSpPr>
            <a:spLocks noChangeShapeType="1"/>
          </p:cNvSpPr>
          <p:nvPr/>
        </p:nvSpPr>
        <p:spPr bwMode="auto">
          <a:xfrm flipV="1">
            <a:off x="2571736" y="2363772"/>
            <a:ext cx="1641489" cy="149385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171" name="Rectangle 11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altLang="zh-CN" dirty="0" smtClean="0"/>
              <a:t>3-2</a:t>
            </a:r>
            <a:endParaRPr dirty="0"/>
          </a:p>
        </p:txBody>
      </p:sp>
      <p:grpSp>
        <p:nvGrpSpPr>
          <p:cNvPr id="22540" name="组合 11"/>
          <p:cNvGrpSpPr/>
          <p:nvPr/>
        </p:nvGrpSpPr>
        <p:grpSpPr bwMode="auto">
          <a:xfrm>
            <a:off x="142875" y="857250"/>
            <a:ext cx="1470025" cy="400050"/>
            <a:chOff x="2962268" y="5103147"/>
            <a:chExt cx="1469411" cy="400110"/>
          </a:xfrm>
        </p:grpSpPr>
        <p:pic>
          <p:nvPicPr>
            <p:cNvPr id="2254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071688" y="3571875"/>
            <a:ext cx="357187" cy="428625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AutoShape 2"/>
          <p:cNvSpPr>
            <a:spLocks noChangeArrowheads="1"/>
          </p:cNvSpPr>
          <p:nvPr/>
        </p:nvSpPr>
        <p:spPr bwMode="auto">
          <a:xfrm>
            <a:off x="539750" y="1427163"/>
            <a:ext cx="8343900" cy="4052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switch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default: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	</a:t>
            </a:r>
            <a:r>
              <a:rPr lang="en-US" altLang="zh-CN" b="1" dirty="0">
                <a:solidFill>
                  <a:srgbClr val="FF0000"/>
                </a:solidFill>
              </a:rPr>
              <a:t>   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28745" name="Rectangle 9"/>
          <p:cNvSpPr>
            <a:spLocks noGrp="1" noChangeArrowheads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dirty="0" smtClean="0"/>
              <a:t>3</a:t>
            </a:r>
            <a:r>
              <a:rPr lang="en-US" altLang="zh-CN" dirty="0" smtClean="0"/>
              <a:t>-3</a:t>
            </a:r>
            <a:endParaRPr dirty="0"/>
          </a:p>
        </p:txBody>
      </p:sp>
      <p:sp>
        <p:nvSpPr>
          <p:cNvPr id="628747" name="AutoShape 11"/>
          <p:cNvSpPr>
            <a:spLocks noChangeArrowheads="1"/>
          </p:cNvSpPr>
          <p:nvPr/>
        </p:nvSpPr>
        <p:spPr bwMode="auto">
          <a:xfrm>
            <a:off x="6011863" y="2133600"/>
            <a:ext cx="21621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GB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输出结果是什么？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9" name="图片 8" descr="switch问题2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14938" y="3714750"/>
            <a:ext cx="37369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8" name="组合 10"/>
          <p:cNvGrpSpPr/>
          <p:nvPr/>
        </p:nvGrpSpPr>
        <p:grpSpPr bwMode="auto">
          <a:xfrm>
            <a:off x="142875" y="857250"/>
            <a:ext cx="1470025" cy="400050"/>
            <a:chOff x="2962268" y="5103147"/>
            <a:chExt cx="1469411" cy="400110"/>
          </a:xfrm>
        </p:grpSpPr>
        <p:pic>
          <p:nvPicPr>
            <p:cNvPr id="2356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6200000" flipH="1">
            <a:off x="6608777" y="3106736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"/>
          <p:cNvGrpSpPr/>
          <p:nvPr/>
        </p:nvGrpSpPr>
        <p:grpSpPr bwMode="auto">
          <a:xfrm>
            <a:off x="1785938" y="5678488"/>
            <a:ext cx="6048375" cy="889000"/>
            <a:chOff x="1785938" y="5678488"/>
            <a:chExt cx="6048375" cy="889000"/>
          </a:xfrm>
        </p:grpSpPr>
        <p:sp>
          <p:nvSpPr>
            <p:cNvPr id="628750" name="AutoShape 14"/>
            <p:cNvSpPr>
              <a:spLocks noChangeArrowheads="1"/>
            </p:cNvSpPr>
            <p:nvPr/>
          </p:nvSpPr>
          <p:spPr bwMode="auto">
            <a:xfrm>
              <a:off x="1785938" y="5857875"/>
              <a:ext cx="6048375" cy="709613"/>
            </a:xfrm>
            <a:prstGeom prst="roundRect">
              <a:avLst>
                <a:gd name="adj" fmla="val 75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GB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</a:t>
              </a: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块顺序可以变动，但要注意其执行顺序。</a:t>
              </a:r>
              <a:endPara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通常，</a:t>
              </a:r>
              <a:r>
                <a:rPr lang="en-GB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</a:t>
              </a: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块放在末尾，也可以省略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3" name="AutoShape 4"/>
            <p:cNvSpPr>
              <a:spLocks noChangeArrowheads="1"/>
            </p:cNvSpPr>
            <p:nvPr/>
          </p:nvSpPr>
          <p:spPr bwMode="gray">
            <a:xfrm>
              <a:off x="7164388" y="567848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5" name="Rectangle 7"/>
          <p:cNvSpPr>
            <a:spLocks noGrp="1" noChangeArrowheads="1"/>
          </p:cNvSpPr>
          <p:nvPr>
            <p:ph type="title"/>
          </p:nvPr>
        </p:nvSpPr>
        <p:spPr>
          <a:xfrm>
            <a:off x="3995738" y="285750"/>
            <a:ext cx="49688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比较</a:t>
            </a:r>
            <a:r>
              <a:rPr lang="en-US" altLang="zh-CN" dirty="0" smtClean="0"/>
              <a:t>switch</a:t>
            </a:r>
            <a:r>
              <a:rPr dirty="0" smtClean="0"/>
              <a:t>和多重</a:t>
            </a:r>
            <a:r>
              <a:rPr lang="en-US" altLang="zh-CN" dirty="0" smtClean="0"/>
              <a:t>if</a:t>
            </a:r>
            <a:r>
              <a:rPr dirty="0" smtClean="0"/>
              <a:t>选择结构</a:t>
            </a:r>
            <a:endParaRPr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相同点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不同点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606212" name="AutoShape 4"/>
          <p:cNvSpPr>
            <a:spLocks noChangeArrowheads="1"/>
          </p:cNvSpPr>
          <p:nvPr/>
        </p:nvSpPr>
        <p:spPr bwMode="auto">
          <a:xfrm>
            <a:off x="1763713" y="2060575"/>
            <a:ext cx="6048375" cy="46672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都是用来处理多分支条件的结构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213" name="AutoShape 5"/>
          <p:cNvSpPr>
            <a:spLocks noChangeArrowheads="1"/>
          </p:cNvSpPr>
          <p:nvPr/>
        </p:nvSpPr>
        <p:spPr bwMode="auto">
          <a:xfrm>
            <a:off x="1763713" y="3644900"/>
            <a:ext cx="6121400" cy="6889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只能处理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等值条件判断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214" name="AutoShape 6"/>
          <p:cNvSpPr>
            <a:spLocks noChangeArrowheads="1"/>
          </p:cNvSpPr>
          <p:nvPr/>
        </p:nvSpPr>
        <p:spPr bwMode="auto">
          <a:xfrm>
            <a:off x="1763713" y="5157788"/>
            <a:ext cx="6048375" cy="68738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选择结构的限制，特别适合某个变量处于某个连续区间时的情况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3" name="AutoShape 4"/>
          <p:cNvSpPr>
            <a:spLocks noChangeArrowheads="1"/>
          </p:cNvSpPr>
          <p:nvPr/>
        </p:nvSpPr>
        <p:spPr bwMode="gray">
          <a:xfrm>
            <a:off x="7599363" y="4978400"/>
            <a:ext cx="357187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4" name="AutoShape 4"/>
          <p:cNvSpPr>
            <a:spLocks noChangeArrowheads="1"/>
          </p:cNvSpPr>
          <p:nvPr/>
        </p:nvSpPr>
        <p:spPr bwMode="gray">
          <a:xfrm>
            <a:off x="7585075" y="3465513"/>
            <a:ext cx="357188" cy="3603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5" name="AutoShape 4"/>
          <p:cNvSpPr>
            <a:spLocks noChangeArrowheads="1"/>
          </p:cNvSpPr>
          <p:nvPr/>
        </p:nvSpPr>
        <p:spPr bwMode="gray">
          <a:xfrm>
            <a:off x="7454900" y="1881188"/>
            <a:ext cx="357188" cy="3587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000" b="1">
              <a:solidFill>
                <a:srgbClr val="0C83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0" name="Rectangle 8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张三为他的手机设定了自动拨号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按</a:t>
            </a:r>
            <a:r>
              <a:rPr lang="en-US" altLang="zh-CN" smtClean="0"/>
              <a:t>1</a:t>
            </a:r>
            <a:r>
              <a:rPr lang="zh-CN" altLang="en-US" smtClean="0"/>
              <a:t>：拨爸爸的号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按</a:t>
            </a:r>
            <a:r>
              <a:rPr lang="en-US" altLang="zh-CN" smtClean="0"/>
              <a:t>2</a:t>
            </a:r>
            <a:r>
              <a:rPr lang="zh-CN" altLang="en-US" smtClean="0"/>
              <a:t>：拨妈妈的号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按</a:t>
            </a:r>
            <a:r>
              <a:rPr lang="en-US" altLang="zh-CN" smtClean="0"/>
              <a:t>3</a:t>
            </a:r>
            <a:r>
              <a:rPr lang="zh-CN" altLang="en-US" smtClean="0"/>
              <a:t>：拨爷爷的号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按</a:t>
            </a:r>
            <a:r>
              <a:rPr lang="en-US" altLang="zh-CN" smtClean="0"/>
              <a:t>4</a:t>
            </a:r>
            <a:r>
              <a:rPr lang="zh-CN" altLang="en-US" smtClean="0"/>
              <a:t>：拨奶奶的号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5604" name="组合 5"/>
          <p:cNvGrpSpPr/>
          <p:nvPr/>
        </p:nvGrpSpPr>
        <p:grpSpPr bwMode="auto">
          <a:xfrm>
            <a:off x="139700" y="857250"/>
            <a:ext cx="1503363" cy="400050"/>
            <a:chOff x="6641147" y="5088888"/>
            <a:chExt cx="1502753" cy="400110"/>
          </a:xfrm>
        </p:grpSpPr>
        <p:pic>
          <p:nvPicPr>
            <p:cNvPr id="25606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855373" y="5088888"/>
              <a:ext cx="128852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59338" y="285750"/>
            <a:ext cx="41052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菜单跳转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switch</a:t>
            </a:r>
            <a:r>
              <a:rPr lang="zh-CN" altLang="en-US" smtClean="0"/>
              <a:t>选择结构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从登录菜单跳转到主菜单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8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2663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6629" name="Picture 10" descr="图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28875" y="3357563"/>
            <a:ext cx="388937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3071813" y="5715000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211635" y="5187962"/>
              <a:ext cx="1646250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857750" y="285750"/>
            <a:ext cx="41068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菜单跳转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使用数字标识菜单号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获取用户输入的数字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执行相应的操作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2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2766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菜单跳转1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571625"/>
            <a:ext cx="33845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3143250" y="5786438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8676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67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868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868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868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选择结构总结</a:t>
            </a:r>
            <a:endParaRPr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到目前为止所学的选择结构有哪些？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基本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选择结构： 处理单一或组合条件的情况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if-else</a:t>
            </a:r>
            <a:r>
              <a:rPr lang="zh-CN" altLang="en-US" dirty="0" smtClean="0"/>
              <a:t>选择结构：处理简单的条件分支情况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多重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选择结构：处理复杂的条件分支情况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嵌套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选择结构：用于较为复杂的流程控制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多重分支并且条件判断是等值判断的情况</a:t>
            </a:r>
            <a:endParaRPr lang="zh-CN" altLang="en-US" dirty="0"/>
          </a:p>
        </p:txBody>
      </p:sp>
      <p:grpSp>
        <p:nvGrpSpPr>
          <p:cNvPr id="29700" name="组合 7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2970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菜单跳转的程序，如果用户错误地输入了一个不允许的字符，例如“</a:t>
            </a:r>
            <a:r>
              <a:rPr lang="en-US" altLang="zh-CN" dirty="0"/>
              <a:t>s”</a:t>
            </a:r>
            <a:r>
              <a:rPr lang="zh-CN" altLang="en-US" dirty="0"/>
              <a:t>，程序会怎样呢？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784225" y="2643188"/>
            <a:ext cx="8072438" cy="11509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为了使程序更加健壮，程序员在编码时要考虑用户可能出现的任何问题，并且在程序中做出相应的判断，给用户一个友好的提示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xfrm>
            <a:off x="4932363" y="285750"/>
            <a:ext cx="40322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为什么要处理系统异常</a:t>
            </a:r>
            <a:endParaRPr dirty="0"/>
          </a:p>
        </p:txBody>
      </p:sp>
      <p:sp>
        <p:nvSpPr>
          <p:cNvPr id="632835" name="AutoShape 3"/>
          <p:cNvSpPr>
            <a:spLocks noChangeArrowheads="1"/>
          </p:cNvSpPr>
          <p:nvPr/>
        </p:nvSpPr>
        <p:spPr bwMode="auto">
          <a:xfrm>
            <a:off x="1571625" y="5148263"/>
            <a:ext cx="5819775" cy="709612"/>
          </a:xfrm>
          <a:prstGeom prst="roundRect">
            <a:avLst>
              <a:gd name="adj" fmla="val 5531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lvl="1">
              <a:defRPr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Scanner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GB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hasNextInt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方法，可以判断用户从键盘输入的字符是否是合法的数字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示例10.TIF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714750" y="3929063"/>
            <a:ext cx="4714875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示例10-1.TIF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071813" y="2286000"/>
            <a:ext cx="5686425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8" name="组合 1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073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2"/>
          <p:cNvGrpSpPr/>
          <p:nvPr/>
        </p:nvGrpSpPr>
        <p:grpSpPr bwMode="auto">
          <a:xfrm>
            <a:off x="142875" y="2214563"/>
            <a:ext cx="1000125" cy="447675"/>
            <a:chOff x="1000100" y="3235185"/>
            <a:chExt cx="1000132" cy="446983"/>
          </a:xfrm>
        </p:grpSpPr>
        <p:pic>
          <p:nvPicPr>
            <p:cNvPr id="3073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1300140" y="3258960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884" name="AutoShape 4"/>
          <p:cNvSpPr>
            <a:spLocks noChangeArrowheads="1"/>
          </p:cNvSpPr>
          <p:nvPr/>
        </p:nvSpPr>
        <p:spPr bwMode="auto">
          <a:xfrm>
            <a:off x="658813" y="1549400"/>
            <a:ext cx="8112125" cy="50784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if (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input.hasNextInt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())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num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switch (num)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case 1: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//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显示系统主菜单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；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break;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case 2: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谢谢您的使用！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break;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default: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输入错误。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");break;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} else {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请输入正确的数字！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");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	}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34894" name="AutoShape 14"/>
          <p:cNvSpPr>
            <a:spLocks noChangeArrowheads="1"/>
          </p:cNvSpPr>
          <p:nvPr/>
        </p:nvSpPr>
        <p:spPr bwMode="auto">
          <a:xfrm>
            <a:off x="5072063" y="1949450"/>
            <a:ext cx="2063750" cy="407988"/>
          </a:xfrm>
          <a:prstGeom prst="wedgeRoundRectCallout">
            <a:avLst>
              <a:gd name="adj1" fmla="val -19824"/>
              <a:gd name="adj2" fmla="val -5061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如果输入的是数字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4895" name="AutoShape 15"/>
          <p:cNvSpPr>
            <a:spLocks noChangeArrowheads="1"/>
          </p:cNvSpPr>
          <p:nvPr/>
        </p:nvSpPr>
        <p:spPr bwMode="auto">
          <a:xfrm>
            <a:off x="3286125" y="5378450"/>
            <a:ext cx="2298700" cy="407988"/>
          </a:xfrm>
          <a:prstGeom prst="wedgeRoundRectCallout">
            <a:avLst>
              <a:gd name="adj1" fmla="val -36070"/>
              <a:gd name="adj2" fmla="val 4826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如果输入的不是数字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1750" name="Text Box 20"/>
          <p:cNvSpPr txBox="1">
            <a:spLocks noChangeArrowheads="1"/>
          </p:cNvSpPr>
          <p:nvPr/>
        </p:nvSpPr>
        <p:spPr bwMode="auto">
          <a:xfrm>
            <a:off x="1139825" y="981075"/>
            <a:ext cx="7104063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GB" sz="2600" b="1">
                <a:ea typeface="微软雅黑" panose="020B0503020204020204" pitchFamily="34" charset="-122"/>
              </a:rPr>
              <a:t>使用</a:t>
            </a:r>
            <a:r>
              <a:rPr lang="en-GB" altLang="zh-CN" sz="2600" b="1">
                <a:ea typeface="微软雅黑" panose="020B0503020204020204" pitchFamily="34" charset="-122"/>
              </a:rPr>
              <a:t>hasNextInt()</a:t>
            </a:r>
            <a:r>
              <a:rPr lang="zh-CN" altLang="en-GB" sz="2600" b="1">
                <a:ea typeface="微软雅黑" panose="020B0503020204020204" pitchFamily="34" charset="-122"/>
              </a:rPr>
              <a:t>解决</a:t>
            </a:r>
            <a:r>
              <a:rPr lang="zh-CN" altLang="en-US" sz="2600" b="1">
                <a:ea typeface="微软雅黑" panose="020B0503020204020204" pitchFamily="34" charset="-122"/>
              </a:rPr>
              <a:t>问题</a:t>
            </a:r>
            <a:r>
              <a:rPr lang="en-US" altLang="zh-CN" sz="2600" b="1">
                <a:ea typeface="微软雅黑" panose="020B0503020204020204" pitchFamily="34" charset="-122"/>
              </a:rPr>
              <a:t>2</a:t>
            </a:r>
            <a:endParaRPr lang="en-GB" altLang="zh-CN" sz="2600" b="1">
              <a:ea typeface="微软雅黑" panose="020B0503020204020204" pitchFamily="34" charset="-122"/>
            </a:endParaRPr>
          </a:p>
        </p:txBody>
      </p:sp>
      <p:grpSp>
        <p:nvGrpSpPr>
          <p:cNvPr id="31751" name="组合 24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3176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143372" y="2071677"/>
            <a:ext cx="928694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2428860" y="5643578"/>
            <a:ext cx="85725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5584825" y="285750"/>
            <a:ext cx="3379788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如何处理系统异常</a:t>
            </a:r>
            <a:endParaRPr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1928813" y="6286500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67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396" y="5187962"/>
              <a:ext cx="303055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：处理系统异常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4" grpId="0" animBg="1"/>
      <p:bldP spid="6348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8145463" cy="51435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选择结构中的关键字有哪些？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选择结构的执行流程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试着绘制出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选择结构的流程图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选择结构的表达式可以是哪些数据类型？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选择结构中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关键字后可以是表达式吗？</a:t>
            </a:r>
            <a:endParaRPr lang="en-US" altLang="zh-CN" dirty="0" smtClean="0"/>
          </a:p>
        </p:txBody>
      </p:sp>
      <p:grpSp>
        <p:nvGrpSpPr>
          <p:cNvPr id="14340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4343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85750"/>
            <a:ext cx="4321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实现商品换购</a:t>
            </a:r>
            <a:endParaRPr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综合运用嵌套</a:t>
            </a:r>
            <a:r>
              <a:rPr lang="en-US" altLang="zh-CN" smtClean="0"/>
              <a:t>if</a:t>
            </a:r>
            <a:r>
              <a:rPr lang="zh-CN" altLang="en-US" smtClean="0"/>
              <a:t>选择结构、</a:t>
            </a:r>
            <a:r>
              <a:rPr lang="en-US" altLang="zh-CN" smtClean="0"/>
              <a:t>switch</a:t>
            </a:r>
            <a:r>
              <a:rPr lang="zh-CN" altLang="en-US" smtClean="0"/>
              <a:t>选择结构、多重</a:t>
            </a:r>
            <a:r>
              <a:rPr lang="en-US" altLang="zh-CN" smtClean="0"/>
              <a:t>if</a:t>
            </a:r>
            <a:r>
              <a:rPr lang="zh-CN" altLang="en-US" smtClean="0"/>
              <a:t>选择结构实现商品换购功能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2772" name="组合 7"/>
          <p:cNvGrpSpPr/>
          <p:nvPr/>
        </p:nvGrpSpPr>
        <p:grpSpPr bwMode="auto">
          <a:xfrm>
            <a:off x="142875" y="857250"/>
            <a:ext cx="928688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278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图片 12" descr="图4.7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643188"/>
            <a:ext cx="4149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 bwMode="auto">
          <a:xfrm>
            <a:off x="2786063" y="6000750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0" y="285750"/>
            <a:ext cx="3313113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3796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379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380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380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380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答疑解惑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概念不理解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语法记不住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题目无从下手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未完成的上机练习和作业题目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4820" name="组合 78"/>
          <p:cNvGrpSpPr/>
          <p:nvPr/>
        </p:nvGrpSpPr>
        <p:grpSpPr bwMode="auto">
          <a:xfrm>
            <a:off x="71438" y="1058863"/>
            <a:ext cx="1571625" cy="512762"/>
            <a:chOff x="4786314" y="4987922"/>
            <a:chExt cx="1571636" cy="512780"/>
          </a:xfrm>
        </p:grpSpPr>
        <p:sp>
          <p:nvSpPr>
            <p:cNvPr id="9" name="TextBox 8"/>
            <p:cNvSpPr txBox="1"/>
            <p:nvPr/>
          </p:nvSpPr>
          <p:spPr>
            <a:xfrm>
              <a:off x="5140328" y="5072062"/>
              <a:ext cx="1217622" cy="4000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答疑解惑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4823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86314" y="4987922"/>
              <a:ext cx="500066" cy="51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2341563" y="1503363"/>
            <a:ext cx="6516687" cy="50165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多路分支选择结构</a:t>
            </a:r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适用于条件判断是</a:t>
            </a: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等值判断</a:t>
            </a:r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的情况</a:t>
            </a:r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b="1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通常会</a:t>
            </a:r>
            <a:r>
              <a:rPr lang="zh-CN" altLang="en-US" sz="2000" b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使用多种形式选择结构综合来解决较复杂的问题</a:t>
            </a:r>
            <a:endParaRPr lang="en-US" altLang="zh-CN" sz="2000" b="1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844" name="TextBox 15"/>
          <p:cNvSpPr txBox="1">
            <a:spLocks noChangeArrowheads="1"/>
          </p:cNvSpPr>
          <p:nvPr/>
        </p:nvSpPr>
        <p:spPr bwMode="auto">
          <a:xfrm>
            <a:off x="0" y="3814763"/>
            <a:ext cx="2071688" cy="40005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switch</a:t>
            </a:r>
            <a:r>
              <a:rPr lang="zh-CN" altLang="en-US" sz="2000" b="1">
                <a:ea typeface="微软雅黑" panose="020B0503020204020204" pitchFamily="34" charset="-122"/>
                <a:cs typeface="Arial" panose="020B0604020202020204" pitchFamily="34" charset="0"/>
              </a:rPr>
              <a:t>选择结构</a:t>
            </a:r>
            <a:endParaRPr lang="en-US" altLang="zh-CN" sz="2000" b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845" name="AutoShape 3"/>
          <p:cNvSpPr/>
          <p:nvPr/>
        </p:nvSpPr>
        <p:spPr bwMode="auto">
          <a:xfrm>
            <a:off x="2028825" y="1620838"/>
            <a:ext cx="328613" cy="4879975"/>
          </a:xfrm>
          <a:prstGeom prst="leftBrace">
            <a:avLst>
              <a:gd name="adj1" fmla="val 6208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786063" y="2214563"/>
            <a:ext cx="2890837" cy="3748087"/>
          </a:xfrm>
          <a:prstGeom prst="roundRect">
            <a:avLst>
              <a:gd name="adj" fmla="val 2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lvl="1" defTabSz="7239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</a:rPr>
              <a:t>switch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表达式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FF0000"/>
                </a:solidFill>
              </a:rPr>
              <a:t>case</a:t>
            </a:r>
            <a:r>
              <a:rPr lang="en-GB" altLang="zh-CN" b="1" dirty="0">
                <a:solidFill>
                  <a:srgbClr val="0000FF"/>
                </a:solidFill>
              </a:rPr>
              <a:t> 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  //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  </a:t>
            </a:r>
            <a:r>
              <a:rPr lang="en-GB" altLang="zh-CN" b="1" dirty="0">
                <a:solidFill>
                  <a:srgbClr val="FF0000"/>
                </a:solidFill>
              </a:rPr>
              <a:t>break;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FF0000"/>
                </a:solidFill>
              </a:rPr>
              <a:t>case</a:t>
            </a:r>
            <a:r>
              <a:rPr lang="en-GB" altLang="zh-CN" b="1" dirty="0">
                <a:solidFill>
                  <a:srgbClr val="0000FF"/>
                </a:solidFill>
              </a:rPr>
              <a:t> 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  //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  </a:t>
            </a:r>
            <a:r>
              <a:rPr lang="en-GB" altLang="zh-CN" b="1" dirty="0">
                <a:solidFill>
                  <a:srgbClr val="FF0000"/>
                </a:solidFill>
              </a:rPr>
              <a:t>break;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// …	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FF0000"/>
                </a:solidFill>
              </a:rPr>
              <a:t>default: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 //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0000FF"/>
                </a:solidFill>
              </a:rPr>
              <a:t>	 </a:t>
            </a:r>
            <a:r>
              <a:rPr lang="en-GB" altLang="zh-CN" b="1" dirty="0">
                <a:solidFill>
                  <a:srgbClr val="FF0000"/>
                </a:solidFill>
              </a:rPr>
              <a:t>break;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indent="-457200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85750"/>
            <a:ext cx="1152253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 smtClean="0"/>
              <a:t>输出结果是什么？</a:t>
            </a:r>
            <a:r>
              <a:rPr lang="zh-CN" altLang="en-US" dirty="0" smtClean="0"/>
              <a:t>如何修改程序可以正确输出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“优秀”？</a:t>
            </a:r>
            <a:endParaRPr lang="en-GB" altLang="zh-CN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786313" y="2214563"/>
            <a:ext cx="3500437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score=95;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if(score&gt;=90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优秀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else if(score&gt;=80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良好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else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及格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9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549894" name="AutoShape 6"/>
          <p:cNvSpPr>
            <a:spLocks noChangeArrowheads="1"/>
          </p:cNvSpPr>
          <p:nvPr/>
        </p:nvSpPr>
        <p:spPr bwMode="auto">
          <a:xfrm>
            <a:off x="1143000" y="2214563"/>
            <a:ext cx="3429000" cy="2613025"/>
          </a:xfrm>
          <a:prstGeom prst="roundRect">
            <a:avLst>
              <a:gd name="adj" fmla="val 11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score=95;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if(score&gt;=60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及格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else if(score&gt;=80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良好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else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优秀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9896" name="AutoShape 8"/>
          <p:cNvSpPr>
            <a:spLocks noChangeArrowheads="1"/>
          </p:cNvSpPr>
          <p:nvPr/>
        </p:nvSpPr>
        <p:spPr bwMode="auto">
          <a:xfrm>
            <a:off x="3500438" y="2286000"/>
            <a:ext cx="68738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及格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429500" y="2286000"/>
            <a:ext cx="6873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优秀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5368" name="组合 10"/>
          <p:cNvGrpSpPr/>
          <p:nvPr/>
        </p:nvGrpSpPr>
        <p:grpSpPr bwMode="auto">
          <a:xfrm>
            <a:off x="142875" y="885825"/>
            <a:ext cx="1470025" cy="400050"/>
            <a:chOff x="2962268" y="5103147"/>
            <a:chExt cx="1469411" cy="400110"/>
          </a:xfrm>
        </p:grpSpPr>
        <p:pic>
          <p:nvPicPr>
            <p:cNvPr id="1537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112713" y="4714884"/>
            <a:ext cx="1030287" cy="407988"/>
            <a:chOff x="3643306" y="2500357"/>
            <a:chExt cx="958752" cy="430730"/>
          </a:xfrm>
        </p:grpSpPr>
        <p:pic>
          <p:nvPicPr>
            <p:cNvPr id="1537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3901829" y="2502034"/>
              <a:ext cx="700229" cy="4005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85813" y="4929198"/>
            <a:ext cx="7645400" cy="100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ea typeface="微软雅黑" panose="020B0503020204020204" pitchFamily="34" charset="-122"/>
              </a:rPr>
              <a:t>Java</a:t>
            </a:r>
            <a:r>
              <a:rPr lang="zh-CN" altLang="en-US" sz="2600" b="1" dirty="0">
                <a:ea typeface="微软雅黑" panose="020B0503020204020204" pitchFamily="34" charset="-122"/>
              </a:rPr>
              <a:t>中的</a:t>
            </a:r>
            <a:r>
              <a:rPr lang="en-US" altLang="zh-CN" sz="2600" b="1" dirty="0">
                <a:ea typeface="微软雅黑" panose="020B0503020204020204" pitchFamily="34" charset="-122"/>
              </a:rPr>
              <a:t>if</a:t>
            </a:r>
            <a:r>
              <a:rPr lang="zh-CN" altLang="en-US" sz="2600" b="1" dirty="0">
                <a:ea typeface="微软雅黑" panose="020B0503020204020204" pitchFamily="34" charset="-122"/>
              </a:rPr>
              <a:t>选择结构包括哪几种形式？各自的特点是什么</a:t>
            </a:r>
            <a:r>
              <a:rPr lang="zh-CN" altLang="en-US" sz="2600" b="1" dirty="0" smtClean="0">
                <a:ea typeface="微软雅黑" panose="020B0503020204020204" pitchFamily="34" charset="-122"/>
              </a:rPr>
              <a:t>？</a:t>
            </a:r>
            <a:endParaRPr lang="en-US" altLang="zh-CN" sz="2600" b="1" dirty="0" smtClean="0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800" b="1" dirty="0" smtClean="0"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点评作业的提交情况和共性问题</a:t>
            </a:r>
            <a:endParaRPr lang="zh-CN" altLang="en-US" sz="2600" b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600" b="1" dirty="0"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1028" y="5672096"/>
            <a:ext cx="1497897" cy="400110"/>
            <a:chOff x="1004978" y="3857625"/>
            <a:chExt cx="1497897" cy="400110"/>
          </a:xfrm>
        </p:grpSpPr>
        <p:pic>
          <p:nvPicPr>
            <p:cNvPr id="17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49894" grpId="0" animBg="1"/>
      <p:bldP spid="549896" grpId="0" animBg="1"/>
      <p:bldP spid="15" grpId="0" animBg="1"/>
      <p:bldP spid="19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升级“我行我素购物管理系统”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实现购物菜单选择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实现换购功能</a:t>
            </a:r>
            <a:endParaRPr lang="zh-CN" altLang="en-US" dirty="0"/>
          </a:p>
        </p:txBody>
      </p:sp>
      <p:pic>
        <p:nvPicPr>
          <p:cNvPr id="481307" name="Picture 27" descr="图3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>
            <a:off x="642938" y="3000375"/>
            <a:ext cx="4392612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菜单跳转1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1800" y="3057525"/>
            <a:ext cx="31321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图4.7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63" y="3071813"/>
            <a:ext cx="40068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能够综合运用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选择结构和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选择结构解决问题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83338" y="1011238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063" y="2205038"/>
            <a:ext cx="642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9" name="Rectangle 7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为什么使用</a:t>
            </a:r>
            <a:r>
              <a:rPr lang="en-US" altLang="zh-CN" smtClean="0"/>
              <a:t>switch</a:t>
            </a:r>
            <a:r>
              <a:rPr smtClean="0"/>
              <a:t>选择结构</a:t>
            </a:r>
            <a:endParaRPr smtClean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韩嫣参加计算机编程大赛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如果获得第一名，将参加麻省理工大学组织的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个月夏令营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如果获得第二名，将奖励惠普笔记本电脑一部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如果获得第三名，将奖励移动硬盘一个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否则，不给任何奖励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784225" y="3790950"/>
            <a:ext cx="6851650" cy="2590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解决方法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GB" sz="2400" b="1" dirty="0">
                <a:latin typeface="+mn-lt"/>
                <a:ea typeface="微软雅黑" panose="020B0503020204020204" pitchFamily="34" charset="-122"/>
              </a:rPr>
              <a:t>使用多重</a:t>
            </a:r>
            <a:r>
              <a:rPr lang="en-GB" altLang="zh-CN" sz="2400" b="1" dirty="0" err="1">
                <a:latin typeface="+mn-lt"/>
                <a:ea typeface="微软雅黑" panose="020B0503020204020204" pitchFamily="34" charset="-122"/>
              </a:rPr>
              <a:t>if</a:t>
            </a:r>
            <a:r>
              <a:rPr lang="zh-CN" altLang="en-GB" sz="2400" b="1" dirty="0" err="1">
                <a:latin typeface="+mn-lt"/>
                <a:ea typeface="微软雅黑" panose="020B0503020204020204" pitchFamily="34" charset="-122"/>
              </a:rPr>
              <a:t>选择结构实现</a:t>
            </a:r>
            <a:endParaRPr lang="zh-CN" altLang="en-GB" sz="2400" b="1" dirty="0" err="1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+mn-lt"/>
                <a:ea typeface="微软雅黑" panose="020B0503020204020204" pitchFamily="34" charset="-122"/>
              </a:rPr>
              <a:t>switch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选择结构解决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18437" name="组合 1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1845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69050" y="4225925"/>
            <a:ext cx="25336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缺点：结构复杂，啰嗦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6369050" y="4724400"/>
            <a:ext cx="25336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特点：条件为等值判断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154611" y="4418816"/>
            <a:ext cx="1143008" cy="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5297488" y="4990267"/>
            <a:ext cx="1071570" cy="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/>
          <p:nvPr/>
        </p:nvGrpSpPr>
        <p:grpSpPr bwMode="auto">
          <a:xfrm>
            <a:off x="1714500" y="6240463"/>
            <a:ext cx="5000625" cy="428625"/>
            <a:chOff x="3143240" y="5143512"/>
            <a:chExt cx="5000695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429191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45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401" y="5187962"/>
              <a:ext cx="4079932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1: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解决等值判断问题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7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7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AutoShape 2"/>
          <p:cNvSpPr>
            <a:spLocks noChangeArrowheads="1"/>
          </p:cNvSpPr>
          <p:nvPr/>
        </p:nvSpPr>
        <p:spPr bwMode="auto">
          <a:xfrm>
            <a:off x="466725" y="1809750"/>
            <a:ext cx="8426450" cy="4762500"/>
          </a:xfrm>
          <a:prstGeom prst="roundRect">
            <a:avLst>
              <a:gd name="adj" fmla="val 28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FF0000"/>
                </a:solidFill>
              </a:rPr>
              <a:t>switch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表达式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GB" altLang="zh-CN" b="1" dirty="0">
                <a:solidFill>
                  <a:srgbClr val="0000FF"/>
                </a:solidFill>
              </a:rPr>
              <a:t> </a:t>
            </a:r>
            <a:r>
              <a:rPr lang="en-GB" altLang="zh-CN" b="1" dirty="0">
                <a:solidFill>
                  <a:srgbClr val="FF0000"/>
                </a:solidFill>
              </a:rPr>
              <a:t>case</a:t>
            </a:r>
            <a:r>
              <a:rPr lang="en-GB" altLang="zh-CN" b="1" dirty="0">
                <a:solidFill>
                  <a:srgbClr val="0000FF"/>
                </a:solidFill>
              </a:rPr>
              <a:t> 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GB" altLang="zh-CN" b="1" dirty="0">
                <a:solidFill>
                  <a:srgbClr val="FF0000"/>
                </a:solidFill>
              </a:rPr>
              <a:t>break;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GB" altLang="zh-CN" b="1" dirty="0">
                <a:solidFill>
                  <a:srgbClr val="0000FF"/>
                </a:solidFill>
              </a:rPr>
              <a:t> </a:t>
            </a:r>
            <a:r>
              <a:rPr lang="en-GB" altLang="zh-CN" b="1" dirty="0">
                <a:solidFill>
                  <a:srgbClr val="FF0000"/>
                </a:solidFill>
              </a:rPr>
              <a:t>case</a:t>
            </a:r>
            <a:r>
              <a:rPr lang="en-GB" altLang="zh-CN" b="1" dirty="0">
                <a:solidFill>
                  <a:srgbClr val="0000FF"/>
                </a:solidFill>
              </a:rPr>
              <a:t> 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常量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GB" altLang="zh-CN" b="1" dirty="0">
                <a:solidFill>
                  <a:srgbClr val="FF0000"/>
                </a:solidFill>
              </a:rPr>
              <a:t>break;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…</a:t>
            </a:r>
            <a:endParaRPr lang="zh-CN" altLang="en-GB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0000FF"/>
                </a:solidFill>
              </a:rPr>
              <a:t>	</a:t>
            </a:r>
            <a:r>
              <a:rPr lang="en-GB" altLang="zh-CN" b="1" dirty="0">
                <a:solidFill>
                  <a:srgbClr val="FF0000"/>
                </a:solidFill>
              </a:rPr>
              <a:t>default: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zh-CN" altLang="en-GB" b="1" dirty="0">
                <a:solidFill>
                  <a:schemeClr val="accent5">
                    <a:lumMod val="10000"/>
                  </a:schemeClr>
                </a:solidFill>
              </a:rPr>
              <a:t>语句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rgbClr val="0000FF"/>
                </a:solidFill>
              </a:rPr>
              <a:t>		</a:t>
            </a:r>
            <a:r>
              <a:rPr lang="en-GB" altLang="zh-CN" b="1" dirty="0">
                <a:solidFill>
                  <a:srgbClr val="FF0000"/>
                </a:solidFill>
              </a:rPr>
              <a:t>break;</a:t>
            </a:r>
            <a:endParaRPr lang="en-GB" altLang="zh-CN" b="1" dirty="0">
              <a:solidFill>
                <a:srgbClr val="FF0000"/>
              </a:solidFill>
            </a:endParaRPr>
          </a:p>
          <a:p>
            <a:pPr lvl="1" defTabSz="723900">
              <a:lnSpc>
                <a:spcPct val="11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switch</a:t>
            </a:r>
            <a:r>
              <a:rPr smtClean="0"/>
              <a:t>选择结构</a:t>
            </a:r>
            <a:endParaRPr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switch</a:t>
            </a:r>
            <a:r>
              <a:rPr lang="zh-CN" altLang="en-US" dirty="0" smtClean="0"/>
              <a:t>选择结构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98021" name="AutoShape 5"/>
          <p:cNvSpPr>
            <a:spLocks noChangeArrowheads="1"/>
          </p:cNvSpPr>
          <p:nvPr/>
        </p:nvSpPr>
        <p:spPr bwMode="auto">
          <a:xfrm>
            <a:off x="3203575" y="2306638"/>
            <a:ext cx="1846263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计算表达式的值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1778000" y="1785938"/>
            <a:ext cx="936625" cy="4318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8023" name="AutoShape 7"/>
          <p:cNvSpPr>
            <a:spLocks noChangeArrowheads="1"/>
          </p:cNvSpPr>
          <p:nvPr/>
        </p:nvSpPr>
        <p:spPr bwMode="auto">
          <a:xfrm>
            <a:off x="3203575" y="2925763"/>
            <a:ext cx="173990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如果等于常量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5" name="AutoShape 9"/>
          <p:cNvSpPr>
            <a:spLocks noChangeArrowheads="1"/>
          </p:cNvSpPr>
          <p:nvPr/>
        </p:nvSpPr>
        <p:spPr bwMode="auto">
          <a:xfrm>
            <a:off x="3203575" y="3933825"/>
            <a:ext cx="173990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如果等于常量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7" name="AutoShape 11"/>
          <p:cNvSpPr>
            <a:spLocks noChangeArrowheads="1"/>
          </p:cNvSpPr>
          <p:nvPr/>
        </p:nvSpPr>
        <p:spPr bwMode="auto">
          <a:xfrm>
            <a:off x="3203575" y="5229225"/>
            <a:ext cx="253365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如果没有找到匹配的值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98029" name="Rectangle 13"/>
          <p:cNvSpPr>
            <a:spLocks noChangeArrowheads="1"/>
          </p:cNvSpPr>
          <p:nvPr/>
        </p:nvSpPr>
        <p:spPr bwMode="auto">
          <a:xfrm>
            <a:off x="1922463" y="2428875"/>
            <a:ext cx="863600" cy="36195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1922463" y="3571875"/>
            <a:ext cx="936625" cy="381000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1214438" y="5143500"/>
            <a:ext cx="936625" cy="358775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9469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1947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428875"/>
            <a:ext cx="657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571875"/>
            <a:ext cx="657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5143500"/>
            <a:ext cx="657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4052888" y="1714500"/>
            <a:ext cx="4876800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int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short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byte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char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、枚举、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3071802" y="2000240"/>
            <a:ext cx="85725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1" grpId="0" animBg="1"/>
      <p:bldP spid="598022" grpId="0" animBg="1"/>
      <p:bldP spid="598023" grpId="0" animBg="1"/>
      <p:bldP spid="598023" grpId="1" animBg="1"/>
      <p:bldP spid="598025" grpId="0" animBg="1"/>
      <p:bldP spid="598025" grpId="1" animBg="1"/>
      <p:bldP spid="598027" grpId="0" animBg="1"/>
      <p:bldP spid="598029" grpId="0" animBg="1"/>
      <p:bldP spid="598029" grpId="1" animBg="1"/>
      <p:bldP spid="598030" grpId="0" animBg="1"/>
      <p:bldP spid="598030" grpId="1" animBg="1"/>
      <p:bldP spid="598031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9" name="AutoShape 5"/>
          <p:cNvSpPr>
            <a:spLocks noChangeArrowheads="1"/>
          </p:cNvSpPr>
          <p:nvPr/>
        </p:nvSpPr>
        <p:spPr bwMode="auto">
          <a:xfrm>
            <a:off x="636588" y="1785938"/>
            <a:ext cx="8112125" cy="47450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switch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break;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break;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break;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default: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2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0070" name="AutoShape 6"/>
          <p:cNvSpPr>
            <a:spLocks noChangeArrowheads="1"/>
          </p:cNvSpPr>
          <p:nvPr/>
        </p:nvSpPr>
        <p:spPr bwMode="auto">
          <a:xfrm>
            <a:off x="3400425" y="2159000"/>
            <a:ext cx="18462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第一名的情况下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71" name="AutoShape 7"/>
          <p:cNvSpPr>
            <a:spLocks noChangeArrowheads="1"/>
          </p:cNvSpPr>
          <p:nvPr/>
        </p:nvSpPr>
        <p:spPr bwMode="auto">
          <a:xfrm>
            <a:off x="3403600" y="3143250"/>
            <a:ext cx="18462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第二名的情况下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72" name="AutoShape 8"/>
          <p:cNvSpPr>
            <a:spLocks noChangeArrowheads="1"/>
          </p:cNvSpPr>
          <p:nvPr/>
        </p:nvSpPr>
        <p:spPr bwMode="auto">
          <a:xfrm>
            <a:off x="3403600" y="4143375"/>
            <a:ext cx="18462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第三名的情况下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0073" name="AutoShape 9"/>
          <p:cNvSpPr>
            <a:spLocks noChangeArrowheads="1"/>
          </p:cNvSpPr>
          <p:nvPr/>
        </p:nvSpPr>
        <p:spPr bwMode="auto">
          <a:xfrm>
            <a:off x="3403600" y="5143500"/>
            <a:ext cx="138588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其他情况下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0488" name="组合 24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2050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</a:t>
            </a:r>
            <a:r>
              <a:rPr lang="en-US" altLang="zh-CN" smtClean="0"/>
              <a:t>switch</a:t>
            </a:r>
            <a:r>
              <a:rPr smtClean="0"/>
              <a:t>选择结构</a:t>
            </a:r>
            <a:endParaRPr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选择结构解决韩嫣获奖问题</a:t>
            </a:r>
            <a:endParaRPr lang="en-GB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1643063" y="6357938"/>
            <a:ext cx="5286375" cy="428625"/>
            <a:chOff x="3143240" y="5143512"/>
            <a:chExt cx="5286433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7149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962399" y="5187962"/>
              <a:ext cx="44069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switch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解决等值判断问题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9" grpId="0" animBg="1"/>
      <p:bldP spid="600070" grpId="0" animBg="1"/>
      <p:bldP spid="600071" grpId="0" animBg="1"/>
      <p:bldP spid="600072" grpId="0" animBg="1"/>
      <p:bldP spid="6000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23" name="AutoShape 11"/>
          <p:cNvSpPr>
            <a:spLocks noChangeArrowheads="1"/>
          </p:cNvSpPr>
          <p:nvPr/>
        </p:nvSpPr>
        <p:spPr bwMode="auto">
          <a:xfrm>
            <a:off x="755650" y="1428750"/>
            <a:ext cx="8080375" cy="41703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switch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mingCi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参加麻省理工大学组织的1个月夏令营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case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奖励惠普笔记本电脑一部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 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 case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3: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奖励移动硬盘一个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   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default: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没有任何奖励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02116" name="AutoShape 4"/>
          <p:cNvSpPr>
            <a:spLocks noChangeArrowheads="1"/>
          </p:cNvSpPr>
          <p:nvPr/>
        </p:nvSpPr>
        <p:spPr bwMode="auto">
          <a:xfrm>
            <a:off x="6300788" y="2060575"/>
            <a:ext cx="21621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GB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输出结果是什么？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02122" name="Rectangle 10"/>
          <p:cNvSpPr>
            <a:spLocks noGrp="1" noChangeArrowheads="1"/>
          </p:cNvSpPr>
          <p:nvPr>
            <p:ph type="title"/>
          </p:nvPr>
        </p:nvSpPr>
        <p:spPr>
          <a:xfrm>
            <a:off x="6716713" y="285750"/>
            <a:ext cx="22479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常见错误</a:t>
            </a:r>
            <a:r>
              <a:rPr lang="en-US" altLang="zh-CN" dirty="0" smtClean="0"/>
              <a:t>3-1</a:t>
            </a:r>
            <a:endParaRPr dirty="0"/>
          </a:p>
        </p:txBody>
      </p:sp>
      <p:pic>
        <p:nvPicPr>
          <p:cNvPr id="9" name="图片 8" descr="switch问题1.ti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00563" y="3786188"/>
            <a:ext cx="44323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10" name="组合 10"/>
          <p:cNvGrpSpPr/>
          <p:nvPr/>
        </p:nvGrpSpPr>
        <p:grpSpPr bwMode="auto">
          <a:xfrm>
            <a:off x="142875" y="857250"/>
            <a:ext cx="1470025" cy="400050"/>
            <a:chOff x="2962268" y="5103147"/>
            <a:chExt cx="1469411" cy="400110"/>
          </a:xfrm>
        </p:grpSpPr>
        <p:pic>
          <p:nvPicPr>
            <p:cNvPr id="215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rot="16200000" flipH="1">
            <a:off x="6823091" y="3035297"/>
            <a:ext cx="107157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"/>
          <p:cNvGrpSpPr/>
          <p:nvPr/>
        </p:nvGrpSpPr>
        <p:grpSpPr bwMode="auto">
          <a:xfrm>
            <a:off x="2124075" y="5684838"/>
            <a:ext cx="5616575" cy="901700"/>
            <a:chOff x="2124075" y="5684838"/>
            <a:chExt cx="5616575" cy="901700"/>
          </a:xfrm>
        </p:grpSpPr>
        <p:sp>
          <p:nvSpPr>
            <p:cNvPr id="602118" name="AutoShape 6"/>
            <p:cNvSpPr>
              <a:spLocks noChangeArrowheads="1"/>
            </p:cNvSpPr>
            <p:nvPr/>
          </p:nvSpPr>
          <p:spPr bwMode="auto">
            <a:xfrm>
              <a:off x="2124075" y="5876925"/>
              <a:ext cx="5616575" cy="70961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如果需要每个</a:t>
              </a:r>
              <a:r>
                <a:rPr lang="en-GB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执行完后跳出，</a:t>
              </a:r>
              <a:endPara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在每个</a:t>
              </a:r>
              <a:r>
                <a:rPr lang="en-GB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GB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后不要忘记写</a:t>
              </a:r>
              <a:r>
                <a:rPr lang="en-GB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break;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5" name="AutoShape 4"/>
            <p:cNvSpPr>
              <a:spLocks noChangeArrowheads="1"/>
            </p:cNvSpPr>
            <p:nvPr/>
          </p:nvSpPr>
          <p:spPr bwMode="gray">
            <a:xfrm>
              <a:off x="6992938" y="5684838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F3A03-6309-4CA5-8C65-31EC38661E80}" type="slidenum">
              <a:rPr lang="zh-CN" altLang="en-US" smtClean="0"/>
            </a:fld>
            <a:r>
              <a:rPr lang="en-US" altLang="zh-CN" smtClean="0"/>
              <a:t>/25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3854</Words>
  <Application>WPS 演示</Application>
  <PresentationFormat>全屏显示(4:3)</PresentationFormat>
  <Paragraphs>465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PowerPoint 演示文稿</vt:lpstr>
      <vt:lpstr>预习检查</vt:lpstr>
      <vt:lpstr>回顾与作业点评</vt:lpstr>
      <vt:lpstr>本章任务</vt:lpstr>
      <vt:lpstr>本章目标</vt:lpstr>
      <vt:lpstr>为什么使用switch选择结构</vt:lpstr>
      <vt:lpstr>什么是switch选择结构</vt:lpstr>
      <vt:lpstr>如何使用switch选择结构</vt:lpstr>
      <vt:lpstr>常见错误3-1</vt:lpstr>
      <vt:lpstr>常见错误3-2</vt:lpstr>
      <vt:lpstr>常见错误3-3</vt:lpstr>
      <vt:lpstr>比较switch和多重if选择结构</vt:lpstr>
      <vt:lpstr>小结</vt:lpstr>
      <vt:lpstr>学员操作—菜单跳转2-1</vt:lpstr>
      <vt:lpstr>学员操作—菜单跳转2-2</vt:lpstr>
      <vt:lpstr>共性问题集中讲解</vt:lpstr>
      <vt:lpstr>选择结构总结</vt:lpstr>
      <vt:lpstr>为什么要处理系统异常</vt:lpstr>
      <vt:lpstr>如何处理系统异常</vt:lpstr>
      <vt:lpstr>学员操作—实现商品换购</vt:lpstr>
      <vt:lpstr>共性问题集中讲解</vt:lpstr>
      <vt:lpstr>答疑解惑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966</cp:revision>
  <dcterms:created xsi:type="dcterms:W3CDTF">2006-03-08T06:55:00Z</dcterms:created>
  <dcterms:modified xsi:type="dcterms:W3CDTF">2020-10-12T05:36:08Z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