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1"/>
  </p:handoutMasterIdLst>
  <p:sldIdLst>
    <p:sldId id="593" r:id="rId3"/>
    <p:sldId id="589" r:id="rId4"/>
    <p:sldId id="550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5" r:id="rId30"/>
    <p:sldId id="587" r:id="rId31"/>
    <p:sldId id="577" r:id="rId32"/>
    <p:sldId id="578" r:id="rId33"/>
    <p:sldId id="579" r:id="rId34"/>
    <p:sldId id="580" r:id="rId35"/>
    <p:sldId id="581" r:id="rId36"/>
    <p:sldId id="582" r:id="rId37"/>
    <p:sldId id="588" r:id="rId38"/>
    <p:sldId id="590" r:id="rId39"/>
    <p:sldId id="59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85" autoAdjust="0"/>
    <p:restoredTop sz="92697" autoAdjust="0"/>
  </p:normalViewPr>
  <p:slideViewPr>
    <p:cSldViewPr>
      <p:cViewPr varScale="1">
        <p:scale>
          <a:sx n="82" d="100"/>
          <a:sy n="82" d="100"/>
        </p:scale>
        <p:origin x="-1146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套用</a:t>
          </a:r>
          <a:r>
            <a:rPr lang="en-US" altLang="zh-CN" sz="2400" b="1" dirty="0" smtClean="0"/>
            <a:t>while</a:t>
          </a:r>
          <a:r>
            <a:rPr lang="zh-CN" altLang="en-US" sz="2400" b="1" dirty="0" smtClean="0"/>
            <a:t>语法写出代码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127381-29CD-4278-A448-C6ADD0951BAC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66DDCD04-3EBF-418A-B0CC-2ADDD4716C5D}" type="presOf" srcId="{A27FDA20-5FEB-40B0-9085-08FCE7192649}" destId="{5E3D27E7-5169-496E-98D0-82569438029E}" srcOrd="0" destOrd="0" presId="urn:microsoft.com/office/officeart/2005/8/layout/hChevron3"/>
    <dgm:cxn modelId="{2C23F154-58EE-405A-8466-D840A5D48415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</a:t>
          </a:r>
          <a:r>
            <a:rPr lang="zh-CN" altLang="en-US" sz="2400" b="1" dirty="0" smtClean="0">
              <a:ea typeface="黑体" panose="02010609060101010101" pitchFamily="2" charset="-122"/>
            </a:rPr>
            <a:t>确定循环条件和循环操作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NeighborX="-10414" custLinFactNeighborY="125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0CB113-AFBE-4F13-BAC1-B6E521AFA8F7}" type="presOf" srcId="{1A2E6AC9-8376-43BB-ABC9-EE6E59C57037}" destId="{09B5AA69-B89D-42A7-83BE-C70679FA2039}" srcOrd="0" destOrd="0" presId="urn:microsoft.com/office/officeart/2005/8/layout/hChevron3"/>
    <dgm:cxn modelId="{D2EBA9F8-7FE6-4B40-AEAD-BB57670564F0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DA3032E-CFC3-46F5-BB33-A24309FEE71D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/>
          <a:r>
            <a:rPr lang="zh-CN" altLang="en-US" sz="2400" b="1" dirty="0" smtClean="0"/>
            <a:t>      </a:t>
          </a:r>
          <a:r>
            <a:rPr lang="zh-CN" altLang="en-US" sz="2400" b="1" dirty="0" smtClean="0">
              <a:ea typeface="黑体" panose="02010609060101010101" pitchFamily="2" charset="-122"/>
            </a:rPr>
            <a:t>检查循环是否能够退出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76DAC5-6DAA-4FC6-9456-E597E64606B5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3E7AADD1-76A6-4626-B09C-072DCA9C0563}" type="presOf" srcId="{A27FDA20-5FEB-40B0-9085-08FCE7192649}" destId="{5E3D27E7-5169-496E-98D0-82569438029E}" srcOrd="0" destOrd="0" presId="urn:microsoft.com/office/officeart/2005/8/layout/hChevron3"/>
    <dgm:cxn modelId="{139AD41A-E313-47E8-910B-AA05B2BFF80B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1" dirty="0" smtClean="0">
              <a:ea typeface="黑体" panose="02010609060101010101" pitchFamily="2" charset="-122"/>
            </a:rPr>
            <a:t>逐条语句执行程序</a:t>
          </a:r>
          <a:endParaRPr lang="en-US" b="1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 smtClean="0">
              <a:ea typeface="黑体" panose="02010609060101010101" pitchFamily="2" charset="-122"/>
            </a:rPr>
            <a:t>观察程序执行情况</a:t>
          </a:r>
          <a:endParaRPr lang="en-US" b="1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C4CAAD00-6FDC-4857-8CBC-D4A95556F0E4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 smtClean="0">
              <a:ea typeface="黑体" panose="02010609060101010101" pitchFamily="2" charset="-122"/>
            </a:rPr>
            <a:t>发现问题</a:t>
          </a:r>
          <a:endParaRPr lang="en-US" b="1" dirty="0"/>
        </a:p>
      </dgm:t>
    </dgm:pt>
    <dgm:pt modelId="{54A2440D-2577-41D8-913D-1C360F5C2C5C}" cxnId="{C2EEF816-4CB3-4DBA-8687-DCBCE6F9334F}" type="parTrans">
      <dgm:prSet/>
      <dgm:spPr/>
      <dgm:t>
        <a:bodyPr/>
        <a:lstStyle/>
        <a:p>
          <a:endParaRPr lang="zh-CN" altLang="en-US"/>
        </a:p>
      </dgm:t>
    </dgm:pt>
    <dgm:pt modelId="{CCA30ADE-6BE1-4624-B8D6-C8998219D96F}" cxnId="{C2EEF816-4CB3-4DBA-8687-DCBCE6F9334F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A3A423E3-ACC9-4A14-98AB-D9F524C707E3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zh-CN" b="1" dirty="0" smtClean="0">
              <a:ea typeface="黑体" panose="02010609060101010101" pitchFamily="2" charset="-122"/>
            </a:rPr>
            <a:t>解决问题</a:t>
          </a:r>
          <a:endParaRPr lang="en-US" b="1" dirty="0"/>
        </a:p>
      </dgm:t>
    </dgm:pt>
    <dgm:pt modelId="{121A6C15-B410-4E41-9C05-694B1DA2200C}" cxnId="{C41831F4-4B6A-4A25-A112-70BC88575EE4}" type="parTrans">
      <dgm:prSet/>
      <dgm:spPr/>
      <dgm:t>
        <a:bodyPr/>
        <a:lstStyle/>
        <a:p>
          <a:endParaRPr lang="zh-CN" altLang="en-US"/>
        </a:p>
      </dgm:t>
    </dgm:pt>
    <dgm:pt modelId="{35B5B0D6-4A25-4B26-8294-204980E3ECF7}" cxnId="{C41831F4-4B6A-4A25-A112-70BC88575EE4}" type="sibTrans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B3497-F806-4732-BDBB-75C832824117}" type="pres">
      <dgm:prSet presAssocID="{23F9A359-6017-4A8A-8A71-439965ED72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4CC4A-3654-48B0-AFEF-E1767C56F769}" type="pres">
      <dgm:prSet presAssocID="{E2AF1A64-DAD2-463C-A30E-3BDEAF19CA82}" presName="sibTrans" presStyleLbl="sibTrans2D1" presStyleIdx="0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FAF0A22C-F716-4D95-947F-6B35C81539C7}" type="pres">
      <dgm:prSet presAssocID="{E2AF1A64-DAD2-463C-A30E-3BDEAF19CA8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0910197F-1359-491F-9AFF-6D84CABE9A7A}" type="pres">
      <dgm:prSet presAssocID="{60B7A184-E85E-42F2-8DD9-745FDE2F7A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34EE-E5B1-481C-A812-B46CF0F3FFBE}" type="pres">
      <dgm:prSet presAssocID="{62D3E85F-315A-4119-AE6E-AA15CAC4B4B6}" presName="sibTrans" presStyleLbl="sibTrans2D1" presStyleIdx="1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908542C-55AC-43E3-8505-9CC197117C24}" type="pres">
      <dgm:prSet presAssocID="{62D3E85F-315A-4119-AE6E-AA15CAC4B4B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7B74A2D-D5D4-44EA-8B2A-90C60478F988}" type="pres">
      <dgm:prSet presAssocID="{C4CAAD00-6FDC-4857-8CBC-D4A95556F0E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37E3B-5592-4AF4-9C57-9F0B605D3C4C}" type="pres">
      <dgm:prSet presAssocID="{CCA30ADE-6BE1-4624-B8D6-C8998219D96F}" presName="sibTrans" presStyleLbl="sibTrans2D1" presStyleIdx="2" presStyleCnt="3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164279A-05E7-4632-A17D-4DA5C19D4B55}" type="pres">
      <dgm:prSet presAssocID="{CCA30ADE-6BE1-4624-B8D6-C8998219D96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E163ED9-38AB-4567-9340-9E845A16C62D}" type="pres">
      <dgm:prSet presAssocID="{A3A423E3-ACC9-4A14-98AB-D9F524C707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E5C1B-B46A-4BD5-8061-BC6F9461F4BE}" type="presOf" srcId="{E2AF1A64-DAD2-463C-A30E-3BDEAF19CA82}" destId="{FAF0A22C-F716-4D95-947F-6B35C81539C7}" srcOrd="1" destOrd="0" presId="urn:microsoft.com/office/officeart/2005/8/layout/process1"/>
    <dgm:cxn modelId="{767CE2F2-DF3C-4FE4-B81D-4C286356A26E}" type="presOf" srcId="{62D3E85F-315A-4119-AE6E-AA15CAC4B4B6}" destId="{4EE034EE-E5B1-481C-A812-B46CF0F3FFBE}" srcOrd="0" destOrd="0" presId="urn:microsoft.com/office/officeart/2005/8/layout/process1"/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196F6D5D-2AFB-4E73-BF44-8531B8AFF89B}" type="presOf" srcId="{60B7A184-E85E-42F2-8DD9-745FDE2F7A38}" destId="{0910197F-1359-491F-9AFF-6D84CABE9A7A}" srcOrd="0" destOrd="0" presId="urn:microsoft.com/office/officeart/2005/8/layout/process1"/>
    <dgm:cxn modelId="{2A5CCD75-6B26-4CDB-B4ED-0F36C9DB20CF}" type="presOf" srcId="{C4CAAD00-6FDC-4857-8CBC-D4A95556F0E4}" destId="{67B74A2D-D5D4-44EA-8B2A-90C60478F988}" srcOrd="0" destOrd="0" presId="urn:microsoft.com/office/officeart/2005/8/layout/process1"/>
    <dgm:cxn modelId="{C2EEF816-4CB3-4DBA-8687-DCBCE6F9334F}" srcId="{E3E1AD12-5113-4DC1-820E-CDC2995E8A6F}" destId="{C4CAAD00-6FDC-4857-8CBC-D4A95556F0E4}" srcOrd="2" destOrd="0" parTransId="{54A2440D-2577-41D8-913D-1C360F5C2C5C}" sibTransId="{CCA30ADE-6BE1-4624-B8D6-C8998219D96F}"/>
    <dgm:cxn modelId="{8C8F77C1-065F-400E-97AC-E029D36C85E7}" type="presOf" srcId="{E2AF1A64-DAD2-463C-A30E-3BDEAF19CA82}" destId="{C654CC4A-3654-48B0-AFEF-E1767C56F769}" srcOrd="0" destOrd="0" presId="urn:microsoft.com/office/officeart/2005/8/layout/process1"/>
    <dgm:cxn modelId="{95FC2781-E5AD-4F2E-A430-4CC0344FEBE9}" type="presOf" srcId="{A3A423E3-ACC9-4A14-98AB-D9F524C707E3}" destId="{6E163ED9-38AB-4567-9340-9E845A16C62D}" srcOrd="0" destOrd="0" presId="urn:microsoft.com/office/officeart/2005/8/layout/process1"/>
    <dgm:cxn modelId="{DE443788-8C82-470D-A862-81584B5BFA99}" type="presOf" srcId="{E3E1AD12-5113-4DC1-820E-CDC2995E8A6F}" destId="{946AB1F5-AFA6-407B-BD2C-9946AB463D1A}" srcOrd="0" destOrd="0" presId="urn:microsoft.com/office/officeart/2005/8/layout/process1"/>
    <dgm:cxn modelId="{AF588E45-F4C4-4F94-8104-7791DF63A24E}" type="presOf" srcId="{62D3E85F-315A-4119-AE6E-AA15CAC4B4B6}" destId="{2908542C-55AC-43E3-8505-9CC197117C24}" srcOrd="1" destOrd="0" presId="urn:microsoft.com/office/officeart/2005/8/layout/process1"/>
    <dgm:cxn modelId="{FEA28551-76AB-4C68-86CA-73F2D18BCF3A}" type="presOf" srcId="{CCA30ADE-6BE1-4624-B8D6-C8998219D96F}" destId="{2164279A-05E7-4632-A17D-4DA5C19D4B55}" srcOrd="1" destOrd="0" presId="urn:microsoft.com/office/officeart/2005/8/layout/process1"/>
    <dgm:cxn modelId="{C5CB200D-BCD6-411E-8436-9C4B3F4703C4}" type="presOf" srcId="{23F9A359-6017-4A8A-8A71-439965ED72D2}" destId="{585B3497-F806-4732-BDBB-75C832824117}" srcOrd="0" destOrd="0" presId="urn:microsoft.com/office/officeart/2005/8/layout/process1"/>
    <dgm:cxn modelId="{C41831F4-4B6A-4A25-A112-70BC88575EE4}" srcId="{E3E1AD12-5113-4DC1-820E-CDC2995E8A6F}" destId="{A3A423E3-ACC9-4A14-98AB-D9F524C707E3}" srcOrd="3" destOrd="0" parTransId="{121A6C15-B410-4E41-9C05-694B1DA2200C}" sibTransId="{35B5B0D6-4A25-4B26-8294-204980E3ECF7}"/>
    <dgm:cxn modelId="{9953BC43-64B9-4160-A197-FAAC0DBFB508}" type="presOf" srcId="{CCA30ADE-6BE1-4624-B8D6-C8998219D96F}" destId="{9F837E3B-5592-4AF4-9C57-9F0B605D3C4C}" srcOrd="0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56E7B0B4-B2B3-4C9F-8A6B-E26A7CF11A9C}" type="presParOf" srcId="{946AB1F5-AFA6-407B-BD2C-9946AB463D1A}" destId="{585B3497-F806-4732-BDBB-75C832824117}" srcOrd="0" destOrd="0" presId="urn:microsoft.com/office/officeart/2005/8/layout/process1"/>
    <dgm:cxn modelId="{2FB455EE-FADC-43EF-9874-AA2E6F820504}" type="presParOf" srcId="{946AB1F5-AFA6-407B-BD2C-9946AB463D1A}" destId="{C654CC4A-3654-48B0-AFEF-E1767C56F769}" srcOrd="1" destOrd="0" presId="urn:microsoft.com/office/officeart/2005/8/layout/process1"/>
    <dgm:cxn modelId="{CE986DFE-3354-44F5-A2EE-E27000E48464}" type="presParOf" srcId="{C654CC4A-3654-48B0-AFEF-E1767C56F769}" destId="{FAF0A22C-F716-4D95-947F-6B35C81539C7}" srcOrd="0" destOrd="0" presId="urn:microsoft.com/office/officeart/2005/8/layout/process1"/>
    <dgm:cxn modelId="{F2A5B2D7-E696-4D04-A732-20D65FBCE091}" type="presParOf" srcId="{946AB1F5-AFA6-407B-BD2C-9946AB463D1A}" destId="{0910197F-1359-491F-9AFF-6D84CABE9A7A}" srcOrd="2" destOrd="0" presId="urn:microsoft.com/office/officeart/2005/8/layout/process1"/>
    <dgm:cxn modelId="{5773C607-08D9-4DF7-90FF-88EBC2AA6749}" type="presParOf" srcId="{946AB1F5-AFA6-407B-BD2C-9946AB463D1A}" destId="{4EE034EE-E5B1-481C-A812-B46CF0F3FFBE}" srcOrd="3" destOrd="0" presId="urn:microsoft.com/office/officeart/2005/8/layout/process1"/>
    <dgm:cxn modelId="{B57FE54E-6D4A-494A-B7E6-EDFAE38DA02D}" type="presParOf" srcId="{4EE034EE-E5B1-481C-A812-B46CF0F3FFBE}" destId="{2908542C-55AC-43E3-8505-9CC197117C24}" srcOrd="0" destOrd="0" presId="urn:microsoft.com/office/officeart/2005/8/layout/process1"/>
    <dgm:cxn modelId="{EB763622-4C7E-4D1A-B4E6-97F5F609D989}" type="presParOf" srcId="{946AB1F5-AFA6-407B-BD2C-9946AB463D1A}" destId="{67B74A2D-D5D4-44EA-8B2A-90C60478F988}" srcOrd="4" destOrd="0" presId="urn:microsoft.com/office/officeart/2005/8/layout/process1"/>
    <dgm:cxn modelId="{EF8734DB-E22D-4543-ABF1-9DD1901EBDD2}" type="presParOf" srcId="{946AB1F5-AFA6-407B-BD2C-9946AB463D1A}" destId="{9F837E3B-5592-4AF4-9C57-9F0B605D3C4C}" srcOrd="5" destOrd="0" presId="urn:microsoft.com/office/officeart/2005/8/layout/process1"/>
    <dgm:cxn modelId="{1BA2C29A-1AFD-45C4-91C1-AFE6AD79AC24}" type="presParOf" srcId="{9F837E3B-5592-4AF4-9C57-9F0B605D3C4C}" destId="{2164279A-05E7-4632-A17D-4DA5C19D4B55}" srcOrd="0" destOrd="0" presId="urn:microsoft.com/office/officeart/2005/8/layout/process1"/>
    <dgm:cxn modelId="{536630D1-F0CE-4F78-A3FE-B58D780D57E6}" type="presParOf" srcId="{946AB1F5-AFA6-407B-BD2C-9946AB463D1A}" destId="{6E163ED9-38AB-4567-9340-9E845A16C62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B7A0CCAF-F9C2-4A12-94E5-6A72EAA55AFF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B42F2A-9930-47B8-892D-E4B674B71C6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AACC9-5722-492F-AEB4-1A2F0981892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20744E-48E1-4078-AB5A-27FBCBFC8C05}" type="slidenum">
              <a:rPr lang="zh-CN" altLang="en-US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技术顾问再次讲解从问题到程序代码的分析过程，尤其重点强调循环的几个要素是如何分析出来的。</a:t>
            </a:r>
            <a:endParaRPr lang="en-US" altLang="zh-CN" dirty="0" smtClean="0"/>
          </a:p>
          <a:p>
            <a:r>
              <a:rPr lang="zh-CN" altLang="en-US" dirty="0" smtClean="0"/>
              <a:t>技术顾问可以在白板上引导学员划出流程图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06D62-D1A2-457B-B892-8C369E55C320}" type="slidenum">
              <a:rPr lang="zh-CN" altLang="en-US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\Training.java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9392C2-9F17-4E4D-801C-D358A09F6F1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9A7F92-EB28-4462-867E-83B32ED1EA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0DF1CE-18FA-4E02-8581-82CDE09271A4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7E54-1121-48E5-9CC4-CE8019444F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029748-652C-4812-96B4-EDDD2E8350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教学指导：技术顾问讲解完一个步骤后，在环境中演示这个步骤的操作过程，如果这个步骤较简单，也可以与其他步骤一同演示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AD8228-84AB-4D07-B7E2-2F2750C3583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B50CB-73AE-40C8-A452-4349C7A668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548837-1076-4B3A-BF25-E9E04B1E539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49997D-674D-4BED-BC6A-A2C6CCA4D990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17D34-690F-4770-93EA-F5AFB91831EB}" type="slidenum">
              <a:rPr lang="zh-CN" altLang="en-US"/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FF5A3D-2785-4E31-8224-B768A158A313}" type="slidenum">
              <a:rPr lang="zh-CN" altLang="en-US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技术顾问先分析为什么使用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循环，再具体实现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327C9-4C37-4642-840F-EC4C10B334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r>
              <a:rPr lang="en-US" altLang="zh-CN" smtClean="0"/>
              <a:t>\TempTable.java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3427E3-D54F-4BC6-BFF3-5A52DA3BE2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8245A9-F339-4EC6-90CC-378A21CC272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2B4D2-C342-468B-B9FA-B5F056A907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预习作业测试题用于下次上课前进行全班同学集中测试。因此技术顾问要在本次课布置下去。布置预习测试题的目的是要求学员进行预习，保障下次学员学习质量。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EFE71-ED00-4745-984D-FE8FAF43A2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34469-EC24-459B-BDFE-57C1B99F14B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E6FCAB-6C17-4388-8535-C2FB3A6DD3FA}" type="slidenum">
              <a:rPr lang="zh-CN" altLang="en-US"/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对比使用循环前和使用循环后的代码（突出视觉上的冲击力），让学员初步体会循环的好处。不需要展开讲解循环代码，只需要告诉学员这就是循环的一种实现形式即可</a:t>
            </a:r>
            <a:endParaRPr lang="en-US" altLang="zh-CN" dirty="0" smtClean="0"/>
          </a:p>
          <a:p>
            <a:r>
              <a:rPr lang="zh-CN" altLang="en-US" dirty="0" smtClean="0"/>
              <a:t>技术顾问在环境中演示效果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07245-F62E-42BC-A102-5D402EA8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AA2CE-2E5B-41F8-9156-3813CEFDC631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教学指导：结合贴近学员生活的案例讲解循环的概念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DB72A-37EC-4961-8FBF-2A62EB099DD0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276D87-A8E5-4AB0-9CA7-EFD99963F0BA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 smtClean="0"/>
              <a:t>教学指导：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2" charset="-122"/>
              </a:rPr>
              <a:t>技术顾问带领学员分析问题和解决问题的过程，让学员理解使用程序解决现实问题的思路，逐步培养学员独立分析问题和解决问题的能力</a:t>
            </a:r>
            <a:endParaRPr lang="zh-CN" altLang="en-US" sz="2400" dirty="0" smtClean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E58EE-6A50-4716-9A16-C576EF9DCB05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教学指导：把上页分析的实现步骤画成流程图</a:t>
            </a:r>
            <a:r>
              <a:rPr lang="en-US" altLang="zh-CN" smtClean="0"/>
              <a:t>, </a:t>
            </a:r>
            <a:r>
              <a:rPr lang="zh-CN" altLang="en-US" smtClean="0"/>
              <a:t>然后在转化成程序代码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655E6-FC89-43FA-A5DA-7BD9FE677A6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76FA-EBD7-4BCE-9433-A19A6F004B8D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76E2-1F32-439B-B35E-2D8481A08576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A3933-BDF1-4537-B6ED-5126A58D1555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D2BA6-24C7-4420-B487-82ABF7DE0A7B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14D98-1C0D-426E-B4E8-46A484F5B3FA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9677-D099-4B78-9E80-844457911753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869F-8017-4F0C-ACA6-9EDA4499E217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8B2A-10FF-4EB9-A046-A84033AA4D63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705E-6163-4350-A606-D54A0508B84E}" type="slidenum">
              <a:rPr lang="zh-CN" altLang="en-US" smtClean="0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3C912E07-CCCA-4FB4-9177-767C293199D1}" type="slidenum">
              <a:rPr lang="zh-CN" altLang="en-US" smtClean="0"/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2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00100" y="2132856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第五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循环结构（一）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实现打印</a:t>
            </a:r>
            <a:r>
              <a:rPr lang="en-US" altLang="zh-CN" dirty="0"/>
              <a:t>50</a:t>
            </a:r>
            <a:r>
              <a:rPr lang="zh-CN" altLang="en-US" dirty="0"/>
              <a:t>份试卷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784225" y="2071688"/>
            <a:ext cx="7931150" cy="1571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分析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 smtClean="0">
                <a:latin typeface="+mn-lt"/>
                <a:ea typeface="微软雅黑" panose="020B0503020204020204" pitchFamily="34" charset="-122"/>
              </a:rPr>
              <a:t>是否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包含重复操作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解决问题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循环的步骤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4-1</a:t>
            </a:r>
            <a:endParaRPr dirty="0"/>
          </a:p>
        </p:txBody>
      </p:sp>
      <p:grpSp>
        <p:nvGrpSpPr>
          <p:cNvPr id="23558" name="组合 28"/>
          <p:cNvGrpSpPr/>
          <p:nvPr/>
        </p:nvGrpSpPr>
        <p:grpSpPr bwMode="auto">
          <a:xfrm>
            <a:off x="142875" y="942975"/>
            <a:ext cx="1000125" cy="414338"/>
            <a:chOff x="1000100" y="2528843"/>
            <a:chExt cx="1000132" cy="414475"/>
          </a:xfrm>
        </p:grpSpPr>
        <p:pic>
          <p:nvPicPr>
            <p:cNvPr id="235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26" name="内容占位符 3"/>
          <p:cNvGraphicFramePr/>
          <p:nvPr/>
        </p:nvGraphicFramePr>
        <p:xfrm>
          <a:off x="1428728" y="500063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内容占位符 3"/>
          <p:cNvGraphicFramePr/>
          <p:nvPr/>
        </p:nvGraphicFramePr>
        <p:xfrm>
          <a:off x="1428728" y="428625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椭圆 28"/>
          <p:cNvSpPr/>
          <p:nvPr/>
        </p:nvSpPr>
        <p:spPr bwMode="auto">
          <a:xfrm>
            <a:off x="1500188" y="435768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500188" y="5072063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内容占位符 3"/>
          <p:cNvGraphicFramePr/>
          <p:nvPr/>
        </p:nvGraphicFramePr>
        <p:xfrm>
          <a:off x="1428728" y="5715016"/>
          <a:ext cx="442915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4" name="椭圆 33"/>
          <p:cNvSpPr/>
          <p:nvPr/>
        </p:nvSpPr>
        <p:spPr bwMode="auto">
          <a:xfrm>
            <a:off x="1500188" y="5786438"/>
            <a:ext cx="357187" cy="357187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  <p:bldGraphic spid="28" grpId="0">
        <p:bldAsOne/>
      </p:bldGraphic>
      <p:bldP spid="29" grpId="0" animBg="1"/>
      <p:bldP spid="32" grpId="0" animBg="1"/>
      <p:bldGraphic spid="33" grpId="0">
        <p:bldAsOne/>
      </p:bldGraphic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684213" y="2214563"/>
            <a:ext cx="8031162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count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while(count &lt;= 50){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打印第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+count+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份试卷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count++;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9" name="Rectangle 9"/>
          <p:cNvSpPr>
            <a:spLocks noGrp="1" noChangeArrowheads="1"/>
          </p:cNvSpPr>
          <p:nvPr>
            <p:ph type="title"/>
          </p:nvPr>
        </p:nvSpPr>
        <p:spPr>
          <a:xfrm>
            <a:off x="5795963" y="285750"/>
            <a:ext cx="3168650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4-2</a:t>
            </a:r>
            <a:endParaRPr dirty="0"/>
          </a:p>
        </p:txBody>
      </p:sp>
      <p:sp>
        <p:nvSpPr>
          <p:cNvPr id="583684" name="AutoShape 4"/>
          <p:cNvSpPr>
            <a:spLocks noChangeArrowheads="1"/>
          </p:cNvSpPr>
          <p:nvPr/>
        </p:nvSpPr>
        <p:spPr bwMode="auto">
          <a:xfrm>
            <a:off x="1071563" y="3306763"/>
            <a:ext cx="6072187" cy="1193800"/>
          </a:xfrm>
          <a:prstGeom prst="flowChartProcess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85813" y="12604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流程图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79463" y="1247775"/>
            <a:ext cx="6888162" cy="668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实现代码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428875" y="1214438"/>
          <a:ext cx="521493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1" imgW="2809875" imgH="2628900" progId="Word.Picture.8">
                  <p:embed/>
                </p:oleObj>
              </mc:Choice>
              <mc:Fallback>
                <p:oleObj name="Picture" r:id="rId1" imgW="2809875" imgH="2628900" progId="Word.Picture.8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75" y="1214438"/>
                        <a:ext cx="5214938" cy="542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4"/>
          <p:cNvGrpSpPr/>
          <p:nvPr/>
        </p:nvGrpSpPr>
        <p:grpSpPr bwMode="auto">
          <a:xfrm>
            <a:off x="2143125" y="6000750"/>
            <a:ext cx="5143500" cy="428625"/>
            <a:chOff x="3143240" y="5143512"/>
            <a:chExt cx="514357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57206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962401" y="5187962"/>
              <a:ext cx="4259323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循环打印试卷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如何用程序描述下面这个故事呢？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741363" y="1714500"/>
            <a:ext cx="818832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老师每天检查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张浩的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任务是否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合格。</a:t>
            </a:r>
            <a:r>
              <a:rPr lang="zh-CN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不合格，则继续进行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老师给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张浩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每天的学习任务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上午阅读教材，学习理论部分，下午上机编程，掌握代码</a:t>
            </a:r>
            <a:r>
              <a:rPr lang="zh-CN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857250" y="2565400"/>
            <a:ext cx="3714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5295900" y="2279650"/>
            <a:ext cx="3587750" cy="3270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9223" name="AutoShape 7"/>
          <p:cNvSpPr>
            <a:spLocks noChangeArrowheads="1"/>
          </p:cNvSpPr>
          <p:nvPr/>
        </p:nvSpPr>
        <p:spPr bwMode="gray">
          <a:xfrm>
            <a:off x="5857884" y="1571612"/>
            <a:ext cx="1146175" cy="407988"/>
          </a:xfrm>
          <a:prstGeom prst="wedgeRoundRectCallout">
            <a:avLst>
              <a:gd name="adj1" fmla="val -20853"/>
              <a:gd name="adj2" fmla="val -484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9224" name="AutoShape 8"/>
          <p:cNvSpPr>
            <a:spLocks noChangeArrowheads="1"/>
          </p:cNvSpPr>
          <p:nvPr/>
        </p:nvSpPr>
        <p:spPr bwMode="gray">
          <a:xfrm>
            <a:off x="7000875" y="3286125"/>
            <a:ext cx="1146175" cy="407988"/>
          </a:xfrm>
          <a:prstGeom prst="wedgeRoundRectCallout">
            <a:avLst>
              <a:gd name="adj1" fmla="val -23296"/>
              <a:gd name="adj2" fmla="val 5223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8313" y="4883150"/>
            <a:ext cx="82804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>
              <a:ea typeface="黑体" panose="02010609060101010101" pitchFamily="2" charset="-122"/>
            </a:endParaRPr>
          </a:p>
        </p:txBody>
      </p:sp>
      <p:sp>
        <p:nvSpPr>
          <p:cNvPr id="649229" name="Rectangle 13"/>
          <p:cNvSpPr>
            <a:spLocks noChangeArrowheads="1"/>
          </p:cNvSpPr>
          <p:nvPr/>
        </p:nvSpPr>
        <p:spPr bwMode="auto">
          <a:xfrm>
            <a:off x="784225" y="3786188"/>
            <a:ext cx="7931150" cy="6683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是否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存在重复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操作？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循环实现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确定循环条件和循环操作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套用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语法写出代码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检查循环是否能够退出</a:t>
            </a:r>
            <a:endParaRPr lang="zh-CN" altLang="en-US" sz="24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4-3</a:t>
            </a:r>
            <a:endParaRPr dirty="0"/>
          </a:p>
        </p:txBody>
      </p:sp>
      <p:grpSp>
        <p:nvGrpSpPr>
          <p:cNvPr id="25613" name="组合 1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56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42875" y="3267075"/>
            <a:ext cx="1000125" cy="447675"/>
            <a:chOff x="1000100" y="3235185"/>
            <a:chExt cx="1000132" cy="446983"/>
          </a:xfrm>
        </p:grpSpPr>
        <p:pic>
          <p:nvPicPr>
            <p:cNvPr id="256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7072330" y="2714620"/>
            <a:ext cx="424895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214678" y="1847850"/>
            <a:ext cx="2159000" cy="4286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5214942" y="1857364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animBg="1"/>
      <p:bldP spid="649222" grpId="0" animBg="1"/>
      <p:bldP spid="649223" grpId="0" animBg="1"/>
      <p:bldP spid="649224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AutoShape 3"/>
          <p:cNvSpPr>
            <a:spLocks noChangeArrowheads="1"/>
          </p:cNvSpPr>
          <p:nvPr/>
        </p:nvSpPr>
        <p:spPr bwMode="auto">
          <a:xfrm>
            <a:off x="657225" y="1357313"/>
            <a:ext cx="6327775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String 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))   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上午阅读教材！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下午上机编程！</a:t>
            </a:r>
            <a:r>
              <a:rPr lang="en-US" altLang="zh-CN" b="1" dirty="0">
                <a:ea typeface="宋体" panose="02010600030101010101" pitchFamily="2" charset="-122"/>
              </a:rPr>
              <a:t>\n");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answer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完成学习任务！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1428750" y="2857500"/>
            <a:ext cx="457200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1714500" y="2139950"/>
            <a:ext cx="237490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1270" name="AutoShape 6"/>
          <p:cNvSpPr>
            <a:spLocks noChangeArrowheads="1"/>
          </p:cNvSpPr>
          <p:nvPr/>
        </p:nvSpPr>
        <p:spPr bwMode="auto">
          <a:xfrm>
            <a:off x="5357818" y="1857364"/>
            <a:ext cx="1146175" cy="407987"/>
          </a:xfrm>
          <a:prstGeom prst="wedgeRoundRectCallout">
            <a:avLst>
              <a:gd name="adj1" fmla="val -51280"/>
              <a:gd name="adj2" fmla="val 1704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1271" name="AutoShape 7"/>
          <p:cNvSpPr>
            <a:spLocks noChangeArrowheads="1"/>
          </p:cNvSpPr>
          <p:nvPr/>
        </p:nvSpPr>
        <p:spPr bwMode="auto">
          <a:xfrm>
            <a:off x="6804025" y="3001963"/>
            <a:ext cx="1146175" cy="407987"/>
          </a:xfrm>
          <a:prstGeom prst="wedgeRoundRectCallout">
            <a:avLst>
              <a:gd name="adj1" fmla="val -27865"/>
              <a:gd name="adj2" fmla="val 520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循环操作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1272" name="AutoShape 8"/>
          <p:cNvSpPr>
            <a:spLocks noChangeArrowheads="1"/>
          </p:cNvSpPr>
          <p:nvPr/>
        </p:nvSpPr>
        <p:spPr bwMode="auto">
          <a:xfrm>
            <a:off x="1928813" y="949325"/>
            <a:ext cx="3676650" cy="407988"/>
          </a:xfrm>
          <a:prstGeom prst="wedgeRoundRectCallout">
            <a:avLst>
              <a:gd name="adj1" fmla="val -22360"/>
              <a:gd name="adj2" fmla="val 487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比较两个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类型的值是否相等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643188" y="5143500"/>
            <a:ext cx="1385887" cy="407988"/>
          </a:xfrm>
          <a:prstGeom prst="wedgeRoundRectCallout">
            <a:avLst>
              <a:gd name="adj1" fmla="val -12391"/>
              <a:gd name="adj2" fmla="val -524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避免死循环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6286512" y="3260405"/>
            <a:ext cx="571504" cy="9715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 descr="示例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786063"/>
            <a:ext cx="239712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>
          <a:xfrm>
            <a:off x="5605463" y="285750"/>
            <a:ext cx="3359150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</a:t>
            </a:r>
            <a:r>
              <a:rPr lang="en-US" altLang="zh-CN" smtClean="0"/>
              <a:t>while</a:t>
            </a:r>
            <a:r>
              <a:rPr smtClean="0"/>
              <a:t>循环</a:t>
            </a:r>
            <a:r>
              <a:rPr lang="en-US" altLang="zh-CN" smtClean="0"/>
              <a:t>4-4</a:t>
            </a:r>
            <a:endParaRPr dirty="0"/>
          </a:p>
        </p:txBody>
      </p:sp>
      <p:grpSp>
        <p:nvGrpSpPr>
          <p:cNvPr id="2" name="组合 19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2665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2786050" y="1500173"/>
            <a:ext cx="71438" cy="74009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3929058" y="2071678"/>
            <a:ext cx="1428760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3143240" y="4286256"/>
            <a:ext cx="357190" cy="8572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286000" y="6000750"/>
            <a:ext cx="5572125" cy="428625"/>
            <a:chOff x="3143240" y="5143512"/>
            <a:chExt cx="5572187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5000683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65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3962399" y="5187962"/>
              <a:ext cx="474667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循环完成学习任务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animBg="1"/>
      <p:bldP spid="651268" grpId="0" animBg="1"/>
      <p:bldP spid="651269" grpId="0" animBg="1"/>
      <p:bldP spid="651270" grpId="0" animBg="1"/>
      <p:bldP spid="651271" grpId="0" animBg="1"/>
      <p:bldP spid="651272" grpId="0" animBg="1"/>
      <p:bldP spid="6512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年培养学员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万人，每年增长</a:t>
            </a:r>
            <a:r>
              <a:rPr lang="en-US" altLang="zh-CN" dirty="0" smtClean="0"/>
              <a:t>25%</a:t>
            </a:r>
            <a:r>
              <a:rPr lang="zh-CN" altLang="en-US" dirty="0" smtClean="0"/>
              <a:t>。请问按此增长速度，到哪一年培训学员人数将达到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万人？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循环条件和循环操作分别是什么？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pPr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	2013</a:t>
            </a:r>
            <a:r>
              <a:rPr lang="zh-CN" altLang="en-US" dirty="0" smtClean="0">
                <a:latin typeface="微软雅黑" panose="020B0503020204020204" pitchFamily="34" charset="-122"/>
              </a:rPr>
              <a:t>年培训学员数量 </a:t>
            </a:r>
            <a:r>
              <a:rPr lang="en-US" altLang="zh-CN" dirty="0" smtClean="0">
                <a:latin typeface="微软雅黑" panose="020B0503020204020204" pitchFamily="34" charset="-122"/>
              </a:rPr>
              <a:t>= 250000 * (1 + 0.25 ) 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buNone/>
              <a:defRPr/>
            </a:pPr>
            <a:r>
              <a:rPr lang="en-US" altLang="zh-CN" dirty="0" smtClean="0">
                <a:latin typeface="微软雅黑" panose="020B0503020204020204" pitchFamily="34" charset="-122"/>
              </a:rPr>
              <a:t>	</a:t>
            </a:r>
            <a:endParaRPr lang="zh-CN" altLang="en-US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7988" y="285750"/>
            <a:ext cx="936625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grpSp>
        <p:nvGrpSpPr>
          <p:cNvPr id="27653" name="组合 7"/>
          <p:cNvGrpSpPr/>
          <p:nvPr/>
        </p:nvGrpSpPr>
        <p:grpSpPr bwMode="auto">
          <a:xfrm>
            <a:off x="142875" y="885825"/>
            <a:ext cx="1503363" cy="400050"/>
            <a:chOff x="6641147" y="5088888"/>
            <a:chExt cx="1502753" cy="400110"/>
          </a:xfrm>
        </p:grpSpPr>
        <p:pic>
          <p:nvPicPr>
            <p:cNvPr id="2765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57163" y="2786058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214415" y="4505934"/>
            <a:ext cx="678661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year = 2012;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double students = 250000;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while 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为什么需要程序调试</a:t>
            </a:r>
            <a:endParaRPr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在编写程序过程中有时也出现错误，但不好发现和定位错误，有没有好的方法呢？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通过代码阅读或者加输出语句查找程序错误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当程序结构越来越复杂时，需要专门的技术来发现和定位错误，就是“程序调试”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8677" name="组合 7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868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142875" y="2636838"/>
            <a:ext cx="1000125" cy="447675"/>
            <a:chOff x="1000100" y="3235185"/>
            <a:chExt cx="1000132" cy="446983"/>
          </a:xfrm>
        </p:grpSpPr>
        <p:pic>
          <p:nvPicPr>
            <p:cNvPr id="2867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3258960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793750" y="1285875"/>
            <a:ext cx="8064500" cy="3457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生活案例：电器调试，仪表调试 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当程序出错时，我们也</a:t>
            </a:r>
            <a:r>
              <a:rPr lang="zh-CN" altLang="en-US" sz="2600" b="1" dirty="0" smtClean="0">
                <a:latin typeface="+mn-lt"/>
                <a:ea typeface="微软雅黑" panose="020B0503020204020204" pitchFamily="34" charset="-122"/>
              </a:rPr>
              <a:t>希望</a:t>
            </a:r>
            <a:br>
              <a:rPr lang="zh-CN" altLang="en-US" sz="2600" b="1" dirty="0">
                <a:latin typeface="+mn-lt"/>
                <a:ea typeface="微软雅黑" panose="020B0503020204020204" pitchFamily="34" charset="-122"/>
              </a:rPr>
            </a:b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程序执行时忽闪一下就运行结束，怎么让程序一步一步运行？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aphicFrame>
        <p:nvGraphicFramePr>
          <p:cNvPr id="14" name="内容占位符 4"/>
          <p:cNvGraphicFramePr/>
          <p:nvPr/>
        </p:nvGraphicFramePr>
        <p:xfrm>
          <a:off x="428596" y="1700808"/>
          <a:ext cx="8143932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" name="组合 12"/>
          <p:cNvGrpSpPr/>
          <p:nvPr/>
        </p:nvGrpSpPr>
        <p:grpSpPr bwMode="auto">
          <a:xfrm>
            <a:off x="3563938" y="4857750"/>
            <a:ext cx="2579687" cy="1573213"/>
            <a:chOff x="3563938" y="4857760"/>
            <a:chExt cx="2736850" cy="1573203"/>
          </a:xfrm>
        </p:grpSpPr>
        <p:sp>
          <p:nvSpPr>
            <p:cNvPr id="657414" name="AutoShape 6"/>
            <p:cNvSpPr>
              <a:spLocks noChangeArrowheads="1"/>
            </p:cNvSpPr>
            <p:nvPr/>
          </p:nvSpPr>
          <p:spPr bwMode="gray">
            <a:xfrm>
              <a:off x="3946254" y="4857760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设置断点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09" name="AutoShape 8"/>
            <p:cNvSpPr/>
            <p:nvPr/>
          </p:nvSpPr>
          <p:spPr bwMode="gray">
            <a:xfrm>
              <a:off x="3563938" y="4868863"/>
              <a:ext cx="227513" cy="1511300"/>
            </a:xfrm>
            <a:prstGeom prst="leftBrace">
              <a:avLst>
                <a:gd name="adj1" fmla="val 58339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buClr>
                  <a:srgbClr val="233DA9"/>
                </a:buClr>
                <a:buSzPct val="80000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57417" name="AutoShape 9"/>
            <p:cNvSpPr>
              <a:spLocks noChangeArrowheads="1"/>
            </p:cNvSpPr>
            <p:nvPr/>
          </p:nvSpPr>
          <p:spPr bwMode="gray">
            <a:xfrm>
              <a:off x="3946254" y="5441956"/>
              <a:ext cx="2354534" cy="40481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单步运行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418" name="AutoShape 10"/>
            <p:cNvSpPr>
              <a:spLocks noChangeArrowheads="1"/>
            </p:cNvSpPr>
            <p:nvPr/>
          </p:nvSpPr>
          <p:spPr bwMode="gray">
            <a:xfrm>
              <a:off x="3946254" y="6024566"/>
              <a:ext cx="2354534" cy="40639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观察变量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5929322" y="5143512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7412" name="AutoShape 4"/>
          <p:cNvSpPr>
            <a:spLocks noChangeArrowheads="1"/>
          </p:cNvSpPr>
          <p:nvPr/>
        </p:nvSpPr>
        <p:spPr bwMode="gray">
          <a:xfrm>
            <a:off x="1042988" y="5300663"/>
            <a:ext cx="2447925" cy="74295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427" name="AutoShape 19"/>
          <p:cNvSpPr>
            <a:spLocks noChangeArrowheads="1"/>
          </p:cNvSpPr>
          <p:nvPr/>
        </p:nvSpPr>
        <p:spPr bwMode="auto">
          <a:xfrm>
            <a:off x="6429375" y="4857750"/>
            <a:ext cx="2571750" cy="714375"/>
          </a:xfrm>
          <a:prstGeom prst="wedgeRoundRectCallout">
            <a:avLst>
              <a:gd name="adj1" fmla="val -49973"/>
              <a:gd name="adj2" fmla="val -188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断点：</a:t>
            </a:r>
            <a:b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</a:b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程序暂停执行的代码行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7428" name="Rectangle 20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什么是程序调试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657412" grpId="0" animBg="1"/>
      <p:bldP spid="6574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1476375" y="5013325"/>
            <a:ext cx="6551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658436" name="AutoShape 4"/>
          <p:cNvSpPr>
            <a:spLocks noChangeArrowheads="1"/>
          </p:cNvSpPr>
          <p:nvPr/>
        </p:nvSpPr>
        <p:spPr bwMode="auto">
          <a:xfrm>
            <a:off x="900113" y="1928813"/>
            <a:ext cx="7305675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= 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程序调试演示，注意观察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的值：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while(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&lt; 5){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++;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58440" name="AutoShape 8"/>
          <p:cNvSpPr>
            <a:spLocks noChangeArrowheads="1"/>
          </p:cNvSpPr>
          <p:nvPr/>
        </p:nvSpPr>
        <p:spPr bwMode="auto">
          <a:xfrm>
            <a:off x="1763713" y="4878388"/>
            <a:ext cx="3602037" cy="407987"/>
          </a:xfrm>
          <a:prstGeom prst="wedgeRoundRectCallout">
            <a:avLst>
              <a:gd name="adj1" fmla="val 22811"/>
              <a:gd name="adj2" fmla="val 4803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只打印了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4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次！怎么查找错误呢？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58441" name="Rectangle 9"/>
          <p:cNvSpPr>
            <a:spLocks noGrp="1" noChangeArrowheads="1"/>
          </p:cNvSpPr>
          <p:nvPr>
            <p:ph type="title"/>
          </p:nvPr>
        </p:nvSpPr>
        <p:spPr>
          <a:xfrm>
            <a:off x="5148263" y="285750"/>
            <a:ext cx="38163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5-1</a:t>
            </a:r>
            <a:endParaRPr lang="en-US" altLang="zh-CN" dirty="0"/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785813" y="1281113"/>
            <a:ext cx="7319962" cy="647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顺序输出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～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这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个数字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3" name="图片 12" descr="debug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357688"/>
            <a:ext cx="24638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07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500562" y="5357826"/>
            <a:ext cx="928694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4"/>
          <p:cNvGrpSpPr/>
          <p:nvPr/>
        </p:nvGrpSpPr>
        <p:grpSpPr bwMode="auto">
          <a:xfrm>
            <a:off x="785813" y="6000750"/>
            <a:ext cx="3429000" cy="428625"/>
            <a:chOff x="3143240" y="5143512"/>
            <a:chExt cx="3429048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285754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074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3962401" y="5187962"/>
              <a:ext cx="2543211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：程序调试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/>
      <p:bldP spid="658436" grpId="0" animBg="1"/>
      <p:bldP spid="658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ebug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3714750"/>
            <a:ext cx="20843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toggl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405063"/>
            <a:ext cx="58483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5148263" y="285750"/>
            <a:ext cx="38163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5-2</a:t>
            </a:r>
            <a:endParaRPr lang="en-US" altLang="zh-CN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r>
              <a:rPr lang="zh-CN" altLang="en-US" smtClean="0"/>
              <a:t>：分析错误，设置断点 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r>
              <a:rPr lang="zh-CN" altLang="en-US" smtClean="0"/>
              <a:t>：启动调试</a:t>
            </a:r>
            <a:endParaRPr lang="zh-CN" altLang="en-US" dirty="0"/>
          </a:p>
        </p:txBody>
      </p:sp>
      <p:sp>
        <p:nvSpPr>
          <p:cNvPr id="660487" name="Oval 7"/>
          <p:cNvSpPr>
            <a:spLocks noChangeArrowheads="1"/>
          </p:cNvSpPr>
          <p:nvPr/>
        </p:nvSpPr>
        <p:spPr bwMode="auto">
          <a:xfrm>
            <a:off x="6372225" y="3925888"/>
            <a:ext cx="792163" cy="431800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88" name="AutoShape 8"/>
          <p:cNvSpPr>
            <a:spLocks noChangeArrowheads="1"/>
          </p:cNvSpPr>
          <p:nvPr/>
        </p:nvSpPr>
        <p:spPr bwMode="auto">
          <a:xfrm>
            <a:off x="6732588" y="2565400"/>
            <a:ext cx="1146175" cy="407988"/>
          </a:xfrm>
          <a:prstGeom prst="wedgeRoundRectCallout">
            <a:avLst>
              <a:gd name="adj1" fmla="val -21001"/>
              <a:gd name="adj2" fmla="val 473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启动调试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0490" name="Oval 10"/>
          <p:cNvSpPr>
            <a:spLocks noChangeArrowheads="1"/>
          </p:cNvSpPr>
          <p:nvPr/>
        </p:nvSpPr>
        <p:spPr bwMode="auto">
          <a:xfrm>
            <a:off x="785813" y="3643313"/>
            <a:ext cx="1811337" cy="3079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0491" name="AutoShape 11"/>
          <p:cNvSpPr>
            <a:spLocks noChangeArrowheads="1"/>
          </p:cNvSpPr>
          <p:nvPr/>
        </p:nvSpPr>
        <p:spPr bwMode="auto">
          <a:xfrm>
            <a:off x="2500313" y="4714875"/>
            <a:ext cx="3032125" cy="776288"/>
          </a:xfrm>
          <a:prstGeom prst="wedgeRoundRectCallout">
            <a:avLst>
              <a:gd name="adj1" fmla="val -28375"/>
              <a:gd name="adj2" fmla="val -494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双击对应代码行的左侧边栏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即可设置断点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6786578" y="3000372"/>
            <a:ext cx="642942" cy="92869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 flipV="1">
            <a:off x="2428860" y="4143380"/>
            <a:ext cx="642942" cy="57150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7" grpId="0" animBg="1"/>
      <p:bldP spid="660488" grpId="0" animBg="1"/>
      <p:bldP spid="660490" grpId="0" animBg="1"/>
      <p:bldP spid="6604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ebug2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857625"/>
            <a:ext cx="4214812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2541" name="Picture 13" descr="debu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84538"/>
            <a:ext cx="43815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540" name="Rectangle 12"/>
          <p:cNvSpPr>
            <a:spLocks noGrp="1" noChangeArrowheads="1"/>
          </p:cNvSpPr>
          <p:nvPr>
            <p:ph type="title"/>
          </p:nvPr>
        </p:nvSpPr>
        <p:spPr>
          <a:xfrm>
            <a:off x="5219700" y="285750"/>
            <a:ext cx="3744913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如何进行程序调试</a:t>
            </a:r>
            <a:r>
              <a:rPr lang="en-US" altLang="zh-CN" smtClean="0"/>
              <a:t>5-3</a:t>
            </a:r>
            <a:endParaRPr lang="en-US" altLang="zh-CN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r>
              <a:rPr lang="zh-CN" altLang="en-US" smtClean="0"/>
              <a:t>：单步运行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调试启动后，运行到设置断点的代码行将停住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点击</a:t>
            </a:r>
            <a:r>
              <a:rPr lang="en-US" altLang="zh-CN" smtClean="0"/>
              <a:t>F6</a:t>
            </a:r>
            <a:r>
              <a:rPr lang="zh-CN" altLang="en-US" smtClean="0"/>
              <a:t>键可以单步运行程序，观察程序运行过程</a:t>
            </a:r>
            <a:endParaRPr lang="zh-CN" altLang="en-US" smtClean="0"/>
          </a:p>
          <a:p>
            <a:pPr lvl="1">
              <a:defRPr/>
            </a:pPr>
            <a:endParaRPr lang="zh-CN" altLang="en-US"/>
          </a:p>
        </p:txBody>
      </p:sp>
      <p:sp>
        <p:nvSpPr>
          <p:cNvPr id="662534" name="Oval 6"/>
          <p:cNvSpPr>
            <a:spLocks noChangeArrowheads="1"/>
          </p:cNvSpPr>
          <p:nvPr/>
        </p:nvSpPr>
        <p:spPr bwMode="auto">
          <a:xfrm>
            <a:off x="7500938" y="3789363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5" name="AutoShape 7"/>
          <p:cNvSpPr>
            <a:spLocks noChangeArrowheads="1"/>
          </p:cNvSpPr>
          <p:nvPr/>
        </p:nvSpPr>
        <p:spPr bwMode="auto">
          <a:xfrm>
            <a:off x="5003800" y="2997200"/>
            <a:ext cx="2298700" cy="407988"/>
          </a:xfrm>
          <a:prstGeom prst="wedgeRoundRectCallout">
            <a:avLst>
              <a:gd name="adj1" fmla="val 21763"/>
              <a:gd name="adj2" fmla="val 535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单击按钮，单步运行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2538" name="Oval 10"/>
          <p:cNvSpPr>
            <a:spLocks noChangeArrowheads="1"/>
          </p:cNvSpPr>
          <p:nvPr/>
        </p:nvSpPr>
        <p:spPr bwMode="auto">
          <a:xfrm>
            <a:off x="6300788" y="3789363"/>
            <a:ext cx="358775" cy="358775"/>
          </a:xfrm>
          <a:prstGeom prst="ellips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prstDash val="sysDash"/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2539" name="AutoShape 11"/>
          <p:cNvSpPr>
            <a:spLocks noChangeArrowheads="1"/>
          </p:cNvSpPr>
          <p:nvPr/>
        </p:nvSpPr>
        <p:spPr bwMode="auto">
          <a:xfrm>
            <a:off x="6000750" y="5373688"/>
            <a:ext cx="2832100" cy="776287"/>
          </a:xfrm>
          <a:prstGeom prst="wedgeRoundRectCallout">
            <a:avLst>
              <a:gd name="adj1" fmla="val -23334"/>
              <a:gd name="adj2" fmla="val -511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单击“继续”按钮或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F8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执行时只在断点处停下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62544" name="AutoShape 16"/>
          <p:cNvSpPr>
            <a:spLocks noChangeArrowheads="1"/>
          </p:cNvSpPr>
          <p:nvPr/>
        </p:nvSpPr>
        <p:spPr bwMode="auto">
          <a:xfrm>
            <a:off x="1331913" y="5500688"/>
            <a:ext cx="1677987" cy="7762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：单步跳入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F6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：单步跳过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929454" y="3429000"/>
            <a:ext cx="64294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6572264" y="4214818"/>
            <a:ext cx="500066" cy="114300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4" grpId="0" animBg="1"/>
      <p:bldP spid="662535" grpId="0" animBg="1"/>
      <p:bldP spid="662538" grpId="0" animBg="1"/>
      <p:bldP spid="662539" grpId="0" animBg="1"/>
      <p:bldP spid="6625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举例说明，循环结构用于解决哪些问题？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要求使用加法运算符对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个数值</a:t>
            </a:r>
            <a:r>
              <a:rPr lang="en-US" altLang="zh-CN" dirty="0" smtClean="0"/>
              <a:t>2</a:t>
            </a:r>
            <a:r>
              <a:rPr lang="zh-CN" altLang="en-US" dirty="0" smtClean="0"/>
              <a:t>求和，请指出循环条件和循环操作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循环结构中使用了哪些关键字？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循环的特点是什么？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程序调试有哪些步骤？</a:t>
            </a:r>
            <a:endParaRPr lang="zh-CN" altLang="en-US" dirty="0" smtClean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5219700" y="285750"/>
            <a:ext cx="37449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5-4</a:t>
            </a:r>
            <a:endParaRPr lang="en-US" altLang="zh-CN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82518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：观察变量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单步运行时可以在“变量”视图中看到变量当前的值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663561" name="Picture 9" descr="debug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51125"/>
            <a:ext cx="43815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714875"/>
            <a:ext cx="346551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5143500" y="285750"/>
            <a:ext cx="38211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如何进行程序调试</a:t>
            </a:r>
            <a:r>
              <a:rPr lang="en-US" altLang="zh-CN" dirty="0" smtClean="0"/>
              <a:t>5-5</a:t>
            </a:r>
            <a:endParaRPr lang="en-US" altLang="zh-CN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r>
              <a:rPr lang="zh-CN" altLang="en-US" smtClean="0"/>
              <a:t>：发现问题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 变量</a:t>
            </a:r>
            <a:r>
              <a:rPr lang="en-US" altLang="zh-CN" smtClean="0"/>
              <a:t>i</a:t>
            </a:r>
            <a:r>
              <a:rPr lang="zh-CN" altLang="en-US" smtClean="0"/>
              <a:t>值变为</a:t>
            </a:r>
            <a:r>
              <a:rPr lang="en-US" altLang="zh-CN" smtClean="0"/>
              <a:t>5</a:t>
            </a:r>
            <a:r>
              <a:rPr lang="zh-CN" altLang="en-US" smtClean="0"/>
              <a:t>时就退出了循环，循环只进行</a:t>
            </a:r>
            <a:r>
              <a:rPr lang="en-US" altLang="zh-CN" smtClean="0"/>
              <a:t>4</a:t>
            </a:r>
            <a:r>
              <a:rPr lang="zh-CN" altLang="en-US" smtClean="0"/>
              <a:t>次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6</a:t>
            </a:r>
            <a:r>
              <a:rPr lang="zh-CN" altLang="en-US" smtClean="0"/>
              <a:t>：修正代码，重新运行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修改循环条件为： </a:t>
            </a:r>
            <a:r>
              <a:rPr lang="en-US" altLang="zh-CN" smtClean="0"/>
              <a:t>i &lt;= 5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步骤</a:t>
            </a:r>
            <a:r>
              <a:rPr lang="en-US" altLang="zh-CN" smtClean="0"/>
              <a:t>7</a:t>
            </a:r>
            <a:r>
              <a:rPr lang="zh-CN" altLang="en-US" smtClean="0"/>
              <a:t>：解决问题</a:t>
            </a:r>
            <a:endParaRPr lang="zh-CN" altLang="en-US" dirty="0"/>
          </a:p>
        </p:txBody>
      </p:sp>
      <p:pic>
        <p:nvPicPr>
          <p:cNvPr id="5" name="图片 4" descr="debug3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500313"/>
            <a:ext cx="37671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variable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714625"/>
            <a:ext cx="26431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7988" y="285750"/>
            <a:ext cx="936625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程序调试的目的？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程序调试的主要方法？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1357313" y="2205038"/>
            <a:ext cx="3744912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找出缺陷原因，修正缺陷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357313" y="4076700"/>
            <a:ext cx="365760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设置断点、单步执行、观察变量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7" name="组合 8"/>
          <p:cNvGrpSpPr/>
          <p:nvPr/>
        </p:nvGrpSpPr>
        <p:grpSpPr bwMode="auto">
          <a:xfrm>
            <a:off x="112713" y="857250"/>
            <a:ext cx="958850" cy="430213"/>
            <a:chOff x="3643306" y="2500357"/>
            <a:chExt cx="958752" cy="430730"/>
          </a:xfrm>
        </p:grpSpPr>
        <p:pic>
          <p:nvPicPr>
            <p:cNvPr id="358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266950" y="285750"/>
            <a:ext cx="66976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以内的偶数之和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  <a:endParaRPr lang="zh-CN" altLang="en-US" smtClean="0"/>
          </a:p>
          <a:p>
            <a:pPr lvl="1">
              <a:defRPr/>
            </a:pPr>
            <a:r>
              <a:rPr lang="en-US" altLang="zh-CN" smtClean="0"/>
              <a:t>while</a:t>
            </a:r>
            <a:r>
              <a:rPr lang="zh-CN" altLang="en-US" smtClean="0"/>
              <a:t>循环结构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程序调试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编程实现：计算</a:t>
            </a:r>
            <a:r>
              <a:rPr lang="en-US" altLang="zh-CN" smtClean="0"/>
              <a:t>100</a:t>
            </a:r>
            <a:r>
              <a:rPr lang="zh-CN" altLang="en-US" smtClean="0"/>
              <a:t>以内（包括</a:t>
            </a:r>
            <a:r>
              <a:rPr lang="en-US" altLang="zh-CN" smtClean="0"/>
              <a:t>100</a:t>
            </a:r>
            <a:r>
              <a:rPr lang="zh-CN" altLang="en-US" smtClean="0"/>
              <a:t>）的偶数之和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设置断点并调试程序，观察每一次循环中变量值的变化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en-US" altLang="zh-CN" smtClean="0"/>
          </a:p>
          <a:p>
            <a:pPr lvl="1">
              <a:defRPr/>
            </a:pPr>
            <a:endParaRPr lang="zh-CN" altLang="en-US" smtClean="0"/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6869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7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3143250" y="571500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268538" y="285750"/>
            <a:ext cx="66960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计算</a:t>
            </a:r>
            <a:r>
              <a:rPr lang="en-US" altLang="zh-CN" dirty="0" smtClean="0"/>
              <a:t>100</a:t>
            </a:r>
            <a:r>
              <a:rPr dirty="0" smtClean="0"/>
              <a:t>以内的偶数之和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声明并初始化循环变量：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=0;</a:t>
            </a:r>
            <a:endParaRPr lang="en-US" altLang="zh-CN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分析循环条件和循环操作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循环条件：</a:t>
            </a:r>
            <a:r>
              <a:rPr lang="en-US" altLang="en-US" sz="2200" dirty="0" smtClean="0"/>
              <a:t>num&lt;=100</a:t>
            </a:r>
            <a:endParaRPr lang="zh-CN" altLang="en-US" sz="2200" dirty="0" smtClean="0"/>
          </a:p>
          <a:p>
            <a:pPr marL="0" indent="0">
              <a:buNone/>
              <a:defRPr/>
            </a:pPr>
            <a:r>
              <a:rPr lang="en-US" altLang="zh-CN" sz="2200" dirty="0" smtClean="0"/>
              <a:t>	 </a:t>
            </a:r>
            <a:r>
              <a:rPr lang="zh-CN" altLang="en-US" sz="2200" dirty="0" smtClean="0"/>
              <a:t>循环操作：累加求和、改变循环变量的值</a:t>
            </a:r>
            <a:endParaRPr lang="en-US" altLang="zh-CN" sz="2200" dirty="0" smtClean="0"/>
          </a:p>
          <a:p>
            <a:pPr marL="857250" lvl="1" indent="-457200">
              <a:buFont typeface="+mj-lt"/>
              <a:buAutoNum type="arabicPeriod" startAt="3"/>
              <a:defRPr/>
            </a:pPr>
            <a:r>
              <a:rPr lang="zh-CN" altLang="en-US" dirty="0" smtClean="0"/>
              <a:t>套用</a:t>
            </a:r>
            <a:r>
              <a:rPr lang="en-US" altLang="en-US" dirty="0" smtClean="0"/>
              <a:t>while</a:t>
            </a:r>
            <a:r>
              <a:rPr lang="zh-CN" altLang="en-US" dirty="0" smtClean="0"/>
              <a:t>语法写出代码</a:t>
            </a:r>
            <a:endParaRPr lang="zh-CN" altLang="en-US" dirty="0" smtClean="0"/>
          </a:p>
          <a:p>
            <a:pPr marL="857250" lvl="1" indent="-457200">
              <a:buFont typeface="+mj-lt"/>
              <a:buAutoNum type="arabicPeriod" startAt="3"/>
              <a:defRPr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</p:txBody>
      </p:sp>
      <p:grpSp>
        <p:nvGrpSpPr>
          <p:cNvPr id="37893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3000375" y="571500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563938" y="285750"/>
            <a:ext cx="54006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查询商品价格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程序调试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循环输入商品编号，显示对应的商品价格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输入“</a:t>
            </a:r>
            <a:r>
              <a:rPr lang="en-US" altLang="zh-CN" dirty="0" smtClean="0"/>
              <a:t>n</a:t>
            </a:r>
            <a:r>
              <a:rPr lang="zh-CN" altLang="en-US" dirty="0" smtClean="0"/>
              <a:t>“结束循环 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8917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89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查询商品价格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1875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1000125" y="55721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924300" y="285750"/>
            <a:ext cx="50403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查询商品价格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分析循环条件和循环操作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	</a:t>
            </a:r>
            <a:r>
              <a:rPr lang="zh-CN" altLang="en-US" sz="2400" dirty="0" smtClean="0"/>
              <a:t>循环条件：用户输入“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”时退出循环</a:t>
            </a:r>
            <a:endParaRPr lang="zh-CN" altLang="en-US" sz="2400" dirty="0" smtClean="0"/>
          </a:p>
          <a:p>
            <a:pPr marL="914400" lvl="1" indent="-457200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循环操作：输入商品编号，显示对应的商品价格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zh-CN" altLang="en-US" dirty="0" smtClean="0"/>
              <a:t>套用</a:t>
            </a:r>
            <a:r>
              <a:rPr lang="en-US" altLang="en-US" dirty="0" smtClean="0"/>
              <a:t>while</a:t>
            </a:r>
            <a:r>
              <a:rPr lang="zh-CN" altLang="en-US" dirty="0" smtClean="0"/>
              <a:t>语法写出代码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循环体内使用</a:t>
            </a:r>
            <a:r>
              <a:rPr lang="en-US" altLang="zh-CN" dirty="0" smtClean="0"/>
              <a:t>switch</a:t>
            </a:r>
            <a:endParaRPr lang="en-US" altLang="zh-CN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9941" name="组合 19"/>
          <p:cNvGrpSpPr/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995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 bwMode="auto">
          <a:xfrm>
            <a:off x="157163" y="3857628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994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3000375" y="5857875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0" y="285750"/>
            <a:ext cx="43926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升级购物结算 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循环输入商品编号和购买数量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当输入</a:t>
            </a:r>
            <a:r>
              <a:rPr lang="en-US" altLang="zh-CN" smtClean="0"/>
              <a:t>n</a:t>
            </a:r>
            <a:r>
              <a:rPr lang="zh-CN" altLang="en-US" smtClean="0"/>
              <a:t>时结账 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结账时计算应付金额并找零 </a:t>
            </a:r>
            <a:endParaRPr lang="zh-CN" altLang="en-US" dirty="0"/>
          </a:p>
        </p:txBody>
      </p:sp>
      <p:grpSp>
        <p:nvGrpSpPr>
          <p:cNvPr id="40965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097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 descr="升级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43250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571500" y="6000750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1991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1992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1997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9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06" name="Rectangle 1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如何用程序讲述下面的故事？</a:t>
            </a:r>
            <a:endParaRPr lang="zh-CN" altLang="en-US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619250" y="1196975"/>
            <a:ext cx="59753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673796" name="AutoShape 4"/>
          <p:cNvSpPr>
            <a:spLocks noChangeArrowheads="1"/>
          </p:cNvSpPr>
          <p:nvPr/>
        </p:nvSpPr>
        <p:spPr bwMode="auto">
          <a:xfrm>
            <a:off x="942975" y="2000250"/>
            <a:ext cx="7343775" cy="14287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经过几天的学习，老师给张浩一道测试题，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让他先上机编写程序完成，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然后老师检查是否合格。如果不合格，则继续编写。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3797" name="AutoShape 5"/>
          <p:cNvSpPr>
            <a:spLocks noChangeArrowheads="1"/>
          </p:cNvSpPr>
          <p:nvPr/>
        </p:nvSpPr>
        <p:spPr bwMode="auto">
          <a:xfrm>
            <a:off x="6442075" y="4108450"/>
            <a:ext cx="2309813" cy="16160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3798" name="AutoShape 6"/>
          <p:cNvSpPr>
            <a:spLocks noChangeArrowheads="1"/>
          </p:cNvSpPr>
          <p:nvPr/>
        </p:nvSpPr>
        <p:spPr bwMode="auto">
          <a:xfrm>
            <a:off x="609600" y="4108450"/>
            <a:ext cx="2308225" cy="16160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zh-CN" altLang="en-US" b="1" dirty="0">
                <a:ea typeface="宋体" panose="02010600030101010101" pitchFamily="2" charset="-122"/>
              </a:rPr>
              <a:t>循环条件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3799" name="AutoShape 7"/>
          <p:cNvSpPr>
            <a:spLocks noChangeArrowheads="1"/>
          </p:cNvSpPr>
          <p:nvPr/>
        </p:nvSpPr>
        <p:spPr bwMode="auto">
          <a:xfrm>
            <a:off x="3203575" y="4437063"/>
            <a:ext cx="3065463" cy="7000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anose="02010609060101010101" pitchFamily="2" charset="-122"/>
              </a:rPr>
              <a:t>while</a:t>
            </a:r>
            <a:r>
              <a:rPr lang="zh-CN" altLang="en-US" b="1">
                <a:ea typeface="黑体" panose="02010609060101010101" pitchFamily="2" charset="-122"/>
              </a:rPr>
              <a:t>循环先判断，再执行不适合描述此故事 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1285875" y="2571750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3802" name="WordArt 10"/>
          <p:cNvSpPr>
            <a:spLocks noChangeArrowheads="1" noChangeShapeType="1" noTextEdit="1"/>
          </p:cNvSpPr>
          <p:nvPr/>
        </p:nvSpPr>
        <p:spPr bwMode="auto">
          <a:xfrm>
            <a:off x="2339975" y="4868863"/>
            <a:ext cx="762000" cy="865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5417"/>
              </a:avLst>
            </a:prstTxWarp>
          </a:bodyPr>
          <a:lstStyle/>
          <a:p>
            <a:r>
              <a:rPr lang="zh-CN" altLang="en-US" sz="3600" b="1" i="1" kern="10">
                <a:ln w="9525">
                  <a:solidFill>
                    <a:srgbClr val="800080"/>
                  </a:solidFill>
                  <a:round/>
                </a:ln>
                <a:gradFill rotWithShape="1">
                  <a:gsLst>
                    <a:gs pos="0">
                      <a:srgbClr val="B563C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3600" b="1" i="1" kern="10">
              <a:ln w="9525">
                <a:solidFill>
                  <a:srgbClr val="800080"/>
                </a:solidFill>
                <a:round/>
              </a:ln>
              <a:gradFill rotWithShape="1">
                <a:gsLst>
                  <a:gs pos="0">
                    <a:srgbClr val="B563CF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3804" name="Rectangle 1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</a:t>
            </a:r>
            <a:r>
              <a:rPr lang="en-US" altLang="zh-CN" smtClean="0"/>
              <a:t>do-while</a:t>
            </a:r>
            <a:r>
              <a:rPr smtClean="0"/>
              <a:t>循环</a:t>
            </a:r>
            <a:endParaRPr dirty="0"/>
          </a:p>
        </p:txBody>
      </p:sp>
      <p:grpSp>
        <p:nvGrpSpPr>
          <p:cNvPr id="43020" name="组合 14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4302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857625" y="5143500"/>
            <a:ext cx="1441450" cy="287338"/>
          </a:xfrm>
          <a:prstGeom prst="rightArrow">
            <a:avLst>
              <a:gd name="adj1" fmla="val 47056"/>
              <a:gd name="adj2" fmla="val 135912"/>
            </a:avLst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algn="ctr">
            <a:solidFill>
              <a:schemeClr val="accent5">
                <a:lumMod val="50000"/>
                <a:alpha val="31000"/>
              </a:schemeClr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7" grpId="0" animBg="1"/>
      <p:bldP spid="673798" grpId="0" animBg="1"/>
      <p:bldP spid="673799" grpId="0"/>
      <p:bldP spid="673800" grpId="0" animBg="1"/>
      <p:bldP spid="67380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分别写出运行结果</a:t>
            </a: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GB" dirty="0"/>
          </a:p>
        </p:txBody>
      </p:sp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>
          <a:xfrm>
            <a:off x="6094413" y="285750"/>
            <a:ext cx="28702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回顾与作业点评</a:t>
            </a:r>
            <a:endParaRPr dirty="0"/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827088" y="1714500"/>
            <a:ext cx="7739062" cy="4943475"/>
          </a:xfrm>
          <a:prstGeom prst="roundRect">
            <a:avLst>
              <a:gd name="adj" fmla="val 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switch</a:t>
            </a:r>
            <a:r>
              <a:rPr lang="en-GB" altLang="zh-CN" b="1" dirty="0">
                <a:ea typeface="宋体" panose="02010600030101010101" pitchFamily="2" charset="-122"/>
              </a:rPr>
              <a:t>(day){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1: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法国大餐</a:t>
            </a:r>
            <a:r>
              <a:rPr lang="en-GB" altLang="zh-CN" b="1" dirty="0">
                <a:ea typeface="宋体" panose="02010600030101010101" pitchFamily="2" charset="-122"/>
              </a:rPr>
              <a:t>");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2: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case </a:t>
            </a:r>
            <a:r>
              <a:rPr lang="en-GB" altLang="zh-CN" b="1" dirty="0">
                <a:ea typeface="宋体" panose="02010600030101010101" pitchFamily="2" charset="-122"/>
              </a:rPr>
              <a:t>4: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满汉全席</a:t>
            </a:r>
            <a:r>
              <a:rPr lang="en-GB" altLang="zh-CN" b="1" dirty="0">
                <a:ea typeface="宋体" panose="02010600030101010101" pitchFamily="2" charset="-122"/>
              </a:rPr>
              <a:t>");  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case </a:t>
            </a:r>
            <a:r>
              <a:rPr lang="en-GB" altLang="zh-CN" b="1" dirty="0">
                <a:ea typeface="宋体" panose="02010600030101010101" pitchFamily="2" charset="-122"/>
              </a:rPr>
              <a:t>7: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if </a:t>
            </a:r>
            <a:r>
              <a:rPr lang="en-GB" altLang="zh-CN" b="1" dirty="0">
                <a:ea typeface="宋体" panose="02010600030101010101" pitchFamily="2" charset="-122"/>
              </a:rPr>
              <a:t>(</a:t>
            </a:r>
            <a:r>
              <a:rPr lang="en-GB" altLang="zh-CN" b="1" dirty="0" err="1">
                <a:ea typeface="宋体" panose="02010600030101010101" pitchFamily="2" charset="-122"/>
              </a:rPr>
              <a:t>weekOfMonth</a:t>
            </a:r>
            <a:r>
              <a:rPr lang="en-GB" altLang="zh-CN" b="1" dirty="0">
                <a:ea typeface="宋体" panose="02010600030101010101" pitchFamily="2" charset="-122"/>
              </a:rPr>
              <a:t> == 1) 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苹果餐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 </a:t>
            </a: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else</a:t>
            </a:r>
            <a:r>
              <a:rPr lang="en-GB" altLang="zh-CN" b="1" dirty="0">
                <a:ea typeface="宋体" panose="02010600030101010101" pitchFamily="2" charset="-122"/>
              </a:rPr>
              <a:t> {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        </a:t>
            </a:r>
            <a:r>
              <a:rPr lang="en-GB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GB" altLang="zh-CN" b="1" dirty="0">
                <a:ea typeface="宋体" panose="02010600030101010101" pitchFamily="2" charset="-122"/>
              </a:rPr>
              <a:t>("</a:t>
            </a:r>
            <a:r>
              <a:rPr lang="zh-CN" altLang="en-GB" b="1" dirty="0">
                <a:ea typeface="宋体" panose="02010600030101010101" pitchFamily="2" charset="-122"/>
              </a:rPr>
              <a:t>香蕉餐</a:t>
            </a:r>
            <a:r>
              <a:rPr lang="en-GB" altLang="zh-CN" b="1" dirty="0">
                <a:ea typeface="宋体" panose="02010600030101010101" pitchFamily="2" charset="-122"/>
              </a:rPr>
              <a:t>");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               }</a:t>
            </a:r>
            <a:endParaRPr lang="en-GB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             break;</a:t>
            </a:r>
            <a:endParaRPr lang="en-GB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en-GB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6072188" y="2428875"/>
            <a:ext cx="121443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法国大餐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36935" name="AutoShape 7"/>
          <p:cNvSpPr>
            <a:spLocks noChangeArrowheads="1"/>
          </p:cNvSpPr>
          <p:nvPr/>
        </p:nvSpPr>
        <p:spPr bwMode="auto">
          <a:xfrm>
            <a:off x="6094413" y="2428875"/>
            <a:ext cx="104933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香蕉餐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859338" y="981075"/>
            <a:ext cx="2840037" cy="962025"/>
            <a:chOff x="3061" y="618"/>
            <a:chExt cx="1789" cy="606"/>
          </a:xfrm>
        </p:grpSpPr>
        <p:sp>
          <p:nvSpPr>
            <p:cNvPr id="636938" name="AutoShape 10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= 1</a:t>
              </a:r>
              <a:endParaRPr lang="en-GB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       day = 1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636939" name="AutoShape 11"/>
            <p:cNvSpPr>
              <a:spLocks noChangeArrowheads="1"/>
            </p:cNvSpPr>
            <p:nvPr/>
          </p:nvSpPr>
          <p:spPr bwMode="gray">
            <a:xfrm>
              <a:off x="3061" y="618"/>
              <a:ext cx="433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假设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4857750" y="1000125"/>
            <a:ext cx="2840038" cy="962025"/>
            <a:chOff x="3061" y="618"/>
            <a:chExt cx="1789" cy="606"/>
          </a:xfrm>
        </p:grpSpPr>
        <p:sp>
          <p:nvSpPr>
            <p:cNvPr id="636941" name="AutoShape 13"/>
            <p:cNvSpPr>
              <a:spLocks noChangeArrowheads="1"/>
            </p:cNvSpPr>
            <p:nvPr/>
          </p:nvSpPr>
          <p:spPr bwMode="auto">
            <a:xfrm>
              <a:off x="3179" y="735"/>
              <a:ext cx="1671" cy="48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       </a:t>
              </a:r>
              <a:r>
                <a:rPr lang="en-GB" altLang="zh-CN" b="1" kern="0" dirty="0" err="1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weekOfMonth</a:t>
              </a: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= 2</a:t>
              </a:r>
              <a:endParaRPr lang="en-GB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en-GB" altLang="zh-CN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        day = 7</a:t>
              </a:r>
              <a:endPara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  <p:sp>
          <p:nvSpPr>
            <p:cNvPr id="636942" name="AutoShape 14"/>
            <p:cNvSpPr>
              <a:spLocks noChangeArrowheads="1"/>
            </p:cNvSpPr>
            <p:nvPr/>
          </p:nvSpPr>
          <p:spPr bwMode="gray">
            <a:xfrm>
              <a:off x="3061" y="618"/>
              <a:ext cx="433" cy="257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Arial" panose="020B0604020202020204"/>
                  <a:ea typeface="黑体" panose="02010609060101010101" pitchFamily="2" charset="-122"/>
                </a:rPr>
                <a:t>假设</a:t>
              </a:r>
              <a:endPara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endParaRPr>
            </a:p>
          </p:txBody>
        </p:sp>
      </p:grpSp>
      <p:grpSp>
        <p:nvGrpSpPr>
          <p:cNvPr id="16394" name="组合 17"/>
          <p:cNvGrpSpPr/>
          <p:nvPr/>
        </p:nvGrpSpPr>
        <p:grpSpPr bwMode="auto">
          <a:xfrm>
            <a:off x="142875" y="885825"/>
            <a:ext cx="1470025" cy="400050"/>
            <a:chOff x="2962268" y="5103147"/>
            <a:chExt cx="1469411" cy="400110"/>
          </a:xfrm>
        </p:grpSpPr>
        <p:pic>
          <p:nvPicPr>
            <p:cNvPr id="16397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rot="5400000">
            <a:off x="6383061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6375123" y="2189444"/>
            <a:ext cx="523088" cy="18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-11028" y="3714752"/>
            <a:ext cx="1497897" cy="400110"/>
            <a:chOff x="1004978" y="3857625"/>
            <a:chExt cx="1497897" cy="400110"/>
          </a:xfrm>
        </p:grpSpPr>
        <p:pic>
          <p:nvPicPr>
            <p:cNvPr id="24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nimBg="1"/>
      <p:bldP spid="636932" grpId="1" animBg="1"/>
      <p:bldP spid="636934" grpId="0" animBg="1"/>
      <p:bldP spid="636934" grpId="1" animBg="1"/>
      <p:bldP spid="636934" grpId="2" animBg="1"/>
      <p:bldP spid="636935" grpId="0" animBg="1"/>
      <p:bldP spid="63693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959850" y="11588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4820" name="AutoShape 4"/>
          <p:cNvSpPr>
            <a:spLocks noChangeArrowheads="1"/>
          </p:cNvSpPr>
          <p:nvPr/>
        </p:nvSpPr>
        <p:spPr bwMode="auto">
          <a:xfrm>
            <a:off x="900113" y="1990725"/>
            <a:ext cx="3317875" cy="1909763"/>
          </a:xfrm>
          <a:prstGeom prst="roundRect">
            <a:avLst>
              <a:gd name="adj" fmla="val 174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4821" name="AutoShape 5"/>
          <p:cNvSpPr>
            <a:spLocks noChangeArrowheads="1"/>
          </p:cNvSpPr>
          <p:nvPr/>
        </p:nvSpPr>
        <p:spPr bwMode="auto">
          <a:xfrm>
            <a:off x="2071688" y="1428750"/>
            <a:ext cx="2298700" cy="407988"/>
          </a:xfrm>
          <a:prstGeom prst="wedgeRoundRectCallout">
            <a:avLst>
              <a:gd name="adj1" fmla="val -27579"/>
              <a:gd name="adj2" fmla="val 5225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先执行一遍循环操作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74822" name="AutoShape 6"/>
          <p:cNvSpPr>
            <a:spLocks noChangeArrowheads="1"/>
          </p:cNvSpPr>
          <p:nvPr/>
        </p:nvSpPr>
        <p:spPr bwMode="auto">
          <a:xfrm>
            <a:off x="1357313" y="4286250"/>
            <a:ext cx="4600575" cy="407988"/>
          </a:xfrm>
          <a:prstGeom prst="wedgeRoundRectCallout">
            <a:avLst>
              <a:gd name="adj1" fmla="val -28423"/>
              <a:gd name="adj2" fmla="val -5252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符合条件，循环继续执行；否则，循环退出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44038" name="Group 8"/>
          <p:cNvGrpSpPr/>
          <p:nvPr/>
        </p:nvGrpSpPr>
        <p:grpSpPr bwMode="auto">
          <a:xfrm>
            <a:off x="5795963" y="1700213"/>
            <a:ext cx="2592387" cy="2449512"/>
            <a:chOff x="3152" y="1071"/>
            <a:chExt cx="1633" cy="1543"/>
          </a:xfrm>
        </p:grpSpPr>
        <p:sp>
          <p:nvSpPr>
            <p:cNvPr id="44057" name="Line 9"/>
            <p:cNvSpPr>
              <a:spLocks noChangeShapeType="1"/>
            </p:cNvSpPr>
            <p:nvPr/>
          </p:nvSpPr>
          <p:spPr bwMode="auto">
            <a:xfrm>
              <a:off x="4105" y="2295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AutoShape 10"/>
            <p:cNvSpPr>
              <a:spLocks noChangeArrowheads="1"/>
            </p:cNvSpPr>
            <p:nvPr/>
          </p:nvSpPr>
          <p:spPr bwMode="auto">
            <a:xfrm>
              <a:off x="3606" y="1380"/>
              <a:ext cx="1179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循环操作 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  <p:sp>
          <p:nvSpPr>
            <p:cNvPr id="44059" name="Line 11"/>
            <p:cNvSpPr>
              <a:spLocks noChangeShapeType="1"/>
            </p:cNvSpPr>
            <p:nvPr/>
          </p:nvSpPr>
          <p:spPr bwMode="auto">
            <a:xfrm flipH="1">
              <a:off x="3152" y="206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12"/>
            <p:cNvSpPr>
              <a:spLocks noChangeShapeType="1"/>
            </p:cNvSpPr>
            <p:nvPr/>
          </p:nvSpPr>
          <p:spPr bwMode="auto">
            <a:xfrm flipV="1">
              <a:off x="3152" y="1253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13"/>
            <p:cNvSpPr>
              <a:spLocks noChangeShapeType="1"/>
            </p:cNvSpPr>
            <p:nvPr/>
          </p:nvSpPr>
          <p:spPr bwMode="auto">
            <a:xfrm>
              <a:off x="3152" y="1253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4"/>
            <p:cNvSpPr>
              <a:spLocks noChangeShapeType="1"/>
            </p:cNvSpPr>
            <p:nvPr/>
          </p:nvSpPr>
          <p:spPr bwMode="auto">
            <a:xfrm>
              <a:off x="4105" y="1071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AutoShape 15"/>
            <p:cNvSpPr>
              <a:spLocks noChangeArrowheads="1"/>
            </p:cNvSpPr>
            <p:nvPr/>
          </p:nvSpPr>
          <p:spPr bwMode="auto">
            <a:xfrm>
              <a:off x="3470" y="1888"/>
              <a:ext cx="1315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循环条件 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  <p:sp>
          <p:nvSpPr>
            <p:cNvPr id="44064" name="Rectangle 16"/>
            <p:cNvSpPr>
              <a:spLocks noChangeArrowheads="1"/>
            </p:cNvSpPr>
            <p:nvPr/>
          </p:nvSpPr>
          <p:spPr bwMode="auto">
            <a:xfrm>
              <a:off x="3152" y="179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真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  <p:sp>
          <p:nvSpPr>
            <p:cNvPr id="44065" name="Rectangle 17"/>
            <p:cNvSpPr>
              <a:spLocks noChangeArrowheads="1"/>
            </p:cNvSpPr>
            <p:nvPr/>
          </p:nvSpPr>
          <p:spPr bwMode="auto">
            <a:xfrm>
              <a:off x="4105" y="234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黑体" panose="02010609060101010101" pitchFamily="2" charset="-122"/>
                </a:rPr>
                <a:t>假</a:t>
              </a:r>
              <a:endParaRPr lang="zh-CN" altLang="en-US" sz="2000" b="1">
                <a:ea typeface="黑体" panose="02010609060101010101" pitchFamily="2" charset="-122"/>
              </a:endParaRPr>
            </a:p>
          </p:txBody>
        </p:sp>
        <p:sp>
          <p:nvSpPr>
            <p:cNvPr id="44066" name="Line 18"/>
            <p:cNvSpPr>
              <a:spLocks noChangeShapeType="1"/>
            </p:cNvSpPr>
            <p:nvPr/>
          </p:nvSpPr>
          <p:spPr bwMode="auto">
            <a:xfrm>
              <a:off x="4105" y="1616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9" name="Rectangle 20"/>
          <p:cNvSpPr>
            <a:spLocks noChangeArrowheads="1"/>
          </p:cNvSpPr>
          <p:nvPr/>
        </p:nvSpPr>
        <p:spPr bwMode="auto">
          <a:xfrm>
            <a:off x="735013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44040" name="Rectangle 21"/>
          <p:cNvSpPr>
            <a:spLocks noChangeArrowheads="1"/>
          </p:cNvSpPr>
          <p:nvPr/>
        </p:nvSpPr>
        <p:spPr bwMode="auto">
          <a:xfrm>
            <a:off x="755650" y="2349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endParaRPr lang="en-US" altLang="zh-CN" sz="36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674839" name="Rectangle 23"/>
          <p:cNvSpPr>
            <a:spLocks noChangeArrowheads="1"/>
          </p:cNvSpPr>
          <p:nvPr/>
        </p:nvSpPr>
        <p:spPr bwMode="auto">
          <a:xfrm>
            <a:off x="785813" y="5214938"/>
            <a:ext cx="4392612" cy="5762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特点：先执行，再判断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74840" name="AutoShape 24"/>
          <p:cNvSpPr>
            <a:spLocks noChangeArrowheads="1"/>
          </p:cNvSpPr>
          <p:nvPr/>
        </p:nvSpPr>
        <p:spPr bwMode="auto">
          <a:xfrm>
            <a:off x="3714750" y="3643313"/>
            <a:ext cx="1385888" cy="407987"/>
          </a:xfrm>
          <a:prstGeom prst="wedgeRoundRectCallout">
            <a:avLst>
              <a:gd name="adj1" fmla="val -49457"/>
              <a:gd name="adj2" fmla="val -1605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分号不可少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178425" y="285750"/>
            <a:ext cx="3786188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do-while</a:t>
            </a:r>
            <a:r>
              <a:rPr smtClean="0"/>
              <a:t>循环</a:t>
            </a:r>
            <a:endParaRPr dirty="0" smtClean="0"/>
          </a:p>
        </p:txBody>
      </p:sp>
      <p:grpSp>
        <p:nvGrpSpPr>
          <p:cNvPr id="44045" name="组合 25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4405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2143108" y="1856655"/>
            <a:ext cx="214314" cy="10001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3214678" y="3739762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2357422" y="3856920"/>
            <a:ext cx="285752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1" grpId="0" animBg="1"/>
      <p:bldP spid="674822" grpId="0" animBg="1"/>
      <p:bldP spid="674839" grpId="0"/>
      <p:bldP spid="6748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AutoShape 4"/>
          <p:cNvSpPr>
            <a:spLocks noChangeArrowheads="1"/>
          </p:cNvSpPr>
          <p:nvPr/>
        </p:nvSpPr>
        <p:spPr bwMode="auto">
          <a:xfrm>
            <a:off x="623888" y="1428750"/>
            <a:ext cx="8039100" cy="3333750"/>
          </a:xfrm>
          <a:prstGeom prst="roundRect">
            <a:avLst>
              <a:gd name="adj" fmla="val 10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上机编写程序！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合格了吗</a:t>
            </a:r>
            <a:r>
              <a:rPr lang="en-US" altLang="zh-CN" b="1" dirty="0">
                <a:ea typeface="宋体" panose="02010600030101010101" pitchFamily="2" charset="-122"/>
              </a:rPr>
              <a:t>?(y/n)");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answer = </a:t>
            </a:r>
            <a:r>
              <a:rPr lang="en-US" altLang="zh-CN" b="1" dirty="0" err="1">
                <a:ea typeface="宋体" panose="02010600030101010101" pitchFamily="2" charset="-122"/>
              </a:rPr>
              <a:t>input.next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while(!"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y".equals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(answer));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恭喜你通过了测试！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1071563" y="1857375"/>
            <a:ext cx="4464050" cy="1428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1571625" y="3643313"/>
            <a:ext cx="2381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76871" name="AutoShape 7"/>
          <p:cNvSpPr>
            <a:spLocks noChangeArrowheads="1"/>
          </p:cNvSpPr>
          <p:nvPr/>
        </p:nvSpPr>
        <p:spPr bwMode="auto">
          <a:xfrm>
            <a:off x="4500563" y="3933825"/>
            <a:ext cx="1146175" cy="407988"/>
          </a:xfrm>
          <a:prstGeom prst="wedgeRoundRectCallout">
            <a:avLst>
              <a:gd name="adj1" fmla="val -50746"/>
              <a:gd name="adj2" fmla="val 91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76872" name="AutoShape 8"/>
          <p:cNvSpPr>
            <a:spLocks noChangeArrowheads="1"/>
          </p:cNvSpPr>
          <p:nvPr/>
        </p:nvSpPr>
        <p:spPr bwMode="auto">
          <a:xfrm>
            <a:off x="4929188" y="1071563"/>
            <a:ext cx="2298700" cy="407987"/>
          </a:xfrm>
          <a:prstGeom prst="wedgeRoundRectCallout">
            <a:avLst>
              <a:gd name="adj1" fmla="val -27329"/>
              <a:gd name="adj2" fmla="val 514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先执行一遍循环操作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180013" y="285750"/>
            <a:ext cx="37846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使用</a:t>
            </a:r>
            <a:r>
              <a:rPr lang="en-US" altLang="zh-CN" dirty="0" smtClean="0"/>
              <a:t>do-while</a:t>
            </a:r>
            <a:r>
              <a:rPr dirty="0" smtClean="0"/>
              <a:t>循环</a:t>
            </a:r>
            <a:endParaRPr dirty="0" smtClean="0"/>
          </a:p>
        </p:txBody>
      </p:sp>
      <p:grpSp>
        <p:nvGrpSpPr>
          <p:cNvPr id="2" name="组合 21"/>
          <p:cNvGrpSpPr/>
          <p:nvPr/>
        </p:nvGrpSpPr>
        <p:grpSpPr bwMode="auto">
          <a:xfrm>
            <a:off x="142875" y="857250"/>
            <a:ext cx="1000125" cy="414338"/>
            <a:chOff x="1000100" y="2528843"/>
            <a:chExt cx="1000132" cy="414475"/>
          </a:xfrm>
        </p:grpSpPr>
        <p:pic>
          <p:nvPicPr>
            <p:cNvPr id="450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4"/>
              <a:ext cx="700092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5000628" y="1571612"/>
            <a:ext cx="357190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071934" y="4000504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1571625" y="5786438"/>
            <a:ext cx="5072063" cy="428625"/>
            <a:chOff x="3143240" y="5143512"/>
            <a:chExt cx="5072133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500629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7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401" y="5187962"/>
              <a:ext cx="424820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do-while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循环结构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  <p:bldP spid="676869" grpId="0" animBg="1"/>
      <p:bldP spid="676870" grpId="0" animBg="1"/>
      <p:bldP spid="676871" grpId="0" animBg="1"/>
      <p:bldP spid="6768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076825" y="285750"/>
            <a:ext cx="3887788" cy="523875"/>
          </a:xfrm>
        </p:spPr>
        <p:txBody>
          <a:bodyPr/>
          <a:lstStyle/>
          <a:p>
            <a:pPr>
              <a:defRPr/>
            </a:pPr>
            <a:r>
              <a:rPr smtClean="0"/>
              <a:t>比较</a:t>
            </a:r>
            <a:r>
              <a:rPr lang="en-US" altLang="zh-CN" smtClean="0"/>
              <a:t>while</a:t>
            </a:r>
            <a:r>
              <a:rPr smtClean="0"/>
              <a:t>和</a:t>
            </a:r>
            <a:r>
              <a:rPr lang="en-US" altLang="zh-CN" smtClean="0"/>
              <a:t>do-while</a:t>
            </a:r>
            <a:endParaRPr lang="en-US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while</a:t>
            </a:r>
            <a:r>
              <a:rPr lang="zh-CN" altLang="en-US" smtClean="0"/>
              <a:t>循环和</a:t>
            </a:r>
            <a:r>
              <a:rPr lang="en-US" altLang="zh-CN" smtClean="0"/>
              <a:t>do-while</a:t>
            </a:r>
            <a:r>
              <a:rPr lang="zh-CN" altLang="en-US" smtClean="0"/>
              <a:t>循环的区别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语法不同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执行次序不同 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初始情况不满足循环条件时</a:t>
            </a:r>
            <a:endParaRPr lang="zh-CN" altLang="en-US" smtClean="0"/>
          </a:p>
          <a:p>
            <a:pPr lvl="2">
              <a:defRPr/>
            </a:pPr>
            <a:r>
              <a:rPr lang="en-US" altLang="zh-CN" smtClean="0"/>
              <a:t>while</a:t>
            </a:r>
            <a:r>
              <a:rPr lang="zh-CN" altLang="en-US" smtClean="0"/>
              <a:t>循环一次都不会执行</a:t>
            </a:r>
            <a:endParaRPr lang="zh-CN" altLang="en-US" smtClean="0"/>
          </a:p>
          <a:p>
            <a:pPr lvl="2">
              <a:defRPr/>
            </a:pPr>
            <a:r>
              <a:rPr lang="en-US" altLang="zh-CN" smtClean="0"/>
              <a:t>do-while</a:t>
            </a:r>
            <a:r>
              <a:rPr lang="zh-CN" altLang="en-US" smtClean="0"/>
              <a:t>循环不管任何情况都至少执行一次</a:t>
            </a:r>
            <a:endParaRPr lang="zh-CN" altLang="en-US" dirty="0"/>
          </a:p>
        </p:txBody>
      </p:sp>
      <p:sp>
        <p:nvSpPr>
          <p:cNvPr id="679939" name="AutoShape 3"/>
          <p:cNvSpPr>
            <a:spLocks noChangeArrowheads="1"/>
          </p:cNvSpPr>
          <p:nvPr/>
        </p:nvSpPr>
        <p:spPr bwMode="auto">
          <a:xfrm>
            <a:off x="5219700" y="2286000"/>
            <a:ext cx="3173413" cy="189230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</a:t>
            </a:r>
            <a:r>
              <a:rPr lang="en-US" altLang="zh-CN" b="1" dirty="0">
                <a:ea typeface="宋体" panose="02010600030101010101" pitchFamily="2" charset="-122"/>
              </a:rPr>
              <a:t>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9940" name="AutoShape 4"/>
          <p:cNvSpPr>
            <a:spLocks noChangeArrowheads="1"/>
          </p:cNvSpPr>
          <p:nvPr/>
        </p:nvSpPr>
        <p:spPr bwMode="auto">
          <a:xfrm>
            <a:off x="1116013" y="2286000"/>
            <a:ext cx="3173412" cy="1892300"/>
          </a:xfrm>
          <a:prstGeom prst="roundRect">
            <a:avLst>
              <a:gd name="adj" fmla="val 1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zh-CN" altLang="en-US" b="1" dirty="0">
                <a:ea typeface="宋体" panose="02010600030101010101" pitchFamily="2" charset="-122"/>
              </a:rPr>
              <a:t>循环操作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79941" name="AutoShape 5"/>
          <p:cNvSpPr>
            <a:spLocks noChangeArrowheads="1"/>
          </p:cNvSpPr>
          <p:nvPr/>
        </p:nvSpPr>
        <p:spPr bwMode="auto">
          <a:xfrm>
            <a:off x="2339975" y="3789363"/>
            <a:ext cx="184626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先判断，再执行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6156325" y="2708275"/>
            <a:ext cx="1846263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先执行，再判断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nimBg="1"/>
      <p:bldP spid="6799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使用do-while实现：输出摄氏温度与华氏温度的对照表，要求它从摄氏温度0度到250度，每隔20度为一项，对照表中的条目不超过10条。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转换关系：华氏温度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 = </a:t>
            </a:r>
            <a:r>
              <a:rPr lang="en-US" altLang="zh-CN" sz="2400" dirty="0" err="1" smtClean="0">
                <a:latin typeface="微软雅黑" panose="020B0503020204020204" pitchFamily="34" charset="-122"/>
              </a:rPr>
              <a:t>摄氏温度</a:t>
            </a:r>
            <a:r>
              <a:rPr lang="en-US" altLang="zh-CN" sz="2400" dirty="0" smtClean="0">
                <a:latin typeface="微软雅黑" panose="020B0503020204020204" pitchFamily="34" charset="-122"/>
              </a:rPr>
              <a:t> * 9 / 5.0 + 32</a:t>
            </a:r>
            <a:endParaRPr lang="en-US" altLang="zh-CN" sz="2400" dirty="0" smtClean="0">
              <a:latin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循环操作：计算摄氏温度，并输出对照条目</a:t>
            </a:r>
            <a:endParaRPr lang="zh-CN" altLang="en-US" sz="2800" dirty="0" smtClean="0">
              <a:latin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微软雅黑" panose="020B0503020204020204" pitchFamily="34" charset="-122"/>
              </a:rPr>
              <a:t>循环条件：</a:t>
            </a:r>
            <a:endParaRPr lang="en-US" altLang="zh-CN" sz="2800" dirty="0" smtClean="0">
              <a:latin typeface="微软雅黑" panose="020B0503020204020204" pitchFamily="34" charset="-122"/>
            </a:endParaRPr>
          </a:p>
          <a:p>
            <a:pPr lvl="1">
              <a:buNone/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条目</a:t>
            </a:r>
            <a:r>
              <a:rPr lang="en-US" altLang="zh-CN" dirty="0" smtClean="0">
                <a:latin typeface="微软雅黑" panose="020B0503020204020204" pitchFamily="34" charset="-122"/>
              </a:rPr>
              <a:t>&lt;=10 &amp;&amp; </a:t>
            </a:r>
            <a:r>
              <a:rPr lang="zh-CN" altLang="en-US" dirty="0" smtClean="0">
                <a:latin typeface="微软雅黑" panose="020B0503020204020204" pitchFamily="34" charset="-122"/>
              </a:rPr>
              <a:t>摄氏温度 </a:t>
            </a:r>
            <a:r>
              <a:rPr lang="en-US" altLang="zh-CN" dirty="0" smtClean="0">
                <a:latin typeface="微软雅黑" panose="020B0503020204020204" pitchFamily="34" charset="-122"/>
              </a:rPr>
              <a:t>&lt;= 250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47109" name="组合 7"/>
          <p:cNvGrpSpPr/>
          <p:nvPr/>
        </p:nvGrpSpPr>
        <p:grpSpPr bwMode="auto">
          <a:xfrm>
            <a:off x="142875" y="857250"/>
            <a:ext cx="1503363" cy="400050"/>
            <a:chOff x="6641147" y="5088888"/>
            <a:chExt cx="1502753" cy="400110"/>
          </a:xfrm>
        </p:grpSpPr>
        <p:pic>
          <p:nvPicPr>
            <p:cNvPr id="471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855373" y="5088888"/>
              <a:ext cx="128852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57163" y="3000372"/>
            <a:ext cx="985837" cy="461963"/>
            <a:chOff x="3786182" y="3824735"/>
            <a:chExt cx="986585" cy="461521"/>
          </a:xfrm>
        </p:grpSpPr>
        <p:sp>
          <p:nvSpPr>
            <p:cNvPr id="12" name="TextBox 11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764088" y="285750"/>
            <a:ext cx="42005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升级菜单切换 </a:t>
            </a:r>
            <a:endParaRPr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7931179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如果用户输入错误，可以重复输入直到输入正确，执行相应的操作后退出循环 </a:t>
            </a:r>
            <a:endParaRPr lang="en-US" altLang="zh-CN" dirty="0"/>
          </a:p>
        </p:txBody>
      </p:sp>
      <p:grpSp>
        <p:nvGrpSpPr>
          <p:cNvPr id="48133" name="组合 12"/>
          <p:cNvGrpSpPr/>
          <p:nvPr/>
        </p:nvGrpSpPr>
        <p:grpSpPr bwMode="auto">
          <a:xfrm>
            <a:off x="142875" y="879475"/>
            <a:ext cx="928688" cy="40640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814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34" name="图片 16" descr="升级菜单切换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643188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000375" y="6215063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9157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915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916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916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916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  <a:endParaRPr dirty="0" smtClean="0"/>
          </a:p>
        </p:txBody>
      </p:sp>
      <p:sp>
        <p:nvSpPr>
          <p:cNvPr id="51205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56592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循环是指在程序中需要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重复执行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的一组语句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循环由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循环条件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循环操作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组成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循环的特点是先判断后执行</a:t>
            </a:r>
            <a:endParaRPr lang="zh-CN" altLang="en-US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do-while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循环的特点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程序调试的主要方法包括设置断点、单步运行和观察变量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10" name="TextBox 15"/>
          <p:cNvSpPr txBox="1">
            <a:spLocks noChangeArrowheads="1"/>
          </p:cNvSpPr>
          <p:nvPr/>
        </p:nvSpPr>
        <p:spPr bwMode="auto">
          <a:xfrm>
            <a:off x="38081" y="310038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循环结构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11" name="AutoShape 3"/>
          <p:cNvSpPr/>
          <p:nvPr/>
        </p:nvSpPr>
        <p:spPr bwMode="auto">
          <a:xfrm>
            <a:off x="1836738" y="1692276"/>
            <a:ext cx="357187" cy="337979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4605338" y="4097342"/>
            <a:ext cx="142876" cy="56197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4714876" y="4006998"/>
            <a:ext cx="2714644" cy="70788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先执行，再判断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8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循环操作至少执行一次</a:t>
            </a:r>
            <a:endParaRPr lang="zh-CN" altLang="en-US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9" name="Rectangle 9"/>
          <p:cNvSpPr>
            <a:spLocks noGrp="1" noChangeArrowheads="1"/>
          </p:cNvSpPr>
          <p:nvPr>
            <p:ph type="title"/>
          </p:nvPr>
        </p:nvSpPr>
        <p:spPr>
          <a:xfrm>
            <a:off x="7227888" y="285750"/>
            <a:ext cx="17367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smtClean="0"/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实现</a:t>
            </a:r>
            <a:r>
              <a:rPr lang="en-US" altLang="zh-CN" smtClean="0"/>
              <a:t>MyShopping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查询商品价格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升级购物结算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升级菜单切换</a:t>
            </a:r>
            <a:endParaRPr lang="zh-CN" altLang="en-US" dirty="0"/>
          </a:p>
        </p:txBody>
      </p:sp>
      <p:pic>
        <p:nvPicPr>
          <p:cNvPr id="7" name="图片 6" descr="购物结算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39950"/>
            <a:ext cx="42989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升级购物结算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568575"/>
            <a:ext cx="42322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升级菜单切换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2997200"/>
            <a:ext cx="38131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理解循环的含义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while</a:t>
            </a:r>
            <a:r>
              <a:rPr lang="zh-CN" altLang="en-US" smtClean="0"/>
              <a:t>循环结构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会使用</a:t>
            </a:r>
            <a:r>
              <a:rPr lang="en-US" altLang="zh-CN" smtClean="0"/>
              <a:t>do-while</a:t>
            </a:r>
            <a:r>
              <a:rPr lang="zh-CN" altLang="en-US" smtClean="0"/>
              <a:t>循环结构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会使用调试解决简单的程序错误</a:t>
            </a: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38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5668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16383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209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619250" y="2997200"/>
            <a:ext cx="67691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System.out.println(</a:t>
            </a:r>
            <a:r>
              <a:rPr lang="en-US" altLang="zh-CN" b="1"/>
              <a:t>"</a:t>
            </a:r>
            <a:r>
              <a:rPr lang="zh-CN" altLang="zh-CN" b="1">
                <a:ea typeface="黑体" panose="02010609060101010101" pitchFamily="2" charset="-122"/>
              </a:rPr>
              <a:t>第1遍写：好好学习，天天向上！</a:t>
            </a:r>
            <a:r>
              <a:rPr lang="en-US" altLang="zh-CN" b="1">
                <a:ea typeface="黑体" panose="02010609060101010101" pitchFamily="2" charset="-122"/>
              </a:rPr>
              <a:t>");</a:t>
            </a:r>
            <a:endParaRPr lang="en-US" altLang="zh-CN" b="1">
              <a:ea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2" charset="-122"/>
              </a:rPr>
              <a:t>第</a:t>
            </a:r>
            <a:r>
              <a:rPr lang="zh-CN" altLang="en-US" b="1">
                <a:ea typeface="黑体" panose="02010609060101010101" pitchFamily="2" charset="-122"/>
              </a:rPr>
              <a:t>2</a:t>
            </a:r>
            <a:r>
              <a:rPr lang="zh-CN" altLang="zh-CN" b="1">
                <a:ea typeface="黑体" panose="02010609060101010101" pitchFamily="2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2" charset="-122"/>
              </a:rPr>
              <a:t>");</a:t>
            </a:r>
            <a:endParaRPr lang="en-US" altLang="zh-CN" b="1">
              <a:ea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……</a:t>
            </a:r>
            <a:endParaRPr lang="en-US" altLang="zh-CN" b="1">
              <a:ea typeface="黑体" panose="0201060906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System.out.println(</a:t>
            </a:r>
            <a:r>
              <a:rPr lang="en-US" altLang="zh-CN" b="1"/>
              <a:t>“</a:t>
            </a:r>
            <a:r>
              <a:rPr lang="zh-CN" altLang="zh-CN" b="1">
                <a:ea typeface="黑体" panose="02010609060101010101" pitchFamily="2" charset="-122"/>
              </a:rPr>
              <a:t>第1</a:t>
            </a:r>
            <a:r>
              <a:rPr lang="zh-CN" altLang="en-US" b="1">
                <a:ea typeface="黑体" panose="02010609060101010101" pitchFamily="2" charset="-122"/>
              </a:rPr>
              <a:t>0</a:t>
            </a:r>
            <a:r>
              <a:rPr lang="en-US" altLang="zh-CN" b="1">
                <a:ea typeface="黑体" panose="02010609060101010101" pitchFamily="2" charset="-122"/>
              </a:rPr>
              <a:t>0</a:t>
            </a:r>
            <a:r>
              <a:rPr lang="zh-CN" altLang="zh-CN" b="1">
                <a:ea typeface="黑体" panose="02010609060101010101" pitchFamily="2" charset="-122"/>
              </a:rPr>
              <a:t>遍写：好好学习，天天向上！</a:t>
            </a:r>
            <a:r>
              <a:rPr lang="en-US" altLang="zh-CN" b="1">
                <a:ea typeface="黑体" panose="02010609060101010101" pitchFamily="2" charset="-122"/>
              </a:rPr>
              <a:t>");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50938" y="1268413"/>
            <a:ext cx="7453312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2" charset="-122"/>
              </a:rPr>
              <a:t>    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642053" name="AutoShape 5"/>
          <p:cNvSpPr/>
          <p:nvPr/>
        </p:nvSpPr>
        <p:spPr bwMode="auto">
          <a:xfrm flipH="1">
            <a:off x="1187450" y="3141663"/>
            <a:ext cx="360363" cy="1366837"/>
          </a:xfrm>
          <a:prstGeom prst="rightBrace">
            <a:avLst>
              <a:gd name="adj1" fmla="val 31608"/>
              <a:gd name="adj2" fmla="val 48597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79388" y="35734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100</a:t>
            </a:r>
            <a:r>
              <a:rPr lang="zh-CN" altLang="en-US" b="1">
                <a:ea typeface="黑体" panose="02010609060101010101" pitchFamily="2" charset="-122"/>
              </a:rPr>
              <a:t>条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642064" name="AutoShape 16"/>
          <p:cNvSpPr>
            <a:spLocks noChangeArrowheads="1"/>
          </p:cNvSpPr>
          <p:nvPr/>
        </p:nvSpPr>
        <p:spPr bwMode="auto">
          <a:xfrm>
            <a:off x="1746250" y="5665788"/>
            <a:ext cx="5611813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决定写一万遍“好好学习，天天向上！” ，怎么办？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示例1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6063"/>
            <a:ext cx="3043238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为什么需要循环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张浩</a:t>
            </a:r>
            <a:r>
              <a:rPr lang="en-US" altLang="zh-CN" sz="2400" dirty="0"/>
              <a:t>Java</a:t>
            </a:r>
            <a:r>
              <a:rPr lang="zh-CN" altLang="en-US" sz="2400" dirty="0"/>
              <a:t>考试成绩未达到自己的目标。为了表明自己勤奋学习的决心，他决定写一百遍“好好学习，天天向上！”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9467" name="组合 16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1946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0"/>
      <p:bldP spid="642053" grpId="0" animBg="1"/>
      <p:bldP spid="642054" grpId="0"/>
      <p:bldP spid="6420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AutoShape 3"/>
          <p:cNvSpPr>
            <a:spLocks noChangeArrowheads="1"/>
          </p:cNvSpPr>
          <p:nvPr/>
        </p:nvSpPr>
        <p:spPr bwMode="auto">
          <a:xfrm>
            <a:off x="206375" y="1916113"/>
            <a:ext cx="7088188" cy="3001962"/>
          </a:xfrm>
          <a:prstGeom prst="roundRect">
            <a:avLst>
              <a:gd name="adj" fmla="val 22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9999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(“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10000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遍写：好好学习，天天向上！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44100" name="AutoShape 4"/>
          <p:cNvSpPr>
            <a:spLocks noChangeArrowheads="1"/>
          </p:cNvSpPr>
          <p:nvPr/>
        </p:nvSpPr>
        <p:spPr bwMode="auto">
          <a:xfrm>
            <a:off x="4383088" y="1916113"/>
            <a:ext cx="4475162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= 1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 &lt;= 100     </a:t>
            </a:r>
            <a:r>
              <a:rPr lang="en-US" altLang="zh-CN" b="1" dirty="0">
                <a:ea typeface="宋体" panose="02010600030101010101" pitchFamily="2" charset="-122"/>
              </a:rPr>
              <a:t>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++;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gray">
          <a:xfrm>
            <a:off x="5214938" y="2357438"/>
            <a:ext cx="11922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&lt;=10000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4114" name="Rectangle 18"/>
          <p:cNvSpPr>
            <a:spLocks noChangeArrowheads="1"/>
          </p:cNvSpPr>
          <p:nvPr/>
        </p:nvSpPr>
        <p:spPr bwMode="auto">
          <a:xfrm>
            <a:off x="825500" y="1268413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没有使用循环结构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44115" name="Rectangle 19"/>
          <p:cNvSpPr>
            <a:spLocks noChangeArrowheads="1"/>
          </p:cNvSpPr>
          <p:nvPr/>
        </p:nvSpPr>
        <p:spPr bwMode="auto">
          <a:xfrm>
            <a:off x="4643438" y="1279525"/>
            <a:ext cx="4032250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while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467350" y="285750"/>
            <a:ext cx="34972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为什么需要循环</a:t>
            </a:r>
            <a:r>
              <a:rPr lang="en-US" altLang="zh-CN" dirty="0" smtClean="0"/>
              <a:t>2-2</a:t>
            </a:r>
            <a:endParaRPr dirty="0"/>
          </a:p>
        </p:txBody>
      </p:sp>
      <p:pic>
        <p:nvPicPr>
          <p:cNvPr id="15" name="图片 14" descr="10000遍.T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7625"/>
            <a:ext cx="28051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/>
          <p:nvPr/>
        </p:nvGrpSpPr>
        <p:grpSpPr bwMode="auto">
          <a:xfrm>
            <a:off x="642938" y="6143625"/>
            <a:ext cx="4857750" cy="428625"/>
            <a:chOff x="3143240" y="5143512"/>
            <a:chExt cx="4857818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28631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49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401" y="5187962"/>
              <a:ext cx="400531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：使用循环结构解决问题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  <p:bldP spid="644101" grpId="0" animBg="1"/>
      <p:bldP spid="644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什么是循环</a:t>
            </a:r>
            <a:endParaRPr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生活中的循环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循环结构的特点    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1509" name="Group 4"/>
          <p:cNvGrpSpPr/>
          <p:nvPr/>
        </p:nvGrpSpPr>
        <p:grpSpPr bwMode="auto">
          <a:xfrm>
            <a:off x="1509713" y="2219325"/>
            <a:ext cx="1589087" cy="1806575"/>
            <a:chOff x="650" y="1389"/>
            <a:chExt cx="1001" cy="1138"/>
          </a:xfrm>
        </p:grpSpPr>
        <p:pic>
          <p:nvPicPr>
            <p:cNvPr id="21522" name="Picture 5" descr="MMj02889110000[1]"/>
            <p:cNvPicPr>
              <a:picLocks noChangeAspect="1" noChangeArrowheads="1" noCrop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389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Rectangle 6"/>
            <p:cNvSpPr>
              <a:spLocks noChangeArrowheads="1"/>
            </p:cNvSpPr>
            <p:nvPr/>
          </p:nvSpPr>
          <p:spPr bwMode="auto">
            <a:xfrm>
              <a:off x="650" y="2296"/>
              <a:ext cx="10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黑体" panose="02010609060101010101" pitchFamily="2" charset="-122"/>
                </a:rPr>
                <a:t>打印</a:t>
              </a:r>
              <a:r>
                <a:rPr lang="en-US" altLang="zh-CN" b="1">
                  <a:ea typeface="黑体" panose="02010609060101010101" pitchFamily="2" charset="-122"/>
                </a:rPr>
                <a:t>50</a:t>
              </a:r>
              <a:r>
                <a:rPr lang="zh-CN" altLang="en-US" b="1">
                  <a:ea typeface="黑体" panose="02010609060101010101" pitchFamily="2" charset="-122"/>
                </a:rPr>
                <a:t>份试卷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</p:grpSp>
      <p:grpSp>
        <p:nvGrpSpPr>
          <p:cNvPr id="21510" name="Group 7"/>
          <p:cNvGrpSpPr/>
          <p:nvPr/>
        </p:nvGrpSpPr>
        <p:grpSpPr bwMode="auto">
          <a:xfrm>
            <a:off x="3470276" y="2282825"/>
            <a:ext cx="1673226" cy="1738313"/>
            <a:chOff x="1973" y="1434"/>
            <a:chExt cx="1054" cy="1095"/>
          </a:xfrm>
        </p:grpSpPr>
        <p:pic>
          <p:nvPicPr>
            <p:cNvPr id="21520" name="Picture 8" descr="pg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434"/>
              <a:ext cx="1043" cy="782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1" name="Rectangle 9"/>
            <p:cNvSpPr>
              <a:spLocks noChangeArrowheads="1"/>
            </p:cNvSpPr>
            <p:nvPr/>
          </p:nvSpPr>
          <p:spPr bwMode="auto">
            <a:xfrm>
              <a:off x="2017" y="2296"/>
              <a:ext cx="10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ea typeface="黑体" panose="02010609060101010101" pitchFamily="2" charset="-122"/>
                </a:rPr>
                <a:t>沿操场跑</a:t>
              </a:r>
              <a:r>
                <a:rPr lang="en-US" altLang="zh-CN" b="1" dirty="0" smtClean="0">
                  <a:ea typeface="黑体" panose="02010609060101010101" pitchFamily="2" charset="-122"/>
                </a:rPr>
                <a:t>10</a:t>
              </a:r>
              <a:r>
                <a:rPr lang="zh-CN" altLang="en-US" b="1" dirty="0" smtClean="0">
                  <a:ea typeface="黑体" panose="02010609060101010101" pitchFamily="2" charset="-122"/>
                </a:rPr>
                <a:t>圈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</p:grpSp>
      <p:sp>
        <p:nvSpPr>
          <p:cNvPr id="645133" name="Text Box 13"/>
          <p:cNvSpPr txBox="1">
            <a:spLocks noChangeArrowheads="1"/>
          </p:cNvSpPr>
          <p:nvPr/>
        </p:nvSpPr>
        <p:spPr bwMode="auto">
          <a:xfrm>
            <a:off x="468313" y="4327525"/>
            <a:ext cx="662463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2124075" y="4724400"/>
            <a:ext cx="5184775" cy="1657350"/>
            <a:chOff x="1338" y="3203"/>
            <a:chExt cx="3266" cy="817"/>
          </a:xfrm>
        </p:grpSpPr>
        <p:grpSp>
          <p:nvGrpSpPr>
            <p:cNvPr id="21516" name="Group 15"/>
            <p:cNvGrpSpPr/>
            <p:nvPr/>
          </p:nvGrpSpPr>
          <p:grpSpPr bwMode="auto">
            <a:xfrm>
              <a:off x="1338" y="3203"/>
              <a:ext cx="3266" cy="817"/>
              <a:chOff x="1338" y="3203"/>
              <a:chExt cx="3266" cy="817"/>
            </a:xfrm>
          </p:grpSpPr>
          <p:sp>
            <p:nvSpPr>
              <p:cNvPr id="645136" name="AutoShape 16"/>
              <p:cNvSpPr>
                <a:spLocks noChangeArrowheads="1"/>
              </p:cNvSpPr>
              <p:nvPr/>
            </p:nvSpPr>
            <p:spPr bwMode="auto">
              <a:xfrm>
                <a:off x="1338" y="3203"/>
                <a:ext cx="3266" cy="81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5137" name="AutoShape 17"/>
              <p:cNvSpPr>
                <a:spLocks noChangeArrowheads="1"/>
              </p:cNvSpPr>
              <p:nvPr/>
            </p:nvSpPr>
            <p:spPr bwMode="auto">
              <a:xfrm>
                <a:off x="2250" y="3285"/>
                <a:ext cx="1615" cy="25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循环条件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5138" name="AutoShape 18"/>
            <p:cNvSpPr>
              <a:spLocks noChangeArrowheads="1"/>
            </p:cNvSpPr>
            <p:nvPr/>
          </p:nvSpPr>
          <p:spPr bwMode="auto">
            <a:xfrm>
              <a:off x="2250" y="3690"/>
              <a:ext cx="1614" cy="25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循环操作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3" name="Group 19"/>
          <p:cNvGrpSpPr/>
          <p:nvPr/>
        </p:nvGrpSpPr>
        <p:grpSpPr bwMode="auto">
          <a:xfrm>
            <a:off x="5556250" y="2205038"/>
            <a:ext cx="1873250" cy="1809750"/>
            <a:chOff x="3015" y="1389"/>
            <a:chExt cx="1180" cy="1140"/>
          </a:xfrm>
        </p:grpSpPr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3059" y="2296"/>
              <a:ext cx="10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黑体" panose="02010609060101010101" pitchFamily="2" charset="-122"/>
                </a:rPr>
                <a:t>做</a:t>
              </a:r>
              <a:r>
                <a:rPr lang="en-US" altLang="zh-CN" b="1">
                  <a:latin typeface="黑体" panose="02010609060101010101" pitchFamily="2" charset="-122"/>
                </a:rPr>
                <a:t>100</a:t>
              </a:r>
              <a:r>
                <a:rPr lang="zh-CN" altLang="en-US" b="1">
                  <a:latin typeface="黑体" panose="02010609060101010101" pitchFamily="2" charset="-122"/>
                </a:rPr>
                <a:t>道编程题</a:t>
              </a:r>
              <a:endParaRPr lang="zh-CN" altLang="en-US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515" name="Picture 21" descr="StudyingComput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389"/>
              <a:ext cx="1180" cy="84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</a:t>
            </a:r>
            <a:r>
              <a:rPr lang="en-US" altLang="zh-CN" smtClean="0"/>
              <a:t>while</a:t>
            </a:r>
            <a:r>
              <a:rPr smtClean="0"/>
              <a:t>循环</a:t>
            </a:r>
            <a:endParaRPr dirty="0" smtClean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特点：先判断，再执行</a:t>
            </a:r>
            <a:endParaRPr lang="zh-CN" altLang="en-US" dirty="0"/>
          </a:p>
        </p:txBody>
      </p:sp>
      <p:sp>
        <p:nvSpPr>
          <p:cNvPr id="647172" name="AutoShape 4"/>
          <p:cNvSpPr>
            <a:spLocks noChangeArrowheads="1"/>
          </p:cNvSpPr>
          <p:nvPr/>
        </p:nvSpPr>
        <p:spPr bwMode="auto">
          <a:xfrm>
            <a:off x="285750" y="1827213"/>
            <a:ext cx="3417888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循环条件 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循环操作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647173" name="AutoShape 5"/>
          <p:cNvSpPr>
            <a:spLocks noChangeArrowheads="1"/>
          </p:cNvSpPr>
          <p:nvPr/>
        </p:nvSpPr>
        <p:spPr bwMode="auto">
          <a:xfrm>
            <a:off x="1762125" y="1092200"/>
            <a:ext cx="4600575" cy="407988"/>
          </a:xfrm>
          <a:prstGeom prst="wedgeRoundRectCallout">
            <a:avLst>
              <a:gd name="adj1" fmla="val -19979"/>
              <a:gd name="adj2" fmla="val 51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符合条件，循环继续执行；否则，循环退出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7174" name="AutoShape 6"/>
          <p:cNvSpPr>
            <a:spLocks noChangeArrowheads="1"/>
          </p:cNvSpPr>
          <p:nvPr/>
        </p:nvSpPr>
        <p:spPr bwMode="auto">
          <a:xfrm>
            <a:off x="831850" y="3429000"/>
            <a:ext cx="2768600" cy="407988"/>
          </a:xfrm>
          <a:prstGeom prst="wedgeRoundRectCallout">
            <a:avLst>
              <a:gd name="adj1" fmla="val -21065"/>
              <a:gd name="adj2" fmla="val -504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循环中被重复执行的操作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647175" name="AutoShape 7"/>
          <p:cNvSpPr>
            <a:spLocks noChangeArrowheads="1"/>
          </p:cNvSpPr>
          <p:nvPr/>
        </p:nvSpPr>
        <p:spPr bwMode="auto">
          <a:xfrm>
            <a:off x="4186238" y="1841500"/>
            <a:ext cx="4457700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while</a:t>
            </a:r>
            <a:r>
              <a:rPr lang="en-US" altLang="zh-CN" b="1" dirty="0">
                <a:ea typeface="宋体" panose="02010600030101010101" pitchFamily="2" charset="-122"/>
              </a:rPr>
              <a:t> (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 &lt;= 100  ) {	  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ea typeface="宋体" panose="02010600030101010101" pitchFamily="2" charset="-122"/>
              </a:rPr>
              <a:t>" +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 "</a:t>
            </a:r>
            <a:r>
              <a:rPr lang="zh-CN" altLang="en-US" b="1" dirty="0">
                <a:ea typeface="宋体" panose="02010600030101010101" pitchFamily="2" charset="-122"/>
              </a:rPr>
              <a:t>遍写：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           好好学习，天天向上！</a:t>
            </a:r>
            <a:r>
              <a:rPr lang="en-US" altLang="zh-CN" b="1" dirty="0">
                <a:ea typeface="宋体" panose="02010600030101010101" pitchFamily="2" charset="-122"/>
              </a:rPr>
              <a:t>");	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224155" indent="-224155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5046663" y="2286000"/>
            <a:ext cx="1079500" cy="3095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7" name="Rectangle 9"/>
          <p:cNvSpPr>
            <a:spLocks noChangeArrowheads="1"/>
          </p:cNvSpPr>
          <p:nvPr/>
        </p:nvSpPr>
        <p:spPr bwMode="auto">
          <a:xfrm>
            <a:off x="4618038" y="2643188"/>
            <a:ext cx="3954462" cy="6429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FF66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47178" name="AutoShape 10"/>
          <p:cNvSpPr>
            <a:spLocks noChangeArrowheads="1"/>
          </p:cNvSpPr>
          <p:nvPr/>
        </p:nvSpPr>
        <p:spPr bwMode="auto">
          <a:xfrm>
            <a:off x="611188" y="5759450"/>
            <a:ext cx="4984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编码规范：缩进、换行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5857875" y="4195763"/>
            <a:ext cx="2552700" cy="2376487"/>
            <a:chOff x="3379" y="2523"/>
            <a:chExt cx="1608" cy="1497"/>
          </a:xfrm>
        </p:grpSpPr>
        <p:sp>
          <p:nvSpPr>
            <p:cNvPr id="22550" name="AutoShape 12"/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循环操作 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1" name="AutoShape 13"/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循环条件 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2" name="Line 14"/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15"/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7"/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9"/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20"/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21"/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24"/>
            <p:cNvSpPr>
              <a:spLocks noChangeArrowheads="1"/>
            </p:cNvSpPr>
            <p:nvPr/>
          </p:nvSpPr>
          <p:spPr bwMode="auto">
            <a:xfrm>
              <a:off x="4129" y="31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真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63" name="Rectangle 25"/>
            <p:cNvSpPr>
              <a:spLocks noChangeArrowheads="1"/>
            </p:cNvSpPr>
            <p:nvPr/>
          </p:nvSpPr>
          <p:spPr bwMode="auto">
            <a:xfrm>
              <a:off x="4711" y="27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假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2254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03368" y="3000372"/>
            <a:ext cx="428628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1974806" y="1571612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321746-7131-4B63-8F7D-7BE84E78A67F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2" grpId="0" animBg="1"/>
      <p:bldP spid="647173" grpId="0" animBg="1"/>
      <p:bldP spid="647174" grpId="0" animBg="1"/>
      <p:bldP spid="647176" grpId="0" animBg="1"/>
      <p:bldP spid="647177" grpId="0" animBg="1"/>
      <p:bldP spid="647178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4939</Words>
  <Application>WPS 演示</Application>
  <PresentationFormat>全屏显示(4:3)</PresentationFormat>
  <Paragraphs>715</Paragraphs>
  <Slides>37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Word.Picture.8</vt:lpstr>
      <vt:lpstr>PowerPoint 演示文稿</vt:lpstr>
      <vt:lpstr>预习检查</vt:lpstr>
      <vt:lpstr>回顾与作业点评</vt:lpstr>
      <vt:lpstr>本章任务</vt:lpstr>
      <vt:lpstr>本章目标</vt:lpstr>
      <vt:lpstr>为什么需要循环2-1</vt:lpstr>
      <vt:lpstr>为什么需要循环2-2</vt:lpstr>
      <vt:lpstr>什么是循环</vt:lpstr>
      <vt:lpstr>什么是while循环</vt:lpstr>
      <vt:lpstr>使用while循环4-1</vt:lpstr>
      <vt:lpstr>使用while循环4-2</vt:lpstr>
      <vt:lpstr>使用while循环4-3</vt:lpstr>
      <vt:lpstr>使用while循环4-4</vt:lpstr>
      <vt:lpstr>小结</vt:lpstr>
      <vt:lpstr>为什么需要程序调试</vt:lpstr>
      <vt:lpstr>什么是程序调试</vt:lpstr>
      <vt:lpstr>如何进行程序调试5-1</vt:lpstr>
      <vt:lpstr>如何进行程序调试5-2</vt:lpstr>
      <vt:lpstr>如何进行程序调试5-3</vt:lpstr>
      <vt:lpstr>如何进行程序调试5-4</vt:lpstr>
      <vt:lpstr>如何进行程序调试5-5</vt:lpstr>
      <vt:lpstr>小结</vt:lpstr>
      <vt:lpstr>学员操作—计算100以内的偶数之和2-1</vt:lpstr>
      <vt:lpstr>学员操作—计算100以内的偶数之和2-2</vt:lpstr>
      <vt:lpstr>学员操作—查询商品价格2-1</vt:lpstr>
      <vt:lpstr>学员操作—查询商品价格2-2</vt:lpstr>
      <vt:lpstr>学员操作—升级购物结算 </vt:lpstr>
      <vt:lpstr>共性问题集中讲解</vt:lpstr>
      <vt:lpstr>为什么需要do-while循环</vt:lpstr>
      <vt:lpstr>什么是do-while循环</vt:lpstr>
      <vt:lpstr>使用do-while循环</vt:lpstr>
      <vt:lpstr>比较while和do-while</vt:lpstr>
      <vt:lpstr>小结</vt:lpstr>
      <vt:lpstr>学员操作—升级菜单切换 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964</cp:revision>
  <dcterms:created xsi:type="dcterms:W3CDTF">2006-03-08T06:55:00Z</dcterms:created>
  <dcterms:modified xsi:type="dcterms:W3CDTF">2020-10-12T05:36:29Z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